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 id="2147483652" r:id="rId5"/>
  </p:sldMasterIdLst>
  <p:notesMasterIdLst>
    <p:notesMasterId r:id="rId68"/>
  </p:notesMasterIdLst>
  <p:handoutMasterIdLst>
    <p:handoutMasterId r:id="rId69"/>
  </p:handoutMasterIdLst>
  <p:sldIdLst>
    <p:sldId id="468" r:id="rId6"/>
    <p:sldId id="308" r:id="rId7"/>
    <p:sldId id="309" r:id="rId8"/>
    <p:sldId id="310" r:id="rId9"/>
    <p:sldId id="323" r:id="rId10"/>
    <p:sldId id="311" r:id="rId11"/>
    <p:sldId id="389" r:id="rId12"/>
    <p:sldId id="383" r:id="rId13"/>
    <p:sldId id="388" r:id="rId14"/>
    <p:sldId id="354" r:id="rId15"/>
    <p:sldId id="319" r:id="rId16"/>
    <p:sldId id="392" r:id="rId17"/>
    <p:sldId id="391" r:id="rId18"/>
    <p:sldId id="393" r:id="rId19"/>
    <p:sldId id="394" r:id="rId20"/>
    <p:sldId id="328" r:id="rId21"/>
    <p:sldId id="329" r:id="rId22"/>
    <p:sldId id="364" r:id="rId23"/>
    <p:sldId id="365" r:id="rId24"/>
    <p:sldId id="334" r:id="rId25"/>
    <p:sldId id="396" r:id="rId26"/>
    <p:sldId id="333" r:id="rId27"/>
    <p:sldId id="398" r:id="rId28"/>
    <p:sldId id="399" r:id="rId29"/>
    <p:sldId id="314" r:id="rId30"/>
    <p:sldId id="435" r:id="rId31"/>
    <p:sldId id="436" r:id="rId32"/>
    <p:sldId id="437" r:id="rId33"/>
    <p:sldId id="439" r:id="rId34"/>
    <p:sldId id="440" r:id="rId35"/>
    <p:sldId id="441" r:id="rId36"/>
    <p:sldId id="442" r:id="rId37"/>
    <p:sldId id="445" r:id="rId38"/>
    <p:sldId id="446" r:id="rId39"/>
    <p:sldId id="447" r:id="rId40"/>
    <p:sldId id="432" r:id="rId41"/>
    <p:sldId id="403" r:id="rId42"/>
    <p:sldId id="404" r:id="rId43"/>
    <p:sldId id="405" r:id="rId44"/>
    <p:sldId id="406" r:id="rId45"/>
    <p:sldId id="448" r:id="rId46"/>
    <p:sldId id="407" r:id="rId47"/>
    <p:sldId id="467" r:id="rId48"/>
    <p:sldId id="412" r:id="rId49"/>
    <p:sldId id="414" r:id="rId50"/>
    <p:sldId id="429" r:id="rId51"/>
    <p:sldId id="449" r:id="rId52"/>
    <p:sldId id="450" r:id="rId53"/>
    <p:sldId id="451" r:id="rId54"/>
    <p:sldId id="453" r:id="rId55"/>
    <p:sldId id="454" r:id="rId56"/>
    <p:sldId id="410" r:id="rId57"/>
    <p:sldId id="411" r:id="rId58"/>
    <p:sldId id="458" r:id="rId59"/>
    <p:sldId id="422" r:id="rId60"/>
    <p:sldId id="461" r:id="rId61"/>
    <p:sldId id="462" r:id="rId62"/>
    <p:sldId id="463" r:id="rId63"/>
    <p:sldId id="464" r:id="rId64"/>
    <p:sldId id="465" r:id="rId65"/>
    <p:sldId id="466" r:id="rId66"/>
    <p:sldId id="373" r:id="rId67"/>
  </p:sldIdLst>
  <p:sldSz cx="9144000" cy="6858000" type="screen4x3"/>
  <p:notesSz cx="6935788" cy="9220200"/>
  <p:defaultTextStyle>
    <a:defPPr>
      <a:defRPr lang="en-US"/>
    </a:defPPr>
    <a:lvl1pPr algn="l" rtl="0" fontAlgn="base">
      <a:spcBef>
        <a:spcPct val="0"/>
      </a:spcBef>
      <a:spcAft>
        <a:spcPct val="40000"/>
      </a:spcAft>
      <a:buClr>
        <a:srgbClr val="DB0000"/>
      </a:buClr>
      <a:defRPr sz="2000" kern="1200">
        <a:solidFill>
          <a:schemeClr val="tx1"/>
        </a:solidFill>
        <a:latin typeface="Arial" charset="0"/>
        <a:ea typeface="ＭＳ Ｐゴシック" charset="-128"/>
        <a:cs typeface="+mn-cs"/>
      </a:defRPr>
    </a:lvl1pPr>
    <a:lvl2pPr marL="457200" algn="l" rtl="0" fontAlgn="base">
      <a:spcBef>
        <a:spcPct val="0"/>
      </a:spcBef>
      <a:spcAft>
        <a:spcPct val="40000"/>
      </a:spcAft>
      <a:buClr>
        <a:srgbClr val="DB0000"/>
      </a:buClr>
      <a:defRPr sz="2000" kern="1200">
        <a:solidFill>
          <a:schemeClr val="tx1"/>
        </a:solidFill>
        <a:latin typeface="Arial" charset="0"/>
        <a:ea typeface="ＭＳ Ｐゴシック" charset="-128"/>
        <a:cs typeface="+mn-cs"/>
      </a:defRPr>
    </a:lvl2pPr>
    <a:lvl3pPr marL="914400" algn="l" rtl="0" fontAlgn="base">
      <a:spcBef>
        <a:spcPct val="0"/>
      </a:spcBef>
      <a:spcAft>
        <a:spcPct val="40000"/>
      </a:spcAft>
      <a:buClr>
        <a:srgbClr val="DB0000"/>
      </a:buClr>
      <a:defRPr sz="2000" kern="1200">
        <a:solidFill>
          <a:schemeClr val="tx1"/>
        </a:solidFill>
        <a:latin typeface="Arial" charset="0"/>
        <a:ea typeface="ＭＳ Ｐゴシック" charset="-128"/>
        <a:cs typeface="+mn-cs"/>
      </a:defRPr>
    </a:lvl3pPr>
    <a:lvl4pPr marL="1371600" algn="l" rtl="0" fontAlgn="base">
      <a:spcBef>
        <a:spcPct val="0"/>
      </a:spcBef>
      <a:spcAft>
        <a:spcPct val="40000"/>
      </a:spcAft>
      <a:buClr>
        <a:srgbClr val="DB0000"/>
      </a:buClr>
      <a:defRPr sz="2000" kern="1200">
        <a:solidFill>
          <a:schemeClr val="tx1"/>
        </a:solidFill>
        <a:latin typeface="Arial" charset="0"/>
        <a:ea typeface="ＭＳ Ｐゴシック" charset="-128"/>
        <a:cs typeface="+mn-cs"/>
      </a:defRPr>
    </a:lvl4pPr>
    <a:lvl5pPr marL="1828800" algn="l" rtl="0" fontAlgn="base">
      <a:spcBef>
        <a:spcPct val="0"/>
      </a:spcBef>
      <a:spcAft>
        <a:spcPct val="40000"/>
      </a:spcAft>
      <a:buClr>
        <a:srgbClr val="DB0000"/>
      </a:buClr>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33"/>
    <a:srgbClr val="336600"/>
    <a:srgbClr val="B64900"/>
    <a:srgbClr val="003366"/>
    <a:srgbClr val="CC9900"/>
    <a:srgbClr val="FFFF99"/>
    <a:srgbClr val="99CC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8923" autoAdjust="0"/>
    <p:restoredTop sz="87644" autoAdjust="0"/>
  </p:normalViewPr>
  <p:slideViewPr>
    <p:cSldViewPr snapToGrid="0">
      <p:cViewPr varScale="1">
        <p:scale>
          <a:sx n="72" d="100"/>
          <a:sy n="72" d="100"/>
        </p:scale>
        <p:origin x="-2299" y="-9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782" y="-102"/>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3.xml"/><Relationship Id="rId1" Type="http://schemas.openxmlformats.org/officeDocument/2006/relationships/slide" Target="slides/slide10.xml"/><Relationship Id="rId5" Type="http://schemas.openxmlformats.org/officeDocument/2006/relationships/slide" Target="slides/slide17.xml"/><Relationship Id="rId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p:spPr>
        <p:txBody>
          <a:bodyPr vert="horz" wrap="square" lIns="92315" tIns="46157" rIns="92315" bIns="46157" numCol="1" anchor="t" anchorCtr="0" compatLnSpc="1">
            <a:prstTxWarp prst="textNoShape">
              <a:avLst/>
            </a:prstTxWarp>
          </a:bodyPr>
          <a:lstStyle>
            <a:lvl1pPr defTabSz="923925" eaLnBrk="0" hangingPunct="0">
              <a:spcAft>
                <a:spcPct val="0"/>
              </a:spcAft>
              <a:buClrTx/>
              <a:defRPr sz="1200"/>
            </a:lvl1pPr>
          </a:lstStyle>
          <a:p>
            <a:endParaRPr lang="en-US"/>
          </a:p>
        </p:txBody>
      </p:sp>
      <p:sp>
        <p:nvSpPr>
          <p:cNvPr id="4099" name="Rectangle 3"/>
          <p:cNvSpPr>
            <a:spLocks noGrp="1" noChangeArrowheads="1"/>
          </p:cNvSpPr>
          <p:nvPr>
            <p:ph type="dt" sz="quarter" idx="1"/>
          </p:nvPr>
        </p:nvSpPr>
        <p:spPr bwMode="auto">
          <a:xfrm>
            <a:off x="3930650" y="0"/>
            <a:ext cx="3005138" cy="460375"/>
          </a:xfrm>
          <a:prstGeom prst="rect">
            <a:avLst/>
          </a:prstGeom>
          <a:noFill/>
          <a:ln w="9525">
            <a:noFill/>
            <a:miter lim="800000"/>
            <a:headEnd/>
            <a:tailEnd/>
          </a:ln>
        </p:spPr>
        <p:txBody>
          <a:bodyPr vert="horz" wrap="square" lIns="92315" tIns="46157" rIns="92315" bIns="46157" numCol="1" anchor="t" anchorCtr="0" compatLnSpc="1">
            <a:prstTxWarp prst="textNoShape">
              <a:avLst/>
            </a:prstTxWarp>
          </a:bodyPr>
          <a:lstStyle>
            <a:lvl1pPr algn="r" defTabSz="923925" eaLnBrk="0" hangingPunct="0">
              <a:spcAft>
                <a:spcPct val="0"/>
              </a:spcAft>
              <a:buClrTx/>
              <a:defRPr sz="1200"/>
            </a:lvl1pPr>
          </a:lstStyle>
          <a:p>
            <a:endParaRPr lang="en-US"/>
          </a:p>
        </p:txBody>
      </p:sp>
      <p:sp>
        <p:nvSpPr>
          <p:cNvPr id="4100" name="Rectangle 4"/>
          <p:cNvSpPr>
            <a:spLocks noGrp="1" noChangeArrowheads="1"/>
          </p:cNvSpPr>
          <p:nvPr>
            <p:ph type="ftr" sz="quarter" idx="2"/>
          </p:nvPr>
        </p:nvSpPr>
        <p:spPr bwMode="auto">
          <a:xfrm>
            <a:off x="0" y="8759825"/>
            <a:ext cx="3005138" cy="460375"/>
          </a:xfrm>
          <a:prstGeom prst="rect">
            <a:avLst/>
          </a:prstGeom>
          <a:noFill/>
          <a:ln w="9525">
            <a:noFill/>
            <a:miter lim="800000"/>
            <a:headEnd/>
            <a:tailEnd/>
          </a:ln>
        </p:spPr>
        <p:txBody>
          <a:bodyPr vert="horz" wrap="square" lIns="92315" tIns="46157" rIns="92315" bIns="46157" numCol="1" anchor="b" anchorCtr="0" compatLnSpc="1">
            <a:prstTxWarp prst="textNoShape">
              <a:avLst/>
            </a:prstTxWarp>
          </a:bodyPr>
          <a:lstStyle>
            <a:lvl1pPr defTabSz="923925" eaLnBrk="0" hangingPunct="0">
              <a:spcAft>
                <a:spcPct val="0"/>
              </a:spcAft>
              <a:buClrTx/>
              <a:defRPr sz="1200"/>
            </a:lvl1pPr>
          </a:lstStyle>
          <a:p>
            <a:endParaRPr lang="en-US"/>
          </a:p>
        </p:txBody>
      </p:sp>
      <p:sp>
        <p:nvSpPr>
          <p:cNvPr id="4101" name="Rectangle 5"/>
          <p:cNvSpPr>
            <a:spLocks noGrp="1" noChangeArrowheads="1"/>
          </p:cNvSpPr>
          <p:nvPr>
            <p:ph type="sldNum" sz="quarter" idx="3"/>
          </p:nvPr>
        </p:nvSpPr>
        <p:spPr bwMode="auto">
          <a:xfrm>
            <a:off x="3930650" y="8759825"/>
            <a:ext cx="3005138" cy="460375"/>
          </a:xfrm>
          <a:prstGeom prst="rect">
            <a:avLst/>
          </a:prstGeom>
          <a:noFill/>
          <a:ln w="9525">
            <a:noFill/>
            <a:miter lim="800000"/>
            <a:headEnd/>
            <a:tailEnd/>
          </a:ln>
        </p:spPr>
        <p:txBody>
          <a:bodyPr vert="horz" wrap="square" lIns="92315" tIns="46157" rIns="92315" bIns="46157" numCol="1" anchor="b" anchorCtr="0" compatLnSpc="1">
            <a:prstTxWarp prst="textNoShape">
              <a:avLst/>
            </a:prstTxWarp>
          </a:bodyPr>
          <a:lstStyle>
            <a:lvl1pPr algn="r" defTabSz="923925" eaLnBrk="0" hangingPunct="0">
              <a:spcAft>
                <a:spcPct val="0"/>
              </a:spcAft>
              <a:buClrTx/>
              <a:defRPr sz="1200"/>
            </a:lvl1pPr>
          </a:lstStyle>
          <a:p>
            <a:fld id="{C2D35442-FDEF-4874-9037-BD41D7A5924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0375"/>
          </a:xfrm>
          <a:prstGeom prst="rect">
            <a:avLst/>
          </a:prstGeom>
          <a:noFill/>
          <a:ln w="9525">
            <a:noFill/>
            <a:miter lim="800000"/>
            <a:headEnd/>
            <a:tailEnd/>
          </a:ln>
        </p:spPr>
        <p:txBody>
          <a:bodyPr vert="horz" wrap="square" lIns="92315" tIns="46157" rIns="92315" bIns="46157" numCol="1" anchor="t" anchorCtr="0" compatLnSpc="1">
            <a:prstTxWarp prst="textNoShape">
              <a:avLst/>
            </a:prstTxWarp>
          </a:bodyPr>
          <a:lstStyle>
            <a:lvl1pPr defTabSz="923925" eaLnBrk="0" hangingPunct="0">
              <a:spcAft>
                <a:spcPct val="0"/>
              </a:spcAft>
              <a:buClrTx/>
              <a:defRPr sz="1200"/>
            </a:lvl1pPr>
          </a:lstStyle>
          <a:p>
            <a:endParaRPr lang="en-US"/>
          </a:p>
        </p:txBody>
      </p:sp>
      <p:sp>
        <p:nvSpPr>
          <p:cNvPr id="6147" name="Rectangle 3"/>
          <p:cNvSpPr>
            <a:spLocks noGrp="1" noChangeArrowheads="1"/>
          </p:cNvSpPr>
          <p:nvPr>
            <p:ph type="dt" idx="1"/>
          </p:nvPr>
        </p:nvSpPr>
        <p:spPr bwMode="auto">
          <a:xfrm>
            <a:off x="3930650" y="0"/>
            <a:ext cx="3005138" cy="460375"/>
          </a:xfrm>
          <a:prstGeom prst="rect">
            <a:avLst/>
          </a:prstGeom>
          <a:noFill/>
          <a:ln w="9525">
            <a:noFill/>
            <a:miter lim="800000"/>
            <a:headEnd/>
            <a:tailEnd/>
          </a:ln>
        </p:spPr>
        <p:txBody>
          <a:bodyPr vert="horz" wrap="square" lIns="92315" tIns="46157" rIns="92315" bIns="46157" numCol="1" anchor="t" anchorCtr="0" compatLnSpc="1">
            <a:prstTxWarp prst="textNoShape">
              <a:avLst/>
            </a:prstTxWarp>
          </a:bodyPr>
          <a:lstStyle>
            <a:lvl1pPr algn="r" defTabSz="923925" eaLnBrk="0" hangingPunct="0">
              <a:spcAft>
                <a:spcPct val="0"/>
              </a:spcAft>
              <a:buClrTx/>
              <a:defRPr sz="1200"/>
            </a:lvl1pPr>
          </a:lstStyle>
          <a:p>
            <a:endParaRPr lang="en-US"/>
          </a:p>
        </p:txBody>
      </p:sp>
      <p:sp>
        <p:nvSpPr>
          <p:cNvPr id="6148" name="Rectangle 4"/>
          <p:cNvSpPr>
            <a:spLocks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25513" y="4379913"/>
            <a:ext cx="5084762" cy="4148137"/>
          </a:xfrm>
          <a:prstGeom prst="rect">
            <a:avLst/>
          </a:prstGeom>
          <a:noFill/>
          <a:ln w="9525">
            <a:noFill/>
            <a:miter lim="800000"/>
            <a:headEnd/>
            <a:tailEnd/>
          </a:ln>
        </p:spPr>
        <p:txBody>
          <a:bodyPr vert="horz" wrap="square" lIns="92315" tIns="46157" rIns="92315" bIns="461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p:spPr>
        <p:txBody>
          <a:bodyPr vert="horz" wrap="square" lIns="92315" tIns="46157" rIns="92315" bIns="46157" numCol="1" anchor="b" anchorCtr="0" compatLnSpc="1">
            <a:prstTxWarp prst="textNoShape">
              <a:avLst/>
            </a:prstTxWarp>
          </a:bodyPr>
          <a:lstStyle>
            <a:lvl1pPr defTabSz="923925" eaLnBrk="0" hangingPunct="0">
              <a:spcAft>
                <a:spcPct val="0"/>
              </a:spcAft>
              <a:buClrTx/>
              <a:defRPr sz="1200"/>
            </a:lvl1pPr>
          </a:lstStyle>
          <a:p>
            <a:endParaRPr lang="en-US"/>
          </a:p>
        </p:txBody>
      </p:sp>
      <p:sp>
        <p:nvSpPr>
          <p:cNvPr id="6151" name="Rectangle 7"/>
          <p:cNvSpPr>
            <a:spLocks noGrp="1" noChangeArrowheads="1"/>
          </p:cNvSpPr>
          <p:nvPr>
            <p:ph type="sldNum" sz="quarter" idx="5"/>
          </p:nvPr>
        </p:nvSpPr>
        <p:spPr bwMode="auto">
          <a:xfrm>
            <a:off x="3930650" y="8759825"/>
            <a:ext cx="3005138" cy="460375"/>
          </a:xfrm>
          <a:prstGeom prst="rect">
            <a:avLst/>
          </a:prstGeom>
          <a:noFill/>
          <a:ln w="9525">
            <a:noFill/>
            <a:miter lim="800000"/>
            <a:headEnd/>
            <a:tailEnd/>
          </a:ln>
        </p:spPr>
        <p:txBody>
          <a:bodyPr vert="horz" wrap="square" lIns="92315" tIns="46157" rIns="92315" bIns="46157" numCol="1" anchor="b" anchorCtr="0" compatLnSpc="1">
            <a:prstTxWarp prst="textNoShape">
              <a:avLst/>
            </a:prstTxWarp>
          </a:bodyPr>
          <a:lstStyle>
            <a:lvl1pPr algn="r" defTabSz="923925" eaLnBrk="0" hangingPunct="0">
              <a:spcAft>
                <a:spcPct val="0"/>
              </a:spcAft>
              <a:buClrTx/>
              <a:defRPr sz="1200"/>
            </a:lvl1pPr>
          </a:lstStyle>
          <a:p>
            <a:fld id="{A2A4EDE1-3854-415F-B8E9-ABDE913E97C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F6A13-37B5-4733-B5D2-311200F0FD2E}" type="slidenum">
              <a:rPr lang="en-US"/>
              <a:pPr/>
              <a:t>2</a:t>
            </a:fld>
            <a:endParaRPr lang="en-US"/>
          </a:p>
        </p:txBody>
      </p:sp>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a:t>Kindly change History of insurance to – ‘Origins of Insurance’</a:t>
            </a:r>
          </a:p>
          <a:p>
            <a:endParaRPr lang="en-US"/>
          </a:p>
          <a:p>
            <a:r>
              <a:rPr lang="en-US"/>
              <a:t>Second should be ‘Definition of Insurance’</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A16DA-D9FB-4FF6-B801-13312637EEBD}" type="slidenum">
              <a:rPr lang="en-US"/>
              <a:pPr/>
              <a:t>16</a:t>
            </a:fld>
            <a:endParaRPr lang="en-US"/>
          </a:p>
        </p:txBody>
      </p:sp>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p:txBody>
          <a:bodyPr/>
          <a:lstStyle/>
          <a:p>
            <a:pPr>
              <a:buFontTx/>
              <a:buChar char="•"/>
            </a:pPr>
            <a:r>
              <a:rPr lang="en-US"/>
              <a:t>An insurance company is just extending a promise to pay and not a guarantee to pay the financial losses. </a:t>
            </a:r>
          </a:p>
          <a:p>
            <a:pPr>
              <a:buFontTx/>
              <a:buChar char="•"/>
            </a:pPr>
            <a:r>
              <a:rPr lang="en-US"/>
              <a:t> Also only covered perils in the contract will be considered while settling a claim</a:t>
            </a:r>
          </a:p>
          <a:p>
            <a:pPr>
              <a:buFontTx/>
              <a:buChar char="•"/>
            </a:pPr>
            <a:r>
              <a:rPr lang="en-US"/>
              <a:t>An insurance company will pay only in financial terms.  For eg-  A car wreckage wont be replaced with another car.  Only the policy amount will be settled.</a:t>
            </a:r>
          </a:p>
          <a:p>
            <a:pPr>
              <a:buFontTx/>
              <a:buChar char="•"/>
            </a:pPr>
            <a:endParaRPr lang="en-US"/>
          </a:p>
          <a:p>
            <a:pPr>
              <a:buFontTx/>
              <a:buChar char="•"/>
            </a:pPr>
            <a:endParaRPr lang="en-US"/>
          </a:p>
          <a:p>
            <a:pPr>
              <a:buFontTx/>
              <a:buChar cha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7838C-747A-4879-B31A-0F4EFA6A85EC}" type="slidenum">
              <a:rPr lang="en-US"/>
              <a:pPr/>
              <a:t>17</a:t>
            </a:fld>
            <a:endParaRPr lang="en-US"/>
          </a:p>
        </p:txBody>
      </p:sp>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550B3-B71C-439D-A537-1684D1B1E3E1}" type="slidenum">
              <a:rPr lang="en-US"/>
              <a:pPr/>
              <a:t>20</a:t>
            </a:fld>
            <a:endParaRPr lang="en-US"/>
          </a:p>
        </p:txBody>
      </p:sp>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n-US"/>
              <a:t>Definitions for each segment</a:t>
            </a:r>
          </a:p>
          <a:p>
            <a:r>
              <a:rPr lang="en-US"/>
              <a:t>Life insurance: an insurance policy that covers death, disability or life of an insured</a:t>
            </a:r>
          </a:p>
          <a:p>
            <a:r>
              <a:rPr lang="en-US"/>
              <a:t>P&amp;C insurance: Covers damage to or loss of policyholders’ property and legal liability for damages caused to other people or their property. Property/casualty insurance, which includes auto, homeowners and commercial insurance, is one segment of the insurance industry. The other sector is life/health. Outside the United States, property/casualty insurance is referred to as nonlife or general insurance. </a:t>
            </a:r>
            <a:br>
              <a:rPr lang="en-US"/>
            </a:br>
            <a:r>
              <a:rPr lang="en-US"/>
              <a:t>Health: Protection which provide payment of benefits for covered sickness or injury. Included under this heading are various types of insurance such as accident insurance, disability income insurance, medical expense insurance, and accidental death and dismemberment insurance.</a:t>
            </a:r>
            <a:br>
              <a:rPr lang="en-US"/>
            </a:br>
            <a:r>
              <a:rPr lang="en-US"/>
              <a:t>Pension plans: Programs to provide employees with retirement income after they meet minimum age and service requirements. Life insurers hold some of these funds. Since the 1970s responsibility for funding retirement has increasingly shifted from employers (defined benefit plans that promise workers a specific retirement income) to employees (defined contribution plans financed by employees that may or may not be matched by employer contributions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ACCE6-FE50-435F-B789-A5507743DDD5}" type="slidenum">
              <a:rPr lang="en-US"/>
              <a:pPr/>
              <a:t>22</a:t>
            </a:fld>
            <a:endParaRPr lang="en-US"/>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t>Life insurance offers the protection to the beneficiary against loss of income if the insured person dies.  Then the beneficiary nominated can receive the money from the insurance companies.</a:t>
            </a:r>
          </a:p>
          <a:p>
            <a:endParaRPr lang="en-US"/>
          </a:p>
          <a:p>
            <a:r>
              <a:rPr lang="en-US"/>
              <a:t>As the industry has grown and the insurance has become an individuals preferred risk management tool, some differentiation has been introduced apart from the traditional life policy.  Now one can have a protection against living long.  Living long insurance offer the policy holder the benefit of insurance in case they live longer than expected and will require finance to lead a comfortable old age. With the average life expectancies going up the living long insurance is gaining lot of importance.</a:t>
            </a:r>
          </a:p>
          <a:p>
            <a:endParaRPr lang="en-US"/>
          </a:p>
          <a:p>
            <a:r>
              <a:rPr lang="en-US"/>
              <a:t>Now let us look at some of the key products under life policies.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1B7F9-75E7-4750-83E7-8F875B16DB0C}" type="slidenum">
              <a:rPr lang="en-US"/>
              <a:pPr/>
              <a:t>25</a:t>
            </a:fld>
            <a:endParaRPr lang="en-US"/>
          </a:p>
        </p:txBody>
      </p:sp>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772351-5DCF-43F2-9E88-D1B7014F6D17}" type="slidenum">
              <a:rPr lang="en-US"/>
              <a:pPr/>
              <a:t>27</a:t>
            </a:fld>
            <a:endParaRPr lang="en-US"/>
          </a:p>
        </p:txBody>
      </p:sp>
      <p:sp>
        <p:nvSpPr>
          <p:cNvPr id="310274" name="Rectangle 2"/>
          <p:cNvSpPr>
            <a:spLocks noChangeArrowheads="1" noTextEdit="1"/>
          </p:cNvSpPr>
          <p:nvPr>
            <p:ph type="sldImg"/>
          </p:nvPr>
        </p:nvSpPr>
        <p:spPr>
          <a:ln/>
        </p:spPr>
      </p:sp>
      <p:sp>
        <p:nvSpPr>
          <p:cNvPr id="310275" name="Rectangle 3"/>
          <p:cNvSpPr>
            <a:spLocks noGrp="1" noChangeArrowheads="1"/>
          </p:cNvSpPr>
          <p:nvPr>
            <p:ph type="body" idx="1"/>
          </p:nvPr>
        </p:nvSpPr>
        <p:spPr/>
        <p:txBody>
          <a:bodyPr/>
          <a:lstStyle/>
          <a:p>
            <a:pPr>
              <a:buFontTx/>
              <a:buChar char="•"/>
            </a:pPr>
            <a:r>
              <a:rPr lang="en-US"/>
              <a:t>Covers the cost to replace the insured item (business burns down)</a:t>
            </a:r>
          </a:p>
          <a:p>
            <a:pPr>
              <a:buFontTx/>
              <a:buChar char="•"/>
            </a:pPr>
            <a:r>
              <a:rPr lang="en-US"/>
              <a:t>Loss of income from the item (business must close temporarily)</a:t>
            </a:r>
          </a:p>
          <a:p>
            <a:pPr>
              <a:buFontTx/>
              <a:buChar char="•"/>
            </a:pPr>
            <a:r>
              <a:rPr lang="en-US"/>
              <a:t>Extra expense due to the loss of the item (business must rent another building until old building is repaired</a:t>
            </a:r>
          </a:p>
          <a:p>
            <a:pPr>
              <a:buFontTx/>
              <a:buChar char="•"/>
            </a:pPr>
            <a:endParaRPr lang="en-US"/>
          </a:p>
          <a:p>
            <a:r>
              <a:rPr lang="en-US"/>
              <a:t>LR’s comments </a:t>
            </a:r>
          </a:p>
          <a:p>
            <a:endParaRPr lang="en-US"/>
          </a:p>
          <a:p>
            <a:r>
              <a:rPr lang="en-US"/>
              <a:t>Make this slide similar to the Life insurance one (previous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4B5D4-F75D-4328-A96F-7C197BC2A6CE}" type="slidenum">
              <a:rPr lang="en-US"/>
              <a:pPr/>
              <a:t>30</a:t>
            </a:fld>
            <a:endParaRPr lang="en-US"/>
          </a:p>
        </p:txBody>
      </p:sp>
      <p:sp>
        <p:nvSpPr>
          <p:cNvPr id="315394" name="Rectangle 2"/>
          <p:cNvSpPr>
            <a:spLocks noChangeArrowheads="1" noTextEdit="1"/>
          </p:cNvSpPr>
          <p:nvPr>
            <p:ph type="sldImg"/>
          </p:nvPr>
        </p:nvSpPr>
        <p:spPr>
          <a:ln/>
        </p:spPr>
      </p:sp>
      <p:sp>
        <p:nvSpPr>
          <p:cNvPr id="315395" name="Rectangle 3"/>
          <p:cNvSpPr>
            <a:spLocks noGrp="1" noChangeArrowheads="1"/>
          </p:cNvSpPr>
          <p:nvPr>
            <p:ph type="body" idx="1"/>
          </p:nvPr>
        </p:nvSpPr>
        <p:spPr/>
        <p:txBody>
          <a:bodyPr/>
          <a:lstStyle/>
          <a:p>
            <a:r>
              <a:rPr lang="en-US"/>
              <a:t>Health insurance covers cost of routine, preventive and emergency cost of medical procedures and the prescription drugs.</a:t>
            </a:r>
          </a:p>
          <a:p>
            <a:endParaRPr lang="en-US"/>
          </a:p>
          <a:p>
            <a:r>
              <a:rPr lang="en-US"/>
              <a:t>Health insurance are extremely important considering many hospitals will not treat a patient without an insurance scheme.</a:t>
            </a:r>
          </a:p>
          <a:p>
            <a:endParaRPr lang="en-US"/>
          </a:p>
          <a:p>
            <a:r>
              <a:rPr lang="en-US"/>
              <a:t>In  the health insurance scenario, government plans pay a big role in the country where they operate with national health care schemes.  For eg in US govt offers plans like  Medicare (For aged disabled citizens) and Medicaid  (The Govt pays to the hospitals and the medical practitioner who treats citizens not able to support the expenses) </a:t>
            </a:r>
          </a:p>
          <a:p>
            <a:endParaRPr lang="en-US"/>
          </a:p>
          <a:p>
            <a:r>
              <a:rPr lang="en-US"/>
              <a:t>Joining the bandwagon, many corporates offer group plans to their employees.</a:t>
            </a:r>
          </a:p>
          <a:p>
            <a:endParaRPr lang="en-US"/>
          </a:p>
          <a:p>
            <a:r>
              <a:rPr lang="en-US"/>
              <a:t>In addition to this an individual also can take a health insurance to provide against the contingencies.</a:t>
            </a:r>
          </a:p>
          <a:p>
            <a:endParaRPr lang="en-US"/>
          </a:p>
          <a:p>
            <a:endParaRPr lang="en-US"/>
          </a:p>
          <a:p>
            <a:r>
              <a:rPr lang="en-US"/>
              <a:t>Types</a:t>
            </a:r>
          </a:p>
          <a:p>
            <a:endParaRPr lang="en-US"/>
          </a:p>
          <a:p>
            <a:r>
              <a:rPr lang="en-US"/>
              <a:t>Individual</a:t>
            </a:r>
          </a:p>
          <a:p>
            <a:endParaRPr lang="en-US"/>
          </a:p>
          <a:p>
            <a:r>
              <a:rPr lang="en-US"/>
              <a:t>Government plans</a:t>
            </a:r>
          </a:p>
          <a:p>
            <a:endParaRPr lang="en-US"/>
          </a:p>
          <a:p>
            <a:r>
              <a:rPr lang="en-US"/>
              <a:t>Lon term disability/ STD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43BF2-5AB6-4005-8EF6-95DD46C67985}" type="slidenum">
              <a:rPr lang="en-US"/>
              <a:pPr/>
              <a:t>34</a:t>
            </a:fld>
            <a:endParaRPr lang="en-US"/>
          </a:p>
        </p:txBody>
      </p:sp>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t>1) Let's use an example to demonstrate:</a:t>
            </a:r>
            <a:br>
              <a:rPr lang="en-US"/>
            </a:br>
            <a:r>
              <a:rPr lang="en-US"/>
              <a:t/>
            </a:r>
            <a:br>
              <a:rPr lang="en-US"/>
            </a:br>
            <a:r>
              <a:rPr lang="en-US"/>
              <a:t>Tom  was employed by Kanbay for 10 years, and during the last five years of employment, his compensation was :</a:t>
            </a:r>
            <a:br>
              <a:rPr lang="en-US"/>
            </a:br>
            <a:r>
              <a:rPr lang="en-US"/>
              <a:t/>
            </a:r>
            <a:br>
              <a:rPr lang="en-US"/>
            </a:br>
            <a:r>
              <a:rPr lang="en-US"/>
              <a:t>2001 - $40,000</a:t>
            </a:r>
            <a:br>
              <a:rPr lang="en-US"/>
            </a:br>
            <a:r>
              <a:rPr lang="en-US"/>
              <a:t>2002 - $49,000</a:t>
            </a:r>
            <a:br>
              <a:rPr lang="en-US"/>
            </a:br>
            <a:r>
              <a:rPr lang="en-US"/>
              <a:t>2003 - $70,000</a:t>
            </a:r>
            <a:br>
              <a:rPr lang="en-US"/>
            </a:br>
            <a:r>
              <a:rPr lang="en-US"/>
              <a:t>2004 - $84,000</a:t>
            </a:r>
            <a:br>
              <a:rPr lang="en-US"/>
            </a:br>
            <a:r>
              <a:rPr lang="en-US"/>
              <a:t>2005 - $90,000</a:t>
            </a:r>
            <a:br>
              <a:rPr lang="en-US"/>
            </a:br>
            <a:r>
              <a:rPr lang="en-US"/>
              <a:t/>
            </a:r>
            <a:br>
              <a:rPr lang="en-US"/>
            </a:br>
            <a:r>
              <a:rPr lang="en-US"/>
              <a:t>Tom’s average salary for five years in service is $66,600, and 1.5% of John's average salary for these five years is $999</a:t>
            </a:r>
          </a:p>
          <a:p>
            <a:r>
              <a:rPr lang="en-US"/>
              <a:t/>
            </a:r>
            <a:br>
              <a:rPr lang="en-US"/>
            </a:br>
            <a:r>
              <a:rPr lang="en-US"/>
              <a:t>Under the provisions of the plan, Tom will get $999 as his pension amount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A7F52-3D0C-4810-9E84-8F55A227C86F}" type="slidenum">
              <a:rPr lang="en-US"/>
              <a:pPr/>
              <a:t>40</a:t>
            </a:fld>
            <a:endParaRPr lang="en-US"/>
          </a:p>
        </p:txBody>
      </p:sp>
      <p:sp>
        <p:nvSpPr>
          <p:cNvPr id="295938" name="Rectangle 2"/>
          <p:cNvSpPr>
            <a:spLocks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en-US"/>
              <a:t>Riders- An attachment to an insurance policy that alters the policy’s coverage or terms.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14C92-6784-49EC-A5FB-51F3DFDEAE92}" type="slidenum">
              <a:rPr lang="en-US"/>
              <a:pPr/>
              <a:t>43</a:t>
            </a:fld>
            <a:endParaRPr lang="en-US"/>
          </a:p>
        </p:txBody>
      </p:sp>
      <p:sp>
        <p:nvSpPr>
          <p:cNvPr id="357378" name="Rectangle 2"/>
          <p:cNvSpPr>
            <a:spLocks noChangeArrowheads="1" noTextEdit="1"/>
          </p:cNvSpPr>
          <p:nvPr>
            <p:ph type="sldImg"/>
          </p:nvPr>
        </p:nvSpPr>
        <p:spPr>
          <a:ln/>
        </p:spPr>
      </p:sp>
      <p:sp>
        <p:nvSpPr>
          <p:cNvPr id="357379" name="Rectangle 3"/>
          <p:cNvSpPr>
            <a:spLocks noGrp="1" noChangeArrowheads="1"/>
          </p:cNvSpPr>
          <p:nvPr>
            <p:ph type="body" idx="1"/>
          </p:nvPr>
        </p:nvSpPr>
        <p:spPr>
          <a:xfrm>
            <a:off x="693738" y="4379913"/>
            <a:ext cx="5548312" cy="4148137"/>
          </a:xfrm>
        </p:spPr>
        <p:txBody>
          <a:bodyPr/>
          <a:lstStyle/>
          <a:p>
            <a:pPr marL="228600" indent="-228600">
              <a:buFont typeface="Arial" charset="0"/>
              <a:buAutoNum type="arabicPeriod"/>
            </a:pPr>
            <a:r>
              <a:rPr lang="en-US"/>
              <a:t>Initial Prospect contact is established</a:t>
            </a:r>
          </a:p>
          <a:p>
            <a:pPr marL="228600" indent="-228600">
              <a:buFont typeface="Arial" charset="0"/>
              <a:buAutoNum type="arabicPeriod"/>
            </a:pPr>
            <a:r>
              <a:rPr lang="en-US"/>
              <a:t>Application data is entered and edited</a:t>
            </a:r>
          </a:p>
          <a:p>
            <a:pPr marL="228600" indent="-228600">
              <a:buFont typeface="Arial" charset="0"/>
              <a:buAutoNum type="arabicPeriod"/>
            </a:pPr>
            <a:r>
              <a:rPr lang="en-US"/>
              <a:t>Initial quote is provided</a:t>
            </a:r>
          </a:p>
          <a:p>
            <a:pPr marL="228600" indent="-228600">
              <a:buFont typeface="Arial" charset="0"/>
              <a:buAutoNum type="arabicPeriod"/>
            </a:pPr>
            <a:r>
              <a:rPr lang="en-US"/>
              <a:t>Data is examined for accuracy</a:t>
            </a:r>
          </a:p>
          <a:p>
            <a:pPr marL="228600" indent="-228600">
              <a:buFont typeface="Arial" charset="0"/>
              <a:buAutoNum type="arabicPeriod"/>
            </a:pPr>
            <a:r>
              <a:rPr lang="en-US"/>
              <a:t>Customer signs up for the policy</a:t>
            </a:r>
          </a:p>
          <a:p>
            <a:pPr marL="228600" indent="-228600">
              <a:buFont typeface="Arial" charset="0"/>
              <a:buAutoNum type="arabicPeriod"/>
            </a:pPr>
            <a:r>
              <a:rPr lang="en-US"/>
              <a:t>Company then updates the record and mails out the policy</a:t>
            </a:r>
          </a:p>
          <a:p>
            <a:pPr marL="228600" indent="-228600">
              <a:buFont typeface="Arial" charset="0"/>
              <a:buAutoNum type="arabicPeriod"/>
            </a:pPr>
            <a:r>
              <a:rPr lang="en-US"/>
              <a:t>Customer mails in the premium</a:t>
            </a:r>
          </a:p>
          <a:p>
            <a:pPr marL="228600" indent="-228600">
              <a:buFont typeface="Arial" charset="0"/>
              <a:buAutoNum type="arabicPeriod"/>
            </a:pPr>
            <a:r>
              <a:rPr lang="en-US"/>
              <a:t>Policy renewal notices are sent</a:t>
            </a:r>
          </a:p>
          <a:p>
            <a:pPr marL="228600" indent="-228600">
              <a:buFont typeface="Arial" charset="0"/>
              <a:buAutoNum type="arabicPeriod"/>
            </a:pPr>
            <a:r>
              <a:rPr lang="en-US"/>
              <a:t>Customer files a claim</a:t>
            </a:r>
          </a:p>
          <a:p>
            <a:pPr marL="228600" indent="-228600">
              <a:buFont typeface="Arial" charset="0"/>
              <a:buAutoNum type="arabicPeriod"/>
            </a:pPr>
            <a:r>
              <a:rPr lang="en-US"/>
              <a:t>Claims are verified and payments mailed</a:t>
            </a:r>
          </a:p>
          <a:p>
            <a:pPr marL="228600" indent="-22860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1C9AD-FD7D-4A9F-AB30-E3208B4B2233}" type="slidenum">
              <a:rPr lang="en-US"/>
              <a:pPr/>
              <a:t>3</a:t>
            </a:fld>
            <a:endParaRPr lang="en-US"/>
          </a:p>
        </p:txBody>
      </p:sp>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a:t>Move Entities in Insurance value chain ahead of Life cycle of an insurance policy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0631B-79E1-49FC-B5EE-49E83971913C}" type="slidenum">
              <a:rPr lang="en-US"/>
              <a:pPr/>
              <a:t>46</a:t>
            </a:fld>
            <a:endParaRPr lang="en-US"/>
          </a:p>
        </p:txBody>
      </p:sp>
      <p:sp>
        <p:nvSpPr>
          <p:cNvPr id="300034" name="Rectangle 2"/>
          <p:cNvSpPr>
            <a:spLocks noChangeArrowheads="1" noTextEdit="1"/>
          </p:cNvSpPr>
          <p:nvPr>
            <p:ph type="sldImg"/>
          </p:nvPr>
        </p:nvSpPr>
        <p:spPr>
          <a:ln/>
        </p:spPr>
      </p:sp>
      <p:sp>
        <p:nvSpPr>
          <p:cNvPr id="300035" name="Rectangle 3"/>
          <p:cNvSpPr>
            <a:spLocks noGrp="1" noChangeArrowheads="1"/>
          </p:cNvSpPr>
          <p:nvPr>
            <p:ph type="body" idx="1"/>
          </p:nvPr>
        </p:nvSpPr>
        <p:spPr/>
        <p:txBody>
          <a:bodyPr/>
          <a:lstStyle/>
          <a:p>
            <a:r>
              <a:rPr lang="en-US"/>
              <a:t>Renewal Notice: A reminder letter sent prior to expiry of an insurance policy and seeking renewal of an insurance policy</a:t>
            </a:r>
          </a:p>
          <a:p>
            <a:r>
              <a:rPr lang="en-US"/>
              <a:t>Premium calculation: Calculation of the amount that a policyholder has to pay to the insurance Company for an insurance policy. Also called Rating.</a:t>
            </a:r>
          </a:p>
          <a:p>
            <a:r>
              <a:rPr lang="en-US"/>
              <a:t>Endorsement: An amendment to a policy written especially to cover unique items/coverages specifically for a policyholder.  An endorsement is also a change to a policy that is made during the policy's term. An endorsement is attached to a policy to modify the terms of the insurance contract </a:t>
            </a:r>
          </a:p>
          <a:p>
            <a:r>
              <a:rPr lang="en-US"/>
              <a:t>Cancellation: Termination of an insurance contract before its expiration date, by either the insurance Company or the policyholder </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07FD9B-3EAF-443F-9CEC-98FDAFF57F3C}" type="slidenum">
              <a:rPr lang="en-US"/>
              <a:pPr/>
              <a:t>48</a:t>
            </a:fld>
            <a:endParaRPr lang="en-US"/>
          </a:p>
        </p:txBody>
      </p:sp>
      <p:sp>
        <p:nvSpPr>
          <p:cNvPr id="328706" name="Rectangle 2"/>
          <p:cNvSpPr>
            <a:spLocks noChangeArrowheads="1" noTextEdit="1"/>
          </p:cNvSpPr>
          <p:nvPr>
            <p:ph type="sldImg"/>
          </p:nvPr>
        </p:nvSpPr>
        <p:spPr>
          <a:ln/>
        </p:spPr>
      </p:sp>
      <p:sp>
        <p:nvSpPr>
          <p:cNvPr id="328707" name="Rectangle 3"/>
          <p:cNvSpPr>
            <a:spLocks noGrp="1" noChangeArrowheads="1"/>
          </p:cNvSpPr>
          <p:nvPr>
            <p:ph type="body" idx="1"/>
          </p:nvPr>
        </p:nvSpPr>
        <p:spPr/>
        <p:txBody>
          <a:bodyPr/>
          <a:lstStyle/>
          <a:p>
            <a:pPr marL="228600" indent="-228600">
              <a:lnSpc>
                <a:spcPct val="80000"/>
              </a:lnSpc>
              <a:buFontTx/>
              <a:buAutoNum type="arabicParenR"/>
            </a:pPr>
            <a:r>
              <a:rPr lang="en-US" sz="800"/>
              <a:t>First Notice of Loss- Initial intimation about loss occurrence Intimated through phone, mail, fax.  Sufficient information not available from FNOL.  Claim form needs to be filled to process the claim</a:t>
            </a:r>
          </a:p>
          <a:p>
            <a:pPr marL="228600" indent="-228600">
              <a:lnSpc>
                <a:spcPct val="80000"/>
              </a:lnSpc>
              <a:buFontTx/>
              <a:buAutoNum type="arabicParenR"/>
            </a:pPr>
            <a:endParaRPr lang="en-US" sz="800"/>
          </a:p>
          <a:p>
            <a:pPr marL="228600" indent="-228600">
              <a:lnSpc>
                <a:spcPct val="80000"/>
              </a:lnSpc>
              <a:buFontTx/>
              <a:buAutoNum type="arabicParenR"/>
            </a:pPr>
            <a:r>
              <a:rPr lang="en-US" sz="800"/>
              <a:t> Claim Registration: </a:t>
            </a:r>
          </a:p>
          <a:p>
            <a:pPr marL="228600" indent="-228600">
              <a:lnSpc>
                <a:spcPct val="80000"/>
              </a:lnSpc>
              <a:buFontTx/>
              <a:buChar char="•"/>
            </a:pPr>
            <a:r>
              <a:rPr lang="en-US" sz="800"/>
              <a:t>Examine policy for coverage</a:t>
            </a:r>
          </a:p>
          <a:p>
            <a:pPr marL="228600" indent="-228600">
              <a:lnSpc>
                <a:spcPct val="80000"/>
              </a:lnSpc>
              <a:buFontTx/>
              <a:buChar char="•"/>
            </a:pPr>
            <a:r>
              <a:rPr lang="en-US" sz="800"/>
              <a:t>Allot claim number</a:t>
            </a:r>
          </a:p>
          <a:p>
            <a:pPr marL="228600" indent="-228600">
              <a:lnSpc>
                <a:spcPct val="80000"/>
              </a:lnSpc>
              <a:buFontTx/>
              <a:buChar char="•"/>
            </a:pPr>
            <a:r>
              <a:rPr lang="en-US" sz="800"/>
              <a:t>Create reserve</a:t>
            </a:r>
          </a:p>
          <a:p>
            <a:pPr marL="228600" indent="-228600">
              <a:lnSpc>
                <a:spcPct val="80000"/>
              </a:lnSpc>
              <a:buFontTx/>
              <a:buChar char="•"/>
            </a:pPr>
            <a:r>
              <a:rPr lang="en-US" sz="800"/>
              <a:t>Gather claim information- claim form</a:t>
            </a:r>
          </a:p>
          <a:p>
            <a:pPr marL="228600" indent="-228600">
              <a:lnSpc>
                <a:spcPct val="80000"/>
              </a:lnSpc>
              <a:buFontTx/>
              <a:buChar char="•"/>
            </a:pPr>
            <a:r>
              <a:rPr lang="en-US" sz="800"/>
              <a:t>Estimate of claim</a:t>
            </a:r>
          </a:p>
          <a:p>
            <a:pPr marL="228600" indent="-228600">
              <a:lnSpc>
                <a:spcPct val="80000"/>
              </a:lnSpc>
              <a:buFontTx/>
              <a:buChar char="•"/>
            </a:pPr>
            <a:r>
              <a:rPr lang="en-US" sz="800"/>
              <a:t>Documents, if available submitted</a:t>
            </a:r>
          </a:p>
          <a:p>
            <a:pPr marL="228600" indent="-228600">
              <a:lnSpc>
                <a:spcPct val="80000"/>
              </a:lnSpc>
            </a:pPr>
            <a:r>
              <a:rPr lang="en-US" sz="800"/>
              <a:t> </a:t>
            </a:r>
          </a:p>
          <a:p>
            <a:pPr marL="228600" indent="-228600">
              <a:lnSpc>
                <a:spcPct val="80000"/>
              </a:lnSpc>
            </a:pPr>
            <a:r>
              <a:rPr lang="en-US" sz="800"/>
              <a:t>3. Assignment of Claim- </a:t>
            </a:r>
          </a:p>
          <a:p>
            <a:pPr marL="228600" indent="-228600">
              <a:lnSpc>
                <a:spcPct val="80000"/>
              </a:lnSpc>
              <a:buFontTx/>
              <a:buChar char="•"/>
            </a:pPr>
            <a:r>
              <a:rPr lang="en-US" sz="800"/>
              <a:t>Claim Supervisor assigns claim to Claim Rep.</a:t>
            </a:r>
          </a:p>
          <a:p>
            <a:pPr marL="228600" indent="-228600">
              <a:lnSpc>
                <a:spcPct val="80000"/>
              </a:lnSpc>
              <a:buFontTx/>
              <a:buChar char="•"/>
            </a:pPr>
            <a:r>
              <a:rPr lang="en-US" sz="800"/>
              <a:t>Claim Representative assigns claim to Surveyor/Loss Adjustor/Doctor</a:t>
            </a:r>
          </a:p>
          <a:p>
            <a:pPr marL="228600" indent="-228600">
              <a:lnSpc>
                <a:spcPct val="80000"/>
              </a:lnSpc>
              <a:buFontTx/>
              <a:buChar char="•"/>
            </a:pPr>
            <a:r>
              <a:rPr lang="en-US" sz="800"/>
              <a:t>Assignment depends on type of claim, location, estimate of claim</a:t>
            </a:r>
          </a:p>
          <a:p>
            <a:pPr marL="228600" indent="-228600">
              <a:lnSpc>
                <a:spcPct val="80000"/>
              </a:lnSpc>
            </a:pPr>
            <a:endParaRPr lang="en-US" sz="800"/>
          </a:p>
          <a:p>
            <a:pPr marL="228600" indent="-228600">
              <a:lnSpc>
                <a:spcPct val="80000"/>
              </a:lnSpc>
            </a:pPr>
            <a:r>
              <a:rPr lang="en-US" sz="800"/>
              <a:t>4. Survey Investigation-</a:t>
            </a:r>
          </a:p>
          <a:p>
            <a:pPr marL="228600" indent="-228600">
              <a:lnSpc>
                <a:spcPct val="80000"/>
              </a:lnSpc>
              <a:buFontTx/>
              <a:buChar char="•"/>
            </a:pPr>
            <a:r>
              <a:rPr lang="en-US" sz="800"/>
              <a:t> Conduct inspection of the accident site</a:t>
            </a:r>
          </a:p>
          <a:p>
            <a:pPr marL="228600" indent="-228600">
              <a:lnSpc>
                <a:spcPct val="80000"/>
              </a:lnSpc>
              <a:buFontTx/>
              <a:buChar char="•"/>
            </a:pPr>
            <a:r>
              <a:rPr lang="en-US" sz="800"/>
              <a:t>Identify cause of loss and quantum of loss</a:t>
            </a:r>
          </a:p>
          <a:p>
            <a:pPr marL="228600" indent="-228600">
              <a:lnSpc>
                <a:spcPct val="80000"/>
              </a:lnSpc>
              <a:buFontTx/>
              <a:buChar char="•"/>
            </a:pPr>
            <a:r>
              <a:rPr lang="en-US" sz="800"/>
              <a:t>Investigators find out authenticity of claim</a:t>
            </a:r>
          </a:p>
          <a:p>
            <a:pPr marL="228600" indent="-228600">
              <a:lnSpc>
                <a:spcPct val="80000"/>
              </a:lnSpc>
              <a:buFontTx/>
              <a:buChar char="•"/>
            </a:pPr>
            <a:r>
              <a:rPr lang="en-US" sz="800"/>
              <a:t>Surveyors examine site, documents, interview clients/claimants, take pictures</a:t>
            </a:r>
          </a:p>
          <a:p>
            <a:pPr marL="228600" indent="-228600">
              <a:lnSpc>
                <a:spcPct val="80000"/>
              </a:lnSpc>
              <a:buFontTx/>
              <a:buChar char="•"/>
            </a:pPr>
            <a:r>
              <a:rPr lang="en-US" sz="800"/>
              <a:t>Submits report to Insurance company   </a:t>
            </a:r>
          </a:p>
          <a:p>
            <a:pPr marL="228600" indent="-228600">
              <a:lnSpc>
                <a:spcPct val="80000"/>
              </a:lnSpc>
              <a:buFontTx/>
              <a:buChar char="•"/>
            </a:pPr>
            <a:r>
              <a:rPr lang="en-US" sz="800"/>
              <a:t>Not authorized to settle claims</a:t>
            </a:r>
          </a:p>
          <a:p>
            <a:pPr marL="228600" indent="-228600">
              <a:lnSpc>
                <a:spcPct val="80000"/>
              </a:lnSpc>
              <a:buFontTx/>
              <a:buChar char="•"/>
            </a:pPr>
            <a:endParaRPr lang="en-US" sz="800"/>
          </a:p>
          <a:p>
            <a:pPr marL="228600" indent="-228600">
              <a:lnSpc>
                <a:spcPct val="80000"/>
              </a:lnSpc>
              <a:buFontTx/>
              <a:buAutoNum type="arabicPeriod" startAt="5"/>
            </a:pPr>
            <a:r>
              <a:rPr lang="en-US" sz="800"/>
              <a:t>Assessment- </a:t>
            </a:r>
          </a:p>
          <a:p>
            <a:pPr marL="228600" indent="-228600">
              <a:lnSpc>
                <a:spcPct val="80000"/>
              </a:lnSpc>
              <a:buFontTx/>
              <a:buChar char="•"/>
            </a:pPr>
            <a:r>
              <a:rPr lang="en-US" sz="800"/>
              <a:t>Examine all claim documents</a:t>
            </a:r>
          </a:p>
          <a:p>
            <a:pPr marL="228600" indent="-228600">
              <a:lnSpc>
                <a:spcPct val="80000"/>
              </a:lnSpc>
              <a:buFontTx/>
              <a:buChar char="•"/>
            </a:pPr>
            <a:r>
              <a:rPr lang="en-US" sz="800"/>
              <a:t>Examine policy coverage</a:t>
            </a:r>
          </a:p>
          <a:p>
            <a:pPr marL="228600" indent="-228600">
              <a:lnSpc>
                <a:spcPct val="80000"/>
              </a:lnSpc>
              <a:buFontTx/>
              <a:buChar char="•"/>
            </a:pPr>
            <a:r>
              <a:rPr lang="en-US" sz="800"/>
              <a:t>Calculate claim payable for each coverage</a:t>
            </a:r>
          </a:p>
          <a:p>
            <a:pPr marL="228600" indent="-228600">
              <a:lnSpc>
                <a:spcPct val="80000"/>
              </a:lnSpc>
              <a:buFontTx/>
              <a:buChar char="•"/>
            </a:pPr>
            <a:r>
              <a:rPr lang="en-US" sz="800"/>
              <a:t>Claim amount net of deductible/reserve</a:t>
            </a:r>
          </a:p>
          <a:p>
            <a:pPr marL="228600" indent="-228600">
              <a:lnSpc>
                <a:spcPct val="80000"/>
              </a:lnSpc>
              <a:buFontTx/>
              <a:buChar char="•"/>
            </a:pPr>
            <a:endParaRPr lang="en-US" sz="800"/>
          </a:p>
          <a:p>
            <a:pPr marL="228600" indent="-228600">
              <a:lnSpc>
                <a:spcPct val="80000"/>
              </a:lnSpc>
            </a:pPr>
            <a:r>
              <a:rPr lang="en-US" sz="800"/>
              <a:t>6 Claim Approval – </a:t>
            </a:r>
          </a:p>
          <a:p>
            <a:pPr marL="228600" indent="-228600">
              <a:lnSpc>
                <a:spcPct val="80000"/>
              </a:lnSpc>
              <a:buFontTx/>
              <a:buChar char="•"/>
            </a:pPr>
            <a:r>
              <a:rPr lang="en-US" sz="800"/>
              <a:t>No payments can be made without approval of authorized persons</a:t>
            </a:r>
          </a:p>
          <a:p>
            <a:pPr marL="228600" indent="-228600">
              <a:lnSpc>
                <a:spcPct val="80000"/>
              </a:lnSpc>
              <a:buFontTx/>
              <a:buChar char="•"/>
            </a:pPr>
            <a:r>
              <a:rPr lang="en-US" sz="800"/>
              <a:t>Claim moves from claim rep. to person authorized</a:t>
            </a:r>
          </a:p>
          <a:p>
            <a:pPr marL="228600" indent="-228600">
              <a:lnSpc>
                <a:spcPct val="80000"/>
              </a:lnSpc>
              <a:buFontTx/>
              <a:buChar char="•"/>
            </a:pPr>
            <a:r>
              <a:rPr lang="en-US" sz="800"/>
              <a:t>Offer made to client/claimant</a:t>
            </a:r>
          </a:p>
          <a:p>
            <a:pPr marL="228600" indent="-228600">
              <a:lnSpc>
                <a:spcPct val="80000"/>
              </a:lnSpc>
              <a:buFontTx/>
              <a:buChar char="•"/>
            </a:pPr>
            <a:endParaRPr lang="en-US" sz="800"/>
          </a:p>
          <a:p>
            <a:pPr marL="228600" indent="-228600">
              <a:lnSpc>
                <a:spcPct val="80000"/>
              </a:lnSpc>
            </a:pPr>
            <a:r>
              <a:rPr lang="en-US" sz="800"/>
              <a:t>7. Settlement pf Claims-</a:t>
            </a:r>
          </a:p>
          <a:p>
            <a:pPr marL="228600" indent="-228600">
              <a:lnSpc>
                <a:spcPct val="80000"/>
              </a:lnSpc>
              <a:buFontTx/>
              <a:buChar char="•"/>
            </a:pPr>
            <a:r>
              <a:rPr lang="en-US" sz="800"/>
              <a:t> Intimate Accounts Dept. to pay claim</a:t>
            </a:r>
          </a:p>
          <a:p>
            <a:pPr marL="228600" indent="-228600">
              <a:lnSpc>
                <a:spcPct val="80000"/>
              </a:lnSpc>
              <a:buFontTx/>
              <a:buChar char="•"/>
            </a:pPr>
            <a:r>
              <a:rPr lang="en-US" sz="800"/>
              <a:t>Issue cheque/ credit bank account</a:t>
            </a:r>
          </a:p>
          <a:p>
            <a:pPr marL="228600" indent="-228600">
              <a:lnSpc>
                <a:spcPct val="80000"/>
              </a:lnSpc>
              <a:buFontTx/>
              <a:buChar char="•"/>
            </a:pPr>
            <a:r>
              <a:rPr lang="en-US" sz="800"/>
              <a:t>Close claim</a:t>
            </a:r>
          </a:p>
          <a:p>
            <a:pPr marL="228600" indent="-228600">
              <a:lnSpc>
                <a:spcPct val="80000"/>
              </a:lnSpc>
              <a:buFontTx/>
              <a:buChar char="•"/>
            </a:pPr>
            <a:r>
              <a:rPr lang="en-US" sz="800"/>
              <a:t>Reverse claim reserve</a:t>
            </a:r>
          </a:p>
          <a:p>
            <a:pPr marL="228600" indent="-228600">
              <a:lnSpc>
                <a:spcPct val="80000"/>
              </a:lnSpc>
              <a:buFontTx/>
              <a:buChar char="•"/>
            </a:pPr>
            <a:r>
              <a:rPr lang="en-US" sz="800"/>
              <a:t>Pay fees of surveyors/loss adjusters</a:t>
            </a:r>
          </a:p>
          <a:p>
            <a:pPr marL="228600" indent="-228600">
              <a:lnSpc>
                <a:spcPct val="80000"/>
              </a:lnSpc>
            </a:pPr>
            <a:endParaRPr lang="en-US" sz="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973A2-7142-492B-9989-69886612EAC2}" type="slidenum">
              <a:rPr lang="en-US"/>
              <a:pPr/>
              <a:t>54</a:t>
            </a:fld>
            <a:endParaRPr lang="en-US"/>
          </a:p>
        </p:txBody>
      </p:sp>
      <p:sp>
        <p:nvSpPr>
          <p:cNvPr id="343042" name="Rectangle 2"/>
          <p:cNvSpPr>
            <a:spLocks noChangeArrowheads="1" noTextEdit="1"/>
          </p:cNvSpPr>
          <p:nvPr>
            <p:ph type="sldImg"/>
          </p:nvPr>
        </p:nvSpPr>
        <p:spPr>
          <a:ln/>
        </p:spPr>
      </p:sp>
      <p:sp>
        <p:nvSpPr>
          <p:cNvPr id="343043" name="Rectangle 3"/>
          <p:cNvSpPr>
            <a:spLocks noGrp="1" noChangeArrowheads="1"/>
          </p:cNvSpPr>
          <p:nvPr>
            <p:ph type="body" idx="1"/>
          </p:nvPr>
        </p:nvSpPr>
        <p:spPr/>
        <p:txBody>
          <a:bodyPr/>
          <a:lstStyle/>
          <a:p>
            <a:r>
              <a:rPr lang="en-US"/>
              <a:t>Solvency: Insurance companies’ ability to pay the claims of policyholders. Regulations to promote solvency include minimum capital and surplus requirements, statutory accounting conventions, limits to insurance company investment and corporate activities, financial ratio tests, and financial data disclosure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514FC-D16F-4089-B883-3E9979104B50}" type="slidenum">
              <a:rPr lang="en-US"/>
              <a:pPr/>
              <a:t>56</a:t>
            </a:fld>
            <a:endParaRPr lang="en-US"/>
          </a:p>
        </p:txBody>
      </p:sp>
      <p:sp>
        <p:nvSpPr>
          <p:cNvPr id="348162" name="Rectangle 2"/>
          <p:cNvSpPr>
            <a:spLocks noChangeArrowheads="1" noTextEdit="1"/>
          </p:cNvSpPr>
          <p:nvPr>
            <p:ph type="sldImg"/>
          </p:nvPr>
        </p:nvSpPr>
        <p:spPr>
          <a:ln/>
        </p:spPr>
      </p:sp>
      <p:sp>
        <p:nvSpPr>
          <p:cNvPr id="348163" name="Rectangle 3"/>
          <p:cNvSpPr>
            <a:spLocks noGrp="1" noChangeArrowheads="1"/>
          </p:cNvSpPr>
          <p:nvPr>
            <p:ph type="body" idx="1"/>
          </p:nvPr>
        </p:nvSpPr>
        <p:spPr/>
        <p:txBody>
          <a:bodyPr/>
          <a:lstStyle/>
          <a:p>
            <a:pPr marL="228600" indent="-228600">
              <a:buFontTx/>
              <a:buAutoNum type="arabicParenR"/>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1A051-0110-4754-BB18-6CB67FC927AC}" type="slidenum">
              <a:rPr lang="en-US"/>
              <a:pPr/>
              <a:t>61</a:t>
            </a:fld>
            <a:endParaRPr lang="en-US"/>
          </a:p>
        </p:txBody>
      </p:sp>
      <p:sp>
        <p:nvSpPr>
          <p:cNvPr id="354306" name="Rectangle 2"/>
          <p:cNvSpPr>
            <a:spLocks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en-US"/>
              <a:t>Compliance: following the rules set by the Regulatory or Supervisory body or Government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3B257-AB05-472D-8222-E31B2F882299}" type="slidenum">
              <a:rPr lang="en-US"/>
              <a:pPr/>
              <a:t>4</a:t>
            </a:fld>
            <a:endParaRPr lang="en-US"/>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t>The genesis of insurance dates back to the time when ship owners sent their ship with cargo to far of lands. There was always an uncertainty whether the ship will reach destination, offload all the cargo without loss and return safely. Loss or damage to ships through wrecking, grounding, sinking, collision etc. meant the bankruptcy of the ship owner. This was affecting the trading activities. </a:t>
            </a:r>
          </a:p>
          <a:p>
            <a:endParaRPr lang="en-US"/>
          </a:p>
          <a:p>
            <a:r>
              <a:rPr lang="en-US"/>
              <a:t>To handle this problem ship owners who used to meet at ‘Lloyds Coffee House’ in London devised a system wherein all of them would pool small sums of money to pay for the few ships that could face a loss. </a:t>
            </a:r>
          </a:p>
          <a:p>
            <a:endParaRPr lang="en-US"/>
          </a:p>
          <a:p>
            <a:r>
              <a:rPr lang="en-US"/>
              <a:t>Thus the first insurance product devised was </a:t>
            </a:r>
            <a:r>
              <a:rPr lang="en-US" b="1"/>
              <a:t>Marine</a:t>
            </a:r>
            <a:r>
              <a:rPr lang="en-US"/>
              <a:t>, covering loss or damage to the hull of the ship.</a:t>
            </a:r>
          </a:p>
          <a:p>
            <a:r>
              <a:rPr lang="en-US">
                <a:solidFill>
                  <a:srgbClr val="FF3300"/>
                </a:solidFill>
              </a:rPr>
              <a:t>CAN THIS BE DEPICTED GRAPHICALLY? </a:t>
            </a:r>
          </a:p>
          <a:p>
            <a:endParaRPr lang="en-US">
              <a:solidFill>
                <a:srgbClr val="FF3300"/>
              </a:solidFill>
            </a:endParaRPr>
          </a:p>
          <a:p>
            <a:r>
              <a:rPr lang="en-US">
                <a:solidFill>
                  <a:srgbClr val="FF3300"/>
                </a:solidFill>
              </a:rPr>
              <a:t>Have mile stone concepts</a:t>
            </a:r>
          </a:p>
          <a:p>
            <a:endParaRPr lang="en-US">
              <a:solidFill>
                <a:srgbClr val="FF33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ACB23-6E41-483E-B66F-653AB9D74D73}" type="slidenum">
              <a:rPr lang="en-US"/>
              <a:pPr/>
              <a:t>5</a:t>
            </a:fld>
            <a:endParaRPr lang="en-US"/>
          </a:p>
        </p:txBody>
      </p:sp>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F1157-2119-40D3-8E77-FDFAB124571A}" type="slidenum">
              <a:rPr lang="en-US"/>
              <a:pPr/>
              <a:t>6</a:t>
            </a:fld>
            <a:endParaRPr lang="en-US"/>
          </a:p>
        </p:txBody>
      </p:sp>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3A7B66-2FC7-493F-848C-1D8C964A5177}" type="slidenum">
              <a:rPr lang="en-US"/>
              <a:pPr/>
              <a:t>8</a:t>
            </a:fld>
            <a:endParaRPr lang="en-US"/>
          </a:p>
        </p:txBody>
      </p:sp>
      <p:sp>
        <p:nvSpPr>
          <p:cNvPr id="230402" name="Rectangle 2"/>
          <p:cNvSpPr>
            <a:spLocks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Kindly change History of insurance to – ‘Origins of Insurance’</a:t>
            </a:r>
          </a:p>
          <a:p>
            <a:endParaRPr lang="en-US"/>
          </a:p>
          <a:p>
            <a:r>
              <a:rPr lang="en-US"/>
              <a:t>Second should be ‘Definition of Insurance’</a:t>
            </a:r>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E2EDC-1823-4674-A8DA-0A783B0BAB98}" type="slidenum">
              <a:rPr lang="en-US"/>
              <a:pPr/>
              <a:t>9</a:t>
            </a:fld>
            <a:endParaRPr lang="en-US"/>
          </a:p>
        </p:txBody>
      </p:sp>
      <p:sp>
        <p:nvSpPr>
          <p:cNvPr id="238594" name="Rectangle 2"/>
          <p:cNvSpPr>
            <a:spLocks noChangeArrowheads="1" noTextEdit="1"/>
          </p:cNvSpPr>
          <p:nvPr>
            <p:ph type="sldImg"/>
          </p:nvPr>
        </p:nvSpPr>
        <p:spPr>
          <a:xfrm>
            <a:off x="1171575" y="698500"/>
            <a:ext cx="4592638" cy="3444875"/>
          </a:xfrm>
          <a:ln w="12700" cap="flat">
            <a:solidFill>
              <a:schemeClr val="tx1"/>
            </a:solidFill>
          </a:ln>
        </p:spPr>
      </p:sp>
      <p:sp>
        <p:nvSpPr>
          <p:cNvPr id="238595" name="Rectangle 3"/>
          <p:cNvSpPr>
            <a:spLocks noGrp="1" noChangeArrowheads="1"/>
          </p:cNvSpPr>
          <p:nvPr>
            <p:ph type="body" idx="1"/>
          </p:nvPr>
        </p:nvSpPr>
        <p:spPr>
          <a:ln/>
        </p:spPr>
        <p:txBody>
          <a:bodyPr lIns="92959" tIns="46480" rIns="92959" bIns="4648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4A8F8-C492-46D2-90DA-D7DD0003F75C}" type="slidenum">
              <a:rPr lang="en-US"/>
              <a:pPr/>
              <a:t>11</a:t>
            </a:fld>
            <a:endParaRPr lang="en-US"/>
          </a:p>
        </p:txBody>
      </p:sp>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Needs examples</a:t>
            </a:r>
          </a:p>
          <a:p>
            <a:endParaRPr lang="en-US"/>
          </a:p>
          <a:p>
            <a:r>
              <a:rPr lang="en-US"/>
              <a:t>Fire is a peril</a:t>
            </a:r>
          </a:p>
          <a:p>
            <a:r>
              <a:rPr lang="en-US"/>
              <a:t>Earthquake is a peril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4D0F5-B632-4673-B0C2-F9FA7E797AB1}" type="slidenum">
              <a:rPr lang="en-US"/>
              <a:pPr/>
              <a:t>13</a:t>
            </a:fld>
            <a:endParaRPr lang="en-US"/>
          </a:p>
        </p:txBody>
      </p:sp>
      <p:sp>
        <p:nvSpPr>
          <p:cNvPr id="248834" name="Rectangle 2"/>
          <p:cNvSpPr>
            <a:spLocks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8927" name="Rectangle 15"/>
          <p:cNvSpPr>
            <a:spLocks noChangeArrowheads="1"/>
          </p:cNvSpPr>
          <p:nvPr/>
        </p:nvSpPr>
        <p:spPr bwMode="auto">
          <a:xfrm>
            <a:off x="0" y="6726238"/>
            <a:ext cx="9144000" cy="130175"/>
          </a:xfrm>
          <a:prstGeom prst="rect">
            <a:avLst/>
          </a:prstGeom>
          <a:solidFill>
            <a:srgbClr val="CCCCCC"/>
          </a:solidFill>
          <a:ln w="9525">
            <a:noFill/>
            <a:miter lim="800000"/>
            <a:headEnd/>
            <a:tailEnd/>
          </a:ln>
        </p:spPr>
        <p:txBody>
          <a:bodyPr wrap="none" anchor="ctr"/>
          <a:lstStyle/>
          <a:p>
            <a:endParaRPr lang="en-US"/>
          </a:p>
        </p:txBody>
      </p:sp>
      <p:sp>
        <p:nvSpPr>
          <p:cNvPr id="38919" name="Rectangle 7"/>
          <p:cNvSpPr>
            <a:spLocks noGrp="1" noChangeArrowheads="1"/>
          </p:cNvSpPr>
          <p:nvPr>
            <p:ph type="dt" sz="half" idx="2"/>
          </p:nvPr>
        </p:nvSpPr>
        <p:spPr bwMode="auto">
          <a:xfrm>
            <a:off x="207963" y="6203950"/>
            <a:ext cx="3382962" cy="457200"/>
          </a:xfrm>
          <a:prstGeom prst="rect">
            <a:avLst/>
          </a:prstGeom>
          <a:noFill/>
          <a:ln>
            <a:miter lim="800000"/>
            <a:headEnd/>
            <a:tailEnd/>
          </a:ln>
        </p:spPr>
        <p:txBody>
          <a:bodyPr vert="horz" wrap="square" lIns="91440" tIns="45720" rIns="91440" bIns="0" numCol="1" anchor="b" anchorCtr="0" compatLnSpc="1">
            <a:prstTxWarp prst="textNoShape">
              <a:avLst/>
            </a:prstTxWarp>
          </a:bodyPr>
          <a:lstStyle>
            <a:lvl1pPr eaLnBrk="0" hangingPunct="0">
              <a:spcAft>
                <a:spcPct val="0"/>
              </a:spcAft>
              <a:buClrTx/>
              <a:defRPr sz="1100">
                <a:solidFill>
                  <a:srgbClr val="F3F3F3"/>
                </a:solidFill>
              </a:defRPr>
            </a:lvl1pPr>
          </a:lstStyle>
          <a:p>
            <a:fld id="{EACA460E-E1C7-4D42-8867-F0357D4FD1C9}" type="datetime2">
              <a:rPr lang="en-US"/>
              <a:pPr/>
              <a:t>Monday, May 15, 2017</a:t>
            </a:fld>
            <a:endParaRPr lang="en-US"/>
          </a:p>
        </p:txBody>
      </p:sp>
      <p:sp>
        <p:nvSpPr>
          <p:cNvPr id="38920" name="Rectangle 8"/>
          <p:cNvSpPr>
            <a:spLocks noGrp="1" noChangeArrowheads="1"/>
          </p:cNvSpPr>
          <p:nvPr>
            <p:ph type="ftr" sz="quarter" idx="3"/>
          </p:nvPr>
        </p:nvSpPr>
        <p:spPr>
          <a:xfrm>
            <a:off x="3579813" y="6202363"/>
            <a:ext cx="5251450" cy="458787"/>
          </a:xfrm>
        </p:spPr>
        <p:txBody>
          <a:bodyPr bIns="0"/>
          <a:lstStyle>
            <a:lvl1pPr algn="r">
              <a:defRPr sz="900">
                <a:solidFill>
                  <a:srgbClr val="F3F3F3"/>
                </a:solidFill>
              </a:defRPr>
            </a:lvl1pPr>
          </a:lstStyle>
          <a:p>
            <a:r>
              <a:rPr lang="en-US"/>
              <a:t>CONFIDENTIAL</a:t>
            </a:r>
            <a:endParaRPr lang="en-US" sz="1000"/>
          </a:p>
        </p:txBody>
      </p:sp>
      <p:sp>
        <p:nvSpPr>
          <p:cNvPr id="38921" name="Rectangle 9"/>
          <p:cNvSpPr>
            <a:spLocks noChangeArrowheads="1"/>
          </p:cNvSpPr>
          <p:nvPr/>
        </p:nvSpPr>
        <p:spPr bwMode="auto">
          <a:xfrm>
            <a:off x="207963" y="6429375"/>
            <a:ext cx="3382962" cy="457200"/>
          </a:xfrm>
          <a:prstGeom prst="rect">
            <a:avLst/>
          </a:prstGeom>
          <a:noFill/>
          <a:ln w="9525">
            <a:noFill/>
            <a:miter lim="800000"/>
            <a:headEnd/>
            <a:tailEnd/>
          </a:ln>
        </p:spPr>
        <p:txBody>
          <a:bodyPr anchor="b"/>
          <a:lstStyle/>
          <a:p>
            <a:pPr eaLnBrk="0" hangingPunct="0">
              <a:spcAft>
                <a:spcPct val="0"/>
              </a:spcAft>
              <a:buClrTx/>
            </a:pPr>
            <a:r>
              <a:rPr lang="en-US" sz="700"/>
              <a:t>© Kanbay Incorporated - All Rights Reserved</a:t>
            </a:r>
          </a:p>
        </p:txBody>
      </p:sp>
      <p:sp>
        <p:nvSpPr>
          <p:cNvPr id="38928" name="Line 16"/>
          <p:cNvSpPr>
            <a:spLocks noChangeShapeType="1"/>
          </p:cNvSpPr>
          <p:nvPr/>
        </p:nvSpPr>
        <p:spPr bwMode="auto">
          <a:xfrm>
            <a:off x="0" y="6723063"/>
            <a:ext cx="9144000" cy="0"/>
          </a:xfrm>
          <a:prstGeom prst="line">
            <a:avLst/>
          </a:prstGeom>
          <a:noFill/>
          <a:ln w="12700">
            <a:solidFill>
              <a:schemeClr val="bg1"/>
            </a:solidFill>
            <a:round/>
            <a:headEnd/>
            <a:tailEnd/>
          </a:ln>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212725"/>
            <a:ext cx="21780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1300" y="212725"/>
            <a:ext cx="6383338"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41300" y="212725"/>
            <a:ext cx="8713788" cy="54927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49238" y="1012825"/>
            <a:ext cx="4232275" cy="5219700"/>
          </a:xfrm>
        </p:spPr>
        <p:txBody>
          <a:bodyPr/>
          <a:lstStyle/>
          <a:p>
            <a:endParaRPr lang="en-US"/>
          </a:p>
        </p:txBody>
      </p:sp>
      <p:sp>
        <p:nvSpPr>
          <p:cNvPr id="4" name="Text Placeholder 3"/>
          <p:cNvSpPr>
            <a:spLocks noGrp="1"/>
          </p:cNvSpPr>
          <p:nvPr>
            <p:ph type="body" sz="half" idx="2"/>
          </p:nvPr>
        </p:nvSpPr>
        <p:spPr>
          <a:xfrm>
            <a:off x="4633913" y="1012825"/>
            <a:ext cx="4232275" cy="521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098925" y="6543675"/>
            <a:ext cx="3375025" cy="212725"/>
          </a:xfrm>
        </p:spPr>
        <p:txBody>
          <a:bodyPr/>
          <a:lstStyle>
            <a:lvl1pPr>
              <a:defRPr/>
            </a:lvl1pPr>
          </a:lstStyle>
          <a:p>
            <a:r>
              <a:rPr lang="en-US"/>
              <a:t>CONFIDENTIAL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41300" y="212725"/>
            <a:ext cx="8713788" cy="549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9238" y="1012825"/>
            <a:ext cx="4232275" cy="521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3913" y="1012825"/>
            <a:ext cx="4232275" cy="5219700"/>
          </a:xfrm>
        </p:spPr>
        <p:txBody>
          <a:bodyPr/>
          <a:lstStyle/>
          <a:p>
            <a:endParaRPr lang="en-US"/>
          </a:p>
        </p:txBody>
      </p:sp>
      <p:sp>
        <p:nvSpPr>
          <p:cNvPr id="5" name="Footer Placeholder 4"/>
          <p:cNvSpPr>
            <a:spLocks noGrp="1"/>
          </p:cNvSpPr>
          <p:nvPr>
            <p:ph type="ftr" sz="quarter" idx="10"/>
          </p:nvPr>
        </p:nvSpPr>
        <p:spPr>
          <a:xfrm>
            <a:off x="4098925" y="6543675"/>
            <a:ext cx="3375025" cy="212725"/>
          </a:xfrm>
        </p:spPr>
        <p:txBody>
          <a:bodyPr/>
          <a:lstStyle>
            <a:lvl1pPr>
              <a:defRPr/>
            </a:lvl1pPr>
          </a:lstStyle>
          <a:p>
            <a:r>
              <a:rPr lang="en-US"/>
              <a:t>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fld id="{E0442A5F-413C-4173-BAC3-74684F0B8BA9}" type="slidenum">
              <a:rPr lang="en-US"/>
              <a:pPr>
                <a:defRPr/>
              </a:pPr>
              <a:t>‹#›</a:t>
            </a:fld>
            <a:endParaRPr lang="en-US"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fld id="{96B86C8B-3979-4CCE-A0EA-67A55E8A9BE6}" type="slidenum">
              <a:rPr lang="en-US"/>
              <a:pPr>
                <a:defRPr/>
              </a:pPr>
              <a:t>‹#›</a:t>
            </a:fld>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fld id="{22BFB294-75CB-4EA5-8933-5BC8458DD8F8}" type="slidenum">
              <a:rPr lang="en-US"/>
              <a:pPr>
                <a:defRPr/>
              </a:pPr>
              <a:t>‹#›</a:t>
            </a:fld>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1300" y="9906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9906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6" name="Slide Number Placeholder 5"/>
          <p:cNvSpPr>
            <a:spLocks noGrp="1"/>
          </p:cNvSpPr>
          <p:nvPr>
            <p:ph type="sldNum" sz="quarter" idx="11"/>
          </p:nvPr>
        </p:nvSpPr>
        <p:spPr/>
        <p:txBody>
          <a:bodyPr/>
          <a:lstStyle>
            <a:lvl1pPr>
              <a:defRPr smtClean="0"/>
            </a:lvl1pPr>
          </a:lstStyle>
          <a:p>
            <a:pPr>
              <a:defRPr/>
            </a:pPr>
            <a:fld id="{CA093208-A34D-4399-A5AA-E730427FD6C0}" type="slidenum">
              <a:rPr lang="en-US"/>
              <a:pPr>
                <a:defRPr/>
              </a:pPr>
              <a:t>‹#›</a:t>
            </a:fld>
            <a:endParaRPr lang="en-US" dirty="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8" name="Slide Number Placeholder 7"/>
          <p:cNvSpPr>
            <a:spLocks noGrp="1"/>
          </p:cNvSpPr>
          <p:nvPr>
            <p:ph type="sldNum" sz="quarter" idx="11"/>
          </p:nvPr>
        </p:nvSpPr>
        <p:spPr/>
        <p:txBody>
          <a:bodyPr/>
          <a:lstStyle>
            <a:lvl1pPr>
              <a:defRPr smtClean="0"/>
            </a:lvl1pPr>
          </a:lstStyle>
          <a:p>
            <a:pPr>
              <a:defRPr/>
            </a:pPr>
            <a:fld id="{F31FD5BC-DB5C-4654-AA61-2941E9CB0058}" type="slidenum">
              <a:rPr lang="en-US"/>
              <a:pPr>
                <a:defRPr/>
              </a:pPr>
              <a:t>‹#›</a:t>
            </a:fld>
            <a:endParaRPr lang="en-US" dirty="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4" name="Slide Number Placeholder 3"/>
          <p:cNvSpPr>
            <a:spLocks noGrp="1"/>
          </p:cNvSpPr>
          <p:nvPr>
            <p:ph type="sldNum" sz="quarter" idx="11"/>
          </p:nvPr>
        </p:nvSpPr>
        <p:spPr/>
        <p:txBody>
          <a:bodyPr/>
          <a:lstStyle>
            <a:lvl1pPr>
              <a:defRPr smtClean="0"/>
            </a:lvl1pPr>
          </a:lstStyle>
          <a:p>
            <a:pPr>
              <a:defRPr/>
            </a:pPr>
            <a:fld id="{3811D204-EA7B-4D52-8AFD-03D2794B12F3}" type="slidenum">
              <a:rPr lang="en-US"/>
              <a:pPr>
                <a:defRPr/>
              </a:pPr>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3" name="Slide Number Placeholder 2"/>
          <p:cNvSpPr>
            <a:spLocks noGrp="1"/>
          </p:cNvSpPr>
          <p:nvPr>
            <p:ph type="sldNum" sz="quarter" idx="11"/>
          </p:nvPr>
        </p:nvSpPr>
        <p:spPr/>
        <p:txBody>
          <a:bodyPr/>
          <a:lstStyle>
            <a:lvl1pPr>
              <a:defRPr smtClean="0"/>
            </a:lvl1pPr>
          </a:lstStyle>
          <a:p>
            <a:pPr>
              <a:defRPr/>
            </a:pPr>
            <a:fld id="{B62168FC-7B74-462D-8B6F-75FCBCC7E72B}" type="slidenum">
              <a:rPr lang="en-US"/>
              <a:pPr>
                <a:defRPr/>
              </a:pPr>
              <a:t>‹#›</a:t>
            </a:fld>
            <a:endParaRPr lang="en-US" dirty="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6" name="Slide Number Placeholder 5"/>
          <p:cNvSpPr>
            <a:spLocks noGrp="1"/>
          </p:cNvSpPr>
          <p:nvPr>
            <p:ph type="sldNum" sz="quarter" idx="11"/>
          </p:nvPr>
        </p:nvSpPr>
        <p:spPr/>
        <p:txBody>
          <a:bodyPr/>
          <a:lstStyle>
            <a:lvl1pPr>
              <a:defRPr smtClean="0"/>
            </a:lvl1pPr>
          </a:lstStyle>
          <a:p>
            <a:pPr>
              <a:defRPr/>
            </a:pPr>
            <a:fld id="{C0EE45B3-2477-428F-B76C-0F4AB7EB69AC}" type="slidenum">
              <a:rPr lang="en-US"/>
              <a:pPr>
                <a:defRPr/>
              </a:pPr>
              <a:t>‹#›</a:t>
            </a:fld>
            <a:endParaRPr lang="en-US" dirty="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6" name="Slide Number Placeholder 5"/>
          <p:cNvSpPr>
            <a:spLocks noGrp="1"/>
          </p:cNvSpPr>
          <p:nvPr>
            <p:ph type="sldNum" sz="quarter" idx="11"/>
          </p:nvPr>
        </p:nvSpPr>
        <p:spPr/>
        <p:txBody>
          <a:bodyPr/>
          <a:lstStyle>
            <a:lvl1pPr>
              <a:defRPr smtClean="0"/>
            </a:lvl1pPr>
          </a:lstStyle>
          <a:p>
            <a:pPr>
              <a:defRPr/>
            </a:pPr>
            <a:fld id="{5B31F699-4B9B-4050-814A-EF3AB1BFBBA7}" type="slidenum">
              <a:rPr lang="en-US"/>
              <a:pPr>
                <a:defRPr/>
              </a:pPr>
              <a:t>‹#›</a:t>
            </a:fld>
            <a:endParaRPr lang="en-US" dirty="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fld id="{5F1DA09C-A0DE-4621-A50B-B9C821482ABD}" type="slidenum">
              <a:rPr lang="en-US"/>
              <a:pPr>
                <a:defRPr/>
              </a:pPr>
              <a:t>‹#›</a:t>
            </a:fld>
            <a:endParaRPr lang="en-US" dirty="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212725"/>
            <a:ext cx="2178050" cy="580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1300" y="212725"/>
            <a:ext cx="6383338" cy="580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The information contained in this presentation is proprietary. Copyright ©2010 Capgemini. All rights reserved.</a:t>
            </a:r>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fld id="{1FF91200-956D-4637-A9C4-3E51B158870D}" type="slidenum">
              <a:rPr lang="en-US"/>
              <a:pPr>
                <a:defRPr/>
              </a:pPr>
              <a:t>‹#›</a:t>
            </a:fld>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9238" y="1012825"/>
            <a:ext cx="4232275"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012825"/>
            <a:ext cx="4232275"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8" name="Rectangle 10"/>
          <p:cNvSpPr>
            <a:spLocks noChangeArrowheads="1"/>
          </p:cNvSpPr>
          <p:nvPr/>
        </p:nvSpPr>
        <p:spPr bwMode="auto">
          <a:xfrm>
            <a:off x="0" y="6748463"/>
            <a:ext cx="9144000" cy="109537"/>
          </a:xfrm>
          <a:prstGeom prst="rect">
            <a:avLst/>
          </a:prstGeom>
          <a:solidFill>
            <a:srgbClr val="D9D9D9"/>
          </a:solidFill>
          <a:ln w="9525">
            <a:noFill/>
            <a:miter lim="800000"/>
            <a:headEnd/>
            <a:tailEnd/>
          </a:ln>
        </p:spPr>
        <p:txBody>
          <a:bodyPr wrap="none" anchor="ctr"/>
          <a:lstStyle/>
          <a:p>
            <a:endParaRPr lang="en-US"/>
          </a:p>
        </p:txBody>
      </p:sp>
      <p:sp>
        <p:nvSpPr>
          <p:cNvPr id="37899" name="Line 11"/>
          <p:cNvSpPr>
            <a:spLocks noChangeShapeType="1"/>
          </p:cNvSpPr>
          <p:nvPr/>
        </p:nvSpPr>
        <p:spPr bwMode="auto">
          <a:xfrm>
            <a:off x="0" y="6748463"/>
            <a:ext cx="9144000" cy="0"/>
          </a:xfrm>
          <a:prstGeom prst="line">
            <a:avLst/>
          </a:prstGeom>
          <a:noFill/>
          <a:ln w="9525">
            <a:solidFill>
              <a:srgbClr val="9A9A9A"/>
            </a:solidFill>
            <a:round/>
            <a:headEnd/>
            <a:tailEnd/>
          </a:ln>
        </p:spPr>
        <p:txBody>
          <a:bodyPr wrap="none" anchor="ctr"/>
          <a:lstStyle/>
          <a:p>
            <a:endParaRPr lang="en-US"/>
          </a:p>
        </p:txBody>
      </p:sp>
      <p:sp>
        <p:nvSpPr>
          <p:cNvPr id="37893" name="Rectangle 5"/>
          <p:cNvSpPr>
            <a:spLocks noGrp="1" noChangeArrowheads="1"/>
          </p:cNvSpPr>
          <p:nvPr>
            <p:ph type="body" idx="1"/>
          </p:nvPr>
        </p:nvSpPr>
        <p:spPr bwMode="auto">
          <a:xfrm>
            <a:off x="249238" y="1012825"/>
            <a:ext cx="8616950"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895" name="Rectangle 7"/>
          <p:cNvSpPr>
            <a:spLocks noGrp="1" noChangeArrowheads="1"/>
          </p:cNvSpPr>
          <p:nvPr>
            <p:ph type="ftr" sz="quarter" idx="3"/>
          </p:nvPr>
        </p:nvSpPr>
        <p:spPr bwMode="auto">
          <a:xfrm>
            <a:off x="4098925" y="6543675"/>
            <a:ext cx="3375025" cy="2127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0" hangingPunct="0">
              <a:spcAft>
                <a:spcPct val="0"/>
              </a:spcAft>
              <a:buClrTx/>
              <a:defRPr sz="800">
                <a:solidFill>
                  <a:srgbClr val="666666"/>
                </a:solidFill>
              </a:defRPr>
            </a:lvl1pPr>
          </a:lstStyle>
          <a:p>
            <a:r>
              <a:rPr lang="en-US"/>
              <a:t>CONFIDENTIAL</a:t>
            </a:r>
          </a:p>
        </p:txBody>
      </p:sp>
      <p:sp>
        <p:nvSpPr>
          <p:cNvPr id="37901" name="Line 13"/>
          <p:cNvSpPr>
            <a:spLocks noChangeShapeType="1"/>
          </p:cNvSpPr>
          <p:nvPr/>
        </p:nvSpPr>
        <p:spPr bwMode="auto">
          <a:xfrm>
            <a:off x="0" y="101600"/>
            <a:ext cx="9144000" cy="0"/>
          </a:xfrm>
          <a:prstGeom prst="line">
            <a:avLst/>
          </a:prstGeom>
          <a:noFill/>
          <a:ln w="9525">
            <a:solidFill>
              <a:srgbClr val="99CCFF"/>
            </a:solidFill>
            <a:round/>
            <a:headEnd/>
            <a:tailEnd/>
          </a:ln>
        </p:spPr>
        <p:txBody>
          <a:bodyPr wrap="none" anchor="ctr"/>
          <a:lstStyle/>
          <a:p>
            <a:endParaRPr lang="en-US"/>
          </a:p>
        </p:txBody>
      </p:sp>
      <p:sp>
        <p:nvSpPr>
          <p:cNvPr id="37910" name="AutoShape 22"/>
          <p:cNvSpPr>
            <a:spLocks noChangeArrowheads="1"/>
          </p:cNvSpPr>
          <p:nvPr/>
        </p:nvSpPr>
        <p:spPr bwMode="auto">
          <a:xfrm>
            <a:off x="7361238" y="6746875"/>
            <a:ext cx="106362" cy="111125"/>
          </a:xfrm>
          <a:prstGeom prst="rtTriangle">
            <a:avLst/>
          </a:prstGeom>
          <a:solidFill>
            <a:srgbClr val="D9D9D9"/>
          </a:solidFill>
          <a:ln w="9525">
            <a:noFill/>
            <a:miter lim="800000"/>
            <a:headEnd/>
            <a:tailEnd/>
          </a:ln>
          <a:effectLst/>
        </p:spPr>
        <p:txBody>
          <a:bodyPr wrap="none" anchor="ctr"/>
          <a:lstStyle/>
          <a:p>
            <a:endParaRPr lang="en-US"/>
          </a:p>
        </p:txBody>
      </p:sp>
      <p:sp>
        <p:nvSpPr>
          <p:cNvPr id="37921" name="Rectangle 134"/>
          <p:cNvSpPr>
            <a:spLocks noGrp="1" noChangeArrowheads="1"/>
          </p:cNvSpPr>
          <p:nvPr>
            <p:ph type="title"/>
          </p:nvPr>
        </p:nvSpPr>
        <p:spPr bwMode="auto">
          <a:xfrm>
            <a:off x="241300" y="212725"/>
            <a:ext cx="8713788" cy="549275"/>
          </a:xfrm>
          <a:prstGeom prst="rect">
            <a:avLst/>
          </a:prstGeom>
          <a:solidFill>
            <a:srgbClr val="009BCC"/>
          </a:solid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4" r:id="rId12"/>
    <p:sldLayoutId id="2147483675" r:id="rId13"/>
  </p:sldLayoutIdLst>
  <p:hf sldNum="0" hdr="0" dt="0"/>
  <p:txStyles>
    <p:titleStyle>
      <a:lvl1pPr algn="l" rtl="0" fontAlgn="base">
        <a:lnSpc>
          <a:spcPct val="80000"/>
        </a:lnSpc>
        <a:spcBef>
          <a:spcPct val="0"/>
        </a:spcBef>
        <a:spcAft>
          <a:spcPct val="0"/>
        </a:spcAft>
        <a:defRPr sz="2400">
          <a:solidFill>
            <a:srgbClr val="FFFFFF"/>
          </a:solidFill>
          <a:latin typeface="+mj-lt"/>
          <a:ea typeface="+mj-ea"/>
          <a:cs typeface="+mj-cs"/>
        </a:defRPr>
      </a:lvl1pPr>
      <a:lvl2pPr algn="l" rtl="0" fontAlgn="base">
        <a:lnSpc>
          <a:spcPct val="80000"/>
        </a:lnSpc>
        <a:spcBef>
          <a:spcPct val="0"/>
        </a:spcBef>
        <a:spcAft>
          <a:spcPct val="0"/>
        </a:spcAft>
        <a:defRPr sz="2400">
          <a:solidFill>
            <a:srgbClr val="FFFFFF"/>
          </a:solidFill>
          <a:latin typeface="Arial" charset="0"/>
          <a:ea typeface="ＭＳ Ｐゴシック" charset="-128"/>
        </a:defRPr>
      </a:lvl2pPr>
      <a:lvl3pPr algn="l" rtl="0" fontAlgn="base">
        <a:lnSpc>
          <a:spcPct val="80000"/>
        </a:lnSpc>
        <a:spcBef>
          <a:spcPct val="0"/>
        </a:spcBef>
        <a:spcAft>
          <a:spcPct val="0"/>
        </a:spcAft>
        <a:defRPr sz="2400">
          <a:solidFill>
            <a:srgbClr val="FFFFFF"/>
          </a:solidFill>
          <a:latin typeface="Arial" charset="0"/>
          <a:ea typeface="ＭＳ Ｐゴシック" charset="-128"/>
        </a:defRPr>
      </a:lvl3pPr>
      <a:lvl4pPr algn="l" rtl="0" fontAlgn="base">
        <a:lnSpc>
          <a:spcPct val="80000"/>
        </a:lnSpc>
        <a:spcBef>
          <a:spcPct val="0"/>
        </a:spcBef>
        <a:spcAft>
          <a:spcPct val="0"/>
        </a:spcAft>
        <a:defRPr sz="2400">
          <a:solidFill>
            <a:srgbClr val="FFFFFF"/>
          </a:solidFill>
          <a:latin typeface="Arial" charset="0"/>
          <a:ea typeface="ＭＳ Ｐゴシック" charset="-128"/>
        </a:defRPr>
      </a:lvl4pPr>
      <a:lvl5pPr algn="l" rtl="0" fontAlgn="base">
        <a:lnSpc>
          <a:spcPct val="80000"/>
        </a:lnSpc>
        <a:spcBef>
          <a:spcPct val="0"/>
        </a:spcBef>
        <a:spcAft>
          <a:spcPct val="0"/>
        </a:spcAft>
        <a:defRPr sz="2400">
          <a:solidFill>
            <a:srgbClr val="FFFFFF"/>
          </a:solidFill>
          <a:latin typeface="Arial" charset="0"/>
          <a:ea typeface="ＭＳ Ｐゴシック" charset="-128"/>
        </a:defRPr>
      </a:lvl5pPr>
      <a:lvl6pPr marL="457200" algn="l" rtl="0" fontAlgn="base">
        <a:lnSpc>
          <a:spcPct val="80000"/>
        </a:lnSpc>
        <a:spcBef>
          <a:spcPct val="0"/>
        </a:spcBef>
        <a:spcAft>
          <a:spcPct val="0"/>
        </a:spcAft>
        <a:defRPr sz="2400">
          <a:solidFill>
            <a:srgbClr val="FFFFFF"/>
          </a:solidFill>
          <a:latin typeface="Arial" charset="0"/>
          <a:ea typeface="ＭＳ Ｐゴシック" charset="-128"/>
        </a:defRPr>
      </a:lvl6pPr>
      <a:lvl7pPr marL="914400" algn="l" rtl="0" fontAlgn="base">
        <a:lnSpc>
          <a:spcPct val="80000"/>
        </a:lnSpc>
        <a:spcBef>
          <a:spcPct val="0"/>
        </a:spcBef>
        <a:spcAft>
          <a:spcPct val="0"/>
        </a:spcAft>
        <a:defRPr sz="2400">
          <a:solidFill>
            <a:srgbClr val="FFFFFF"/>
          </a:solidFill>
          <a:latin typeface="Arial" charset="0"/>
          <a:ea typeface="ＭＳ Ｐゴシック" charset="-128"/>
        </a:defRPr>
      </a:lvl7pPr>
      <a:lvl8pPr marL="1371600" algn="l" rtl="0" fontAlgn="base">
        <a:lnSpc>
          <a:spcPct val="80000"/>
        </a:lnSpc>
        <a:spcBef>
          <a:spcPct val="0"/>
        </a:spcBef>
        <a:spcAft>
          <a:spcPct val="0"/>
        </a:spcAft>
        <a:defRPr sz="2400">
          <a:solidFill>
            <a:srgbClr val="FFFFFF"/>
          </a:solidFill>
          <a:latin typeface="Arial" charset="0"/>
          <a:ea typeface="ＭＳ Ｐゴシック" charset="-128"/>
        </a:defRPr>
      </a:lvl8pPr>
      <a:lvl9pPr marL="1828800" algn="l" rtl="0" fontAlgn="base">
        <a:lnSpc>
          <a:spcPct val="80000"/>
        </a:lnSpc>
        <a:spcBef>
          <a:spcPct val="0"/>
        </a:spcBef>
        <a:spcAft>
          <a:spcPct val="0"/>
        </a:spcAft>
        <a:defRPr sz="2400">
          <a:solidFill>
            <a:srgbClr val="FFFFFF"/>
          </a:solidFill>
          <a:latin typeface="Arial" charset="0"/>
          <a:ea typeface="ＭＳ Ｐゴシック" charset="-128"/>
        </a:defRPr>
      </a:lvl9pPr>
    </p:titleStyle>
    <p:bodyStyle>
      <a:lvl1pPr algn="l" rtl="0" fontAlgn="base">
        <a:spcBef>
          <a:spcPct val="0"/>
        </a:spcBef>
        <a:spcAft>
          <a:spcPct val="40000"/>
        </a:spcAft>
        <a:buClr>
          <a:srgbClr val="DB0000"/>
        </a:buClr>
        <a:defRPr sz="2400">
          <a:solidFill>
            <a:schemeClr val="tx1"/>
          </a:solidFill>
          <a:latin typeface="+mn-lt"/>
          <a:ea typeface="+mn-ea"/>
          <a:cs typeface="+mn-cs"/>
        </a:defRPr>
      </a:lvl1pPr>
      <a:lvl2pPr marL="234950" indent="-233363" algn="l" rtl="0" fontAlgn="base">
        <a:spcBef>
          <a:spcPct val="0"/>
        </a:spcBef>
        <a:spcAft>
          <a:spcPct val="40000"/>
        </a:spcAft>
        <a:buClr>
          <a:srgbClr val="DB0000"/>
        </a:buClr>
        <a:buFont typeface="Arial" charset="0"/>
        <a:buChar char="»"/>
        <a:defRPr sz="2400">
          <a:solidFill>
            <a:schemeClr val="tx1"/>
          </a:solidFill>
          <a:latin typeface="+mn-lt"/>
          <a:ea typeface="+mn-ea"/>
        </a:defRPr>
      </a:lvl2pPr>
      <a:lvl3pPr marL="414338" indent="-177800" algn="l" rtl="0" fontAlgn="base">
        <a:spcBef>
          <a:spcPct val="0"/>
        </a:spcBef>
        <a:spcAft>
          <a:spcPct val="40000"/>
        </a:spcAft>
        <a:buClr>
          <a:srgbClr val="DB0000"/>
        </a:buClr>
        <a:buFont typeface="Wingdings" pitchFamily="2" charset="2"/>
        <a:buChar char="§"/>
        <a:defRPr sz="2400">
          <a:solidFill>
            <a:schemeClr val="tx1"/>
          </a:solidFill>
          <a:latin typeface="+mn-lt"/>
          <a:ea typeface="+mn-ea"/>
        </a:defRPr>
      </a:lvl3pPr>
      <a:lvl4pPr marL="614363" indent="-198438" algn="l" rtl="0" fontAlgn="base">
        <a:spcBef>
          <a:spcPct val="0"/>
        </a:spcBef>
        <a:spcAft>
          <a:spcPct val="40000"/>
        </a:spcAft>
        <a:buClr>
          <a:schemeClr val="accent1"/>
        </a:buClr>
        <a:buFont typeface="Arial" charset="0"/>
        <a:buChar char="»"/>
        <a:defRPr sz="2400">
          <a:solidFill>
            <a:schemeClr val="tx1"/>
          </a:solidFill>
          <a:latin typeface="+mn-lt"/>
          <a:ea typeface="+mn-ea"/>
        </a:defRPr>
      </a:lvl4pPr>
      <a:lvl5pPr marL="844550" indent="-228600" algn="l" rtl="0" fontAlgn="base">
        <a:spcBef>
          <a:spcPct val="0"/>
        </a:spcBef>
        <a:spcAft>
          <a:spcPct val="40000"/>
        </a:spcAft>
        <a:buClr>
          <a:schemeClr val="accent1"/>
        </a:buClr>
        <a:buFont typeface="Wingdings" pitchFamily="2" charset="2"/>
        <a:buChar char="§"/>
        <a:defRPr sz="2400">
          <a:solidFill>
            <a:schemeClr val="tx1"/>
          </a:solidFill>
          <a:latin typeface="+mn-lt"/>
          <a:ea typeface="+mn-ea"/>
        </a:defRPr>
      </a:lvl5pPr>
      <a:lvl6pPr marL="1301750" indent="-228600" algn="l" rtl="0" fontAlgn="base">
        <a:spcBef>
          <a:spcPct val="0"/>
        </a:spcBef>
        <a:spcAft>
          <a:spcPct val="40000"/>
        </a:spcAft>
        <a:buClr>
          <a:schemeClr val="accent1"/>
        </a:buClr>
        <a:buFont typeface="Wingdings" pitchFamily="2" charset="2"/>
        <a:buChar char="§"/>
        <a:defRPr sz="2400">
          <a:solidFill>
            <a:schemeClr val="tx1"/>
          </a:solidFill>
          <a:latin typeface="+mn-lt"/>
          <a:ea typeface="+mn-ea"/>
        </a:defRPr>
      </a:lvl6pPr>
      <a:lvl7pPr marL="1758950" indent="-228600" algn="l" rtl="0" fontAlgn="base">
        <a:spcBef>
          <a:spcPct val="0"/>
        </a:spcBef>
        <a:spcAft>
          <a:spcPct val="40000"/>
        </a:spcAft>
        <a:buClr>
          <a:schemeClr val="accent1"/>
        </a:buClr>
        <a:buFont typeface="Wingdings" pitchFamily="2" charset="2"/>
        <a:buChar char="§"/>
        <a:defRPr sz="2400">
          <a:solidFill>
            <a:schemeClr val="tx1"/>
          </a:solidFill>
          <a:latin typeface="+mn-lt"/>
          <a:ea typeface="+mn-ea"/>
        </a:defRPr>
      </a:lvl7pPr>
      <a:lvl8pPr marL="2216150" indent="-228600" algn="l" rtl="0" fontAlgn="base">
        <a:spcBef>
          <a:spcPct val="0"/>
        </a:spcBef>
        <a:spcAft>
          <a:spcPct val="40000"/>
        </a:spcAft>
        <a:buClr>
          <a:schemeClr val="accent1"/>
        </a:buClr>
        <a:buFont typeface="Wingdings" pitchFamily="2" charset="2"/>
        <a:buChar char="§"/>
        <a:defRPr sz="2400">
          <a:solidFill>
            <a:schemeClr val="tx1"/>
          </a:solidFill>
          <a:latin typeface="+mn-lt"/>
          <a:ea typeface="+mn-ea"/>
        </a:defRPr>
      </a:lvl8pPr>
      <a:lvl9pPr marL="2673350" indent="-228600" algn="l" rtl="0" fontAlgn="base">
        <a:spcBef>
          <a:spcPct val="0"/>
        </a:spcBef>
        <a:spcAft>
          <a:spcPct val="40000"/>
        </a:spcAft>
        <a:buClr>
          <a:schemeClr val="accent1"/>
        </a:buClr>
        <a:buFont typeface="Wingdings" pitchFamily="2" charset="2"/>
        <a:buChar char="§"/>
        <a:defRPr sz="2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0" y="762000"/>
            <a:ext cx="9144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spcAft>
                <a:spcPct val="0"/>
              </a:spcAft>
              <a:buClrTx/>
              <a:defRPr/>
            </a:pPr>
            <a:endParaRPr lang="en-US" sz="2400" b="1">
              <a:ea typeface="+mn-ea"/>
            </a:endParaRPr>
          </a:p>
        </p:txBody>
      </p:sp>
      <p:sp>
        <p:nvSpPr>
          <p:cNvPr id="45176" name="Rectangle 120"/>
          <p:cNvSpPr>
            <a:spLocks noChangeArrowheads="1"/>
          </p:cNvSpPr>
          <p:nvPr/>
        </p:nvSpPr>
        <p:spPr bwMode="auto">
          <a:xfrm>
            <a:off x="7418388" y="6318250"/>
            <a:ext cx="1298575" cy="246063"/>
          </a:xfrm>
          <a:prstGeom prst="rect">
            <a:avLst/>
          </a:prstGeom>
          <a:noFill/>
          <a:ln w="19050">
            <a:noFill/>
            <a:miter lim="800000"/>
            <a:headEnd/>
            <a:tailEnd/>
          </a:ln>
          <a:effectLst/>
        </p:spPr>
        <p:txBody>
          <a:bodyPr wrap="none" lIns="36000" rIns="45720">
            <a:spAutoFit/>
          </a:bodyPr>
          <a:lstStyle/>
          <a:p>
            <a:pPr algn="r" eaLnBrk="0" hangingPunct="0">
              <a:spcBef>
                <a:spcPct val="10000"/>
              </a:spcBef>
              <a:spcAft>
                <a:spcPct val="0"/>
              </a:spcAft>
              <a:buClrTx/>
              <a:defRPr/>
            </a:pPr>
            <a:r>
              <a:rPr lang="en-US" altLang="en-US" sz="1000" b="1" dirty="0">
                <a:solidFill>
                  <a:schemeClr val="tx2"/>
                </a:solidFill>
                <a:ea typeface="+mn-ea"/>
              </a:rPr>
              <a:t>|  Financial Services</a:t>
            </a:r>
          </a:p>
        </p:txBody>
      </p:sp>
      <p:sp>
        <p:nvSpPr>
          <p:cNvPr id="359430" name="Rectangle 134"/>
          <p:cNvSpPr>
            <a:spLocks noGrp="1" noChangeArrowheads="1"/>
          </p:cNvSpPr>
          <p:nvPr>
            <p:ph type="title"/>
          </p:nvPr>
        </p:nvSpPr>
        <p:spPr bwMode="auto">
          <a:xfrm>
            <a:off x="241300" y="212725"/>
            <a:ext cx="8713788" cy="549275"/>
          </a:xfrm>
          <a:prstGeom prst="rect">
            <a:avLst/>
          </a:prstGeom>
          <a:solidFill>
            <a:schemeClr val="accent1"/>
          </a:solid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59431" name="Rectangle 135"/>
          <p:cNvSpPr>
            <a:spLocks noGrp="1" noChangeArrowheads="1"/>
          </p:cNvSpPr>
          <p:nvPr>
            <p:ph type="body" idx="1"/>
          </p:nvPr>
        </p:nvSpPr>
        <p:spPr bwMode="auto">
          <a:xfrm>
            <a:off x="241300" y="990600"/>
            <a:ext cx="86868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59432" name="Picture 138" descr="OK_Capgemini"/>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58750" y="6361113"/>
            <a:ext cx="1439863" cy="339725"/>
          </a:xfrm>
          <a:prstGeom prst="rect">
            <a:avLst/>
          </a:prstGeom>
          <a:noFill/>
          <a:ln w="9525">
            <a:noFill/>
            <a:miter lim="800000"/>
            <a:headEnd/>
            <a:tailEnd/>
          </a:ln>
        </p:spPr>
      </p:pic>
      <p:sp>
        <p:nvSpPr>
          <p:cNvPr id="9" name="Text Box 4"/>
          <p:cNvSpPr txBox="1">
            <a:spLocks noChangeArrowheads="1"/>
          </p:cNvSpPr>
          <p:nvPr userDrawn="1"/>
        </p:nvSpPr>
        <p:spPr bwMode="auto">
          <a:xfrm>
            <a:off x="1695450" y="6413500"/>
            <a:ext cx="1431925" cy="234950"/>
          </a:xfrm>
          <a:prstGeom prst="rect">
            <a:avLst/>
          </a:prstGeom>
          <a:noFill/>
          <a:ln w="19050">
            <a:noFill/>
            <a:miter lim="800000"/>
            <a:headEnd/>
            <a:tailEnd/>
          </a:ln>
          <a:effectLst/>
        </p:spPr>
        <p:txBody>
          <a:bodyPr wrap="none">
            <a:spAutoFit/>
          </a:bodyPr>
          <a:lstStyle/>
          <a:p>
            <a:pPr algn="ctr" eaLnBrk="0" hangingPunct="0">
              <a:lnSpc>
                <a:spcPct val="85000"/>
              </a:lnSpc>
              <a:spcAft>
                <a:spcPct val="0"/>
              </a:spcAft>
              <a:buClrTx/>
              <a:defRPr/>
            </a:pPr>
            <a:r>
              <a:rPr lang="en-US" sz="1100" dirty="0">
                <a:solidFill>
                  <a:schemeClr val="bg1">
                    <a:lumMod val="50000"/>
                  </a:schemeClr>
                </a:solidFill>
                <a:ea typeface="+mn-ea"/>
              </a:rPr>
              <a:t>In collaboration with</a:t>
            </a:r>
          </a:p>
        </p:txBody>
      </p:sp>
      <p:sp>
        <p:nvSpPr>
          <p:cNvPr id="10" name="Rectangle 5"/>
          <p:cNvSpPr>
            <a:spLocks noChangeArrowheads="1"/>
          </p:cNvSpPr>
          <p:nvPr userDrawn="1"/>
        </p:nvSpPr>
        <p:spPr bwMode="auto">
          <a:xfrm>
            <a:off x="3143250" y="6318250"/>
            <a:ext cx="1276350" cy="420688"/>
          </a:xfrm>
          <a:prstGeom prst="rect">
            <a:avLst/>
          </a:prstGeom>
          <a:noFill/>
          <a:ln w="19050">
            <a:solidFill>
              <a:schemeClr val="bg1">
                <a:lumMod val="50000"/>
              </a:schemeClr>
            </a:solidFill>
            <a:prstDash val="sysDot"/>
            <a:miter lim="800000"/>
            <a:headEnd/>
            <a:tailEnd/>
          </a:ln>
          <a:effectLst/>
        </p:spPr>
        <p:txBody>
          <a:bodyPr wrap="none" anchor="ctr"/>
          <a:lstStyle/>
          <a:p>
            <a:pPr algn="ctr">
              <a:spcAft>
                <a:spcPct val="0"/>
              </a:spcAft>
              <a:buClrTx/>
              <a:defRPr/>
            </a:pPr>
            <a:r>
              <a:rPr lang="en-US" sz="1200" dirty="0">
                <a:solidFill>
                  <a:schemeClr val="bg1">
                    <a:lumMod val="50000"/>
                  </a:schemeClr>
                </a:solidFill>
                <a:ea typeface="+mn-ea"/>
              </a:rPr>
              <a:t>Client or</a:t>
            </a:r>
          </a:p>
          <a:p>
            <a:pPr algn="ctr">
              <a:spcAft>
                <a:spcPct val="0"/>
              </a:spcAft>
              <a:buClrTx/>
              <a:defRPr/>
            </a:pPr>
            <a:r>
              <a:rPr lang="en-US" sz="1200" dirty="0">
                <a:solidFill>
                  <a:schemeClr val="bg1">
                    <a:lumMod val="50000"/>
                  </a:schemeClr>
                </a:solidFill>
                <a:ea typeface="+mn-ea"/>
              </a:rPr>
              <a:t>Partner logo</a:t>
            </a:r>
          </a:p>
        </p:txBody>
      </p:sp>
      <p:sp>
        <p:nvSpPr>
          <p:cNvPr id="12" name="Rectangle 101"/>
          <p:cNvSpPr>
            <a:spLocks noGrp="1" noChangeArrowheads="1"/>
          </p:cNvSpPr>
          <p:nvPr>
            <p:ph type="dt" sz="half" idx="2"/>
          </p:nvPr>
        </p:nvSpPr>
        <p:spPr bwMode="auto">
          <a:xfrm>
            <a:off x="6246813" y="6588125"/>
            <a:ext cx="2470150" cy="214313"/>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eaLnBrk="0" hangingPunct="0">
              <a:lnSpc>
                <a:spcPct val="100000"/>
              </a:lnSpc>
              <a:spcAft>
                <a:spcPct val="0"/>
              </a:spcAft>
              <a:buClrTx/>
              <a:defRPr sz="700" b="0">
                <a:solidFill>
                  <a:schemeClr val="bg1">
                    <a:lumMod val="50000"/>
                  </a:schemeClr>
                </a:solidFill>
                <a:ea typeface="+mn-ea"/>
                <a:cs typeface="+mn-cs"/>
              </a:defRPr>
            </a:lvl1pPr>
          </a:lstStyle>
          <a:p>
            <a:pPr>
              <a:defRPr/>
            </a:pPr>
            <a:r>
              <a:rPr lang="en-US"/>
              <a:t>The information contained in this presentation is proprietary. Copyright ©2010 Capgemini. All rights reserved.</a:t>
            </a:r>
            <a:endParaRPr lang="en-US" dirty="0"/>
          </a:p>
        </p:txBody>
      </p:sp>
      <p:sp>
        <p:nvSpPr>
          <p:cNvPr id="13" name="Rectangle 103"/>
          <p:cNvSpPr>
            <a:spLocks noGrp="1" noChangeArrowheads="1"/>
          </p:cNvSpPr>
          <p:nvPr>
            <p:ph type="sldNum" sz="quarter" idx="4"/>
          </p:nvPr>
        </p:nvSpPr>
        <p:spPr bwMode="auto">
          <a:xfrm>
            <a:off x="8769350" y="6532563"/>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eaLnBrk="0" hangingPunct="0">
              <a:lnSpc>
                <a:spcPct val="85000"/>
              </a:lnSpc>
              <a:spcAft>
                <a:spcPct val="0"/>
              </a:spcAft>
              <a:buClrTx/>
              <a:defRPr sz="1000" b="1">
                <a:solidFill>
                  <a:srgbClr val="000000"/>
                </a:solidFill>
                <a:ea typeface="+mn-ea"/>
                <a:cs typeface="+mn-cs"/>
              </a:defRPr>
            </a:lvl1pPr>
          </a:lstStyle>
          <a:p>
            <a:pPr>
              <a:defRPr/>
            </a:pPr>
            <a:fld id="{49E40714-0B97-4702-ABB6-D0798DD05F04}" type="slidenum">
              <a:rPr lang="en-US"/>
              <a:pPr>
                <a:defRPr/>
              </a:pPr>
              <a:t>‹#›</a:t>
            </a:fld>
            <a:endParaRPr lang="en-US" dirty="0"/>
          </a:p>
        </p:txBody>
      </p:sp>
      <p:sp>
        <p:nvSpPr>
          <p:cNvPr id="15" name="Line 7"/>
          <p:cNvSpPr>
            <a:spLocks noChangeShapeType="1"/>
          </p:cNvSpPr>
          <p:nvPr userDrawn="1"/>
        </p:nvSpPr>
        <p:spPr bwMode="gray">
          <a:xfrm>
            <a:off x="8743950" y="6381750"/>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spcAft>
                <a:spcPct val="0"/>
              </a:spcAft>
              <a:buClrTx/>
              <a:defRPr/>
            </a:pPr>
            <a:endParaRPr lang="en-US" sz="2400" b="1">
              <a:ea typeface="+mn-ea"/>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wipe dir="r"/>
  </p:transition>
  <p:hf hdr="0" ftr="0"/>
  <p:txStyles>
    <p:titleStyle>
      <a:lvl1pPr algn="l" rtl="0" fontAlgn="base">
        <a:spcBef>
          <a:spcPct val="0"/>
        </a:spcBef>
        <a:spcAft>
          <a:spcPct val="0"/>
        </a:spcAft>
        <a:defRPr sz="2200" b="1">
          <a:solidFill>
            <a:schemeClr val="tx2"/>
          </a:solidFill>
          <a:latin typeface="+mj-lt"/>
          <a:ea typeface="+mj-ea"/>
          <a:cs typeface="+mj-cs"/>
        </a:defRPr>
      </a:lvl1pPr>
      <a:lvl2pPr algn="l" rtl="0" fontAlgn="base">
        <a:spcBef>
          <a:spcPct val="0"/>
        </a:spcBef>
        <a:spcAft>
          <a:spcPct val="0"/>
        </a:spcAft>
        <a:defRPr sz="2200" b="1">
          <a:solidFill>
            <a:schemeClr val="tx2"/>
          </a:solidFill>
          <a:latin typeface="Arial Narrow" pitchFamily="34" charset="0"/>
          <a:cs typeface="Arial" charset="0"/>
        </a:defRPr>
      </a:lvl2pPr>
      <a:lvl3pPr algn="l" rtl="0" fontAlgn="base">
        <a:spcBef>
          <a:spcPct val="0"/>
        </a:spcBef>
        <a:spcAft>
          <a:spcPct val="0"/>
        </a:spcAft>
        <a:defRPr sz="2200" b="1">
          <a:solidFill>
            <a:schemeClr val="tx2"/>
          </a:solidFill>
          <a:latin typeface="Arial Narrow" pitchFamily="34" charset="0"/>
          <a:cs typeface="Arial" charset="0"/>
        </a:defRPr>
      </a:lvl3pPr>
      <a:lvl4pPr algn="l" rtl="0" fontAlgn="base">
        <a:spcBef>
          <a:spcPct val="0"/>
        </a:spcBef>
        <a:spcAft>
          <a:spcPct val="0"/>
        </a:spcAft>
        <a:defRPr sz="2200" b="1">
          <a:solidFill>
            <a:schemeClr val="tx2"/>
          </a:solidFill>
          <a:latin typeface="Arial Narrow" pitchFamily="34" charset="0"/>
          <a:cs typeface="Arial" charset="0"/>
        </a:defRPr>
      </a:lvl4pPr>
      <a:lvl5pPr algn="l" rtl="0" fontAlgn="base">
        <a:spcBef>
          <a:spcPct val="0"/>
        </a:spcBef>
        <a:spcAft>
          <a:spcPct val="0"/>
        </a:spcAft>
        <a:defRPr sz="2200" b="1">
          <a:solidFill>
            <a:schemeClr val="tx2"/>
          </a:solidFill>
          <a:latin typeface="Arial Narrow" pitchFamily="34" charset="0"/>
          <a:cs typeface="Arial" charset="0"/>
        </a:defRPr>
      </a:lvl5pPr>
      <a:lvl6pPr marL="457200" algn="l" rtl="0" fontAlgn="base">
        <a:spcBef>
          <a:spcPct val="0"/>
        </a:spcBef>
        <a:spcAft>
          <a:spcPct val="0"/>
        </a:spcAft>
        <a:defRPr sz="2200" b="1">
          <a:solidFill>
            <a:schemeClr val="tx2"/>
          </a:solidFill>
          <a:latin typeface="Arial Narrow" pitchFamily="34" charset="0"/>
          <a:cs typeface="Arial" charset="0"/>
        </a:defRPr>
      </a:lvl6pPr>
      <a:lvl7pPr marL="914400" algn="l" rtl="0" fontAlgn="base">
        <a:spcBef>
          <a:spcPct val="0"/>
        </a:spcBef>
        <a:spcAft>
          <a:spcPct val="0"/>
        </a:spcAft>
        <a:defRPr sz="2200" b="1">
          <a:solidFill>
            <a:schemeClr val="tx2"/>
          </a:solidFill>
          <a:latin typeface="Arial Narrow" pitchFamily="34" charset="0"/>
          <a:cs typeface="Arial" charset="0"/>
        </a:defRPr>
      </a:lvl7pPr>
      <a:lvl8pPr marL="1371600" algn="l" rtl="0" fontAlgn="base">
        <a:spcBef>
          <a:spcPct val="0"/>
        </a:spcBef>
        <a:spcAft>
          <a:spcPct val="0"/>
        </a:spcAft>
        <a:defRPr sz="2200" b="1">
          <a:solidFill>
            <a:schemeClr val="tx2"/>
          </a:solidFill>
          <a:latin typeface="Arial Narrow" pitchFamily="34" charset="0"/>
          <a:cs typeface="Arial" charset="0"/>
        </a:defRPr>
      </a:lvl8pPr>
      <a:lvl9pPr marL="1828800" algn="l" rtl="0" fontAlgn="base">
        <a:spcBef>
          <a:spcPct val="0"/>
        </a:spcBef>
        <a:spcAft>
          <a:spcPct val="0"/>
        </a:spcAft>
        <a:defRPr sz="2200" b="1">
          <a:solidFill>
            <a:schemeClr val="tx2"/>
          </a:solidFill>
          <a:latin typeface="Arial Narrow" pitchFamily="34" charset="0"/>
          <a:cs typeface="Arial" charset="0"/>
        </a:defRPr>
      </a:lvl9pPr>
    </p:titleStyle>
    <p:bodyStyle>
      <a:lvl1pPr marL="342900" indent="-342900" algn="l" rtl="0" fontAlgn="base">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fontAlgn="base">
        <a:spcBef>
          <a:spcPct val="0"/>
        </a:spcBef>
        <a:spcAft>
          <a:spcPts val="600"/>
        </a:spcAft>
        <a:buClr>
          <a:schemeClr val="tx2"/>
        </a:buClr>
        <a:buFont typeface="Wingdings" pitchFamily="2" charset="2"/>
        <a:buChar char="§"/>
        <a:defRPr sz="1600">
          <a:solidFill>
            <a:schemeClr val="tx1"/>
          </a:solidFill>
          <a:latin typeface="+mn-lt"/>
          <a:cs typeface="+mn-cs"/>
        </a:defRPr>
      </a:lvl2pPr>
      <a:lvl3pPr marL="457200" indent="-228600" algn="l" rtl="0" fontAlgn="base">
        <a:spcBef>
          <a:spcPct val="0"/>
        </a:spcBef>
        <a:spcAft>
          <a:spcPts val="600"/>
        </a:spcAft>
        <a:buClr>
          <a:schemeClr val="tx2"/>
        </a:buClr>
        <a:buChar char="•"/>
        <a:defRPr sz="1400">
          <a:solidFill>
            <a:schemeClr val="tx1"/>
          </a:solidFill>
          <a:latin typeface="+mn-lt"/>
          <a:cs typeface="+mn-cs"/>
        </a:defRPr>
      </a:lvl3pPr>
      <a:lvl4pPr marL="685800" indent="-228600" algn="l" rtl="0" fontAlgn="base">
        <a:spcBef>
          <a:spcPct val="0"/>
        </a:spcBef>
        <a:spcAft>
          <a:spcPts val="600"/>
        </a:spcAft>
        <a:buClr>
          <a:schemeClr val="tx2"/>
        </a:buClr>
        <a:buFont typeface="Symbol" pitchFamily="18" charset="2"/>
        <a:buChar char="-"/>
        <a:defRPr sz="1200">
          <a:solidFill>
            <a:schemeClr val="tx1"/>
          </a:solidFill>
          <a:latin typeface="+mn-lt"/>
          <a:cs typeface="+mn-cs"/>
        </a:defRPr>
      </a:lvl4pPr>
      <a:lvl5pPr marL="914400" indent="-228600" algn="l" rtl="0" fontAlgn="base">
        <a:spcBef>
          <a:spcPct val="0"/>
        </a:spcBef>
        <a:spcAft>
          <a:spcPts val="600"/>
        </a:spcAft>
        <a:buClr>
          <a:schemeClr val="tx2"/>
        </a:buClr>
        <a:buFont typeface="Wingdings" pitchFamily="2" charset="2"/>
        <a:buChar char="§"/>
        <a:defRPr sz="1200">
          <a:solidFill>
            <a:schemeClr val="tx1"/>
          </a:solidFill>
          <a:latin typeface="+mn-lt"/>
          <a:cs typeface="+mn-cs"/>
        </a:defRPr>
      </a:lvl5pPr>
      <a:lvl6pPr marL="1371600" indent="-228600" algn="l" rtl="0" fontAlgn="base">
        <a:spcBef>
          <a:spcPct val="0"/>
        </a:spcBef>
        <a:spcAft>
          <a:spcPts val="600"/>
        </a:spcAft>
        <a:buClr>
          <a:schemeClr val="tx2"/>
        </a:buClr>
        <a:buFont typeface="Wingdings" pitchFamily="2" charset="2"/>
        <a:buChar char="§"/>
        <a:defRPr sz="1200">
          <a:solidFill>
            <a:schemeClr val="tx1"/>
          </a:solidFill>
          <a:latin typeface="+mn-lt"/>
          <a:cs typeface="+mn-cs"/>
        </a:defRPr>
      </a:lvl6pPr>
      <a:lvl7pPr marL="1828800" indent="-228600" algn="l" rtl="0" fontAlgn="base">
        <a:spcBef>
          <a:spcPct val="0"/>
        </a:spcBef>
        <a:spcAft>
          <a:spcPts val="600"/>
        </a:spcAft>
        <a:buClr>
          <a:schemeClr val="tx2"/>
        </a:buClr>
        <a:buFont typeface="Wingdings" pitchFamily="2" charset="2"/>
        <a:buChar char="§"/>
        <a:defRPr sz="1200">
          <a:solidFill>
            <a:schemeClr val="tx1"/>
          </a:solidFill>
          <a:latin typeface="+mn-lt"/>
          <a:cs typeface="+mn-cs"/>
        </a:defRPr>
      </a:lvl7pPr>
      <a:lvl8pPr marL="2286000" indent="-228600" algn="l" rtl="0" fontAlgn="base">
        <a:spcBef>
          <a:spcPct val="0"/>
        </a:spcBef>
        <a:spcAft>
          <a:spcPts val="600"/>
        </a:spcAft>
        <a:buClr>
          <a:schemeClr val="tx2"/>
        </a:buClr>
        <a:buFont typeface="Wingdings" pitchFamily="2" charset="2"/>
        <a:buChar char="§"/>
        <a:defRPr sz="1200">
          <a:solidFill>
            <a:schemeClr val="tx1"/>
          </a:solidFill>
          <a:latin typeface="+mn-lt"/>
          <a:cs typeface="+mn-cs"/>
        </a:defRPr>
      </a:lvl8pPr>
      <a:lvl9pPr marL="2743200" indent="-228600" algn="l" rtl="0" fontAlgn="base">
        <a:spcBef>
          <a:spcPct val="0"/>
        </a:spcBef>
        <a:spcAft>
          <a:spcPts val="600"/>
        </a:spcAft>
        <a:buClr>
          <a:schemeClr val="tx2"/>
        </a:buClr>
        <a:buFont typeface="Wingdings" pitchFamily="2" charset="2"/>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1.wmf"/><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60450" name="Picture 2" descr="C:\CreativeServices\07_PowerPoint\2010\Images\greenleaves_5092890-3450x5100.jpg"/>
          <p:cNvPicPr>
            <a:picLocks noChangeAspect="1" noChangeArrowheads="1"/>
          </p:cNvPicPr>
          <p:nvPr/>
        </p:nvPicPr>
        <p:blipFill>
          <a:blip r:embed="rId2" cstate="print"/>
          <a:srcRect/>
          <a:stretch>
            <a:fillRect/>
          </a:stretch>
        </p:blipFill>
        <p:spPr bwMode="auto">
          <a:xfrm>
            <a:off x="0" y="673100"/>
            <a:ext cx="9144000" cy="6184900"/>
          </a:xfrm>
          <a:prstGeom prst="rect">
            <a:avLst/>
          </a:prstGeom>
          <a:noFill/>
          <a:ln w="9525">
            <a:noFill/>
            <a:miter lim="800000"/>
            <a:headEnd/>
            <a:tailEnd/>
          </a:ln>
        </p:spPr>
      </p:pic>
      <p:sp>
        <p:nvSpPr>
          <p:cNvPr id="360451" name="Freeform 3"/>
          <p:cNvSpPr>
            <a:spLocks/>
          </p:cNvSpPr>
          <p:nvPr/>
        </p:nvSpPr>
        <p:spPr bwMode="gray">
          <a:xfrm>
            <a:off x="-14288" y="-14288"/>
            <a:ext cx="9158288" cy="6400801"/>
          </a:xfrm>
          <a:custGeom>
            <a:avLst/>
            <a:gdLst>
              <a:gd name="T0" fmla="*/ 1004888 w 5769"/>
              <a:gd name="T1" fmla="*/ 4660901 h 4032"/>
              <a:gd name="T2" fmla="*/ 1149350 w 5769"/>
              <a:gd name="T3" fmla="*/ 4543426 h 4032"/>
              <a:gd name="T4" fmla="*/ 1292225 w 5769"/>
              <a:gd name="T5" fmla="*/ 4435476 h 4032"/>
              <a:gd name="T6" fmla="*/ 1439862 w 5769"/>
              <a:gd name="T7" fmla="*/ 4335464 h 4032"/>
              <a:gd name="T8" fmla="*/ 1590675 w 5769"/>
              <a:gd name="T9" fmla="*/ 4240214 h 4032"/>
              <a:gd name="T10" fmla="*/ 1743075 w 5769"/>
              <a:gd name="T11" fmla="*/ 4154489 h 4032"/>
              <a:gd name="T12" fmla="*/ 2054225 w 5769"/>
              <a:gd name="T13" fmla="*/ 4000501 h 4032"/>
              <a:gd name="T14" fmla="*/ 2371725 w 5769"/>
              <a:gd name="T15" fmla="*/ 3865564 h 4032"/>
              <a:gd name="T16" fmla="*/ 2701925 w 5769"/>
              <a:gd name="T17" fmla="*/ 3748089 h 4032"/>
              <a:gd name="T18" fmla="*/ 3036887 w 5769"/>
              <a:gd name="T19" fmla="*/ 3644901 h 4032"/>
              <a:gd name="T20" fmla="*/ 3376613 w 5769"/>
              <a:gd name="T21" fmla="*/ 3548064 h 4032"/>
              <a:gd name="T22" fmla="*/ 3552826 w 5769"/>
              <a:gd name="T23" fmla="*/ 3503614 h 4032"/>
              <a:gd name="T24" fmla="*/ 3943350 w 5769"/>
              <a:gd name="T25" fmla="*/ 3411539 h 4032"/>
              <a:gd name="T26" fmla="*/ 4332288 w 5769"/>
              <a:gd name="T27" fmla="*/ 3327401 h 4032"/>
              <a:gd name="T28" fmla="*/ 5102225 w 5769"/>
              <a:gd name="T29" fmla="*/ 3176588 h 4032"/>
              <a:gd name="T30" fmla="*/ 5091113 w 5769"/>
              <a:gd name="T31" fmla="*/ 3176588 h 4032"/>
              <a:gd name="T32" fmla="*/ 6251575 w 5769"/>
              <a:gd name="T33" fmla="*/ 2935288 h 4032"/>
              <a:gd name="T34" fmla="*/ 6727826 w 5769"/>
              <a:gd name="T35" fmla="*/ 2822576 h 4032"/>
              <a:gd name="T36" fmla="*/ 7013576 w 5769"/>
              <a:gd name="T37" fmla="*/ 2744788 h 4032"/>
              <a:gd name="T38" fmla="*/ 7273926 w 5769"/>
              <a:gd name="T39" fmla="*/ 2662238 h 4032"/>
              <a:gd name="T40" fmla="*/ 7515226 w 5769"/>
              <a:gd name="T41" fmla="*/ 2573338 h 4032"/>
              <a:gd name="T42" fmla="*/ 7740651 w 5769"/>
              <a:gd name="T43" fmla="*/ 2473326 h 4032"/>
              <a:gd name="T44" fmla="*/ 7951788 w 5769"/>
              <a:gd name="T45" fmla="*/ 2360613 h 4032"/>
              <a:gd name="T46" fmla="*/ 8150226 w 5769"/>
              <a:gd name="T47" fmla="*/ 2232026 h 4032"/>
              <a:gd name="T48" fmla="*/ 8340726 w 5769"/>
              <a:gd name="T49" fmla="*/ 2085976 h 4032"/>
              <a:gd name="T50" fmla="*/ 8526463 w 5769"/>
              <a:gd name="T51" fmla="*/ 1919288 h 4032"/>
              <a:gd name="T52" fmla="*/ 8705851 w 5769"/>
              <a:gd name="T53" fmla="*/ 1730376 h 4032"/>
              <a:gd name="T54" fmla="*/ 8883651 w 5769"/>
              <a:gd name="T55" fmla="*/ 1514475 h 4032"/>
              <a:gd name="T56" fmla="*/ 9066213 w 5769"/>
              <a:gd name="T57" fmla="*/ 1271588 h 4032"/>
              <a:gd name="T58" fmla="*/ 9158288 w 5769"/>
              <a:gd name="T59" fmla="*/ 0 h 4032"/>
              <a:gd name="T60" fmla="*/ 14288 w 5769"/>
              <a:gd name="T61" fmla="*/ 6400801 h 4032"/>
              <a:gd name="T62" fmla="*/ 46037 w 5769"/>
              <a:gd name="T63" fmla="*/ 6400801 h 4032"/>
              <a:gd name="T64" fmla="*/ 101600 w 5769"/>
              <a:gd name="T65" fmla="*/ 6134101 h 4032"/>
              <a:gd name="T66" fmla="*/ 176212 w 5769"/>
              <a:gd name="T67" fmla="*/ 5876926 h 4032"/>
              <a:gd name="T68" fmla="*/ 211138 w 5769"/>
              <a:gd name="T69" fmla="*/ 5788026 h 4032"/>
              <a:gd name="T70" fmla="*/ 282575 w 5769"/>
              <a:gd name="T71" fmla="*/ 5619751 h 4032"/>
              <a:gd name="T72" fmla="*/ 363537 w 5769"/>
              <a:gd name="T73" fmla="*/ 5453064 h 4032"/>
              <a:gd name="T74" fmla="*/ 455613 w 5769"/>
              <a:gd name="T75" fmla="*/ 5297489 h 4032"/>
              <a:gd name="T76" fmla="*/ 557213 w 5769"/>
              <a:gd name="T77" fmla="*/ 5143501 h 4032"/>
              <a:gd name="T78" fmla="*/ 673100 w 5769"/>
              <a:gd name="T79" fmla="*/ 4997451 h 4032"/>
              <a:gd name="T80" fmla="*/ 796925 w 5769"/>
              <a:gd name="T81" fmla="*/ 4856164 h 4032"/>
              <a:gd name="T82" fmla="*/ 931863 w 5769"/>
              <a:gd name="T83" fmla="*/ 4725989 h 4032"/>
              <a:gd name="T84" fmla="*/ 1004888 w 5769"/>
              <a:gd name="T85" fmla="*/ 4660901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69"/>
              <a:gd name="T130" fmla="*/ 0 h 4032"/>
              <a:gd name="T131" fmla="*/ 5769 w 5769"/>
              <a:gd name="T132" fmla="*/ 4032 h 40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algn="ctr" eaLnBrk="0" hangingPunct="0">
              <a:lnSpc>
                <a:spcPct val="85000"/>
              </a:lnSpc>
              <a:spcAft>
                <a:spcPct val="0"/>
              </a:spcAft>
              <a:buClrTx/>
            </a:pPr>
            <a:endParaRPr lang="en-US" sz="2400" b="1">
              <a:cs typeface="Arial" charset="0"/>
            </a:endParaRPr>
          </a:p>
        </p:txBody>
      </p:sp>
      <p:sp>
        <p:nvSpPr>
          <p:cNvPr id="360452"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eaLnBrk="0" hangingPunct="0">
              <a:lnSpc>
                <a:spcPct val="85000"/>
              </a:lnSpc>
              <a:spcAft>
                <a:spcPct val="0"/>
              </a:spcAft>
              <a:buClrTx/>
            </a:pPr>
            <a:endParaRPr lang="en-US" sz="2400" b="1">
              <a:cs typeface="Arial" charset="0"/>
            </a:endParaRPr>
          </a:p>
        </p:txBody>
      </p:sp>
      <p:sp>
        <p:nvSpPr>
          <p:cNvPr id="360453" name="Rectangle 17"/>
          <p:cNvSpPr>
            <a:spLocks noChangeArrowheads="1"/>
          </p:cNvSpPr>
          <p:nvPr/>
        </p:nvSpPr>
        <p:spPr bwMode="auto">
          <a:xfrm>
            <a:off x="533400" y="1276350"/>
            <a:ext cx="7858125" cy="1038225"/>
          </a:xfrm>
          <a:prstGeom prst="rect">
            <a:avLst/>
          </a:prstGeom>
          <a:noFill/>
          <a:ln w="9525">
            <a:noFill/>
            <a:miter lim="800000"/>
            <a:headEnd/>
            <a:tailEnd/>
          </a:ln>
        </p:spPr>
        <p:txBody>
          <a:bodyPr lIns="0" tIns="91440" rIns="0" bIns="91440" anchor="b"/>
          <a:lstStyle/>
          <a:p>
            <a:pPr fontAlgn="t">
              <a:spcAft>
                <a:spcPct val="20000"/>
              </a:spcAft>
              <a:buClrTx/>
            </a:pPr>
            <a:r>
              <a:rPr lang="en-US" sz="2800" b="1">
                <a:solidFill>
                  <a:schemeClr val="tx2"/>
                </a:solidFill>
                <a:latin typeface="Arial Narrow" pitchFamily="34" charset="0"/>
                <a:cs typeface="Arial" charset="0"/>
              </a:rPr>
              <a:t>Insurance 101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187394" name="Rectangle 2"/>
          <p:cNvSpPr>
            <a:spLocks noGrp="1" noChangeArrowheads="1"/>
          </p:cNvSpPr>
          <p:nvPr>
            <p:ph type="title"/>
          </p:nvPr>
        </p:nvSpPr>
        <p:spPr>
          <a:xfrm>
            <a:off x="249238" y="180975"/>
            <a:ext cx="8628062" cy="657225"/>
          </a:xfrm>
        </p:spPr>
        <p:txBody>
          <a:bodyPr/>
          <a:lstStyle/>
          <a:p>
            <a:r>
              <a:rPr lang="en-GB"/>
              <a:t>Two kinds of risks…</a:t>
            </a:r>
            <a:endParaRPr lang="en-GB" altLang="en-US"/>
          </a:p>
        </p:txBody>
      </p:sp>
      <p:sp>
        <p:nvSpPr>
          <p:cNvPr id="187395" name="Rectangle 3"/>
          <p:cNvSpPr>
            <a:spLocks noGrp="1" noChangeArrowheads="1"/>
          </p:cNvSpPr>
          <p:nvPr>
            <p:ph type="body" idx="1"/>
          </p:nvPr>
        </p:nvSpPr>
        <p:spPr>
          <a:xfrm>
            <a:off x="236538" y="998538"/>
            <a:ext cx="8291512" cy="5275262"/>
          </a:xfrm>
        </p:spPr>
        <p:txBody>
          <a:bodyPr/>
          <a:lstStyle/>
          <a:p>
            <a:endParaRPr lang="en-GB">
              <a:solidFill>
                <a:schemeClr val="tx2"/>
              </a:solidFill>
            </a:endParaRPr>
          </a:p>
          <a:p>
            <a:r>
              <a:rPr lang="en-GB"/>
              <a:t> </a:t>
            </a:r>
            <a:r>
              <a:rPr lang="en-GB" u="sng"/>
              <a:t>Speculative Risk</a:t>
            </a:r>
            <a:r>
              <a:rPr lang="en-GB"/>
              <a:t> </a:t>
            </a:r>
          </a:p>
          <a:p>
            <a:pPr lvl="2"/>
            <a:r>
              <a:rPr lang="en-GB"/>
              <a:t>A risk that may result in gain or loss</a:t>
            </a:r>
          </a:p>
          <a:p>
            <a:pPr lvl="2"/>
            <a:endParaRPr lang="en-GB"/>
          </a:p>
          <a:p>
            <a:r>
              <a:rPr lang="en-GB"/>
              <a:t> </a:t>
            </a:r>
            <a:r>
              <a:rPr lang="en-GB" u="sng"/>
              <a:t>Pure Risk</a:t>
            </a:r>
          </a:p>
          <a:p>
            <a:pPr lvl="2"/>
            <a:r>
              <a:rPr lang="en-GB"/>
              <a:t>A risk that may result in a loss or not change</a:t>
            </a:r>
          </a:p>
          <a:p>
            <a:pPr algn="ctr"/>
            <a:endParaRPr lang="en-GB" sz="2800" b="1">
              <a:solidFill>
                <a:schemeClr val="tx2"/>
              </a:solidFill>
            </a:endParaRPr>
          </a:p>
          <a:p>
            <a:pPr algn="ctr"/>
            <a:endParaRPr lang="en-GB" sz="2800" b="1">
              <a:solidFill>
                <a:schemeClr val="tx2"/>
              </a:solidFill>
            </a:endParaRPr>
          </a:p>
          <a:p>
            <a:pPr algn="ctr"/>
            <a:r>
              <a:rPr lang="en-GB" sz="2800" b="1">
                <a:solidFill>
                  <a:schemeClr val="tx2"/>
                </a:solidFill>
              </a:rPr>
              <a:t>		Insurance deals with only pure risks</a:t>
            </a:r>
            <a:endParaRPr lang="en-US" sz="2800" b="1">
              <a:solidFill>
                <a:schemeClr val="tx2"/>
              </a:solidFill>
            </a:endParaRPr>
          </a:p>
          <a:p>
            <a:pPr lvl="2"/>
            <a:endParaRPr lang="en-GB" u="sng"/>
          </a:p>
          <a:p>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49238" y="180975"/>
            <a:ext cx="8628062" cy="657225"/>
          </a:xfrm>
          <a:noFill/>
          <a:ln/>
        </p:spPr>
        <p:txBody>
          <a:bodyPr lIns="92075" tIns="46038" rIns="92075" bIns="46038" anchor="ctr"/>
          <a:lstStyle/>
          <a:p>
            <a:r>
              <a:rPr lang="en-US"/>
              <a:t>Peril</a:t>
            </a:r>
          </a:p>
        </p:txBody>
      </p:sp>
      <p:pic>
        <p:nvPicPr>
          <p:cNvPr id="108552" name="Picture 8" descr="MCj03795470000[1]"/>
          <p:cNvPicPr>
            <a:picLocks noChangeAspect="1" noChangeArrowheads="1"/>
          </p:cNvPicPr>
          <p:nvPr/>
        </p:nvPicPr>
        <p:blipFill>
          <a:blip r:embed="rId3" cstate="print"/>
          <a:srcRect/>
          <a:stretch>
            <a:fillRect/>
          </a:stretch>
        </p:blipFill>
        <p:spPr bwMode="auto">
          <a:xfrm>
            <a:off x="5559425" y="1041400"/>
            <a:ext cx="3395663" cy="1841500"/>
          </a:xfrm>
          <a:prstGeom prst="rect">
            <a:avLst/>
          </a:prstGeom>
          <a:noFill/>
        </p:spPr>
      </p:pic>
      <p:sp>
        <p:nvSpPr>
          <p:cNvPr id="108547" name="Rectangle 3"/>
          <p:cNvSpPr>
            <a:spLocks noGrp="1" noChangeArrowheads="1"/>
          </p:cNvSpPr>
          <p:nvPr>
            <p:ph type="body" sz="half" idx="1"/>
          </p:nvPr>
        </p:nvSpPr>
        <p:spPr>
          <a:xfrm>
            <a:off x="249238" y="869950"/>
            <a:ext cx="4224337" cy="2697163"/>
          </a:xfrm>
          <a:noFill/>
          <a:ln/>
        </p:spPr>
        <p:txBody>
          <a:bodyPr lIns="92075" tIns="46038" rIns="92075" bIns="46038"/>
          <a:lstStyle/>
          <a:p>
            <a:pPr>
              <a:lnSpc>
                <a:spcPct val="200000"/>
              </a:lnSpc>
            </a:pPr>
            <a:r>
              <a:rPr lang="en-US" sz="2000" b="1"/>
              <a:t>A specific risk or cause of loss covered by an insurance policy, such as a fire, windstorm, flood, or theft. </a:t>
            </a:r>
          </a:p>
          <a:p>
            <a:endParaRPr lang="en-US" sz="2000"/>
          </a:p>
          <a:p>
            <a:endParaRPr lang="en-US" sz="2000" b="1"/>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CONFIDENTIAL</a:t>
            </a:r>
          </a:p>
        </p:txBody>
      </p:sp>
      <p:sp>
        <p:nvSpPr>
          <p:cNvPr id="243714" name="Rectangle 2"/>
          <p:cNvSpPr>
            <a:spLocks noGrp="1" noChangeArrowheads="1"/>
          </p:cNvSpPr>
          <p:nvPr>
            <p:ph type="title"/>
          </p:nvPr>
        </p:nvSpPr>
        <p:spPr>
          <a:xfrm>
            <a:off x="249238" y="180975"/>
            <a:ext cx="8628062" cy="657225"/>
          </a:xfrm>
        </p:spPr>
        <p:txBody>
          <a:bodyPr/>
          <a:lstStyle/>
          <a:p>
            <a:r>
              <a:rPr lang="en-US"/>
              <a:t>To understand the Insurance business it is very</a:t>
            </a:r>
          </a:p>
        </p:txBody>
      </p:sp>
      <p:sp>
        <p:nvSpPr>
          <p:cNvPr id="243715" name="Rectangle 3"/>
          <p:cNvSpPr>
            <a:spLocks noGrp="1" noChangeArrowheads="1"/>
          </p:cNvSpPr>
          <p:nvPr>
            <p:ph type="body" idx="1"/>
          </p:nvPr>
        </p:nvSpPr>
        <p:spPr/>
        <p:txBody>
          <a:bodyPr/>
          <a:lstStyle/>
          <a:p>
            <a:endParaRPr lang="en-US" sz="3200" b="1">
              <a:solidFill>
                <a:schemeClr val="tx2"/>
              </a:solidFill>
            </a:endParaRPr>
          </a:p>
          <a:p>
            <a:endParaRPr lang="en-US" sz="3200" b="1">
              <a:solidFill>
                <a:schemeClr val="tx2"/>
              </a:solidFill>
            </a:endParaRPr>
          </a:p>
        </p:txBody>
      </p:sp>
      <p:sp>
        <p:nvSpPr>
          <p:cNvPr id="243716" name="Text Box 4"/>
          <p:cNvSpPr txBox="1">
            <a:spLocks noChangeArrowheads="1"/>
          </p:cNvSpPr>
          <p:nvPr/>
        </p:nvSpPr>
        <p:spPr bwMode="auto">
          <a:xfrm>
            <a:off x="-1117600" y="6075363"/>
            <a:ext cx="184150" cy="396875"/>
          </a:xfrm>
          <a:prstGeom prst="rect">
            <a:avLst/>
          </a:prstGeom>
          <a:noFill/>
          <a:ln w="9525" algn="ctr">
            <a:noFill/>
            <a:miter lim="800000"/>
            <a:headEnd/>
            <a:tailEnd/>
          </a:ln>
          <a:effectLst/>
        </p:spPr>
        <p:txBody>
          <a:bodyPr wrap="none">
            <a:spAutoFit/>
          </a:bodyPr>
          <a:lstStyle/>
          <a:p>
            <a:endParaRPr lang="en-US"/>
          </a:p>
        </p:txBody>
      </p:sp>
      <p:sp>
        <p:nvSpPr>
          <p:cNvPr id="243717" name="Rectangle 5"/>
          <p:cNvSpPr>
            <a:spLocks noChangeArrowheads="1"/>
          </p:cNvSpPr>
          <p:nvPr/>
        </p:nvSpPr>
        <p:spPr bwMode="auto">
          <a:xfrm>
            <a:off x="533400" y="3170238"/>
            <a:ext cx="7693025" cy="1704975"/>
          </a:xfrm>
          <a:prstGeom prst="rect">
            <a:avLst/>
          </a:prstGeom>
          <a:noFill/>
          <a:ln w="9525">
            <a:noFill/>
            <a:miter lim="800000"/>
            <a:headEnd/>
            <a:tailEnd/>
          </a:ln>
          <a:effectLst/>
        </p:spPr>
        <p:txBody>
          <a:bodyPr lIns="92075" tIns="46038" rIns="92075" bIns="46038"/>
          <a:lstStyle/>
          <a:p>
            <a:pPr algn="ctr">
              <a:lnSpc>
                <a:spcPct val="200000"/>
              </a:lnSpc>
            </a:pPr>
            <a:r>
              <a:rPr lang="en-US" b="1"/>
              <a:t>Important to understand the Principles of Insurance</a:t>
            </a:r>
            <a:endParaRPr lang="en-US"/>
          </a:p>
          <a:p>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42690" name="Rectangle 2"/>
          <p:cNvSpPr>
            <a:spLocks noGrp="1" noChangeArrowheads="1"/>
          </p:cNvSpPr>
          <p:nvPr>
            <p:ph type="title"/>
          </p:nvPr>
        </p:nvSpPr>
        <p:spPr>
          <a:xfrm>
            <a:off x="249238" y="180975"/>
            <a:ext cx="8628062" cy="657225"/>
          </a:xfrm>
        </p:spPr>
        <p:txBody>
          <a:bodyPr/>
          <a:lstStyle/>
          <a:p>
            <a:r>
              <a:rPr lang="en-GB"/>
              <a:t>The Principles of Insurance are..				Contd.</a:t>
            </a:r>
            <a:endParaRPr lang="en-GB" altLang="en-US"/>
          </a:p>
        </p:txBody>
      </p:sp>
      <p:sp>
        <p:nvSpPr>
          <p:cNvPr id="242691" name="Rectangle 3"/>
          <p:cNvSpPr>
            <a:spLocks noGrp="1" noChangeArrowheads="1"/>
          </p:cNvSpPr>
          <p:nvPr>
            <p:ph type="body" idx="1"/>
          </p:nvPr>
        </p:nvSpPr>
        <p:spPr>
          <a:xfrm>
            <a:off x="236538" y="998538"/>
            <a:ext cx="8291512" cy="5275262"/>
          </a:xfrm>
        </p:spPr>
        <p:txBody>
          <a:bodyPr/>
          <a:lstStyle/>
          <a:p>
            <a:pPr marL="457200" indent="-457200"/>
            <a:endParaRPr lang="en-GB">
              <a:solidFill>
                <a:schemeClr val="tx2"/>
              </a:solidFill>
            </a:endParaRPr>
          </a:p>
          <a:p>
            <a:pPr marL="457200" indent="-457200">
              <a:buFontTx/>
              <a:buAutoNum type="arabicPeriod"/>
            </a:pPr>
            <a:r>
              <a:rPr lang="en-GB"/>
              <a:t> </a:t>
            </a:r>
            <a:r>
              <a:rPr lang="en-US" u="sng"/>
              <a:t>Utmost good faith</a:t>
            </a:r>
            <a:r>
              <a:rPr lang="en-US"/>
              <a:t> – The insurer trusts the insured to give the complete and truthful information about the risk that is being insured. Since it is impossible to inspect each and every risk, this implied clause forms the basis of all insurance contracts. </a:t>
            </a:r>
          </a:p>
          <a:p>
            <a:pPr marL="457200" indent="-457200">
              <a:buFontTx/>
              <a:buAutoNum type="arabicPeriod"/>
            </a:pPr>
            <a:r>
              <a:rPr lang="en-US" u="sng"/>
              <a:t>Insurable interest</a:t>
            </a:r>
            <a:r>
              <a:rPr lang="en-US"/>
              <a:t> – Insured should ‘own’ the risk and should stand to lose financially if the risk is damaged or lost. For e.g. we cannot insure the health of the child of another person. However, a parent can insure on behalf of their children or the  spouse. An employer has insurable interest in their employees. </a:t>
            </a:r>
          </a:p>
          <a:p>
            <a:pPr marL="457200" indent="-457200" algn="just">
              <a:buFontTx/>
              <a:buAutoNum type="arabicPeriod"/>
            </a:pPr>
            <a:endParaRPr lang="en-US" sz="2800" b="1">
              <a:solidFill>
                <a:schemeClr val="tx2"/>
              </a:solidFill>
            </a:endParaRPr>
          </a:p>
          <a:p>
            <a:pPr marL="693738" lvl="2" indent="-457200"/>
            <a:endParaRPr lang="en-GB" u="sng"/>
          </a:p>
          <a:p>
            <a:pPr marL="457200" indent="-457200"/>
            <a:endParaRPr lang="en-GB"/>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44738" name="Rectangle 2"/>
          <p:cNvSpPr>
            <a:spLocks noGrp="1" noChangeArrowheads="1"/>
          </p:cNvSpPr>
          <p:nvPr>
            <p:ph type="title"/>
          </p:nvPr>
        </p:nvSpPr>
        <p:spPr>
          <a:xfrm>
            <a:off x="249238" y="180975"/>
            <a:ext cx="8628062" cy="657225"/>
          </a:xfrm>
        </p:spPr>
        <p:txBody>
          <a:bodyPr/>
          <a:lstStyle/>
          <a:p>
            <a:r>
              <a:rPr lang="en-GB"/>
              <a:t>The Principles of Insurance are..				Contd.</a:t>
            </a:r>
            <a:endParaRPr lang="en-GB" altLang="en-US"/>
          </a:p>
        </p:txBody>
      </p:sp>
      <p:sp>
        <p:nvSpPr>
          <p:cNvPr id="244739" name="Rectangle 3"/>
          <p:cNvSpPr>
            <a:spLocks noGrp="1" noChangeArrowheads="1"/>
          </p:cNvSpPr>
          <p:nvPr>
            <p:ph type="body" idx="1"/>
          </p:nvPr>
        </p:nvSpPr>
        <p:spPr>
          <a:xfrm>
            <a:off x="236538" y="998538"/>
            <a:ext cx="8291512" cy="4833937"/>
          </a:xfrm>
        </p:spPr>
        <p:txBody>
          <a:bodyPr/>
          <a:lstStyle/>
          <a:p>
            <a:pPr marL="457200" indent="-457200"/>
            <a:endParaRPr lang="en-GB">
              <a:solidFill>
                <a:schemeClr val="tx2"/>
              </a:solidFill>
            </a:endParaRPr>
          </a:p>
          <a:p>
            <a:pPr marL="457200" indent="-457200">
              <a:buFontTx/>
              <a:buAutoNum type="arabicPeriod" startAt="3"/>
            </a:pPr>
            <a:r>
              <a:rPr lang="en-US" u="sng"/>
              <a:t>Indemnity </a:t>
            </a:r>
            <a:r>
              <a:rPr lang="en-US"/>
              <a:t>– places the insured in the same financial position he/she was just prior to the loss. The insured cannot become financially better off after the claim. </a:t>
            </a:r>
            <a:r>
              <a:rPr lang="en-US" sz="2000" b="1" i="1" u="sng"/>
              <a:t>This is true only for non-life insurance. Life insurance policies and personal accident covers, however are not indemnity policies.</a:t>
            </a:r>
            <a:endParaRPr lang="en-US" sz="2000" i="1"/>
          </a:p>
          <a:p>
            <a:pPr marL="457200" indent="-457200">
              <a:buFontTx/>
              <a:buAutoNum type="arabicPeriod" startAt="3"/>
            </a:pPr>
            <a:r>
              <a:rPr lang="en-US" u="sng"/>
              <a:t>Subrogation –</a:t>
            </a:r>
            <a:r>
              <a:rPr lang="en-US"/>
              <a:t> When an insurer pays the claim of the policyholder, they assume all the rights of the insured towards the risk up to the extend of the claim amount paid. This is to ensure that the insured does not recover both from the Insurer and the third party and make a gain . </a:t>
            </a:r>
          </a:p>
          <a:p>
            <a:pPr marL="457200" indent="-457200" algn="just"/>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45762" name="Rectangle 2"/>
          <p:cNvSpPr>
            <a:spLocks noGrp="1" noChangeArrowheads="1"/>
          </p:cNvSpPr>
          <p:nvPr>
            <p:ph type="title"/>
          </p:nvPr>
        </p:nvSpPr>
        <p:spPr>
          <a:xfrm>
            <a:off x="249238" y="180975"/>
            <a:ext cx="8628062" cy="657225"/>
          </a:xfrm>
        </p:spPr>
        <p:txBody>
          <a:bodyPr/>
          <a:lstStyle/>
          <a:p>
            <a:r>
              <a:rPr lang="en-GB"/>
              <a:t>The Principles of Insurance are..				Contd.</a:t>
            </a:r>
            <a:endParaRPr lang="en-GB" altLang="en-US"/>
          </a:p>
        </p:txBody>
      </p:sp>
      <p:sp>
        <p:nvSpPr>
          <p:cNvPr id="245763" name="Rectangle 3"/>
          <p:cNvSpPr>
            <a:spLocks noGrp="1" noChangeArrowheads="1"/>
          </p:cNvSpPr>
          <p:nvPr>
            <p:ph type="body" idx="1"/>
          </p:nvPr>
        </p:nvSpPr>
        <p:spPr>
          <a:xfrm>
            <a:off x="236538" y="998538"/>
            <a:ext cx="8291512" cy="5275262"/>
          </a:xfrm>
        </p:spPr>
        <p:txBody>
          <a:bodyPr/>
          <a:lstStyle/>
          <a:p>
            <a:pPr marL="457200" indent="-457200"/>
            <a:endParaRPr lang="en-GB">
              <a:solidFill>
                <a:schemeClr val="tx2"/>
              </a:solidFill>
            </a:endParaRPr>
          </a:p>
          <a:p>
            <a:pPr marL="457200" indent="-457200" algn="just">
              <a:buFontTx/>
              <a:buAutoNum type="arabicPeriod" startAt="5"/>
            </a:pPr>
            <a:r>
              <a:rPr lang="en-US" u="sng"/>
              <a:t>Contribution </a:t>
            </a:r>
            <a:r>
              <a:rPr lang="en-US"/>
              <a:t>– In case of multiple insurances, all insurers pay their rateable share only. For e.g. consider a policy where there are three insurers underwriting an Industrial plant of  value 100,000 in the ratio of  40:30:30. All claims irrespective of the amount will also be paid by the three insurers in the same ratio of 40:30:30: all</a:t>
            </a:r>
          </a:p>
          <a:p>
            <a:pPr marL="457200" indent="-457200" algn="just"/>
            <a:r>
              <a:rPr lang="en-US"/>
              <a:t>	</a:t>
            </a:r>
            <a:r>
              <a:rPr lang="en-US" sz="2000" i="1"/>
              <a:t>This principle does not apply to life and personal accident policies.</a:t>
            </a:r>
            <a:r>
              <a:rPr lang="en-US"/>
              <a:t> </a:t>
            </a:r>
          </a:p>
          <a:p>
            <a:pPr marL="457200" indent="-457200" algn="just"/>
            <a:endParaRPr lang="en-GB"/>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49238" y="180975"/>
            <a:ext cx="8628062" cy="657225"/>
          </a:xfrm>
          <a:noFill/>
          <a:ln/>
        </p:spPr>
        <p:txBody>
          <a:bodyPr lIns="92075" tIns="46038" rIns="92075" bIns="46038" anchor="ctr"/>
          <a:lstStyle/>
          <a:p>
            <a:r>
              <a:rPr lang="en-US"/>
              <a:t>The Insurance Contract</a:t>
            </a:r>
          </a:p>
        </p:txBody>
      </p:sp>
      <p:pic>
        <p:nvPicPr>
          <p:cNvPr id="118787" name="Picture 3"/>
          <p:cNvPicPr>
            <a:picLocks noChangeArrowheads="1"/>
          </p:cNvPicPr>
          <p:nvPr/>
        </p:nvPicPr>
        <p:blipFill>
          <a:blip r:embed="rId3" cstate="print"/>
          <a:srcRect/>
          <a:stretch>
            <a:fillRect/>
          </a:stretch>
        </p:blipFill>
        <p:spPr bwMode="auto">
          <a:xfrm>
            <a:off x="5864225" y="1035050"/>
            <a:ext cx="3048000" cy="2543175"/>
          </a:xfrm>
          <a:prstGeom prst="rect">
            <a:avLst/>
          </a:prstGeom>
          <a:noFill/>
          <a:ln w="9525">
            <a:noFill/>
            <a:miter lim="800000"/>
            <a:headEnd/>
            <a:tailEnd/>
          </a:ln>
          <a:effectLst/>
        </p:spPr>
      </p:pic>
      <p:sp>
        <p:nvSpPr>
          <p:cNvPr id="118788" name="Rectangle 4"/>
          <p:cNvSpPr>
            <a:spLocks noChangeArrowheads="1"/>
          </p:cNvSpPr>
          <p:nvPr/>
        </p:nvSpPr>
        <p:spPr bwMode="auto">
          <a:xfrm>
            <a:off x="381000" y="1219200"/>
            <a:ext cx="4256088" cy="3062288"/>
          </a:xfrm>
          <a:prstGeom prst="rect">
            <a:avLst/>
          </a:prstGeom>
          <a:noFill/>
          <a:ln w="9525" algn="ctr">
            <a:noFill/>
            <a:miter lim="800000"/>
            <a:headEnd/>
            <a:tailEnd/>
          </a:ln>
          <a:effectLst/>
        </p:spPr>
        <p:txBody>
          <a:bodyPr/>
          <a:lstStyle/>
          <a:p>
            <a:r>
              <a:rPr lang="en-US"/>
              <a:t>An insurance contract is a legal agreement between the insurance company and an individual/ organisation, where the insurance company </a:t>
            </a:r>
            <a:r>
              <a:rPr lang="en-US">
                <a:solidFill>
                  <a:schemeClr val="tx2"/>
                </a:solidFill>
              </a:rPr>
              <a:t>promises </a:t>
            </a:r>
            <a:r>
              <a:rPr lang="en-US"/>
              <a:t>to make good the </a:t>
            </a:r>
            <a:r>
              <a:rPr lang="en-US">
                <a:solidFill>
                  <a:schemeClr val="tx2"/>
                </a:solidFill>
              </a:rPr>
              <a:t>insured losses caused by an insured peril</a:t>
            </a:r>
            <a:r>
              <a:rPr lang="en-US"/>
              <a:t> in exchange for a </a:t>
            </a:r>
            <a:r>
              <a:rPr lang="en-US">
                <a:solidFill>
                  <a:schemeClr val="tx2"/>
                </a:solidFill>
              </a:rPr>
              <a:t>premium</a:t>
            </a:r>
            <a:r>
              <a:rPr lang="en-US">
                <a:solidFill>
                  <a:srgbClr val="B64900"/>
                </a:solidFill>
              </a:rPr>
              <a:t>.</a:t>
            </a:r>
          </a:p>
        </p:txBody>
      </p:sp>
      <p:sp>
        <p:nvSpPr>
          <p:cNvPr id="118789" name="Rectangle 5"/>
          <p:cNvSpPr>
            <a:spLocks noChangeArrowheads="1"/>
          </p:cNvSpPr>
          <p:nvPr/>
        </p:nvSpPr>
        <p:spPr bwMode="auto">
          <a:xfrm>
            <a:off x="4610100" y="3986213"/>
            <a:ext cx="4256088" cy="2132012"/>
          </a:xfrm>
          <a:prstGeom prst="rect">
            <a:avLst/>
          </a:prstGeom>
          <a:noFill/>
          <a:ln w="9525" algn="ctr">
            <a:noFill/>
            <a:miter lim="800000"/>
            <a:headEnd/>
            <a:tailEnd/>
          </a:ln>
          <a:effectLst/>
        </p:spPr>
        <p:txBody>
          <a:bodyPr/>
          <a:lstStyle/>
          <a:p>
            <a:r>
              <a:rPr lang="en-US"/>
              <a:t>An insurance contract lays down the terms and conditions of the insurance cover. </a:t>
            </a:r>
          </a:p>
          <a:p>
            <a:r>
              <a:rPr lang="en-US"/>
              <a:t>This is the policy document along with all the attachments and annexure, if any.</a:t>
            </a:r>
          </a:p>
          <a:p>
            <a:endParaRPr lang="en-US">
              <a:solidFill>
                <a:srgbClr val="B649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121858" name="Rectangle 2"/>
          <p:cNvSpPr>
            <a:spLocks noGrp="1" noChangeArrowheads="1"/>
          </p:cNvSpPr>
          <p:nvPr>
            <p:ph type="title"/>
          </p:nvPr>
        </p:nvSpPr>
        <p:spPr>
          <a:xfrm>
            <a:off x="938213" y="288925"/>
            <a:ext cx="7866062" cy="660400"/>
          </a:xfrm>
        </p:spPr>
        <p:txBody>
          <a:bodyPr/>
          <a:lstStyle/>
          <a:p>
            <a:r>
              <a:rPr lang="en-US"/>
              <a:t>What can be covered in an insurance contract?</a:t>
            </a:r>
          </a:p>
        </p:txBody>
      </p:sp>
      <p:sp>
        <p:nvSpPr>
          <p:cNvPr id="121859" name="Rectangle 3"/>
          <p:cNvSpPr>
            <a:spLocks noGrp="1" noChangeArrowheads="1"/>
          </p:cNvSpPr>
          <p:nvPr>
            <p:ph type="body" idx="1"/>
          </p:nvPr>
        </p:nvSpPr>
        <p:spPr>
          <a:xfrm>
            <a:off x="1401763" y="1231900"/>
            <a:ext cx="6892925" cy="4489450"/>
          </a:xfrm>
        </p:spPr>
        <p:txBody>
          <a:bodyPr/>
          <a:lstStyle/>
          <a:p>
            <a:pPr marL="457200" indent="-457200">
              <a:lnSpc>
                <a:spcPct val="150000"/>
              </a:lnSpc>
            </a:pPr>
            <a:r>
              <a:rPr lang="en-US" sz="1400" b="1" u="sng"/>
              <a:t>Insurance of persons</a:t>
            </a:r>
            <a:r>
              <a:rPr lang="en-US" sz="1200"/>
              <a:t> – These are risks associated with human life. E.gs., personal accident, health, life.</a:t>
            </a:r>
            <a:endParaRPr lang="en-US" sz="1200" u="sng"/>
          </a:p>
          <a:p>
            <a:pPr marL="457200" indent="-457200">
              <a:lnSpc>
                <a:spcPct val="150000"/>
              </a:lnSpc>
            </a:pPr>
            <a:r>
              <a:rPr lang="en-US" sz="1400" b="1" u="sng"/>
              <a:t>Insurance of Property</a:t>
            </a:r>
            <a:r>
              <a:rPr lang="en-US" sz="1200"/>
              <a:t> - These are tangible properties having a physical shape and consistency like buildings, apartments, vehicles, personal effects, household goods, stocks etc. These are subject to many risks ranging from fire, allied perils to theft and robbery. </a:t>
            </a:r>
            <a:endParaRPr lang="en-US" sz="1200" u="sng"/>
          </a:p>
          <a:p>
            <a:pPr marL="457200" indent="-457200">
              <a:lnSpc>
                <a:spcPct val="150000"/>
              </a:lnSpc>
            </a:pPr>
            <a:r>
              <a:rPr lang="en-US" sz="1400" b="1" u="sng"/>
              <a:t>Insurance of Interest</a:t>
            </a:r>
            <a:r>
              <a:rPr lang="en-US" sz="1200"/>
              <a:t> - Owing to an occasional error or omission committed by us, our clients or customers might suffer a loss. In turn we might have to pay them damages or compensation out of our own personal resources </a:t>
            </a:r>
          </a:p>
          <a:p>
            <a:pPr marL="457200" indent="-457200">
              <a:lnSpc>
                <a:spcPct val="150000"/>
              </a:lnSpc>
            </a:pPr>
            <a:r>
              <a:rPr lang="en-US" sz="1400" b="1" u="sng"/>
              <a:t>Insurance of liability</a:t>
            </a:r>
            <a:r>
              <a:rPr lang="en-US" sz="1200"/>
              <a:t> – Each country has several laws, which each citizen must follow. If there is a breach of any of these provisions, legal action can be taken against the person. These can be contracts specifically entered into by a person or under the common law of the country. For. E.g a doctor is liable for the proper treatment of his/her patients. A lawyer is expected to give proper advice to his clients</a:t>
            </a:r>
            <a:r>
              <a:rPr lang="en-US" sz="2000"/>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199682" name="Rectangle 2"/>
          <p:cNvSpPr>
            <a:spLocks noGrp="1" noChangeArrowheads="1"/>
          </p:cNvSpPr>
          <p:nvPr>
            <p:ph type="title"/>
          </p:nvPr>
        </p:nvSpPr>
        <p:spPr>
          <a:xfrm>
            <a:off x="249238" y="180975"/>
            <a:ext cx="8628062" cy="657225"/>
          </a:xfrm>
        </p:spPr>
        <p:txBody>
          <a:bodyPr/>
          <a:lstStyle/>
          <a:p>
            <a:r>
              <a:rPr lang="en-US"/>
              <a:t>The business of insurance</a:t>
            </a:r>
          </a:p>
        </p:txBody>
      </p:sp>
      <p:sp>
        <p:nvSpPr>
          <p:cNvPr id="199683" name="Rectangle 3"/>
          <p:cNvSpPr>
            <a:spLocks noGrp="1" noChangeArrowheads="1"/>
          </p:cNvSpPr>
          <p:nvPr>
            <p:ph type="body" idx="1"/>
          </p:nvPr>
        </p:nvSpPr>
        <p:spPr/>
        <p:txBody>
          <a:bodyPr/>
          <a:lstStyle/>
          <a:p>
            <a:endParaRPr lang="en-US" sz="3200" b="1">
              <a:solidFill>
                <a:schemeClr val="tx2"/>
              </a:solidFill>
            </a:endParaRPr>
          </a:p>
          <a:p>
            <a:endParaRPr lang="en-US" sz="3200" b="1">
              <a:solidFill>
                <a:schemeClr val="tx2"/>
              </a:solidFill>
            </a:endParaRPr>
          </a:p>
          <a:p>
            <a:endParaRPr lang="en-US" sz="3200" b="1">
              <a:solidFill>
                <a:schemeClr val="tx2"/>
              </a:solidFill>
            </a:endParaRPr>
          </a:p>
          <a:p>
            <a:pPr algn="ctr"/>
            <a:r>
              <a:rPr lang="en-US" sz="3200" b="1">
                <a:solidFill>
                  <a:schemeClr val="tx2"/>
                </a:solidFill>
              </a:rPr>
              <a:t>How does it 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00706" name="Rectangle 2"/>
          <p:cNvSpPr>
            <a:spLocks noGrp="1" noChangeArrowheads="1"/>
          </p:cNvSpPr>
          <p:nvPr>
            <p:ph type="title"/>
          </p:nvPr>
        </p:nvSpPr>
        <p:spPr>
          <a:xfrm>
            <a:off x="249238" y="180975"/>
            <a:ext cx="8628062" cy="657225"/>
          </a:xfrm>
        </p:spPr>
        <p:txBody>
          <a:bodyPr/>
          <a:lstStyle/>
          <a:p>
            <a:r>
              <a:rPr lang="en-US"/>
              <a:t>Many Paying for the losses of few</a:t>
            </a:r>
          </a:p>
        </p:txBody>
      </p:sp>
      <p:sp>
        <p:nvSpPr>
          <p:cNvPr id="200707" name="Rectangle 3"/>
          <p:cNvSpPr>
            <a:spLocks noGrp="1" noChangeArrowheads="1"/>
          </p:cNvSpPr>
          <p:nvPr>
            <p:ph type="body" idx="1"/>
          </p:nvPr>
        </p:nvSpPr>
        <p:spPr/>
        <p:txBody>
          <a:bodyPr/>
          <a:lstStyle/>
          <a:p>
            <a:pPr>
              <a:buFontTx/>
              <a:buChar char="»"/>
            </a:pPr>
            <a:r>
              <a:rPr lang="en-US"/>
              <a:t> A large number of individuals, business firms and organizations transfer their risks to an Insurer by buying an insurance policy at the cost of a premium</a:t>
            </a:r>
          </a:p>
          <a:p>
            <a:pPr>
              <a:buFontTx/>
              <a:buChar char="»"/>
            </a:pPr>
            <a:endParaRPr lang="en-US"/>
          </a:p>
          <a:p>
            <a:pPr>
              <a:buFontTx/>
              <a:buChar char="»"/>
            </a:pPr>
            <a:r>
              <a:rPr lang="en-US"/>
              <a:t>These premiums go in to a large pool at the insurance company</a:t>
            </a:r>
          </a:p>
          <a:p>
            <a:pPr>
              <a:buFontTx/>
              <a:buChar char="»"/>
            </a:pPr>
            <a:endParaRPr lang="en-US"/>
          </a:p>
          <a:p>
            <a:pPr>
              <a:buFontTx/>
              <a:buChar char="»"/>
            </a:pPr>
            <a:r>
              <a:rPr lang="en-US"/>
              <a:t> Since only a few policy holder from the insured group may suffer losses in any given year there are sufficient funds available in the pool to pay for the losses</a:t>
            </a:r>
          </a:p>
          <a:p>
            <a:pPr>
              <a:buFontTx/>
              <a:buChar char="»"/>
            </a:pPr>
            <a:endParaRPr lang="en-US"/>
          </a:p>
          <a:p>
            <a:pPr lvl="4">
              <a:buFont typeface="Wingdings" pitchFamily="2" charset="2"/>
              <a:buNone/>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CONFIDENTIAL</a:t>
            </a:r>
          </a:p>
        </p:txBody>
      </p:sp>
      <p:sp>
        <p:nvSpPr>
          <p:cNvPr id="94210" name="Rectangle 2"/>
          <p:cNvSpPr>
            <a:spLocks noGrp="1" noChangeArrowheads="1"/>
          </p:cNvSpPr>
          <p:nvPr>
            <p:ph type="title"/>
          </p:nvPr>
        </p:nvSpPr>
        <p:spPr>
          <a:xfrm>
            <a:off x="249238" y="180975"/>
            <a:ext cx="8628062" cy="657225"/>
          </a:xfrm>
        </p:spPr>
        <p:txBody>
          <a:bodyPr/>
          <a:lstStyle/>
          <a:p>
            <a:r>
              <a:rPr lang="en-US"/>
              <a:t>You will learn about..						1</a:t>
            </a:r>
          </a:p>
        </p:txBody>
      </p:sp>
      <p:sp>
        <p:nvSpPr>
          <p:cNvPr id="94211" name="Rectangle 3"/>
          <p:cNvSpPr>
            <a:spLocks noGrp="1" noChangeArrowheads="1"/>
          </p:cNvSpPr>
          <p:nvPr>
            <p:ph type="body" idx="1"/>
          </p:nvPr>
        </p:nvSpPr>
        <p:spPr/>
        <p:txBody>
          <a:bodyPr/>
          <a:lstStyle/>
          <a:p>
            <a:pPr>
              <a:buFontTx/>
              <a:buChar char="»"/>
            </a:pPr>
            <a:r>
              <a:rPr lang="en-US"/>
              <a:t> Origins of Insurance</a:t>
            </a:r>
          </a:p>
          <a:p>
            <a:pPr>
              <a:buFontTx/>
              <a:buChar char="»"/>
            </a:pPr>
            <a:r>
              <a:rPr lang="en-US"/>
              <a:t> Insurance definition</a:t>
            </a:r>
          </a:p>
          <a:p>
            <a:pPr>
              <a:buFontTx/>
              <a:buChar char="»"/>
            </a:pPr>
            <a:r>
              <a:rPr lang="en-US"/>
              <a:t> Principles of Insurance</a:t>
            </a:r>
          </a:p>
          <a:p>
            <a:pPr>
              <a:buFontTx/>
              <a:buChar char="»"/>
            </a:pPr>
            <a:r>
              <a:rPr lang="en-US"/>
              <a:t> Insurance Contract</a:t>
            </a:r>
          </a:p>
          <a:p>
            <a:pPr lvl="2"/>
            <a:r>
              <a:rPr lang="en-US"/>
              <a:t>Policy Coverage</a:t>
            </a:r>
          </a:p>
          <a:p>
            <a:pPr lvl="2"/>
            <a:r>
              <a:rPr lang="en-US"/>
              <a:t>Parties involved</a:t>
            </a:r>
          </a:p>
          <a:p>
            <a:pPr lvl="2"/>
            <a:r>
              <a:rPr lang="en-US"/>
              <a:t>Features	</a:t>
            </a:r>
          </a:p>
          <a:p>
            <a:pPr lvl="2"/>
            <a:endParaRPr lang="en-US"/>
          </a:p>
        </p:txBody>
      </p:sp>
      <p:sp>
        <p:nvSpPr>
          <p:cNvPr id="94213" name="Rectangle 134"/>
          <p:cNvSpPr>
            <a:spLocks noGrp="1" noChangeArrowheads="1"/>
          </p:cNvSpPr>
          <p:nvPr>
            <p:ph type="title"/>
          </p:nvPr>
        </p:nvSpPr>
        <p:spPr>
          <a:ln/>
        </p:spPr>
        <p:txBody>
          <a:bodyPr/>
          <a:lstStyle/>
          <a:p>
            <a:r>
              <a:rPr lang="en-US"/>
              <a:t>Click to edit Master title style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150530" name="Rectangle 2"/>
          <p:cNvSpPr>
            <a:spLocks noGrp="1" noChangeArrowheads="1"/>
          </p:cNvSpPr>
          <p:nvPr>
            <p:ph type="title"/>
          </p:nvPr>
        </p:nvSpPr>
        <p:spPr>
          <a:xfrm>
            <a:off x="249238" y="180975"/>
            <a:ext cx="8628062" cy="657225"/>
          </a:xfrm>
        </p:spPr>
        <p:txBody>
          <a:bodyPr/>
          <a:lstStyle/>
          <a:p>
            <a:r>
              <a:rPr lang="en-US"/>
              <a:t>Insurance Product Lines</a:t>
            </a:r>
          </a:p>
        </p:txBody>
      </p:sp>
      <p:sp>
        <p:nvSpPr>
          <p:cNvPr id="150531" name="Rectangle 3"/>
          <p:cNvSpPr>
            <a:spLocks noGrp="1" noChangeArrowheads="1"/>
          </p:cNvSpPr>
          <p:nvPr>
            <p:ph type="body" idx="1"/>
          </p:nvPr>
        </p:nvSpPr>
        <p:spPr/>
        <p:txBody>
          <a:bodyPr/>
          <a:lstStyle/>
          <a:p>
            <a:r>
              <a:rPr lang="en-US"/>
              <a:t>Insurance business can be classified in four areas</a:t>
            </a:r>
          </a:p>
          <a:p>
            <a:pPr>
              <a:buFontTx/>
              <a:buChar char="»"/>
            </a:pPr>
            <a:r>
              <a:rPr lang="en-US"/>
              <a:t> Life</a:t>
            </a:r>
          </a:p>
          <a:p>
            <a:pPr>
              <a:buFontTx/>
              <a:buChar char="»"/>
            </a:pPr>
            <a:r>
              <a:rPr lang="en-US"/>
              <a:t> property &amp; Casualty (P&amp;C)</a:t>
            </a:r>
          </a:p>
          <a:p>
            <a:pPr>
              <a:buFontTx/>
              <a:buChar char="»"/>
            </a:pPr>
            <a:r>
              <a:rPr lang="en-US"/>
              <a:t> Health</a:t>
            </a:r>
          </a:p>
          <a:p>
            <a:pPr>
              <a:buFontTx/>
              <a:buChar char="»"/>
            </a:pPr>
            <a:r>
              <a:rPr lang="en-US"/>
              <a:t> Pension Plans</a:t>
            </a:r>
          </a:p>
          <a:p>
            <a:pPr>
              <a:buFontTx/>
              <a:buChar cha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49858" name="Rectangle 2"/>
          <p:cNvSpPr>
            <a:spLocks noGrp="1" noChangeArrowheads="1"/>
          </p:cNvSpPr>
          <p:nvPr>
            <p:ph type="title"/>
          </p:nvPr>
        </p:nvSpPr>
        <p:spPr>
          <a:xfrm>
            <a:off x="249238" y="180975"/>
            <a:ext cx="8628062" cy="657225"/>
          </a:xfrm>
        </p:spPr>
        <p:txBody>
          <a:bodyPr/>
          <a:lstStyle/>
          <a:p>
            <a:endParaRPr lang="en-US"/>
          </a:p>
        </p:txBody>
      </p:sp>
      <p:sp>
        <p:nvSpPr>
          <p:cNvPr id="249859" name="Rectangle 3"/>
          <p:cNvSpPr>
            <a:spLocks noGrp="1" noChangeArrowheads="1"/>
          </p:cNvSpPr>
          <p:nvPr>
            <p:ph type="body" idx="1"/>
          </p:nvPr>
        </p:nvSpPr>
        <p:spPr/>
        <p:txBody>
          <a:bodyPr/>
          <a:lstStyle/>
          <a:p>
            <a:pPr algn="ctr"/>
            <a:endParaRPr lang="en-US" sz="3600"/>
          </a:p>
          <a:p>
            <a:pPr algn="ctr"/>
            <a:endParaRPr lang="en-US" sz="3600"/>
          </a:p>
          <a:p>
            <a:pPr algn="ctr"/>
            <a:r>
              <a:rPr lang="en-US" sz="4800">
                <a:solidFill>
                  <a:schemeClr val="tx2"/>
                </a:solidFill>
              </a:rPr>
              <a:t>Life Insurance</a:t>
            </a:r>
            <a:r>
              <a:rPr lang="en-US" sz="4000">
                <a:solidFill>
                  <a:schemeClr val="tx2"/>
                </a:solid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148482" name="Rectangle 2"/>
          <p:cNvSpPr>
            <a:spLocks noGrp="1" noChangeArrowheads="1"/>
          </p:cNvSpPr>
          <p:nvPr>
            <p:ph type="title"/>
          </p:nvPr>
        </p:nvSpPr>
        <p:spPr>
          <a:xfrm>
            <a:off x="249238" y="180975"/>
            <a:ext cx="8628062" cy="657225"/>
          </a:xfrm>
        </p:spPr>
        <p:txBody>
          <a:bodyPr/>
          <a:lstStyle/>
          <a:p>
            <a:r>
              <a:rPr lang="en-US"/>
              <a:t>Life Insurance</a:t>
            </a:r>
          </a:p>
        </p:txBody>
      </p:sp>
      <p:sp>
        <p:nvSpPr>
          <p:cNvPr id="148483" name="Rectangle 3"/>
          <p:cNvSpPr>
            <a:spLocks noGrp="1" noChangeArrowheads="1"/>
          </p:cNvSpPr>
          <p:nvPr>
            <p:ph type="body" idx="1"/>
          </p:nvPr>
        </p:nvSpPr>
        <p:spPr/>
        <p:txBody>
          <a:bodyPr/>
          <a:lstStyle/>
          <a:p>
            <a:pPr>
              <a:buFontTx/>
              <a:buChar char="»"/>
            </a:pPr>
            <a:r>
              <a:rPr lang="en-US"/>
              <a:t> Life Insurance is a product designed to protect the family and loved ones who are dependent on your income for financial support</a:t>
            </a:r>
          </a:p>
          <a:p>
            <a:pPr>
              <a:buFontTx/>
              <a:buChar char="»"/>
            </a:pPr>
            <a:endParaRPr lang="en-US"/>
          </a:p>
          <a:p>
            <a:pPr>
              <a:buFontTx/>
              <a:buChar char="»"/>
            </a:pPr>
            <a:r>
              <a:rPr lang="en-US"/>
              <a:t>Life insurance can be taken to mitigate risk of </a:t>
            </a:r>
          </a:p>
          <a:p>
            <a:pPr lvl="2"/>
            <a:r>
              <a:rPr lang="en-US"/>
              <a:t>Dying early</a:t>
            </a:r>
          </a:p>
          <a:p>
            <a:pPr lvl="2"/>
            <a:r>
              <a:rPr lang="en-US"/>
              <a:t>Living Long</a:t>
            </a:r>
          </a:p>
          <a:p>
            <a:pPr lvl="2"/>
            <a:endParaRPr lang="en-US"/>
          </a:p>
          <a:p>
            <a:pPr lvl="1"/>
            <a:r>
              <a:rPr lang="en-US"/>
              <a:t>Amongst all the insurance product only life policies have an element of investment</a:t>
            </a:r>
          </a:p>
          <a:p>
            <a:endParaRPr lang="en-US"/>
          </a:p>
          <a:p>
            <a:pPr>
              <a:buFontTx/>
              <a:buChar char="»"/>
            </a:pPr>
            <a:endParaRPr lang="en-US"/>
          </a:p>
          <a:p>
            <a:pPr>
              <a:buFontTx/>
              <a:buChar char="»"/>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56002" name="Rectangle 2"/>
          <p:cNvSpPr>
            <a:spLocks noGrp="1" noChangeArrowheads="1"/>
          </p:cNvSpPr>
          <p:nvPr>
            <p:ph type="title"/>
          </p:nvPr>
        </p:nvSpPr>
        <p:spPr>
          <a:xfrm>
            <a:off x="249238" y="180975"/>
            <a:ext cx="8628062" cy="657225"/>
          </a:xfrm>
        </p:spPr>
        <p:txBody>
          <a:bodyPr/>
          <a:lstStyle/>
          <a:p>
            <a:r>
              <a:rPr lang="en-US"/>
              <a:t>Parties in Life Insurance</a:t>
            </a:r>
          </a:p>
        </p:txBody>
      </p:sp>
      <p:sp>
        <p:nvSpPr>
          <p:cNvPr id="256003" name="Rectangle 3"/>
          <p:cNvSpPr>
            <a:spLocks noGrp="1" noChangeArrowheads="1"/>
          </p:cNvSpPr>
          <p:nvPr>
            <p:ph type="body" idx="1"/>
          </p:nvPr>
        </p:nvSpPr>
        <p:spPr/>
        <p:txBody>
          <a:bodyPr/>
          <a:lstStyle/>
          <a:p>
            <a:pPr marL="457200" indent="-457200">
              <a:buFontTx/>
              <a:buChar char="»"/>
            </a:pPr>
            <a:r>
              <a:rPr lang="en-US"/>
              <a:t> There are 3 parties involved in life Insurance </a:t>
            </a:r>
          </a:p>
          <a:p>
            <a:pPr marL="693738" lvl="2" indent="-457200"/>
            <a:r>
              <a:rPr lang="en-US"/>
              <a:t>Insurer </a:t>
            </a:r>
          </a:p>
          <a:p>
            <a:pPr marL="693738" lvl="2" indent="-457200"/>
            <a:r>
              <a:rPr lang="en-US"/>
              <a:t>Insured</a:t>
            </a:r>
          </a:p>
          <a:p>
            <a:pPr marL="693738" lvl="2" indent="-457200"/>
            <a:r>
              <a:rPr lang="en-US"/>
              <a:t>Owner</a:t>
            </a:r>
          </a:p>
          <a:p>
            <a:pPr marL="693738" lvl="2" indent="-457200"/>
            <a:endParaRPr lang="en-US"/>
          </a:p>
          <a:p>
            <a:pPr marL="457200" indent="-457200">
              <a:buFontTx/>
              <a:buChar char="»"/>
            </a:pPr>
            <a:r>
              <a:rPr lang="en-US"/>
              <a:t>Owner and insured are same persons in most of the cases</a:t>
            </a:r>
          </a:p>
          <a:p>
            <a:pPr marL="457200" indent="-457200">
              <a:buFontTx/>
              <a:buChar char="»"/>
            </a:pPr>
            <a:r>
              <a:rPr lang="en-US"/>
              <a:t>Beneficiary is another important party in the life insurance policy</a:t>
            </a:r>
          </a:p>
          <a:p>
            <a:pPr marL="457200" indent="-457200">
              <a:buFontTx/>
              <a:buChar char="»"/>
            </a:pPr>
            <a:r>
              <a:rPr lang="en-US"/>
              <a:t>Beneficiary is the person who will receive the policy amount in the event of death of insured</a:t>
            </a:r>
          </a:p>
          <a:p>
            <a:pPr marL="693738" lvl="2" indent="-457200">
              <a:buFont typeface="Wingdings" pitchFamily="2" charset="2"/>
              <a:buNone/>
            </a:pPr>
            <a:endParaRPr lang="en-US"/>
          </a:p>
          <a:p>
            <a:pPr marL="457200" indent="-457200">
              <a:buFontTx/>
              <a:buChar char="»"/>
            </a:pPr>
            <a:endParaRPr lang="en-US"/>
          </a:p>
          <a:p>
            <a:pPr marL="457200" indent="-457200">
              <a:buFontTx/>
              <a:buChar char="»"/>
            </a:pPr>
            <a:endParaRPr lang="en-US"/>
          </a:p>
          <a:p>
            <a:pPr marL="457200" indent="-457200">
              <a:buFontTx/>
              <a:buChar char="»"/>
            </a:pPr>
            <a:endParaRPr lang="en-US"/>
          </a:p>
          <a:p>
            <a:pPr marL="457200" indent="-457200">
              <a:buFontTx/>
              <a:buChar char="»"/>
            </a:pPr>
            <a:endParaRPr lang="en-US"/>
          </a:p>
          <a:p>
            <a:pPr marL="693738" lvl="2" indent="-457200"/>
            <a:endParaRPr lang="en-US"/>
          </a:p>
          <a:p>
            <a:pPr marL="693738" lvl="2" indent="-457200">
              <a:buFont typeface="Wingdings" pitchFamily="2" charset="2"/>
              <a:buNone/>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57026" name="Rectangle 2"/>
          <p:cNvSpPr>
            <a:spLocks noGrp="1" noChangeArrowheads="1"/>
          </p:cNvSpPr>
          <p:nvPr>
            <p:ph type="title"/>
          </p:nvPr>
        </p:nvSpPr>
        <p:spPr>
          <a:xfrm>
            <a:off x="249238" y="180975"/>
            <a:ext cx="8628062" cy="657225"/>
          </a:xfrm>
        </p:spPr>
        <p:txBody>
          <a:bodyPr/>
          <a:lstStyle/>
          <a:p>
            <a:r>
              <a:rPr lang="en-US"/>
              <a:t>Parties in Life insurance contract</a:t>
            </a:r>
          </a:p>
        </p:txBody>
      </p:sp>
      <p:sp>
        <p:nvSpPr>
          <p:cNvPr id="257027" name="Rectangle 3"/>
          <p:cNvSpPr>
            <a:spLocks noGrp="1" noChangeArrowheads="1"/>
          </p:cNvSpPr>
          <p:nvPr>
            <p:ph type="body" idx="1"/>
          </p:nvPr>
        </p:nvSpPr>
        <p:spPr/>
        <p:txBody>
          <a:bodyPr/>
          <a:lstStyle/>
          <a:p>
            <a:pPr lvl="1">
              <a:lnSpc>
                <a:spcPct val="90000"/>
              </a:lnSpc>
            </a:pPr>
            <a:r>
              <a:rPr lang="en-US"/>
              <a:t>Brad took a life policy for $100000 on his wife- Emily from Aviva insurance</a:t>
            </a:r>
          </a:p>
          <a:p>
            <a:pPr>
              <a:lnSpc>
                <a:spcPct val="90000"/>
              </a:lnSpc>
              <a:buFontTx/>
              <a:buChar char="»"/>
            </a:pPr>
            <a:endParaRPr lang="en-US"/>
          </a:p>
          <a:p>
            <a:pPr lvl="1">
              <a:lnSpc>
                <a:spcPct val="90000"/>
              </a:lnSpc>
            </a:pPr>
            <a:r>
              <a:rPr lang="en-US"/>
              <a:t>When Emily died their daughter Lourdes received the policy proceeds</a:t>
            </a:r>
          </a:p>
          <a:p>
            <a:pPr>
              <a:lnSpc>
                <a:spcPct val="90000"/>
              </a:lnSpc>
              <a:buFontTx/>
              <a:buChar char="»"/>
            </a:pPr>
            <a:endParaRPr lang="en-US"/>
          </a:p>
          <a:p>
            <a:pPr>
              <a:lnSpc>
                <a:spcPct val="90000"/>
              </a:lnSpc>
              <a:buFontTx/>
              <a:buChar char="»"/>
            </a:pPr>
            <a:r>
              <a:rPr lang="en-US"/>
              <a:t> In our example:</a:t>
            </a:r>
          </a:p>
          <a:p>
            <a:pPr lvl="2">
              <a:lnSpc>
                <a:spcPct val="90000"/>
              </a:lnSpc>
            </a:pPr>
            <a:r>
              <a:rPr lang="en-US"/>
              <a:t>Aviva Insurance  	Insurer</a:t>
            </a:r>
          </a:p>
          <a:p>
            <a:pPr lvl="2">
              <a:lnSpc>
                <a:spcPct val="90000"/>
              </a:lnSpc>
            </a:pPr>
            <a:r>
              <a:rPr lang="en-US"/>
              <a:t>Brad			Policy Owner</a:t>
            </a:r>
          </a:p>
          <a:p>
            <a:pPr lvl="2">
              <a:lnSpc>
                <a:spcPct val="90000"/>
              </a:lnSpc>
            </a:pPr>
            <a:r>
              <a:rPr lang="en-US"/>
              <a:t>Emily			Insured</a:t>
            </a:r>
          </a:p>
          <a:p>
            <a:pPr lvl="2">
              <a:lnSpc>
                <a:spcPct val="90000"/>
              </a:lnSpc>
            </a:pPr>
            <a:r>
              <a:rPr lang="en-US"/>
              <a:t>Lourdes 			Beneficiary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CONFIDENTIAL</a:t>
            </a:r>
          </a:p>
        </p:txBody>
      </p:sp>
      <p:sp>
        <p:nvSpPr>
          <p:cNvPr id="102402" name="Rectangle 2"/>
          <p:cNvSpPr>
            <a:spLocks noGrp="1" noChangeArrowheads="1"/>
          </p:cNvSpPr>
          <p:nvPr>
            <p:ph type="title"/>
          </p:nvPr>
        </p:nvSpPr>
        <p:spPr>
          <a:xfrm>
            <a:off x="249238" y="180975"/>
            <a:ext cx="8628062" cy="657225"/>
          </a:xfrm>
        </p:spPr>
        <p:txBody>
          <a:bodyPr/>
          <a:lstStyle/>
          <a:p>
            <a:r>
              <a:rPr lang="en-US"/>
              <a:t>Life Insurance Product</a:t>
            </a:r>
          </a:p>
        </p:txBody>
      </p:sp>
      <p:sp>
        <p:nvSpPr>
          <p:cNvPr id="102403" name="Rectangle 3"/>
          <p:cNvSpPr>
            <a:spLocks noGrp="1" noChangeArrowheads="1"/>
          </p:cNvSpPr>
          <p:nvPr>
            <p:ph type="body" idx="1"/>
          </p:nvPr>
        </p:nvSpPr>
        <p:spPr/>
        <p:txBody>
          <a:bodyPr/>
          <a:lstStyle/>
          <a:p>
            <a:r>
              <a:rPr lang="en-US"/>
              <a:t> </a:t>
            </a:r>
          </a:p>
        </p:txBody>
      </p:sp>
      <p:sp>
        <p:nvSpPr>
          <p:cNvPr id="102404" name="Rectangle 4"/>
          <p:cNvSpPr>
            <a:spLocks noChangeArrowheads="1"/>
          </p:cNvSpPr>
          <p:nvPr/>
        </p:nvSpPr>
        <p:spPr bwMode="auto">
          <a:xfrm>
            <a:off x="150813" y="1098550"/>
            <a:ext cx="2206625" cy="328613"/>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pPr>
            <a:r>
              <a:rPr lang="en-US" sz="2400"/>
              <a:t>Term Life</a:t>
            </a:r>
          </a:p>
        </p:txBody>
      </p:sp>
      <p:sp>
        <p:nvSpPr>
          <p:cNvPr id="102405" name="Rectangle 5"/>
          <p:cNvSpPr>
            <a:spLocks noChangeArrowheads="1"/>
          </p:cNvSpPr>
          <p:nvPr/>
        </p:nvSpPr>
        <p:spPr bwMode="auto">
          <a:xfrm>
            <a:off x="2484438" y="1098550"/>
            <a:ext cx="2170112" cy="339725"/>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pPr>
            <a:r>
              <a:rPr lang="en-US" sz="2400"/>
              <a:t>Whole Life</a:t>
            </a:r>
          </a:p>
        </p:txBody>
      </p:sp>
      <p:sp>
        <p:nvSpPr>
          <p:cNvPr id="102407" name="Rectangle 7"/>
          <p:cNvSpPr>
            <a:spLocks noChangeArrowheads="1"/>
          </p:cNvSpPr>
          <p:nvPr/>
        </p:nvSpPr>
        <p:spPr bwMode="auto">
          <a:xfrm>
            <a:off x="4814888" y="1096963"/>
            <a:ext cx="2182812" cy="341312"/>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pPr>
            <a:r>
              <a:rPr lang="en-US" sz="2400"/>
              <a:t>Endowment</a:t>
            </a:r>
          </a:p>
        </p:txBody>
      </p:sp>
      <p:sp>
        <p:nvSpPr>
          <p:cNvPr id="102408" name="Rectangle 8"/>
          <p:cNvSpPr>
            <a:spLocks noChangeArrowheads="1"/>
          </p:cNvSpPr>
          <p:nvPr/>
        </p:nvSpPr>
        <p:spPr bwMode="auto">
          <a:xfrm>
            <a:off x="7242175" y="1096963"/>
            <a:ext cx="1743075" cy="330200"/>
          </a:xfrm>
          <a:prstGeom prst="rect">
            <a:avLst/>
          </a:prstGeom>
          <a:noFill/>
          <a:ln w="9525">
            <a:solidFill>
              <a:schemeClr val="bg1"/>
            </a:solidFill>
            <a:miter lim="800000"/>
            <a:headEnd/>
            <a:tailEnd/>
          </a:ln>
          <a:effectLst/>
        </p:spPr>
        <p:txBody>
          <a:bodyPr wrap="none" anchor="ctr"/>
          <a:lstStyle/>
          <a:p>
            <a:endParaRPr lang="en-US"/>
          </a:p>
        </p:txBody>
      </p:sp>
      <p:sp>
        <p:nvSpPr>
          <p:cNvPr id="102409" name="Rectangle 9"/>
          <p:cNvSpPr>
            <a:spLocks noChangeArrowheads="1"/>
          </p:cNvSpPr>
          <p:nvPr/>
        </p:nvSpPr>
        <p:spPr bwMode="auto">
          <a:xfrm>
            <a:off x="7105650" y="1096963"/>
            <a:ext cx="1892300" cy="330200"/>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pPr>
            <a:r>
              <a:rPr lang="en-US" sz="2400"/>
              <a:t>Universal</a:t>
            </a:r>
          </a:p>
        </p:txBody>
      </p:sp>
      <p:sp>
        <p:nvSpPr>
          <p:cNvPr id="102411" name="Rectangle 11"/>
          <p:cNvSpPr>
            <a:spLocks noChangeArrowheads="1"/>
          </p:cNvSpPr>
          <p:nvPr/>
        </p:nvSpPr>
        <p:spPr bwMode="auto">
          <a:xfrm>
            <a:off x="158750" y="1484313"/>
            <a:ext cx="2173288" cy="4822825"/>
          </a:xfrm>
          <a:prstGeom prst="rect">
            <a:avLst/>
          </a:prstGeom>
          <a:noFill/>
          <a:ln w="9525">
            <a:solidFill>
              <a:schemeClr val="tx1"/>
            </a:solidFill>
            <a:miter lim="800000"/>
            <a:headEnd/>
            <a:tailEnd/>
          </a:ln>
          <a:effectLst/>
        </p:spPr>
        <p:txBody>
          <a:bodyPr/>
          <a:lstStyle/>
          <a:p>
            <a:pPr eaLnBrk="0" hangingPunct="0">
              <a:spcAft>
                <a:spcPct val="0"/>
              </a:spcAft>
              <a:buClrTx/>
              <a:buFontTx/>
              <a:buChar char="•"/>
            </a:pPr>
            <a:r>
              <a:rPr lang="en-US" sz="1000"/>
              <a:t> Policy for specified no of years (Term) for specific amount of premium</a:t>
            </a:r>
          </a:p>
          <a:p>
            <a:pPr eaLnBrk="0" hangingPunct="0">
              <a:spcAft>
                <a:spcPct val="0"/>
              </a:spcAft>
              <a:buClrTx/>
              <a:buFontTx/>
              <a:buChar char="•"/>
            </a:pPr>
            <a:endParaRPr lang="en-US" sz="1000"/>
          </a:p>
          <a:p>
            <a:pPr eaLnBrk="0" hangingPunct="0">
              <a:spcAft>
                <a:spcPct val="0"/>
              </a:spcAft>
              <a:buClrTx/>
              <a:buFontTx/>
              <a:buChar char="•"/>
            </a:pPr>
            <a:r>
              <a:rPr lang="en-US" sz="1000"/>
              <a:t> Offers protection only against event of death and nothing else</a:t>
            </a:r>
          </a:p>
          <a:p>
            <a:pPr eaLnBrk="0" hangingPunct="0">
              <a:spcAft>
                <a:spcPct val="0"/>
              </a:spcAft>
              <a:buClrTx/>
              <a:buFontTx/>
              <a:buChar char="•"/>
            </a:pPr>
            <a:endParaRPr lang="en-US" sz="1000"/>
          </a:p>
          <a:p>
            <a:pPr eaLnBrk="0" hangingPunct="0">
              <a:spcAft>
                <a:spcPct val="0"/>
              </a:spcAft>
              <a:buClrTx/>
              <a:buFontTx/>
              <a:buChar char="•"/>
            </a:pPr>
            <a:r>
              <a:rPr lang="en-US" sz="1000"/>
              <a:t> key factors in designing the term policy are</a:t>
            </a:r>
          </a:p>
          <a:p>
            <a:pPr eaLnBrk="0" hangingPunct="0">
              <a:spcAft>
                <a:spcPct val="0"/>
              </a:spcAft>
              <a:buClrTx/>
            </a:pPr>
            <a:endParaRPr lang="en-US" sz="1000"/>
          </a:p>
          <a:p>
            <a:pPr eaLnBrk="0" hangingPunct="0">
              <a:spcAft>
                <a:spcPct val="0"/>
              </a:spcAft>
              <a:buClrTx/>
            </a:pPr>
            <a:r>
              <a:rPr lang="en-US" sz="1000"/>
              <a:t>1) Policy Amount</a:t>
            </a:r>
          </a:p>
          <a:p>
            <a:pPr eaLnBrk="0" hangingPunct="0">
              <a:spcAft>
                <a:spcPct val="0"/>
              </a:spcAft>
              <a:buClrTx/>
            </a:pPr>
            <a:r>
              <a:rPr lang="en-US" sz="1000"/>
              <a:t>2) No of years</a:t>
            </a:r>
          </a:p>
          <a:p>
            <a:pPr eaLnBrk="0" hangingPunct="0">
              <a:spcAft>
                <a:spcPct val="0"/>
              </a:spcAft>
              <a:buClrTx/>
            </a:pPr>
            <a:r>
              <a:rPr lang="en-US" sz="1000"/>
              <a:t>3) Premium amount</a:t>
            </a:r>
          </a:p>
          <a:p>
            <a:pPr eaLnBrk="0" hangingPunct="0">
              <a:spcAft>
                <a:spcPct val="0"/>
              </a:spcAft>
              <a:buClrTx/>
            </a:pPr>
            <a:endParaRPr lang="en-US" sz="1000"/>
          </a:p>
          <a:p>
            <a:pPr eaLnBrk="0" hangingPunct="0">
              <a:spcAft>
                <a:spcPct val="0"/>
              </a:spcAft>
              <a:buClrTx/>
              <a:buFontTx/>
              <a:buChar char="•"/>
            </a:pPr>
            <a:r>
              <a:rPr lang="en-US" sz="1000"/>
              <a:t> It is considered as Pure Insurance as it does not build any cash value for the insurer</a:t>
            </a:r>
          </a:p>
          <a:p>
            <a:pPr eaLnBrk="0" hangingPunct="0">
              <a:spcAft>
                <a:spcPct val="0"/>
              </a:spcAft>
              <a:buClrTx/>
              <a:buFontTx/>
              <a:buChar char="•"/>
            </a:pPr>
            <a:endParaRPr lang="en-US" sz="1000"/>
          </a:p>
          <a:p>
            <a:pPr eaLnBrk="0" hangingPunct="0">
              <a:spcAft>
                <a:spcPct val="0"/>
              </a:spcAft>
              <a:buClrTx/>
              <a:buFontTx/>
              <a:buChar char="•"/>
            </a:pPr>
            <a:r>
              <a:rPr lang="en-US" sz="1000"/>
              <a:t>Two types of common term policies</a:t>
            </a:r>
          </a:p>
          <a:p>
            <a:pPr eaLnBrk="0" hangingPunct="0">
              <a:spcAft>
                <a:spcPct val="0"/>
              </a:spcAft>
              <a:buClrTx/>
            </a:pPr>
            <a:endParaRPr lang="en-US" sz="1000"/>
          </a:p>
          <a:p>
            <a:pPr eaLnBrk="0" hangingPunct="0">
              <a:spcAft>
                <a:spcPct val="0"/>
              </a:spcAft>
              <a:buClrTx/>
            </a:pPr>
            <a:r>
              <a:rPr lang="en-US" sz="1000"/>
              <a:t>1) Annual Renewable Term- can be renewed annually</a:t>
            </a:r>
          </a:p>
          <a:p>
            <a:pPr eaLnBrk="0" hangingPunct="0">
              <a:spcAft>
                <a:spcPct val="0"/>
              </a:spcAft>
              <a:buClrTx/>
            </a:pPr>
            <a:endParaRPr lang="en-US" sz="1000"/>
          </a:p>
          <a:p>
            <a:pPr eaLnBrk="0" hangingPunct="0">
              <a:spcAft>
                <a:spcPct val="0"/>
              </a:spcAft>
              <a:buClrTx/>
            </a:pPr>
            <a:r>
              <a:rPr lang="en-US" sz="1000"/>
              <a:t>2) Level Term – The premium is same for a given a period of years</a:t>
            </a:r>
          </a:p>
        </p:txBody>
      </p:sp>
      <p:sp>
        <p:nvSpPr>
          <p:cNvPr id="102413" name="Rectangle 13"/>
          <p:cNvSpPr>
            <a:spLocks noChangeArrowheads="1"/>
          </p:cNvSpPr>
          <p:nvPr/>
        </p:nvSpPr>
        <p:spPr bwMode="auto">
          <a:xfrm>
            <a:off x="2509838" y="1547813"/>
            <a:ext cx="2155825" cy="4778375"/>
          </a:xfrm>
          <a:prstGeom prst="rect">
            <a:avLst/>
          </a:prstGeom>
          <a:noFill/>
          <a:ln w="9525">
            <a:solidFill>
              <a:schemeClr val="tx1"/>
            </a:solidFill>
            <a:miter lim="800000"/>
            <a:headEnd/>
            <a:tailEnd/>
          </a:ln>
          <a:effectLst/>
        </p:spPr>
        <p:txBody>
          <a:bodyPr/>
          <a:lstStyle/>
          <a:p>
            <a:pPr eaLnBrk="0" hangingPunct="0">
              <a:spcAft>
                <a:spcPct val="0"/>
              </a:spcAft>
              <a:buClrTx/>
              <a:buFontTx/>
              <a:buChar char="•"/>
            </a:pPr>
            <a:r>
              <a:rPr lang="en-US" sz="1000"/>
              <a:t> Offers death protection for insured’s entire life</a:t>
            </a:r>
          </a:p>
          <a:p>
            <a:pPr eaLnBrk="0" hangingPunct="0">
              <a:spcAft>
                <a:spcPct val="0"/>
              </a:spcAft>
              <a:buClrTx/>
              <a:buFontTx/>
              <a:buChar char="•"/>
            </a:pPr>
            <a:endParaRPr lang="en-US" sz="1000"/>
          </a:p>
          <a:p>
            <a:pPr eaLnBrk="0" hangingPunct="0">
              <a:spcAft>
                <a:spcPct val="0"/>
              </a:spcAft>
              <a:buClrTx/>
              <a:buFontTx/>
              <a:buChar char="•"/>
            </a:pPr>
            <a:r>
              <a:rPr lang="en-US" sz="1000"/>
              <a:t> Offers fixed face value, set level of premiums </a:t>
            </a:r>
          </a:p>
          <a:p>
            <a:pPr eaLnBrk="0" hangingPunct="0">
              <a:spcAft>
                <a:spcPct val="0"/>
              </a:spcAft>
              <a:buClrTx/>
              <a:buFontTx/>
              <a:buChar char="•"/>
            </a:pPr>
            <a:endParaRPr lang="en-US" sz="1000"/>
          </a:p>
          <a:p>
            <a:pPr eaLnBrk="0" hangingPunct="0">
              <a:spcAft>
                <a:spcPct val="0"/>
              </a:spcAft>
              <a:buClrTx/>
              <a:buFontTx/>
              <a:buChar char="•"/>
            </a:pPr>
            <a:r>
              <a:rPr lang="en-US" sz="1000"/>
              <a:t>Also offers savings by the feature of cash value to the insured</a:t>
            </a:r>
          </a:p>
          <a:p>
            <a:pPr eaLnBrk="0" hangingPunct="0">
              <a:spcAft>
                <a:spcPct val="0"/>
              </a:spcAft>
              <a:buClrTx/>
              <a:buFontTx/>
              <a:buChar char="•"/>
            </a:pPr>
            <a:endParaRPr lang="en-US" sz="1000"/>
          </a:p>
          <a:p>
            <a:pPr eaLnBrk="0" hangingPunct="0">
              <a:spcAft>
                <a:spcPct val="0"/>
              </a:spcAft>
              <a:buClrTx/>
              <a:buFontTx/>
              <a:buChar char="•"/>
            </a:pPr>
            <a:r>
              <a:rPr lang="en-US" sz="1000"/>
              <a:t> Policy holders can also avail the loan against the cash value of the policy</a:t>
            </a:r>
          </a:p>
          <a:p>
            <a:pPr eaLnBrk="0" hangingPunct="0">
              <a:spcAft>
                <a:spcPct val="0"/>
              </a:spcAft>
              <a:buClrTx/>
              <a:buFontTx/>
              <a:buChar char="•"/>
            </a:pPr>
            <a:endParaRPr lang="en-US" sz="1000"/>
          </a:p>
        </p:txBody>
      </p:sp>
      <p:sp>
        <p:nvSpPr>
          <p:cNvPr id="102414" name="Rectangle 14"/>
          <p:cNvSpPr>
            <a:spLocks noChangeArrowheads="1"/>
          </p:cNvSpPr>
          <p:nvPr/>
        </p:nvSpPr>
        <p:spPr bwMode="auto">
          <a:xfrm>
            <a:off x="4824413" y="1530350"/>
            <a:ext cx="2173287" cy="4833938"/>
          </a:xfrm>
          <a:prstGeom prst="rect">
            <a:avLst/>
          </a:prstGeom>
          <a:noFill/>
          <a:ln w="9525">
            <a:solidFill>
              <a:schemeClr val="tx1"/>
            </a:solidFill>
            <a:miter lim="800000"/>
            <a:headEnd/>
            <a:tailEnd/>
          </a:ln>
          <a:effectLst/>
        </p:spPr>
        <p:txBody>
          <a:bodyPr/>
          <a:lstStyle/>
          <a:p>
            <a:pPr eaLnBrk="0" hangingPunct="0">
              <a:spcAft>
                <a:spcPct val="0"/>
              </a:spcAft>
              <a:buClrTx/>
              <a:buFontTx/>
              <a:buChar char="•"/>
            </a:pPr>
            <a:r>
              <a:rPr lang="en-US" sz="1000"/>
              <a:t> offers death protection</a:t>
            </a:r>
          </a:p>
          <a:p>
            <a:pPr eaLnBrk="0" hangingPunct="0">
              <a:spcAft>
                <a:spcPct val="0"/>
              </a:spcAft>
              <a:buClrTx/>
              <a:buFontTx/>
              <a:buChar char="•"/>
            </a:pPr>
            <a:endParaRPr lang="en-US" sz="1000"/>
          </a:p>
          <a:p>
            <a:pPr eaLnBrk="0" hangingPunct="0">
              <a:spcAft>
                <a:spcPct val="0"/>
              </a:spcAft>
              <a:buClrTx/>
              <a:buFontTx/>
              <a:buChar char="•"/>
            </a:pPr>
            <a:r>
              <a:rPr lang="en-US" sz="1000"/>
              <a:t> Once the policy period expires the policy amount is paid to the insured even if he is surviving </a:t>
            </a:r>
          </a:p>
          <a:p>
            <a:pPr eaLnBrk="0" hangingPunct="0">
              <a:spcAft>
                <a:spcPct val="0"/>
              </a:spcAft>
              <a:buClrTx/>
              <a:buFontTx/>
              <a:buChar char="•"/>
            </a:pPr>
            <a:endParaRPr lang="en-US" sz="1000"/>
          </a:p>
          <a:p>
            <a:pPr eaLnBrk="0" hangingPunct="0">
              <a:spcAft>
                <a:spcPct val="0"/>
              </a:spcAft>
              <a:buClrTx/>
              <a:buFontTx/>
              <a:buChar char="•"/>
            </a:pPr>
            <a:r>
              <a:rPr lang="en-US" sz="1000"/>
              <a:t> offers Investment element in policy</a:t>
            </a:r>
          </a:p>
          <a:p>
            <a:pPr eaLnBrk="0" hangingPunct="0">
              <a:spcAft>
                <a:spcPct val="0"/>
              </a:spcAft>
              <a:buClrTx/>
              <a:buFontTx/>
              <a:buChar char="•"/>
            </a:pPr>
            <a:endParaRPr lang="en-US" sz="1000"/>
          </a:p>
          <a:p>
            <a:pPr eaLnBrk="0" hangingPunct="0">
              <a:spcAft>
                <a:spcPct val="0"/>
              </a:spcAft>
              <a:buClrTx/>
              <a:buFontTx/>
              <a:buChar char="•"/>
            </a:pPr>
            <a:r>
              <a:rPr lang="en-US" sz="1000"/>
              <a:t> the insured has to pay the premium amounts which are considerably higher for the whole policy duration</a:t>
            </a:r>
          </a:p>
          <a:p>
            <a:pPr eaLnBrk="0" hangingPunct="0">
              <a:spcAft>
                <a:spcPct val="0"/>
              </a:spcAft>
              <a:buClrTx/>
              <a:buFontTx/>
              <a:buChar char="•"/>
            </a:pPr>
            <a:endParaRPr lang="en-US" sz="1000"/>
          </a:p>
          <a:p>
            <a:pPr eaLnBrk="0" hangingPunct="0">
              <a:spcAft>
                <a:spcPct val="0"/>
              </a:spcAft>
              <a:buClrTx/>
            </a:pPr>
            <a:endParaRPr lang="en-US" sz="1000"/>
          </a:p>
        </p:txBody>
      </p:sp>
      <p:sp>
        <p:nvSpPr>
          <p:cNvPr id="102415" name="Rectangle 15"/>
          <p:cNvSpPr>
            <a:spLocks noChangeArrowheads="1"/>
          </p:cNvSpPr>
          <p:nvPr/>
        </p:nvSpPr>
        <p:spPr bwMode="auto">
          <a:xfrm>
            <a:off x="7091363" y="1501775"/>
            <a:ext cx="1903412" cy="4870450"/>
          </a:xfrm>
          <a:prstGeom prst="rect">
            <a:avLst/>
          </a:prstGeom>
          <a:noFill/>
          <a:ln w="9525">
            <a:solidFill>
              <a:schemeClr val="tx1"/>
            </a:solidFill>
            <a:miter lim="800000"/>
            <a:headEnd/>
            <a:tailEnd/>
          </a:ln>
          <a:effectLst/>
        </p:spPr>
        <p:txBody>
          <a:bodyPr/>
          <a:lstStyle/>
          <a:p>
            <a:pPr eaLnBrk="0" hangingPunct="0">
              <a:spcAft>
                <a:spcPct val="0"/>
              </a:spcAft>
              <a:buClrTx/>
              <a:buFontTx/>
              <a:buChar char="•"/>
            </a:pPr>
            <a:r>
              <a:rPr lang="en-US" sz="1000"/>
              <a:t> Offers low cost coverage for death and also adds savings by building cash value</a:t>
            </a:r>
          </a:p>
          <a:p>
            <a:pPr eaLnBrk="0" hangingPunct="0">
              <a:spcAft>
                <a:spcPct val="0"/>
              </a:spcAft>
              <a:buClrTx/>
              <a:buFontTx/>
              <a:buChar char="•"/>
            </a:pPr>
            <a:endParaRPr lang="en-US" sz="1000"/>
          </a:p>
          <a:p>
            <a:pPr eaLnBrk="0" hangingPunct="0">
              <a:spcAft>
                <a:spcPct val="0"/>
              </a:spcAft>
              <a:buClrTx/>
              <a:buFontTx/>
              <a:buChar char="•"/>
            </a:pPr>
            <a:r>
              <a:rPr lang="en-US" sz="1000"/>
              <a:t> An account is set up with the insurer and every month interest is credited and the cost of insurance is debited</a:t>
            </a:r>
          </a:p>
          <a:p>
            <a:pPr eaLnBrk="0" hangingPunct="0">
              <a:spcAft>
                <a:spcPct val="0"/>
              </a:spcAft>
              <a:buClrTx/>
              <a:buFontTx/>
              <a:buChar char="•"/>
            </a:pPr>
            <a:endParaRPr lang="en-US" sz="1000"/>
          </a:p>
          <a:p>
            <a:pPr eaLnBrk="0" hangingPunct="0">
              <a:spcAft>
                <a:spcPct val="0"/>
              </a:spcAft>
              <a:buClrTx/>
              <a:buFontTx/>
              <a:buChar char="•"/>
            </a:pPr>
            <a:r>
              <a:rPr lang="en-US" sz="1000"/>
              <a:t> A single premium policy is also available as long as the interest earned is sufficient to cover cost of insurance</a:t>
            </a:r>
          </a:p>
          <a:p>
            <a:pPr eaLnBrk="0" hangingPunct="0">
              <a:spcAft>
                <a:spcPct val="0"/>
              </a:spcAft>
              <a:buClrTx/>
              <a:buFontTx/>
              <a:buChar char="•"/>
            </a:pPr>
            <a:endParaRPr lang="en-US" sz="1000"/>
          </a:p>
          <a:p>
            <a:pPr eaLnBrk="0" hangingPunct="0">
              <a:spcAft>
                <a:spcPct val="0"/>
              </a:spcAft>
              <a:buClrTx/>
              <a:buFontTx/>
              <a:buChar char="•"/>
            </a:pPr>
            <a:r>
              <a:rPr lang="en-US" sz="1000"/>
              <a:t> Allows flexibility in premium payment.  The amount paid is according to the wish of the insured</a:t>
            </a:r>
          </a:p>
          <a:p>
            <a:pPr eaLnBrk="0" hangingPunct="0">
              <a:spcAft>
                <a:spcPct val="0"/>
              </a:spcAft>
              <a:buClrTx/>
            </a:pPr>
            <a:endParaRPr lang="en-US"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08226" name="Rectangle 2"/>
          <p:cNvSpPr>
            <a:spLocks noGrp="1" noChangeArrowheads="1"/>
          </p:cNvSpPr>
          <p:nvPr>
            <p:ph type="title"/>
          </p:nvPr>
        </p:nvSpPr>
        <p:spPr>
          <a:xfrm>
            <a:off x="249238" y="180975"/>
            <a:ext cx="8628062" cy="657225"/>
          </a:xfrm>
        </p:spPr>
        <p:txBody>
          <a:bodyPr/>
          <a:lstStyle/>
          <a:p>
            <a:endParaRPr lang="en-US"/>
          </a:p>
        </p:txBody>
      </p:sp>
      <p:sp>
        <p:nvSpPr>
          <p:cNvPr id="308227" name="Rectangle 3"/>
          <p:cNvSpPr>
            <a:spLocks noGrp="1" noChangeArrowheads="1"/>
          </p:cNvSpPr>
          <p:nvPr>
            <p:ph type="body" idx="1"/>
          </p:nvPr>
        </p:nvSpPr>
        <p:spPr/>
        <p:txBody>
          <a:bodyPr/>
          <a:lstStyle/>
          <a:p>
            <a:endParaRPr lang="en-US" sz="4000">
              <a:solidFill>
                <a:schemeClr val="tx2"/>
              </a:solidFill>
            </a:endParaRPr>
          </a:p>
          <a:p>
            <a:endParaRPr lang="en-US" sz="4000">
              <a:solidFill>
                <a:schemeClr val="tx2"/>
              </a:solidFill>
            </a:endParaRPr>
          </a:p>
          <a:p>
            <a:r>
              <a:rPr lang="en-US" sz="4000">
                <a:solidFill>
                  <a:schemeClr val="tx2"/>
                </a:solidFill>
              </a:rPr>
              <a:t>	Property &amp; Casualty Insurance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09250" name="Rectangle 2"/>
          <p:cNvSpPr>
            <a:spLocks noGrp="1" noChangeArrowheads="1"/>
          </p:cNvSpPr>
          <p:nvPr>
            <p:ph type="title"/>
          </p:nvPr>
        </p:nvSpPr>
        <p:spPr>
          <a:xfrm>
            <a:off x="249238" y="180975"/>
            <a:ext cx="8628062" cy="657225"/>
          </a:xfrm>
        </p:spPr>
        <p:txBody>
          <a:bodyPr/>
          <a:lstStyle/>
          <a:p>
            <a:r>
              <a:rPr lang="en-US"/>
              <a:t>Property &amp; Casualty insurance</a:t>
            </a:r>
          </a:p>
        </p:txBody>
      </p:sp>
      <p:sp>
        <p:nvSpPr>
          <p:cNvPr id="309251" name="Rectangle 3"/>
          <p:cNvSpPr>
            <a:spLocks noGrp="1" noChangeArrowheads="1"/>
          </p:cNvSpPr>
          <p:nvPr>
            <p:ph type="body" idx="1"/>
          </p:nvPr>
        </p:nvSpPr>
        <p:spPr/>
        <p:txBody>
          <a:bodyPr/>
          <a:lstStyle/>
          <a:p>
            <a:r>
              <a:rPr lang="en-US"/>
              <a:t>P &amp; C Insurance covers all types of</a:t>
            </a:r>
          </a:p>
          <a:p>
            <a:pPr>
              <a:buFontTx/>
              <a:buChar char="»"/>
            </a:pPr>
            <a:r>
              <a:rPr lang="en-US"/>
              <a:t> Property</a:t>
            </a:r>
          </a:p>
          <a:p>
            <a:pPr>
              <a:buFontTx/>
              <a:buChar char="»"/>
            </a:pPr>
            <a:r>
              <a:rPr lang="en-US"/>
              <a:t>Casualties </a:t>
            </a:r>
          </a:p>
          <a:p>
            <a:pPr>
              <a:buFontTx/>
              <a:buChar char="»"/>
            </a:pPr>
            <a:r>
              <a:rPr lang="en-US"/>
              <a:t>Liability Insurance</a:t>
            </a:r>
          </a:p>
          <a:p>
            <a:pPr>
              <a:buFontTx/>
              <a:buChar char="»"/>
            </a:pPr>
            <a:r>
              <a:rPr lang="en-US"/>
              <a:t>Marine Insurance</a:t>
            </a:r>
          </a:p>
          <a:p>
            <a:pPr lvl="2"/>
            <a:endParaRPr lang="en-US"/>
          </a:p>
          <a:p>
            <a:pPr>
              <a:buFontTx/>
              <a:buChar cha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CONFIDENTIAL</a:t>
            </a:r>
          </a:p>
        </p:txBody>
      </p:sp>
      <p:sp>
        <p:nvSpPr>
          <p:cNvPr id="311298" name="Rectangle 2"/>
          <p:cNvSpPr>
            <a:spLocks noGrp="1" noChangeArrowheads="1"/>
          </p:cNvSpPr>
          <p:nvPr>
            <p:ph type="title"/>
          </p:nvPr>
        </p:nvSpPr>
        <p:spPr>
          <a:xfrm>
            <a:off x="249238" y="180975"/>
            <a:ext cx="8628062" cy="657225"/>
          </a:xfrm>
        </p:spPr>
        <p:txBody>
          <a:bodyPr/>
          <a:lstStyle/>
          <a:p>
            <a:r>
              <a:rPr lang="en-US"/>
              <a:t>Property &amp; Casualty Insurance</a:t>
            </a:r>
          </a:p>
        </p:txBody>
      </p:sp>
      <p:sp>
        <p:nvSpPr>
          <p:cNvPr id="311299" name="Rectangle 3"/>
          <p:cNvSpPr>
            <a:spLocks noChangeArrowheads="1"/>
          </p:cNvSpPr>
          <p:nvPr/>
        </p:nvSpPr>
        <p:spPr bwMode="auto">
          <a:xfrm>
            <a:off x="130175" y="1044575"/>
            <a:ext cx="1970088" cy="338138"/>
          </a:xfrm>
          <a:prstGeom prst="rect">
            <a:avLst/>
          </a:prstGeom>
          <a:noFill/>
          <a:ln w="9525" algn="ctr">
            <a:solidFill>
              <a:schemeClr val="tx1"/>
            </a:solidFill>
            <a:miter lim="800000"/>
            <a:headEnd/>
            <a:tailEnd/>
          </a:ln>
          <a:effectLst/>
        </p:spPr>
        <p:txBody>
          <a:bodyPr wrap="none" anchor="ctr"/>
          <a:lstStyle/>
          <a:p>
            <a:pPr algn="ctr"/>
            <a:r>
              <a:rPr lang="en-US" sz="1200" b="1"/>
              <a:t>Property Insurance</a:t>
            </a:r>
          </a:p>
        </p:txBody>
      </p:sp>
      <p:sp>
        <p:nvSpPr>
          <p:cNvPr id="311300" name="Rectangle 4"/>
          <p:cNvSpPr>
            <a:spLocks noChangeArrowheads="1"/>
          </p:cNvSpPr>
          <p:nvPr/>
        </p:nvSpPr>
        <p:spPr bwMode="auto">
          <a:xfrm>
            <a:off x="2887663" y="1046163"/>
            <a:ext cx="2090737" cy="381000"/>
          </a:xfrm>
          <a:prstGeom prst="rect">
            <a:avLst/>
          </a:prstGeom>
          <a:noFill/>
          <a:ln w="9525" algn="ctr">
            <a:solidFill>
              <a:schemeClr val="tx1"/>
            </a:solidFill>
            <a:miter lim="800000"/>
            <a:headEnd/>
            <a:tailEnd/>
          </a:ln>
          <a:effectLst/>
        </p:spPr>
        <p:txBody>
          <a:bodyPr wrap="none" anchor="ctr"/>
          <a:lstStyle/>
          <a:p>
            <a:pPr algn="ctr"/>
            <a:r>
              <a:rPr lang="en-US" sz="1200" b="1"/>
              <a:t>Casualty Insurance</a:t>
            </a:r>
          </a:p>
        </p:txBody>
      </p:sp>
      <p:sp>
        <p:nvSpPr>
          <p:cNvPr id="311301" name="Rectangle 5"/>
          <p:cNvSpPr>
            <a:spLocks noChangeArrowheads="1"/>
          </p:cNvSpPr>
          <p:nvPr/>
        </p:nvSpPr>
        <p:spPr bwMode="auto">
          <a:xfrm>
            <a:off x="5807075" y="1022350"/>
            <a:ext cx="1971675" cy="327025"/>
          </a:xfrm>
          <a:prstGeom prst="rect">
            <a:avLst/>
          </a:prstGeom>
          <a:noFill/>
          <a:ln w="9525" algn="ctr">
            <a:solidFill>
              <a:schemeClr val="tx1"/>
            </a:solidFill>
            <a:miter lim="800000"/>
            <a:headEnd/>
            <a:tailEnd/>
          </a:ln>
          <a:effectLst/>
        </p:spPr>
        <p:txBody>
          <a:bodyPr wrap="none" anchor="ctr"/>
          <a:lstStyle/>
          <a:p>
            <a:pPr algn="ctr"/>
            <a:r>
              <a:rPr lang="en-US" sz="1200" b="1"/>
              <a:t>Liability Insurance</a:t>
            </a:r>
          </a:p>
        </p:txBody>
      </p:sp>
      <p:sp>
        <p:nvSpPr>
          <p:cNvPr id="311302" name="Rectangle 6"/>
          <p:cNvSpPr>
            <a:spLocks noChangeArrowheads="1"/>
          </p:cNvSpPr>
          <p:nvPr/>
        </p:nvSpPr>
        <p:spPr bwMode="auto">
          <a:xfrm>
            <a:off x="130175" y="1481138"/>
            <a:ext cx="1960563" cy="4800600"/>
          </a:xfrm>
          <a:prstGeom prst="rect">
            <a:avLst/>
          </a:prstGeom>
          <a:noFill/>
          <a:ln w="9525" algn="ctr">
            <a:solidFill>
              <a:schemeClr val="tx1"/>
            </a:solidFill>
            <a:miter lim="800000"/>
            <a:headEnd/>
            <a:tailEnd/>
          </a:ln>
          <a:effectLst/>
        </p:spPr>
        <p:txBody>
          <a:bodyPr/>
          <a:lstStyle/>
          <a:p>
            <a:r>
              <a:rPr lang="en-US" sz="1200"/>
              <a:t>Property insurance provides protection to buildings, vehicles against fire or weather damages</a:t>
            </a:r>
          </a:p>
          <a:p>
            <a:endParaRPr lang="en-US" sz="1200"/>
          </a:p>
          <a:p>
            <a:endParaRPr lang="en-US" sz="1200" b="1"/>
          </a:p>
          <a:p>
            <a:endParaRPr lang="en-US" sz="1200" b="1"/>
          </a:p>
          <a:p>
            <a:endParaRPr lang="en-US" sz="1200" b="1"/>
          </a:p>
          <a:p>
            <a:r>
              <a:rPr lang="en-US" sz="1200" b="1"/>
              <a:t>Examples:</a:t>
            </a:r>
          </a:p>
          <a:p>
            <a:pPr>
              <a:buFontTx/>
              <a:buChar char="»"/>
            </a:pPr>
            <a:r>
              <a:rPr lang="en-US" sz="1200"/>
              <a:t> Fire</a:t>
            </a:r>
          </a:p>
          <a:p>
            <a:pPr>
              <a:buFontTx/>
              <a:buChar char="»"/>
            </a:pPr>
            <a:r>
              <a:rPr lang="en-US" sz="1200"/>
              <a:t>Auto</a:t>
            </a:r>
          </a:p>
          <a:p>
            <a:pPr>
              <a:buFontTx/>
              <a:buChar char="»"/>
            </a:pPr>
            <a:r>
              <a:rPr lang="en-US" sz="1200"/>
              <a:t> Homes</a:t>
            </a:r>
          </a:p>
          <a:p>
            <a:pPr>
              <a:buFontTx/>
              <a:buChar char="»"/>
            </a:pPr>
            <a:r>
              <a:rPr lang="en-US" sz="1200"/>
              <a:t> Buildings </a:t>
            </a:r>
          </a:p>
          <a:p>
            <a:pPr>
              <a:buFontTx/>
              <a:buChar char="»"/>
            </a:pPr>
            <a:endParaRPr lang="en-US" sz="1200"/>
          </a:p>
        </p:txBody>
      </p:sp>
      <p:sp>
        <p:nvSpPr>
          <p:cNvPr id="311303" name="Rectangle 7"/>
          <p:cNvSpPr>
            <a:spLocks noChangeArrowheads="1"/>
          </p:cNvSpPr>
          <p:nvPr/>
        </p:nvSpPr>
        <p:spPr bwMode="auto">
          <a:xfrm>
            <a:off x="2938463" y="1490663"/>
            <a:ext cx="2090737" cy="4703762"/>
          </a:xfrm>
          <a:prstGeom prst="rect">
            <a:avLst/>
          </a:prstGeom>
          <a:noFill/>
          <a:ln w="9525" algn="ctr">
            <a:solidFill>
              <a:schemeClr val="tx1"/>
            </a:solidFill>
            <a:miter lim="800000"/>
            <a:headEnd/>
            <a:tailEnd/>
          </a:ln>
          <a:effectLst/>
        </p:spPr>
        <p:txBody>
          <a:bodyPr/>
          <a:lstStyle/>
          <a:p>
            <a:r>
              <a:rPr lang="en-US" sz="1200"/>
              <a:t>Casualty insurance is primarily concerned with losses caused by injuries to persons and legal liability imposed upon the insured for such injury or for damage to property of others. </a:t>
            </a:r>
          </a:p>
          <a:p>
            <a:endParaRPr lang="en-US" sz="1200" b="1"/>
          </a:p>
          <a:p>
            <a:r>
              <a:rPr lang="en-US" sz="1200" b="1"/>
              <a:t>It includes protection against</a:t>
            </a:r>
          </a:p>
          <a:p>
            <a:pPr>
              <a:buFontTx/>
              <a:buChar char="»"/>
            </a:pPr>
            <a:r>
              <a:rPr lang="en-US" sz="1200"/>
              <a:t> Plate Glass</a:t>
            </a:r>
          </a:p>
          <a:p>
            <a:pPr>
              <a:buFontTx/>
              <a:buChar char="»"/>
            </a:pPr>
            <a:r>
              <a:rPr lang="en-US" sz="1200"/>
              <a:t> Insurance against crime, such as robbery, burglary and forgery</a:t>
            </a:r>
          </a:p>
          <a:p>
            <a:pPr>
              <a:buFontTx/>
              <a:buChar char="»"/>
            </a:pPr>
            <a:r>
              <a:rPr lang="en-US" sz="1200"/>
              <a:t> Boiler and Machinery insurance</a:t>
            </a:r>
          </a:p>
          <a:p>
            <a:pPr>
              <a:buFontTx/>
              <a:buChar char="»"/>
            </a:pPr>
            <a:r>
              <a:rPr lang="en-US" sz="1200"/>
              <a:t> Aviation insurance </a:t>
            </a:r>
          </a:p>
          <a:p>
            <a:pPr>
              <a:buFontTx/>
              <a:buChar char="»"/>
            </a:pPr>
            <a:r>
              <a:rPr lang="en-US" sz="1200"/>
              <a:t>Travel Insurance</a:t>
            </a:r>
          </a:p>
          <a:p>
            <a:endParaRPr lang="en-US" sz="1200"/>
          </a:p>
          <a:p>
            <a:endParaRPr lang="en-US" sz="1200"/>
          </a:p>
          <a:p>
            <a:endParaRPr lang="en-US" sz="1200"/>
          </a:p>
          <a:p>
            <a:pPr>
              <a:buFontTx/>
              <a:buChar char="»"/>
            </a:pPr>
            <a:endParaRPr lang="en-US" sz="1200"/>
          </a:p>
        </p:txBody>
      </p:sp>
      <p:sp>
        <p:nvSpPr>
          <p:cNvPr id="311304" name="Rectangle 8"/>
          <p:cNvSpPr>
            <a:spLocks noChangeArrowheads="1"/>
          </p:cNvSpPr>
          <p:nvPr/>
        </p:nvSpPr>
        <p:spPr bwMode="auto">
          <a:xfrm>
            <a:off x="5829300" y="1455738"/>
            <a:ext cx="1949450" cy="4703762"/>
          </a:xfrm>
          <a:prstGeom prst="rect">
            <a:avLst/>
          </a:prstGeom>
          <a:noFill/>
          <a:ln w="9525" algn="ctr">
            <a:solidFill>
              <a:schemeClr val="tx1"/>
            </a:solidFill>
            <a:miter lim="800000"/>
            <a:headEnd/>
            <a:tailEnd/>
          </a:ln>
          <a:effectLst/>
        </p:spPr>
        <p:txBody>
          <a:bodyPr/>
          <a:lstStyle/>
          <a:p>
            <a:r>
              <a:rPr lang="en-US" sz="1200"/>
              <a:t>Insurance that pays and renders service on behalf of an insured for loss arising out of his responsibility, due to negligence, to others imposed by law or assumed by contract</a:t>
            </a:r>
          </a:p>
          <a:p>
            <a:endParaRPr lang="en-US" sz="1200" b="1"/>
          </a:p>
          <a:p>
            <a:endParaRPr lang="en-US" sz="1200" b="1"/>
          </a:p>
          <a:p>
            <a:r>
              <a:rPr lang="en-US" sz="1200" b="1"/>
              <a:t>Examples</a:t>
            </a:r>
            <a:r>
              <a:rPr lang="en-US" sz="1200"/>
              <a:t>:</a:t>
            </a:r>
          </a:p>
          <a:p>
            <a:pPr>
              <a:buFontTx/>
              <a:buChar char="»"/>
            </a:pPr>
            <a:r>
              <a:rPr lang="en-US" sz="1200"/>
              <a:t> Workers compensation</a:t>
            </a:r>
          </a:p>
          <a:p>
            <a:pPr>
              <a:buFontTx/>
              <a:buChar char="»"/>
            </a:pPr>
            <a:r>
              <a:rPr lang="en-US" sz="1200"/>
              <a:t> Commercial Liability</a:t>
            </a:r>
          </a:p>
          <a:p>
            <a:pPr>
              <a:buFontTx/>
              <a:buChar char="»"/>
            </a:pPr>
            <a:r>
              <a:rPr lang="en-US" sz="1200"/>
              <a:t> 3</a:t>
            </a:r>
            <a:r>
              <a:rPr lang="en-US" sz="1200" baseline="30000"/>
              <a:t>rd</a:t>
            </a:r>
            <a:r>
              <a:rPr lang="en-US" sz="1200"/>
              <a:t> party liability</a:t>
            </a:r>
          </a:p>
          <a:p>
            <a:pPr>
              <a:buFontTx/>
              <a:buChar char="»"/>
            </a:pPr>
            <a:r>
              <a:rPr lang="en-US" sz="1200"/>
              <a:t> General compensation</a:t>
            </a:r>
          </a:p>
          <a:p>
            <a:pPr>
              <a:buFontTx/>
              <a:buChar char="»"/>
            </a:pPr>
            <a:endParaRPr lang="en-US" sz="1200"/>
          </a:p>
          <a:p>
            <a:pPr>
              <a:buFontTx/>
              <a:buChar char="»"/>
            </a:pPr>
            <a:endParaRPr lang="en-US" sz="12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13346" name="Rectangle 2"/>
          <p:cNvSpPr>
            <a:spLocks noGrp="1" noChangeArrowheads="1"/>
          </p:cNvSpPr>
          <p:nvPr>
            <p:ph type="title"/>
          </p:nvPr>
        </p:nvSpPr>
        <p:spPr>
          <a:xfrm>
            <a:off x="249238" y="180975"/>
            <a:ext cx="8628062" cy="657225"/>
          </a:xfrm>
        </p:spPr>
        <p:txBody>
          <a:bodyPr/>
          <a:lstStyle/>
          <a:p>
            <a:endParaRPr lang="en-US"/>
          </a:p>
        </p:txBody>
      </p:sp>
      <p:sp>
        <p:nvSpPr>
          <p:cNvPr id="313347" name="Rectangle 3"/>
          <p:cNvSpPr>
            <a:spLocks noGrp="1" noChangeArrowheads="1"/>
          </p:cNvSpPr>
          <p:nvPr>
            <p:ph type="body" idx="1"/>
          </p:nvPr>
        </p:nvSpPr>
        <p:spPr/>
        <p:txBody>
          <a:bodyPr/>
          <a:lstStyle/>
          <a:p>
            <a:pPr algn="ctr"/>
            <a:endParaRPr lang="en-US" sz="3600">
              <a:solidFill>
                <a:schemeClr val="tx2"/>
              </a:solidFill>
            </a:endParaRPr>
          </a:p>
          <a:p>
            <a:pPr algn="ctr"/>
            <a:endParaRPr lang="en-US" sz="3600">
              <a:solidFill>
                <a:schemeClr val="tx2"/>
              </a:solidFill>
            </a:endParaRPr>
          </a:p>
          <a:p>
            <a:pPr algn="ctr"/>
            <a:endParaRPr lang="en-US" sz="3600">
              <a:solidFill>
                <a:schemeClr val="tx2"/>
              </a:solidFill>
            </a:endParaRPr>
          </a:p>
          <a:p>
            <a:pPr algn="ctr"/>
            <a:r>
              <a:rPr lang="en-US" sz="3600">
                <a:solidFill>
                  <a:schemeClr val="tx2"/>
                </a:solidFill>
              </a:rPr>
              <a:t>Health Insurance</a:t>
            </a:r>
            <a:r>
              <a:rPr lang="en-US"/>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95234" name="Rectangle 2"/>
          <p:cNvSpPr>
            <a:spLocks noGrp="1" noChangeArrowheads="1"/>
          </p:cNvSpPr>
          <p:nvPr>
            <p:ph type="title"/>
          </p:nvPr>
        </p:nvSpPr>
        <p:spPr>
          <a:xfrm>
            <a:off x="249238" y="180975"/>
            <a:ext cx="8628062" cy="657225"/>
          </a:xfrm>
        </p:spPr>
        <p:txBody>
          <a:bodyPr/>
          <a:lstStyle/>
          <a:p>
            <a:r>
              <a:rPr lang="en-US"/>
              <a:t>You will learn about..						2</a:t>
            </a:r>
          </a:p>
        </p:txBody>
      </p:sp>
      <p:sp>
        <p:nvSpPr>
          <p:cNvPr id="95235" name="Rectangle 3"/>
          <p:cNvSpPr>
            <a:spLocks noGrp="1" noChangeArrowheads="1"/>
          </p:cNvSpPr>
          <p:nvPr>
            <p:ph type="body" idx="1"/>
          </p:nvPr>
        </p:nvSpPr>
        <p:spPr/>
        <p:txBody>
          <a:bodyPr/>
          <a:lstStyle/>
          <a:p>
            <a:pPr>
              <a:buFontTx/>
              <a:buChar char="»"/>
            </a:pPr>
            <a:r>
              <a:rPr lang="en-US"/>
              <a:t> Business Lines</a:t>
            </a:r>
          </a:p>
          <a:p>
            <a:pPr lvl="2"/>
            <a:r>
              <a:rPr lang="en-US"/>
              <a:t>Life insurance</a:t>
            </a:r>
          </a:p>
          <a:p>
            <a:pPr lvl="2"/>
            <a:r>
              <a:rPr lang="en-US"/>
              <a:t>Property &amp; Casualty/General/Non-Life insurance </a:t>
            </a:r>
          </a:p>
          <a:p>
            <a:pPr lvl="2"/>
            <a:r>
              <a:rPr lang="en-US"/>
              <a:t>Health insurance</a:t>
            </a:r>
          </a:p>
          <a:p>
            <a:pPr lvl="2"/>
            <a:r>
              <a:rPr lang="en-US"/>
              <a:t>Pension</a:t>
            </a:r>
          </a:p>
          <a:p>
            <a:pPr>
              <a:buFontTx/>
              <a:buChar char="»"/>
            </a:pPr>
            <a:r>
              <a:rPr lang="en-US"/>
              <a:t>Insurance operations</a:t>
            </a:r>
          </a:p>
          <a:p>
            <a:pPr>
              <a:buFontTx/>
              <a:buChar char="»"/>
            </a:pPr>
            <a:r>
              <a:rPr lang="en-US"/>
              <a:t>Life cycle of an insurance policy</a:t>
            </a:r>
          </a:p>
          <a:p>
            <a:pPr>
              <a:buFontTx/>
              <a:buChar char="»"/>
            </a:pPr>
            <a:r>
              <a:rPr lang="en-US"/>
              <a:t>Entities in Insurance value chain</a:t>
            </a:r>
          </a:p>
          <a:p>
            <a:pPr>
              <a:buFontTx/>
              <a:buChar char="»"/>
            </a:pPr>
            <a:r>
              <a:rPr lang="en-US"/>
              <a:t>Distribution Management</a:t>
            </a:r>
          </a:p>
          <a:p>
            <a:pPr>
              <a:buFontTx/>
              <a:buChar char="»"/>
            </a:pPr>
            <a:r>
              <a:rPr lang="en-US"/>
              <a:t> Role of compliance regulators</a:t>
            </a:r>
          </a:p>
          <a:p>
            <a:pPr>
              <a:buFontTx/>
              <a:buChar char="»"/>
            </a:pPr>
            <a:endParaRPr lang="en-US"/>
          </a:p>
          <a:p>
            <a:pPr>
              <a:buFontTx/>
              <a:buChar char="»"/>
            </a:pPr>
            <a:endParaRPr lang="en-US"/>
          </a:p>
          <a:p>
            <a:pPr lvl="2"/>
            <a:endParaRPr lang="en-US"/>
          </a:p>
          <a:p>
            <a:pPr>
              <a:buFontTx/>
              <a:buChar char="»"/>
            </a:pPr>
            <a:endParaRPr lang="en-US"/>
          </a:p>
          <a:p>
            <a:pPr lvl="2">
              <a:buFont typeface="Wingdings" pitchFamily="2" charset="2"/>
              <a:buNone/>
            </a:pPr>
            <a:endParaRPr lang="en-US"/>
          </a:p>
          <a:p>
            <a:pPr lvl="2"/>
            <a:endParaRPr lang="en-US"/>
          </a:p>
          <a:p>
            <a:pPr>
              <a:buFontTx/>
              <a:buChar char="»"/>
            </a:pPr>
            <a:endParaRPr lang="en-US"/>
          </a:p>
          <a:p>
            <a:pPr lvl="1"/>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14370" name="Rectangle 2"/>
          <p:cNvSpPr>
            <a:spLocks noGrp="1" noChangeArrowheads="1"/>
          </p:cNvSpPr>
          <p:nvPr>
            <p:ph type="title"/>
          </p:nvPr>
        </p:nvSpPr>
        <p:spPr>
          <a:xfrm>
            <a:off x="249238" y="180975"/>
            <a:ext cx="8628062" cy="657225"/>
          </a:xfrm>
        </p:spPr>
        <p:txBody>
          <a:bodyPr/>
          <a:lstStyle/>
          <a:p>
            <a:r>
              <a:rPr lang="en-US"/>
              <a:t>Health Insurance</a:t>
            </a:r>
          </a:p>
        </p:txBody>
      </p:sp>
      <p:sp>
        <p:nvSpPr>
          <p:cNvPr id="314371" name="Rectangle 3"/>
          <p:cNvSpPr>
            <a:spLocks noGrp="1" noChangeArrowheads="1"/>
          </p:cNvSpPr>
          <p:nvPr>
            <p:ph type="body" idx="1"/>
          </p:nvPr>
        </p:nvSpPr>
        <p:spPr/>
        <p:txBody>
          <a:bodyPr/>
          <a:lstStyle/>
          <a:p>
            <a:pPr>
              <a:buFontTx/>
              <a:buChar char="»"/>
            </a:pPr>
            <a:r>
              <a:rPr lang="en-US"/>
              <a:t> Health insurance is a prepayment plan providing services or cash indemnities for medical care needed in times of illness or disability </a:t>
            </a:r>
          </a:p>
          <a:p>
            <a:endParaRPr lang="en-US"/>
          </a:p>
          <a:p>
            <a:pPr>
              <a:buFontTx/>
              <a:buChar char="»"/>
            </a:pPr>
            <a:r>
              <a:rPr lang="en-US"/>
              <a:t> Types of health Plans</a:t>
            </a:r>
          </a:p>
          <a:p>
            <a:pPr lvl="2"/>
            <a:r>
              <a:rPr lang="en-US"/>
              <a:t>Individual Plans</a:t>
            </a:r>
          </a:p>
          <a:p>
            <a:pPr lvl="2"/>
            <a:r>
              <a:rPr lang="en-US"/>
              <a:t>Group Plans</a:t>
            </a:r>
          </a:p>
          <a:p>
            <a:pPr lvl="2"/>
            <a:r>
              <a:rPr lang="en-US"/>
              <a:t>Government Plans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CONFIDENTIAL</a:t>
            </a:r>
          </a:p>
        </p:txBody>
      </p:sp>
      <p:sp>
        <p:nvSpPr>
          <p:cNvPr id="316418" name="Rectangle 2"/>
          <p:cNvSpPr>
            <a:spLocks noGrp="1" noChangeArrowheads="1"/>
          </p:cNvSpPr>
          <p:nvPr>
            <p:ph type="title"/>
          </p:nvPr>
        </p:nvSpPr>
        <p:spPr>
          <a:xfrm>
            <a:off x="249238" y="180975"/>
            <a:ext cx="8628062" cy="657225"/>
          </a:xfrm>
        </p:spPr>
        <p:txBody>
          <a:bodyPr/>
          <a:lstStyle/>
          <a:p>
            <a:r>
              <a:rPr lang="en-US"/>
              <a:t>Health Insurance Plans</a:t>
            </a:r>
          </a:p>
        </p:txBody>
      </p:sp>
      <p:sp>
        <p:nvSpPr>
          <p:cNvPr id="316419" name="Rectangle 3"/>
          <p:cNvSpPr>
            <a:spLocks noChangeArrowheads="1"/>
          </p:cNvSpPr>
          <p:nvPr/>
        </p:nvSpPr>
        <p:spPr bwMode="auto">
          <a:xfrm>
            <a:off x="392113" y="1055688"/>
            <a:ext cx="1970087" cy="338137"/>
          </a:xfrm>
          <a:prstGeom prst="rect">
            <a:avLst/>
          </a:prstGeom>
          <a:noFill/>
          <a:ln w="9525" algn="ctr">
            <a:solidFill>
              <a:schemeClr val="tx1"/>
            </a:solidFill>
            <a:miter lim="800000"/>
            <a:headEnd/>
            <a:tailEnd/>
          </a:ln>
          <a:effectLst/>
        </p:spPr>
        <p:txBody>
          <a:bodyPr wrap="none" anchor="ctr"/>
          <a:lstStyle/>
          <a:p>
            <a:pPr algn="ctr"/>
            <a:r>
              <a:rPr lang="en-US" sz="1200" b="1"/>
              <a:t>Individual</a:t>
            </a:r>
          </a:p>
        </p:txBody>
      </p:sp>
      <p:sp>
        <p:nvSpPr>
          <p:cNvPr id="316420" name="Rectangle 4"/>
          <p:cNvSpPr>
            <a:spLocks noChangeArrowheads="1"/>
          </p:cNvSpPr>
          <p:nvPr/>
        </p:nvSpPr>
        <p:spPr bwMode="auto">
          <a:xfrm>
            <a:off x="3036888" y="1036638"/>
            <a:ext cx="2090737" cy="381000"/>
          </a:xfrm>
          <a:prstGeom prst="rect">
            <a:avLst/>
          </a:prstGeom>
          <a:noFill/>
          <a:ln w="9525" algn="ctr">
            <a:solidFill>
              <a:schemeClr val="tx1"/>
            </a:solidFill>
            <a:miter lim="800000"/>
            <a:headEnd/>
            <a:tailEnd/>
          </a:ln>
          <a:effectLst/>
        </p:spPr>
        <p:txBody>
          <a:bodyPr wrap="none" anchor="ctr"/>
          <a:lstStyle/>
          <a:p>
            <a:pPr algn="ctr"/>
            <a:r>
              <a:rPr lang="en-US" sz="1200" b="1"/>
              <a:t>Group Plans</a:t>
            </a:r>
          </a:p>
        </p:txBody>
      </p:sp>
      <p:sp>
        <p:nvSpPr>
          <p:cNvPr id="316421" name="Rectangle 5"/>
          <p:cNvSpPr>
            <a:spLocks noChangeArrowheads="1"/>
          </p:cNvSpPr>
          <p:nvPr/>
        </p:nvSpPr>
        <p:spPr bwMode="auto">
          <a:xfrm>
            <a:off x="5635625" y="1042988"/>
            <a:ext cx="1971675" cy="327025"/>
          </a:xfrm>
          <a:prstGeom prst="rect">
            <a:avLst/>
          </a:prstGeom>
          <a:noFill/>
          <a:ln w="9525" algn="ctr">
            <a:solidFill>
              <a:schemeClr val="tx1"/>
            </a:solidFill>
            <a:miter lim="800000"/>
            <a:headEnd/>
            <a:tailEnd/>
          </a:ln>
          <a:effectLst/>
        </p:spPr>
        <p:txBody>
          <a:bodyPr wrap="none" anchor="ctr"/>
          <a:lstStyle/>
          <a:p>
            <a:pPr algn="ctr"/>
            <a:r>
              <a:rPr lang="en-US" sz="1200" b="1"/>
              <a:t>Govt. Plans</a:t>
            </a:r>
          </a:p>
        </p:txBody>
      </p:sp>
      <p:sp>
        <p:nvSpPr>
          <p:cNvPr id="316422" name="Rectangle 6"/>
          <p:cNvSpPr>
            <a:spLocks noChangeArrowheads="1"/>
          </p:cNvSpPr>
          <p:nvPr/>
        </p:nvSpPr>
        <p:spPr bwMode="auto">
          <a:xfrm>
            <a:off x="412750" y="1535113"/>
            <a:ext cx="1960563" cy="4800600"/>
          </a:xfrm>
          <a:prstGeom prst="rect">
            <a:avLst/>
          </a:prstGeom>
          <a:noFill/>
          <a:ln w="9525" algn="ctr">
            <a:solidFill>
              <a:schemeClr val="tx1"/>
            </a:solidFill>
            <a:miter lim="800000"/>
            <a:headEnd/>
            <a:tailEnd/>
          </a:ln>
          <a:effectLst/>
        </p:spPr>
        <p:txBody>
          <a:bodyPr/>
          <a:lstStyle/>
          <a:p>
            <a:pPr>
              <a:buFontTx/>
              <a:buChar char="»"/>
            </a:pPr>
            <a:r>
              <a:rPr lang="en-US" sz="1200"/>
              <a:t>Private plans that can be taken by an individual </a:t>
            </a:r>
          </a:p>
          <a:p>
            <a:pPr>
              <a:buFontTx/>
              <a:buChar char="»"/>
            </a:pPr>
            <a:endParaRPr lang="en-US" sz="1200"/>
          </a:p>
          <a:p>
            <a:pPr>
              <a:buFontTx/>
              <a:buChar char="»"/>
            </a:pPr>
            <a:r>
              <a:rPr lang="en-US" sz="1200"/>
              <a:t> Covers the cost of hospitalization, surgeries and medications thereafter</a:t>
            </a:r>
          </a:p>
          <a:p>
            <a:pPr>
              <a:buFontTx/>
              <a:buChar char="»"/>
            </a:pPr>
            <a:endParaRPr lang="en-US" sz="1200"/>
          </a:p>
          <a:p>
            <a:pPr>
              <a:buFontTx/>
              <a:buChar char="»"/>
            </a:pPr>
            <a:r>
              <a:rPr lang="en-US" sz="1200"/>
              <a:t> They are renewed annually</a:t>
            </a:r>
          </a:p>
          <a:p>
            <a:pPr>
              <a:buFontTx/>
              <a:buChar char="»"/>
            </a:pPr>
            <a:endParaRPr lang="en-US" sz="1200"/>
          </a:p>
          <a:p>
            <a:pPr>
              <a:buFontTx/>
              <a:buChar char="»"/>
            </a:pPr>
            <a:endParaRPr lang="en-US" sz="1200"/>
          </a:p>
          <a:p>
            <a:endParaRPr lang="en-US" sz="1200"/>
          </a:p>
          <a:p>
            <a:endParaRPr lang="en-US" sz="1200"/>
          </a:p>
          <a:p>
            <a:endParaRPr lang="en-US" sz="1200"/>
          </a:p>
        </p:txBody>
      </p:sp>
      <p:sp>
        <p:nvSpPr>
          <p:cNvPr id="316423" name="Rectangle 7"/>
          <p:cNvSpPr>
            <a:spLocks noChangeArrowheads="1"/>
          </p:cNvSpPr>
          <p:nvPr/>
        </p:nvSpPr>
        <p:spPr bwMode="auto">
          <a:xfrm>
            <a:off x="3048000" y="1511300"/>
            <a:ext cx="2090738" cy="4703763"/>
          </a:xfrm>
          <a:prstGeom prst="rect">
            <a:avLst/>
          </a:prstGeom>
          <a:noFill/>
          <a:ln w="9525" algn="ctr">
            <a:solidFill>
              <a:schemeClr val="tx1"/>
            </a:solidFill>
            <a:miter lim="800000"/>
            <a:headEnd/>
            <a:tailEnd/>
          </a:ln>
          <a:effectLst/>
        </p:spPr>
        <p:txBody>
          <a:bodyPr/>
          <a:lstStyle/>
          <a:p>
            <a:pPr>
              <a:buFontTx/>
              <a:buChar char="»"/>
            </a:pPr>
            <a:r>
              <a:rPr lang="en-US" sz="1200"/>
              <a:t> Generally offered by the corporate as part of employee benefit</a:t>
            </a:r>
          </a:p>
          <a:p>
            <a:pPr>
              <a:buFontTx/>
              <a:buChar char="»"/>
            </a:pPr>
            <a:endParaRPr lang="en-US" sz="1200"/>
          </a:p>
          <a:p>
            <a:pPr>
              <a:buFontTx/>
              <a:buChar char="»"/>
            </a:pPr>
            <a:r>
              <a:rPr lang="en-US" sz="1200"/>
              <a:t> The premiums are paid by the employer</a:t>
            </a:r>
          </a:p>
          <a:p>
            <a:pPr>
              <a:buFontTx/>
              <a:buChar char="»"/>
            </a:pPr>
            <a:endParaRPr lang="en-US" sz="1200"/>
          </a:p>
        </p:txBody>
      </p:sp>
      <p:sp>
        <p:nvSpPr>
          <p:cNvPr id="316424" name="Rectangle 8"/>
          <p:cNvSpPr>
            <a:spLocks noChangeArrowheads="1"/>
          </p:cNvSpPr>
          <p:nvPr/>
        </p:nvSpPr>
        <p:spPr bwMode="auto">
          <a:xfrm>
            <a:off x="5661025" y="1479550"/>
            <a:ext cx="1949450" cy="4703763"/>
          </a:xfrm>
          <a:prstGeom prst="rect">
            <a:avLst/>
          </a:prstGeom>
          <a:noFill/>
          <a:ln w="9525" algn="ctr">
            <a:solidFill>
              <a:schemeClr val="tx1"/>
            </a:solidFill>
            <a:miter lim="800000"/>
            <a:headEnd/>
            <a:tailEnd/>
          </a:ln>
          <a:effectLst/>
        </p:spPr>
        <p:txBody>
          <a:bodyPr/>
          <a:lstStyle/>
          <a:p>
            <a:pPr>
              <a:buFontTx/>
              <a:buChar char="»"/>
            </a:pPr>
            <a:r>
              <a:rPr lang="en-US" sz="1200"/>
              <a:t> When a country offers insurance to its citizens to meet medical expenses</a:t>
            </a:r>
          </a:p>
          <a:p>
            <a:pPr>
              <a:buFontTx/>
              <a:buChar char="»"/>
            </a:pPr>
            <a:endParaRPr lang="en-US" sz="1200"/>
          </a:p>
          <a:p>
            <a:pPr>
              <a:buFontTx/>
              <a:buChar char="»"/>
            </a:pPr>
            <a:r>
              <a:rPr lang="en-US" sz="1200"/>
              <a:t> Examples</a:t>
            </a:r>
          </a:p>
          <a:p>
            <a:pPr>
              <a:buFontTx/>
              <a:buChar char="»"/>
            </a:pPr>
            <a:r>
              <a:rPr lang="en-US" sz="1200"/>
              <a:t> Medicare</a:t>
            </a:r>
          </a:p>
          <a:p>
            <a:pPr>
              <a:buFontTx/>
              <a:buChar char="»"/>
            </a:pPr>
            <a:r>
              <a:rPr lang="en-US" sz="1200"/>
              <a:t> Medicaid by US    government</a:t>
            </a:r>
          </a:p>
          <a:p>
            <a:pPr>
              <a:buFontTx/>
              <a:buChar char="»"/>
            </a:pPr>
            <a:endParaRPr lang="en-US" sz="1200"/>
          </a:p>
          <a:p>
            <a:pPr>
              <a:buFontTx/>
              <a:buChar char="»"/>
            </a:pPr>
            <a:endParaRPr lang="en-US" sz="12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17442" name="Rectangle 2"/>
          <p:cNvSpPr>
            <a:spLocks noGrp="1" noChangeArrowheads="1"/>
          </p:cNvSpPr>
          <p:nvPr>
            <p:ph type="title"/>
          </p:nvPr>
        </p:nvSpPr>
        <p:spPr>
          <a:xfrm>
            <a:off x="249238" y="180975"/>
            <a:ext cx="8628062" cy="657225"/>
          </a:xfrm>
        </p:spPr>
        <p:txBody>
          <a:bodyPr/>
          <a:lstStyle/>
          <a:p>
            <a:endParaRPr lang="en-US"/>
          </a:p>
        </p:txBody>
      </p:sp>
      <p:sp>
        <p:nvSpPr>
          <p:cNvPr id="317443" name="Rectangle 3"/>
          <p:cNvSpPr>
            <a:spLocks noGrp="1" noChangeArrowheads="1"/>
          </p:cNvSpPr>
          <p:nvPr>
            <p:ph type="body" idx="1"/>
          </p:nvPr>
        </p:nvSpPr>
        <p:spPr/>
        <p:txBody>
          <a:bodyPr/>
          <a:lstStyle/>
          <a:p>
            <a:pPr algn="ctr"/>
            <a:endParaRPr lang="en-US" sz="4000">
              <a:solidFill>
                <a:schemeClr val="tx2"/>
              </a:solidFill>
            </a:endParaRPr>
          </a:p>
          <a:p>
            <a:pPr algn="ctr"/>
            <a:endParaRPr lang="en-US" sz="4000">
              <a:solidFill>
                <a:schemeClr val="tx2"/>
              </a:solidFill>
            </a:endParaRPr>
          </a:p>
          <a:p>
            <a:pPr algn="ctr"/>
            <a:r>
              <a:rPr lang="en-US" sz="4000">
                <a:solidFill>
                  <a:schemeClr val="tx2"/>
                </a:solidFill>
              </a:rPr>
              <a:t>Pension Plans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21538" name="Rectangle 2"/>
          <p:cNvSpPr>
            <a:spLocks noGrp="1" noChangeArrowheads="1"/>
          </p:cNvSpPr>
          <p:nvPr>
            <p:ph type="title"/>
          </p:nvPr>
        </p:nvSpPr>
        <p:spPr>
          <a:xfrm>
            <a:off x="249238" y="180975"/>
            <a:ext cx="8628062" cy="657225"/>
          </a:xfrm>
        </p:spPr>
        <p:txBody>
          <a:bodyPr/>
          <a:lstStyle/>
          <a:p>
            <a:r>
              <a:rPr lang="en-US"/>
              <a:t>Employer Funded Pension plans</a:t>
            </a:r>
          </a:p>
        </p:txBody>
      </p:sp>
      <p:sp>
        <p:nvSpPr>
          <p:cNvPr id="321539" name="Rectangle 3"/>
          <p:cNvSpPr>
            <a:spLocks noGrp="1" noChangeArrowheads="1"/>
          </p:cNvSpPr>
          <p:nvPr>
            <p:ph type="body" idx="1"/>
          </p:nvPr>
        </p:nvSpPr>
        <p:spPr/>
        <p:txBody>
          <a:bodyPr/>
          <a:lstStyle/>
          <a:p>
            <a:pPr>
              <a:buFontTx/>
              <a:buChar char="»"/>
            </a:pPr>
            <a:r>
              <a:rPr lang="en-US"/>
              <a:t>The pension plans offered by the employer are referred as qualified Plans</a:t>
            </a:r>
          </a:p>
          <a:p>
            <a:pPr>
              <a:buFontTx/>
              <a:buChar char="»"/>
            </a:pPr>
            <a:endParaRPr lang="en-US"/>
          </a:p>
          <a:p>
            <a:pPr>
              <a:buFontTx/>
              <a:buChar char="»"/>
            </a:pPr>
            <a:r>
              <a:rPr lang="en-US"/>
              <a:t>The employer while offering these plans must operate these in accordance with Internal revenue code (IRC) and Department of Labor</a:t>
            </a:r>
          </a:p>
          <a:p>
            <a:pPr>
              <a:buFontTx/>
              <a:buChar char="»"/>
            </a:pPr>
            <a:endParaRPr lang="en-US"/>
          </a:p>
          <a:p>
            <a:pPr>
              <a:buFontTx/>
              <a:buChar char="»"/>
            </a:pPr>
            <a:r>
              <a:rPr lang="en-US">
                <a:solidFill>
                  <a:srgbClr val="B64900"/>
                </a:solidFill>
              </a:rPr>
              <a:t>A qualified plan can be</a:t>
            </a:r>
          </a:p>
          <a:p>
            <a:pPr lvl="2"/>
            <a:r>
              <a:rPr lang="en-US"/>
              <a:t>Defined Benefit Plan</a:t>
            </a:r>
          </a:p>
          <a:p>
            <a:pPr lvl="2"/>
            <a:r>
              <a:rPr lang="en-US"/>
              <a:t>Defined Contribution Plan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22562" name="Rectangle 2"/>
          <p:cNvSpPr>
            <a:spLocks noGrp="1" noChangeArrowheads="1"/>
          </p:cNvSpPr>
          <p:nvPr>
            <p:ph type="title"/>
          </p:nvPr>
        </p:nvSpPr>
        <p:spPr>
          <a:xfrm>
            <a:off x="249238" y="180975"/>
            <a:ext cx="8628062" cy="657225"/>
          </a:xfrm>
        </p:spPr>
        <p:txBody>
          <a:bodyPr/>
          <a:lstStyle/>
          <a:p>
            <a:r>
              <a:rPr lang="en-US"/>
              <a:t>Defined Benefit Plan</a:t>
            </a:r>
          </a:p>
        </p:txBody>
      </p:sp>
      <p:sp>
        <p:nvSpPr>
          <p:cNvPr id="322563" name="Rectangle 3"/>
          <p:cNvSpPr>
            <a:spLocks noGrp="1" noChangeArrowheads="1"/>
          </p:cNvSpPr>
          <p:nvPr>
            <p:ph type="body" idx="1"/>
          </p:nvPr>
        </p:nvSpPr>
        <p:spPr/>
        <p:txBody>
          <a:bodyPr/>
          <a:lstStyle/>
          <a:p>
            <a:pPr>
              <a:buFontTx/>
              <a:buChar char="»"/>
            </a:pPr>
            <a:r>
              <a:rPr lang="en-US"/>
              <a:t> The retirement benefits to the employees are based on the no. of years in service, compensation and age</a:t>
            </a:r>
          </a:p>
          <a:p>
            <a:pPr>
              <a:buFontTx/>
              <a:buChar char="»"/>
            </a:pPr>
            <a:endParaRPr lang="en-US"/>
          </a:p>
          <a:p>
            <a:pPr>
              <a:buFontTx/>
              <a:buChar char="»"/>
            </a:pPr>
            <a:r>
              <a:rPr lang="en-US"/>
              <a:t>The pension amount is generally calculated at a certain percentage for the average salary earned for the no. of years in the organization</a:t>
            </a:r>
          </a:p>
          <a:p>
            <a:pPr>
              <a:buFontTx/>
              <a:buChar char="»"/>
            </a:pPr>
            <a:endParaRPr lang="en-US"/>
          </a:p>
          <a:p>
            <a:pPr>
              <a:buFontTx/>
              <a:buChar char="»"/>
            </a:pPr>
            <a:r>
              <a:rPr lang="en-US"/>
              <a:t> The contribution by the employer are significantly higher in these plans</a:t>
            </a:r>
          </a:p>
          <a:p>
            <a:pPr>
              <a:buFontTx/>
              <a:buChar char="»"/>
            </a:pPr>
            <a:endParaRPr lang="en-US"/>
          </a:p>
          <a:p>
            <a:pPr>
              <a:buFontTx/>
              <a:buChar char="»"/>
            </a:pP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24610" name="Rectangle 2"/>
          <p:cNvSpPr>
            <a:spLocks noGrp="1" noChangeArrowheads="1"/>
          </p:cNvSpPr>
          <p:nvPr>
            <p:ph type="title"/>
          </p:nvPr>
        </p:nvSpPr>
        <p:spPr>
          <a:xfrm>
            <a:off x="249238" y="180975"/>
            <a:ext cx="8628062" cy="657225"/>
          </a:xfrm>
        </p:spPr>
        <p:txBody>
          <a:bodyPr/>
          <a:lstStyle/>
          <a:p>
            <a:r>
              <a:rPr lang="en-US"/>
              <a:t>Defined Contribution Plans</a:t>
            </a:r>
          </a:p>
        </p:txBody>
      </p:sp>
      <p:sp>
        <p:nvSpPr>
          <p:cNvPr id="324611" name="Rectangle 3"/>
          <p:cNvSpPr>
            <a:spLocks noGrp="1" noChangeArrowheads="1"/>
          </p:cNvSpPr>
          <p:nvPr>
            <p:ph type="body" idx="1"/>
          </p:nvPr>
        </p:nvSpPr>
        <p:spPr/>
        <p:txBody>
          <a:bodyPr/>
          <a:lstStyle/>
          <a:p>
            <a:pPr>
              <a:buFontTx/>
              <a:buChar char="»"/>
            </a:pPr>
            <a:r>
              <a:rPr lang="en-US"/>
              <a:t> Both employers and employees contribute to the plan</a:t>
            </a:r>
          </a:p>
          <a:p>
            <a:pPr>
              <a:buFontTx/>
              <a:buChar char="»"/>
            </a:pPr>
            <a:endParaRPr lang="en-US"/>
          </a:p>
          <a:p>
            <a:pPr>
              <a:buFontTx/>
              <a:buChar char="»"/>
            </a:pPr>
            <a:r>
              <a:rPr lang="en-US"/>
              <a:t> Employers contribute a fixed percentage to the plan</a:t>
            </a:r>
          </a:p>
          <a:p>
            <a:pPr>
              <a:buFontTx/>
              <a:buChar char="»"/>
            </a:pPr>
            <a:endParaRPr lang="en-US"/>
          </a:p>
          <a:p>
            <a:pPr>
              <a:buFontTx/>
              <a:buChar char="»"/>
            </a:pPr>
            <a:r>
              <a:rPr lang="en-US"/>
              <a:t> The definite pension amount can not be known in advance</a:t>
            </a:r>
          </a:p>
          <a:p>
            <a:pPr>
              <a:buFontTx/>
              <a:buChar char="»"/>
            </a:pPr>
            <a:endParaRPr lang="en-US"/>
          </a:p>
          <a:p>
            <a:pPr>
              <a:buFontTx/>
              <a:buChar char="»"/>
            </a:pPr>
            <a:r>
              <a:rPr lang="en-US"/>
              <a:t> The benefit will depend on how the investments have fared from the fund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05154" name="Rectangle 2"/>
          <p:cNvSpPr>
            <a:spLocks noGrp="1" noChangeArrowheads="1"/>
          </p:cNvSpPr>
          <p:nvPr>
            <p:ph type="title"/>
          </p:nvPr>
        </p:nvSpPr>
        <p:spPr>
          <a:xfrm>
            <a:off x="249238" y="180975"/>
            <a:ext cx="8628062" cy="657225"/>
          </a:xfrm>
        </p:spPr>
        <p:txBody>
          <a:bodyPr/>
          <a:lstStyle/>
          <a:p>
            <a:endParaRPr lang="en-US"/>
          </a:p>
        </p:txBody>
      </p:sp>
      <p:sp>
        <p:nvSpPr>
          <p:cNvPr id="305155" name="Rectangle 3"/>
          <p:cNvSpPr>
            <a:spLocks noGrp="1" noChangeArrowheads="1"/>
          </p:cNvSpPr>
          <p:nvPr>
            <p:ph type="body" idx="1"/>
          </p:nvPr>
        </p:nvSpPr>
        <p:spPr/>
        <p:txBody>
          <a:bodyPr/>
          <a:lstStyle/>
          <a:p>
            <a:pPr algn="ctr"/>
            <a:endParaRPr lang="en-US" sz="3200">
              <a:solidFill>
                <a:schemeClr val="tx2"/>
              </a:solidFill>
            </a:endParaRPr>
          </a:p>
          <a:p>
            <a:pPr algn="ctr"/>
            <a:endParaRPr lang="en-US" sz="3200">
              <a:solidFill>
                <a:schemeClr val="tx2"/>
              </a:solidFill>
            </a:endParaRPr>
          </a:p>
          <a:p>
            <a:pPr algn="ctr"/>
            <a:endParaRPr lang="en-US" sz="3200">
              <a:solidFill>
                <a:schemeClr val="tx2"/>
              </a:solidFill>
            </a:endParaRPr>
          </a:p>
          <a:p>
            <a:pPr algn="ctr"/>
            <a:r>
              <a:rPr lang="en-US" sz="4000">
                <a:solidFill>
                  <a:schemeClr val="tx2"/>
                </a:solidFill>
              </a:rPr>
              <a:t>Insurance Operations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64194" name="Rectangle 2"/>
          <p:cNvSpPr>
            <a:spLocks noGrp="1" noChangeArrowheads="1"/>
          </p:cNvSpPr>
          <p:nvPr>
            <p:ph type="title"/>
          </p:nvPr>
        </p:nvSpPr>
        <p:spPr>
          <a:xfrm>
            <a:off x="249238" y="180975"/>
            <a:ext cx="8628062" cy="657225"/>
          </a:xfrm>
        </p:spPr>
        <p:txBody>
          <a:bodyPr/>
          <a:lstStyle/>
          <a:p>
            <a:r>
              <a:rPr lang="en-US"/>
              <a:t>Operations related to an insurance Product</a:t>
            </a:r>
          </a:p>
        </p:txBody>
      </p:sp>
      <p:sp>
        <p:nvSpPr>
          <p:cNvPr id="264195" name="Rectangle 3"/>
          <p:cNvSpPr>
            <a:spLocks noGrp="1" noChangeArrowheads="1"/>
          </p:cNvSpPr>
          <p:nvPr>
            <p:ph type="body" idx="1"/>
          </p:nvPr>
        </p:nvSpPr>
        <p:spPr/>
        <p:txBody>
          <a:bodyPr/>
          <a:lstStyle/>
          <a:p>
            <a:pPr lvl="1"/>
            <a:r>
              <a:rPr lang="en-US" sz="2000"/>
              <a:t>Actuarial Analysis</a:t>
            </a:r>
          </a:p>
          <a:p>
            <a:pPr lvl="1"/>
            <a:r>
              <a:rPr lang="en-US" sz="2000"/>
              <a:t>Underwriting</a:t>
            </a:r>
          </a:p>
          <a:p>
            <a:pPr lvl="1"/>
            <a:r>
              <a:rPr lang="en-US" sz="2000"/>
              <a:t>Policy Servicing</a:t>
            </a:r>
          </a:p>
          <a:p>
            <a:pPr lvl="1"/>
            <a:r>
              <a:rPr lang="en-US" sz="2000"/>
              <a:t>Claims Management</a:t>
            </a:r>
          </a:p>
          <a:p>
            <a:pPr lvl="1"/>
            <a:r>
              <a:rPr lang="en-US" sz="2000"/>
              <a:t>Billing and Collection</a:t>
            </a:r>
          </a:p>
          <a:p>
            <a:pPr lvl="1"/>
            <a:r>
              <a:rPr lang="en-US" sz="2000"/>
              <a:t>Fund Management</a:t>
            </a:r>
          </a:p>
          <a:p>
            <a:pPr lvl="1"/>
            <a:r>
              <a:rPr lang="en-US" sz="2000"/>
              <a:t>Reinsurance</a:t>
            </a:r>
          </a:p>
          <a:p>
            <a:pPr>
              <a:buFontTx/>
              <a:buChar char="»"/>
            </a:pPr>
            <a:endParaRPr lang="en-US" sz="2000"/>
          </a:p>
          <a:p>
            <a:pPr>
              <a:buFontTx/>
              <a:buChar char="»"/>
            </a:pPr>
            <a:endParaRPr lang="en-US" sz="2000"/>
          </a:p>
          <a:p>
            <a:pPr>
              <a:buFontTx/>
              <a:buChar char="»"/>
            </a:pPr>
            <a:endParaRPr lang="en-US" sz="2000"/>
          </a:p>
          <a:p>
            <a:r>
              <a:rPr lang="en-US" sz="2000"/>
              <a:t>Each of these operations are of strategic importance for an insurance company. Each of these operations involves complex processes.</a:t>
            </a:r>
          </a:p>
          <a:p>
            <a:pPr>
              <a:buFontTx/>
              <a:buChar char="»"/>
            </a:pPr>
            <a:endParaRPr lang="en-US" sz="2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65218" name="Rectangle 2"/>
          <p:cNvSpPr>
            <a:spLocks noGrp="1" noChangeArrowheads="1"/>
          </p:cNvSpPr>
          <p:nvPr>
            <p:ph type="title"/>
          </p:nvPr>
        </p:nvSpPr>
        <p:spPr>
          <a:xfrm>
            <a:off x="249238" y="180975"/>
            <a:ext cx="8628062" cy="657225"/>
          </a:xfrm>
        </p:spPr>
        <p:txBody>
          <a:bodyPr/>
          <a:lstStyle/>
          <a:p>
            <a:r>
              <a:rPr lang="en-US"/>
              <a:t>Insurance operations - Actuarial Analysis</a:t>
            </a:r>
          </a:p>
        </p:txBody>
      </p:sp>
      <p:sp>
        <p:nvSpPr>
          <p:cNvPr id="265219" name="Rectangle 3"/>
          <p:cNvSpPr>
            <a:spLocks noGrp="1" noChangeArrowheads="1"/>
          </p:cNvSpPr>
          <p:nvPr>
            <p:ph type="body" idx="1"/>
          </p:nvPr>
        </p:nvSpPr>
        <p:spPr/>
        <p:txBody>
          <a:bodyPr/>
          <a:lstStyle/>
          <a:p>
            <a:pPr>
              <a:buFontTx/>
              <a:buChar char="»"/>
            </a:pPr>
            <a:r>
              <a:rPr lang="en-US" sz="2000"/>
              <a:t> Actuarial analysis is done by specialist known as “Actuary” </a:t>
            </a:r>
          </a:p>
          <a:p>
            <a:pPr>
              <a:buFontTx/>
              <a:buChar char="»"/>
            </a:pPr>
            <a:endParaRPr lang="en-US" sz="2000"/>
          </a:p>
          <a:p>
            <a:pPr>
              <a:buFontTx/>
              <a:buChar char="»"/>
            </a:pPr>
            <a:r>
              <a:rPr lang="en-US" sz="2000"/>
              <a:t> An Actuary is a professional statistician who calculates insurance risks and premiums</a:t>
            </a:r>
          </a:p>
          <a:p>
            <a:pPr>
              <a:buFontTx/>
              <a:buChar char="»"/>
            </a:pPr>
            <a:endParaRPr lang="en-US" sz="2000"/>
          </a:p>
          <a:p>
            <a:pPr>
              <a:buFontTx/>
              <a:buChar char="»"/>
            </a:pPr>
            <a:r>
              <a:rPr lang="en-US" sz="2000"/>
              <a:t> The main responsibilities of an actuary are</a:t>
            </a:r>
          </a:p>
          <a:p>
            <a:pPr lvl="2"/>
            <a:r>
              <a:rPr lang="en-US" sz="2000"/>
              <a:t>To develop &amp; evaluate insurance product using financial and mathematical techniques </a:t>
            </a:r>
          </a:p>
          <a:p>
            <a:pPr lvl="2"/>
            <a:r>
              <a:rPr lang="en-US" sz="2000"/>
              <a:t>To forecast the mortality rates among a particular age group</a:t>
            </a:r>
          </a:p>
          <a:p>
            <a:pPr lvl="2"/>
            <a:r>
              <a:rPr lang="en-US" sz="2000"/>
              <a:t>To define the basis of premium calculations</a:t>
            </a:r>
          </a:p>
          <a:p>
            <a:pPr lvl="2"/>
            <a:r>
              <a:rPr lang="en-US" sz="2000"/>
              <a:t>Compute reserves to undertake the financial risk </a:t>
            </a:r>
          </a:p>
          <a:p>
            <a:pPr lvl="2"/>
            <a:endParaRPr lang="en-US" sz="2000"/>
          </a:p>
          <a:p>
            <a:pPr>
              <a:buFontTx/>
              <a:buChar char="»"/>
            </a:pPr>
            <a:endParaRPr lang="en-US" sz="2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66242" name="Rectangle 2"/>
          <p:cNvSpPr>
            <a:spLocks noGrp="1" noChangeArrowheads="1"/>
          </p:cNvSpPr>
          <p:nvPr>
            <p:ph type="title"/>
          </p:nvPr>
        </p:nvSpPr>
        <p:spPr>
          <a:xfrm>
            <a:off x="249238" y="180975"/>
            <a:ext cx="8628062" cy="657225"/>
          </a:xfrm>
        </p:spPr>
        <p:txBody>
          <a:bodyPr/>
          <a:lstStyle/>
          <a:p>
            <a:r>
              <a:rPr lang="en-US"/>
              <a:t>How are Insurance Premiums arrived at?</a:t>
            </a:r>
          </a:p>
        </p:txBody>
      </p:sp>
      <p:sp>
        <p:nvSpPr>
          <p:cNvPr id="266243" name="Rectangle 3"/>
          <p:cNvSpPr>
            <a:spLocks noGrp="1" noChangeArrowheads="1"/>
          </p:cNvSpPr>
          <p:nvPr>
            <p:ph type="body" idx="1"/>
          </p:nvPr>
        </p:nvSpPr>
        <p:spPr/>
        <p:txBody>
          <a:bodyPr/>
          <a:lstStyle/>
          <a:p>
            <a:pPr>
              <a:buFontTx/>
              <a:buChar char="»"/>
            </a:pPr>
            <a:r>
              <a:rPr lang="en-US"/>
              <a:t> Using Actuarial Science</a:t>
            </a:r>
          </a:p>
          <a:p>
            <a:pPr>
              <a:buFontTx/>
              <a:buChar char="»"/>
            </a:pPr>
            <a:r>
              <a:rPr lang="en-US"/>
              <a:t> Statistical Methods</a:t>
            </a:r>
          </a:p>
          <a:p>
            <a:pPr>
              <a:buFontTx/>
              <a:buChar char="»"/>
            </a:pPr>
            <a:r>
              <a:rPr lang="en-US"/>
              <a:t> Use of premiums and claims data over the years</a:t>
            </a:r>
          </a:p>
          <a:p>
            <a:pPr>
              <a:buFontTx/>
              <a:buChar char="»"/>
            </a:pPr>
            <a:r>
              <a:rPr lang="en-US">
                <a:solidFill>
                  <a:srgbClr val="666633"/>
                </a:solidFill>
              </a:rPr>
              <a:t> Evaluate probability of the risk taking place</a:t>
            </a:r>
          </a:p>
          <a:p>
            <a:pPr>
              <a:buFontTx/>
              <a:buChar char="»"/>
            </a:pPr>
            <a:r>
              <a:rPr lang="en-US">
                <a:solidFill>
                  <a:srgbClr val="666633"/>
                </a:solidFill>
              </a:rPr>
              <a:t> Actuaries also look at interest rate trends</a:t>
            </a:r>
          </a:p>
          <a:p>
            <a:pPr>
              <a:buFontTx/>
              <a:buChar char="»"/>
            </a:pPr>
            <a:r>
              <a:rPr lang="en-US">
                <a:solidFill>
                  <a:srgbClr val="666633"/>
                </a:solidFill>
              </a:rPr>
              <a:t> Acquisition, servicing and Administration costs</a:t>
            </a:r>
          </a:p>
          <a:p>
            <a:pPr>
              <a:buFontTx/>
              <a:buChar char="»"/>
            </a:pPr>
            <a:r>
              <a:rPr lang="en-US">
                <a:solidFill>
                  <a:srgbClr val="666633"/>
                </a:solidFill>
              </a:rPr>
              <a:t> Claims trends </a:t>
            </a:r>
          </a:p>
          <a:p>
            <a:pPr>
              <a:buFontTx/>
              <a:buChar char="»"/>
            </a:pPr>
            <a:r>
              <a:rPr lang="en-US">
                <a:solidFill>
                  <a:srgbClr val="666633"/>
                </a:solidFill>
              </a:rPr>
              <a:t> Other external factors that influence premium or claim   </a:t>
            </a:r>
          </a:p>
          <a:p>
            <a:r>
              <a:rPr lang="en-US">
                <a:solidFill>
                  <a:srgbClr val="666633"/>
                </a:solidFill>
              </a:rPr>
              <a:t>   payment, like legal &amp; market environment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96258" name="Rectangle 2"/>
          <p:cNvSpPr>
            <a:spLocks noGrp="1" noChangeArrowheads="1"/>
          </p:cNvSpPr>
          <p:nvPr>
            <p:ph type="title"/>
          </p:nvPr>
        </p:nvSpPr>
        <p:spPr>
          <a:xfrm>
            <a:off x="249238" y="180975"/>
            <a:ext cx="8628062" cy="657225"/>
          </a:xfrm>
        </p:spPr>
        <p:txBody>
          <a:bodyPr/>
          <a:lstStyle/>
          <a:p>
            <a:r>
              <a:rPr lang="en-US"/>
              <a:t>Let’s start at the very beginning….</a:t>
            </a:r>
          </a:p>
        </p:txBody>
      </p:sp>
      <p:sp>
        <p:nvSpPr>
          <p:cNvPr id="96259" name="Rectangle 3"/>
          <p:cNvSpPr>
            <a:spLocks noGrp="1" noChangeArrowheads="1"/>
          </p:cNvSpPr>
          <p:nvPr>
            <p:ph type="body" idx="1"/>
          </p:nvPr>
        </p:nvSpPr>
        <p:spPr/>
        <p:txBody>
          <a:bodyPr/>
          <a:lstStyle/>
          <a:p>
            <a:pPr>
              <a:buFontTx/>
              <a:buChar char="»"/>
            </a:pPr>
            <a:r>
              <a:rPr lang="en-US" sz="2000"/>
              <a:t> Genesis of Insurance Business lies in marine trade cargo services in Europe</a:t>
            </a:r>
          </a:p>
          <a:p>
            <a:pPr>
              <a:buFontTx/>
              <a:buChar char="»"/>
            </a:pPr>
            <a:r>
              <a:rPr lang="en-US" sz="2000"/>
              <a:t> The evidence of the insurance business can be found as early as in 14</a:t>
            </a:r>
            <a:r>
              <a:rPr lang="en-US" sz="2000" baseline="30000"/>
              <a:t>th</a:t>
            </a:r>
            <a:r>
              <a:rPr lang="en-US" sz="2000"/>
              <a:t> century in Rome</a:t>
            </a:r>
          </a:p>
          <a:p>
            <a:pPr>
              <a:buFontTx/>
              <a:buChar char="»"/>
            </a:pPr>
            <a:r>
              <a:rPr lang="en-US" sz="2000"/>
              <a:t> The insurance business developed mainly with the rapid growth of British commerce in 17</a:t>
            </a:r>
            <a:r>
              <a:rPr lang="en-US" sz="2000" baseline="30000"/>
              <a:t>th</a:t>
            </a:r>
            <a:r>
              <a:rPr lang="en-US" sz="2000"/>
              <a:t> and 18</a:t>
            </a:r>
            <a:r>
              <a:rPr lang="en-US" sz="2000" baseline="30000"/>
              <a:t>th</a:t>
            </a:r>
            <a:r>
              <a:rPr lang="en-US" sz="2000"/>
              <a:t> century</a:t>
            </a:r>
          </a:p>
          <a:p>
            <a:pPr>
              <a:buFontTx/>
              <a:buChar char="»"/>
            </a:pPr>
            <a:r>
              <a:rPr lang="en-US" sz="2000"/>
              <a:t> “Lloyds coffee House” was a place where all the ship owners would meet to discuss business</a:t>
            </a:r>
          </a:p>
          <a:p>
            <a:pPr>
              <a:buFontTx/>
              <a:buChar char="»"/>
            </a:pPr>
            <a:r>
              <a:rPr lang="en-US" sz="2000"/>
              <a:t> These ship owners devised a system where they would collect money from members and pay compensation to those who faced losses</a:t>
            </a:r>
          </a:p>
          <a:p>
            <a:pPr>
              <a:buFontTx/>
              <a:buChar char="»"/>
            </a:pPr>
            <a:r>
              <a:rPr lang="en-US" sz="2000"/>
              <a:t> By end of 18</a:t>
            </a:r>
            <a:r>
              <a:rPr lang="en-US" sz="2000" baseline="30000"/>
              <a:t>th</a:t>
            </a:r>
            <a:r>
              <a:rPr lang="en-US" sz="2000"/>
              <a:t> century Lloyds emerged as the pioneering Insurance providers and London the hub of world insurance</a:t>
            </a:r>
          </a:p>
          <a:p>
            <a:pPr>
              <a:buFontTx/>
              <a:buChar char="»"/>
            </a:pPr>
            <a:endParaRPr lang="en-US" sz="2000"/>
          </a:p>
          <a:p>
            <a:endParaRPr lang="en-US" sz="2000">
              <a:solidFill>
                <a:srgbClr val="FF3300"/>
              </a:solidFill>
            </a:endParaRPr>
          </a:p>
          <a:p>
            <a:endParaRPr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67266" name="Rectangle 2"/>
          <p:cNvSpPr>
            <a:spLocks noGrp="1" noChangeArrowheads="1"/>
          </p:cNvSpPr>
          <p:nvPr>
            <p:ph type="title"/>
          </p:nvPr>
        </p:nvSpPr>
        <p:spPr>
          <a:xfrm>
            <a:off x="249238" y="180975"/>
            <a:ext cx="8628062" cy="657225"/>
          </a:xfrm>
        </p:spPr>
        <p:txBody>
          <a:bodyPr/>
          <a:lstStyle/>
          <a:p>
            <a:r>
              <a:rPr lang="en-US"/>
              <a:t>Factors affecting Life insurance premium</a:t>
            </a:r>
          </a:p>
        </p:txBody>
      </p:sp>
      <p:sp>
        <p:nvSpPr>
          <p:cNvPr id="267267" name="Rectangle 3"/>
          <p:cNvSpPr>
            <a:spLocks noGrp="1" noChangeArrowheads="1"/>
          </p:cNvSpPr>
          <p:nvPr>
            <p:ph type="body" idx="1"/>
          </p:nvPr>
        </p:nvSpPr>
        <p:spPr/>
        <p:txBody>
          <a:bodyPr/>
          <a:lstStyle/>
          <a:p>
            <a:pPr>
              <a:buFontTx/>
              <a:buChar char="»"/>
            </a:pPr>
            <a:r>
              <a:rPr lang="en-US"/>
              <a:t> Age of person</a:t>
            </a:r>
          </a:p>
          <a:p>
            <a:pPr>
              <a:buFontTx/>
              <a:buChar char="»"/>
            </a:pPr>
            <a:r>
              <a:rPr lang="en-US"/>
              <a:t> Occupation</a:t>
            </a:r>
          </a:p>
          <a:p>
            <a:pPr>
              <a:buFontTx/>
              <a:buChar char="»"/>
            </a:pPr>
            <a:r>
              <a:rPr lang="en-US"/>
              <a:t> Term of policy</a:t>
            </a:r>
          </a:p>
          <a:p>
            <a:pPr>
              <a:buFontTx/>
              <a:buChar char="»"/>
            </a:pPr>
            <a:r>
              <a:rPr lang="en-US"/>
              <a:t> </a:t>
            </a:r>
            <a:r>
              <a:rPr lang="en-US">
                <a:solidFill>
                  <a:schemeClr val="tx2"/>
                </a:solidFill>
              </a:rPr>
              <a:t>Riders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25634" name="Rectangle 2"/>
          <p:cNvSpPr>
            <a:spLocks noGrp="1" noChangeArrowheads="1"/>
          </p:cNvSpPr>
          <p:nvPr>
            <p:ph type="title"/>
          </p:nvPr>
        </p:nvSpPr>
        <p:spPr>
          <a:xfrm>
            <a:off x="249238" y="180975"/>
            <a:ext cx="8628062" cy="657225"/>
          </a:xfrm>
        </p:spPr>
        <p:txBody>
          <a:bodyPr/>
          <a:lstStyle/>
          <a:p>
            <a:r>
              <a:rPr lang="en-US"/>
              <a:t>Factors Affecting P&amp;C Premium</a:t>
            </a:r>
          </a:p>
        </p:txBody>
      </p:sp>
      <p:sp>
        <p:nvSpPr>
          <p:cNvPr id="325635" name="Rectangle 3"/>
          <p:cNvSpPr>
            <a:spLocks noGrp="1" noChangeArrowheads="1"/>
          </p:cNvSpPr>
          <p:nvPr>
            <p:ph type="body" idx="1"/>
          </p:nvPr>
        </p:nvSpPr>
        <p:spPr/>
        <p:txBody>
          <a:bodyPr/>
          <a:lstStyle/>
          <a:p>
            <a:r>
              <a:rPr lang="en-US"/>
              <a:t>Property Insurance</a:t>
            </a:r>
          </a:p>
          <a:p>
            <a:pPr>
              <a:buFontTx/>
              <a:buChar char="»"/>
            </a:pPr>
            <a:r>
              <a:rPr lang="en-US"/>
              <a:t>Type  </a:t>
            </a:r>
          </a:p>
          <a:p>
            <a:pPr>
              <a:buFontTx/>
              <a:buChar char="»"/>
            </a:pPr>
            <a:r>
              <a:rPr lang="en-US"/>
              <a:t>Use</a:t>
            </a:r>
          </a:p>
          <a:p>
            <a:pPr>
              <a:buFontTx/>
              <a:buChar char="»"/>
            </a:pPr>
            <a:r>
              <a:rPr lang="en-US"/>
              <a:t>Age</a:t>
            </a:r>
          </a:p>
          <a:p>
            <a:pPr>
              <a:buFontTx/>
              <a:buChar char="»"/>
            </a:pPr>
            <a:r>
              <a:rPr lang="en-US"/>
              <a:t>Location</a:t>
            </a:r>
          </a:p>
          <a:p>
            <a:pPr>
              <a:buFontTx/>
              <a:buChar char="»"/>
            </a:pPr>
            <a:r>
              <a:rPr lang="en-US"/>
              <a:t>Security</a:t>
            </a:r>
          </a:p>
          <a:p>
            <a:pPr>
              <a:buFontTx/>
              <a:buChar char="»"/>
            </a:pPr>
            <a:r>
              <a:rPr lang="en-US"/>
              <a:t>Fire safety equipment</a:t>
            </a:r>
          </a:p>
          <a:p>
            <a:pPr>
              <a:buFontTx/>
              <a:buChar char="»"/>
            </a:pPr>
            <a:r>
              <a:rPr lang="en-US"/>
              <a:t>Past Claim history</a:t>
            </a:r>
          </a:p>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68290" name="Rectangle 2"/>
          <p:cNvSpPr>
            <a:spLocks noGrp="1" noChangeArrowheads="1"/>
          </p:cNvSpPr>
          <p:nvPr>
            <p:ph type="title"/>
          </p:nvPr>
        </p:nvSpPr>
        <p:spPr>
          <a:xfrm>
            <a:off x="249238" y="180975"/>
            <a:ext cx="8628062" cy="657225"/>
          </a:xfrm>
        </p:spPr>
        <p:txBody>
          <a:bodyPr/>
          <a:lstStyle/>
          <a:p>
            <a:r>
              <a:rPr lang="en-US"/>
              <a:t>Insurance operations - Underwriting</a:t>
            </a:r>
          </a:p>
        </p:txBody>
      </p:sp>
      <p:sp>
        <p:nvSpPr>
          <p:cNvPr id="268291" name="Rectangle 3"/>
          <p:cNvSpPr>
            <a:spLocks noGrp="1" noChangeArrowheads="1"/>
          </p:cNvSpPr>
          <p:nvPr>
            <p:ph type="body" idx="1"/>
          </p:nvPr>
        </p:nvSpPr>
        <p:spPr/>
        <p:txBody>
          <a:bodyPr/>
          <a:lstStyle/>
          <a:p>
            <a:pPr>
              <a:buFontTx/>
              <a:buChar char="»"/>
            </a:pPr>
            <a:r>
              <a:rPr lang="en-US"/>
              <a:t> Underwriting is a process that involves </a:t>
            </a:r>
          </a:p>
          <a:p>
            <a:pPr lvl="2"/>
            <a:r>
              <a:rPr lang="en-US"/>
              <a:t>Identification &amp; classification of risk</a:t>
            </a:r>
          </a:p>
          <a:p>
            <a:pPr lvl="2"/>
            <a:r>
              <a:rPr lang="en-US"/>
              <a:t>Identification of coverages</a:t>
            </a:r>
          </a:p>
          <a:p>
            <a:pPr lvl="2"/>
            <a:r>
              <a:rPr lang="en-US"/>
              <a:t>Calculation of premium for all coverages </a:t>
            </a:r>
          </a:p>
          <a:p>
            <a:pPr lvl="2"/>
            <a:r>
              <a:rPr lang="en-US"/>
              <a:t>Generation of policy document</a:t>
            </a:r>
          </a:p>
          <a:p>
            <a:pPr lvl="2">
              <a:buFont typeface="Wingding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0"/>
          </p:nvPr>
        </p:nvSpPr>
        <p:spPr/>
        <p:txBody>
          <a:bodyPr/>
          <a:lstStyle/>
          <a:p>
            <a:r>
              <a:rPr lang="en-US"/>
              <a:t>CONFIDENTIAL</a:t>
            </a:r>
          </a:p>
        </p:txBody>
      </p:sp>
      <p:sp>
        <p:nvSpPr>
          <p:cNvPr id="356354" name="Rectangle 2"/>
          <p:cNvSpPr>
            <a:spLocks noGrp="1" noChangeArrowheads="1"/>
          </p:cNvSpPr>
          <p:nvPr>
            <p:ph type="title"/>
          </p:nvPr>
        </p:nvSpPr>
        <p:spPr>
          <a:xfrm>
            <a:off x="249238" y="180975"/>
            <a:ext cx="8628062" cy="657225"/>
          </a:xfrm>
        </p:spPr>
        <p:txBody>
          <a:bodyPr/>
          <a:lstStyle/>
          <a:p>
            <a:r>
              <a:rPr lang="en-US"/>
              <a:t>Underwriting Life cycle</a:t>
            </a:r>
          </a:p>
        </p:txBody>
      </p:sp>
      <p:sp>
        <p:nvSpPr>
          <p:cNvPr id="356355" name="Rectangle 3"/>
          <p:cNvSpPr>
            <a:spLocks noChangeArrowheads="1"/>
          </p:cNvSpPr>
          <p:nvPr/>
        </p:nvSpPr>
        <p:spPr bwMode="auto">
          <a:xfrm>
            <a:off x="434975" y="1616075"/>
            <a:ext cx="9144000" cy="0"/>
          </a:xfrm>
          <a:prstGeom prst="rect">
            <a:avLst/>
          </a:prstGeom>
          <a:noFill/>
          <a:ln w="9525">
            <a:noFill/>
            <a:miter lim="800000"/>
            <a:headEnd/>
            <a:tailEnd/>
          </a:ln>
          <a:effectLst/>
        </p:spPr>
        <p:txBody>
          <a:bodyPr wrap="none" anchor="ctr">
            <a:spAutoFit/>
          </a:bodyPr>
          <a:lstStyle/>
          <a:p>
            <a:endParaRPr lang="en-US"/>
          </a:p>
        </p:txBody>
      </p:sp>
      <p:grpSp>
        <p:nvGrpSpPr>
          <p:cNvPr id="356356" name="Group 4"/>
          <p:cNvGrpSpPr>
            <a:grpSpLocks/>
          </p:cNvGrpSpPr>
          <p:nvPr/>
        </p:nvGrpSpPr>
        <p:grpSpPr bwMode="auto">
          <a:xfrm>
            <a:off x="608013" y="1616075"/>
            <a:ext cx="7345362" cy="3627438"/>
            <a:chOff x="432" y="1440"/>
            <a:chExt cx="11568" cy="5712"/>
          </a:xfrm>
        </p:grpSpPr>
        <p:sp>
          <p:nvSpPr>
            <p:cNvPr id="356357" name="AutoShape 5"/>
            <p:cNvSpPr>
              <a:spLocks noChangeArrowheads="1"/>
            </p:cNvSpPr>
            <p:nvPr/>
          </p:nvSpPr>
          <p:spPr bwMode="auto">
            <a:xfrm>
              <a:off x="432" y="1440"/>
              <a:ext cx="2500" cy="1088"/>
            </a:xfrm>
            <a:prstGeom prst="flowChartProcess">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Completed proposal/ Application form submitted by proposer</a:t>
              </a:r>
              <a:endParaRPr lang="en-US" sz="2400">
                <a:latin typeface="Times New Roman" pitchFamily="18" charset="0"/>
              </a:endParaRPr>
            </a:p>
          </p:txBody>
        </p:sp>
        <p:sp>
          <p:nvSpPr>
            <p:cNvPr id="356358" name="AutoShape 6"/>
            <p:cNvSpPr>
              <a:spLocks noChangeArrowheads="1"/>
            </p:cNvSpPr>
            <p:nvPr/>
          </p:nvSpPr>
          <p:spPr bwMode="auto">
            <a:xfrm>
              <a:off x="4532" y="1712"/>
              <a:ext cx="1800" cy="680"/>
            </a:xfrm>
            <a:prstGeom prst="flowChartProcess">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Risk analysis by Underwriter</a:t>
              </a:r>
              <a:endParaRPr lang="en-US" sz="2400">
                <a:latin typeface="Times New Roman" pitchFamily="18" charset="0"/>
              </a:endParaRPr>
            </a:p>
          </p:txBody>
        </p:sp>
        <p:sp>
          <p:nvSpPr>
            <p:cNvPr id="356359" name="Line 7"/>
            <p:cNvSpPr>
              <a:spLocks noChangeShapeType="1"/>
            </p:cNvSpPr>
            <p:nvPr/>
          </p:nvSpPr>
          <p:spPr bwMode="auto">
            <a:xfrm>
              <a:off x="2932" y="1984"/>
              <a:ext cx="1600" cy="0"/>
            </a:xfrm>
            <a:prstGeom prst="line">
              <a:avLst/>
            </a:prstGeom>
            <a:noFill/>
            <a:ln w="9525">
              <a:solidFill>
                <a:srgbClr val="000000"/>
              </a:solidFill>
              <a:round/>
              <a:headEnd/>
              <a:tailEnd type="triangle" w="med" len="med"/>
            </a:ln>
          </p:spPr>
          <p:txBody>
            <a:bodyPr/>
            <a:lstStyle/>
            <a:p>
              <a:endParaRPr lang="en-US"/>
            </a:p>
          </p:txBody>
        </p:sp>
        <p:sp>
          <p:nvSpPr>
            <p:cNvPr id="356360" name="Rectangle 8"/>
            <p:cNvSpPr>
              <a:spLocks noChangeArrowheads="1"/>
            </p:cNvSpPr>
            <p:nvPr/>
          </p:nvSpPr>
          <p:spPr bwMode="auto">
            <a:xfrm>
              <a:off x="7132" y="1712"/>
              <a:ext cx="1900" cy="544"/>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t>Rating the risk</a:t>
              </a:r>
              <a:endParaRPr lang="en-US" sz="2400">
                <a:latin typeface="Times New Roman" pitchFamily="18" charset="0"/>
              </a:endParaRPr>
            </a:p>
          </p:txBody>
        </p:sp>
        <p:sp>
          <p:nvSpPr>
            <p:cNvPr id="356361" name="Rectangle 9"/>
            <p:cNvSpPr>
              <a:spLocks noChangeArrowheads="1"/>
            </p:cNvSpPr>
            <p:nvPr/>
          </p:nvSpPr>
          <p:spPr bwMode="auto">
            <a:xfrm>
              <a:off x="4500" y="2936"/>
              <a:ext cx="1800" cy="680"/>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cs typeface="Times New Roman" pitchFamily="18" charset="0"/>
                </a:rPr>
                <a:t>Pre-inception Survey</a:t>
              </a:r>
              <a:endParaRPr lang="en-US" sz="2400">
                <a:latin typeface="Times New Roman" pitchFamily="18" charset="0"/>
              </a:endParaRPr>
            </a:p>
          </p:txBody>
        </p:sp>
        <p:sp>
          <p:nvSpPr>
            <p:cNvPr id="356362" name="Line 10"/>
            <p:cNvSpPr>
              <a:spLocks noChangeShapeType="1"/>
            </p:cNvSpPr>
            <p:nvPr/>
          </p:nvSpPr>
          <p:spPr bwMode="auto">
            <a:xfrm>
              <a:off x="5832" y="2392"/>
              <a:ext cx="0" cy="544"/>
            </a:xfrm>
            <a:prstGeom prst="line">
              <a:avLst/>
            </a:prstGeom>
            <a:noFill/>
            <a:ln w="9525">
              <a:solidFill>
                <a:srgbClr val="000000"/>
              </a:solidFill>
              <a:round/>
              <a:headEnd/>
              <a:tailEnd type="triangle" w="med" len="med"/>
            </a:ln>
          </p:spPr>
          <p:txBody>
            <a:bodyPr/>
            <a:lstStyle/>
            <a:p>
              <a:endParaRPr lang="en-US"/>
            </a:p>
          </p:txBody>
        </p:sp>
        <p:sp>
          <p:nvSpPr>
            <p:cNvPr id="356363" name="Line 11"/>
            <p:cNvSpPr>
              <a:spLocks noChangeShapeType="1"/>
            </p:cNvSpPr>
            <p:nvPr/>
          </p:nvSpPr>
          <p:spPr bwMode="auto">
            <a:xfrm flipV="1">
              <a:off x="5232" y="2392"/>
              <a:ext cx="0" cy="544"/>
            </a:xfrm>
            <a:prstGeom prst="line">
              <a:avLst/>
            </a:prstGeom>
            <a:noFill/>
            <a:ln w="9525">
              <a:solidFill>
                <a:srgbClr val="000000"/>
              </a:solidFill>
              <a:round/>
              <a:headEnd/>
              <a:tailEnd type="triangle" w="med" len="med"/>
            </a:ln>
          </p:spPr>
          <p:txBody>
            <a:bodyPr/>
            <a:lstStyle/>
            <a:p>
              <a:endParaRPr lang="en-US"/>
            </a:p>
          </p:txBody>
        </p:sp>
        <p:sp>
          <p:nvSpPr>
            <p:cNvPr id="356364" name="Line 12"/>
            <p:cNvSpPr>
              <a:spLocks noChangeShapeType="1"/>
            </p:cNvSpPr>
            <p:nvPr/>
          </p:nvSpPr>
          <p:spPr bwMode="auto">
            <a:xfrm>
              <a:off x="6332" y="1984"/>
              <a:ext cx="800" cy="0"/>
            </a:xfrm>
            <a:prstGeom prst="line">
              <a:avLst/>
            </a:prstGeom>
            <a:noFill/>
            <a:ln w="9525">
              <a:solidFill>
                <a:srgbClr val="000000"/>
              </a:solidFill>
              <a:round/>
              <a:headEnd/>
              <a:tailEnd type="triangle" w="med" len="med"/>
            </a:ln>
          </p:spPr>
          <p:txBody>
            <a:bodyPr/>
            <a:lstStyle/>
            <a:p>
              <a:endParaRPr lang="en-US"/>
            </a:p>
          </p:txBody>
        </p:sp>
        <p:sp>
          <p:nvSpPr>
            <p:cNvPr id="356365" name="AutoShape 13"/>
            <p:cNvSpPr>
              <a:spLocks noChangeArrowheads="1"/>
            </p:cNvSpPr>
            <p:nvPr/>
          </p:nvSpPr>
          <p:spPr bwMode="auto">
            <a:xfrm>
              <a:off x="9532" y="1440"/>
              <a:ext cx="2400" cy="1360"/>
            </a:xfrm>
            <a:prstGeom prst="flowChartProcess">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Offering terms, clauses, conditions, warrantees to the proposer</a:t>
              </a:r>
              <a:endParaRPr lang="en-US" sz="2400">
                <a:latin typeface="Times New Roman" pitchFamily="18" charset="0"/>
              </a:endParaRPr>
            </a:p>
          </p:txBody>
        </p:sp>
        <p:sp>
          <p:nvSpPr>
            <p:cNvPr id="356366" name="Line 14"/>
            <p:cNvSpPr>
              <a:spLocks noChangeShapeType="1"/>
            </p:cNvSpPr>
            <p:nvPr/>
          </p:nvSpPr>
          <p:spPr bwMode="auto">
            <a:xfrm>
              <a:off x="9032" y="1984"/>
              <a:ext cx="500" cy="0"/>
            </a:xfrm>
            <a:prstGeom prst="line">
              <a:avLst/>
            </a:prstGeom>
            <a:noFill/>
            <a:ln w="9525">
              <a:solidFill>
                <a:srgbClr val="000000"/>
              </a:solidFill>
              <a:round/>
              <a:headEnd/>
              <a:tailEnd type="triangle" w="med" len="med"/>
            </a:ln>
          </p:spPr>
          <p:txBody>
            <a:bodyPr/>
            <a:lstStyle/>
            <a:p>
              <a:endParaRPr lang="en-US"/>
            </a:p>
          </p:txBody>
        </p:sp>
        <p:sp>
          <p:nvSpPr>
            <p:cNvPr id="356367" name="AutoShape 15"/>
            <p:cNvSpPr>
              <a:spLocks noChangeArrowheads="1"/>
            </p:cNvSpPr>
            <p:nvPr/>
          </p:nvSpPr>
          <p:spPr bwMode="auto">
            <a:xfrm>
              <a:off x="9500" y="3208"/>
              <a:ext cx="2400" cy="680"/>
            </a:xfrm>
            <a:prstGeom prst="flowChartProcess">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Proposer accepts the offer in part or in full</a:t>
              </a:r>
              <a:endParaRPr lang="en-US" sz="2400">
                <a:latin typeface="Times New Roman" pitchFamily="18" charset="0"/>
              </a:endParaRPr>
            </a:p>
          </p:txBody>
        </p:sp>
        <p:sp>
          <p:nvSpPr>
            <p:cNvPr id="356368" name="Line 16"/>
            <p:cNvSpPr>
              <a:spLocks noChangeShapeType="1"/>
            </p:cNvSpPr>
            <p:nvPr/>
          </p:nvSpPr>
          <p:spPr bwMode="auto">
            <a:xfrm>
              <a:off x="10700" y="2800"/>
              <a:ext cx="0" cy="408"/>
            </a:xfrm>
            <a:prstGeom prst="line">
              <a:avLst/>
            </a:prstGeom>
            <a:noFill/>
            <a:ln w="9525">
              <a:solidFill>
                <a:srgbClr val="000000"/>
              </a:solidFill>
              <a:round/>
              <a:headEnd/>
              <a:tailEnd type="triangle" w="med" len="med"/>
            </a:ln>
          </p:spPr>
          <p:txBody>
            <a:bodyPr/>
            <a:lstStyle/>
            <a:p>
              <a:endParaRPr lang="en-US"/>
            </a:p>
          </p:txBody>
        </p:sp>
        <p:sp>
          <p:nvSpPr>
            <p:cNvPr id="356369" name="Rectangle 17"/>
            <p:cNvSpPr>
              <a:spLocks noChangeArrowheads="1"/>
            </p:cNvSpPr>
            <p:nvPr/>
          </p:nvSpPr>
          <p:spPr bwMode="auto">
            <a:xfrm>
              <a:off x="9500" y="4568"/>
              <a:ext cx="2500" cy="680"/>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Negotiates terms if necessary</a:t>
              </a:r>
              <a:endParaRPr lang="en-US" sz="2400">
                <a:latin typeface="Times New Roman" pitchFamily="18" charset="0"/>
              </a:endParaRPr>
            </a:p>
          </p:txBody>
        </p:sp>
        <p:sp>
          <p:nvSpPr>
            <p:cNvPr id="356370" name="Rectangle 18"/>
            <p:cNvSpPr>
              <a:spLocks noChangeArrowheads="1"/>
            </p:cNvSpPr>
            <p:nvPr/>
          </p:nvSpPr>
          <p:spPr bwMode="auto">
            <a:xfrm>
              <a:off x="9900" y="5792"/>
              <a:ext cx="2100" cy="1360"/>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Pays premium either full or first installment (Not necessary if credit is allowed)</a:t>
              </a:r>
              <a:endParaRPr lang="en-US" sz="2400">
                <a:latin typeface="Times New Roman" pitchFamily="18" charset="0"/>
              </a:endParaRPr>
            </a:p>
          </p:txBody>
        </p:sp>
        <p:sp>
          <p:nvSpPr>
            <p:cNvPr id="356371" name="Line 19"/>
            <p:cNvSpPr>
              <a:spLocks noChangeShapeType="1"/>
            </p:cNvSpPr>
            <p:nvPr/>
          </p:nvSpPr>
          <p:spPr bwMode="auto">
            <a:xfrm>
              <a:off x="10700" y="3888"/>
              <a:ext cx="0" cy="680"/>
            </a:xfrm>
            <a:prstGeom prst="line">
              <a:avLst/>
            </a:prstGeom>
            <a:noFill/>
            <a:ln w="9525">
              <a:solidFill>
                <a:srgbClr val="000000"/>
              </a:solidFill>
              <a:round/>
              <a:headEnd/>
              <a:tailEnd type="triangle" w="med" len="med"/>
            </a:ln>
          </p:spPr>
          <p:txBody>
            <a:bodyPr/>
            <a:lstStyle/>
            <a:p>
              <a:endParaRPr lang="en-US"/>
            </a:p>
          </p:txBody>
        </p:sp>
        <p:sp>
          <p:nvSpPr>
            <p:cNvPr id="356372" name="Rectangle 20"/>
            <p:cNvSpPr>
              <a:spLocks noChangeArrowheads="1"/>
            </p:cNvSpPr>
            <p:nvPr/>
          </p:nvSpPr>
          <p:spPr bwMode="auto">
            <a:xfrm>
              <a:off x="7300" y="6064"/>
              <a:ext cx="2000" cy="816"/>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latin typeface="Times New Roman" pitchFamily="18" charset="0"/>
                  <a:cs typeface="Times New Roman" pitchFamily="18" charset="0"/>
                </a:rPr>
                <a:t>Incept policy (Insurance Commencement)</a:t>
              </a:r>
              <a:endParaRPr lang="en-US" sz="2400">
                <a:latin typeface="Times New Roman" pitchFamily="18" charset="0"/>
              </a:endParaRPr>
            </a:p>
          </p:txBody>
        </p:sp>
        <p:sp>
          <p:nvSpPr>
            <p:cNvPr id="356373" name="Line 21"/>
            <p:cNvSpPr>
              <a:spLocks noChangeShapeType="1"/>
            </p:cNvSpPr>
            <p:nvPr/>
          </p:nvSpPr>
          <p:spPr bwMode="auto">
            <a:xfrm flipH="1">
              <a:off x="9300" y="6472"/>
              <a:ext cx="600" cy="0"/>
            </a:xfrm>
            <a:prstGeom prst="line">
              <a:avLst/>
            </a:prstGeom>
            <a:noFill/>
            <a:ln w="9525">
              <a:solidFill>
                <a:srgbClr val="000000"/>
              </a:solidFill>
              <a:round/>
              <a:headEnd/>
              <a:tailEnd type="triangle" w="med" len="med"/>
            </a:ln>
          </p:spPr>
          <p:txBody>
            <a:bodyPr/>
            <a:lstStyle/>
            <a:p>
              <a:endParaRPr lang="en-US"/>
            </a:p>
          </p:txBody>
        </p:sp>
        <p:sp>
          <p:nvSpPr>
            <p:cNvPr id="356374" name="Rectangle 22"/>
            <p:cNvSpPr>
              <a:spLocks noChangeArrowheads="1"/>
            </p:cNvSpPr>
            <p:nvPr/>
          </p:nvSpPr>
          <p:spPr bwMode="auto">
            <a:xfrm>
              <a:off x="6800" y="3208"/>
              <a:ext cx="1600" cy="680"/>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t>No insurance granted</a:t>
              </a:r>
              <a:endParaRPr lang="en-US" sz="2400">
                <a:latin typeface="Times New Roman" pitchFamily="18" charset="0"/>
              </a:endParaRPr>
            </a:p>
          </p:txBody>
        </p:sp>
        <p:sp>
          <p:nvSpPr>
            <p:cNvPr id="356375" name="Line 23"/>
            <p:cNvSpPr>
              <a:spLocks noChangeShapeType="1"/>
            </p:cNvSpPr>
            <p:nvPr/>
          </p:nvSpPr>
          <p:spPr bwMode="auto">
            <a:xfrm flipH="1">
              <a:off x="8400" y="3480"/>
              <a:ext cx="1100" cy="0"/>
            </a:xfrm>
            <a:prstGeom prst="line">
              <a:avLst/>
            </a:prstGeom>
            <a:noFill/>
            <a:ln w="9525">
              <a:solidFill>
                <a:srgbClr val="000000"/>
              </a:solidFill>
              <a:round/>
              <a:headEnd/>
              <a:tailEnd type="triangle" w="med" len="med"/>
            </a:ln>
          </p:spPr>
          <p:txBody>
            <a:bodyPr/>
            <a:lstStyle/>
            <a:p>
              <a:endParaRPr lang="en-US"/>
            </a:p>
          </p:txBody>
        </p:sp>
        <p:sp>
          <p:nvSpPr>
            <p:cNvPr id="356376" name="Text Box 24"/>
            <p:cNvSpPr txBox="1">
              <a:spLocks noChangeArrowheads="1"/>
            </p:cNvSpPr>
            <p:nvPr/>
          </p:nvSpPr>
          <p:spPr bwMode="auto">
            <a:xfrm>
              <a:off x="8300" y="3072"/>
              <a:ext cx="1440" cy="408"/>
            </a:xfrm>
            <a:prstGeom prst="rect">
              <a:avLst/>
            </a:prstGeom>
            <a:noFill/>
            <a:ln w="9525">
              <a:noFill/>
              <a:miter lim="800000"/>
              <a:headEnd/>
              <a:tailEnd/>
            </a:ln>
          </p:spPr>
          <p:txBody>
            <a:bodyPr/>
            <a:lstStyle/>
            <a:p>
              <a:pPr>
                <a:spcAft>
                  <a:spcPct val="0"/>
                </a:spcAft>
                <a:buClrTx/>
              </a:pPr>
              <a:r>
                <a:rPr lang="en-US" sz="1000"/>
                <a:t>Disagrees</a:t>
              </a:r>
              <a:endParaRPr lang="en-US" sz="2400">
                <a:latin typeface="Times New Roman" pitchFamily="18" charset="0"/>
              </a:endParaRPr>
            </a:p>
          </p:txBody>
        </p:sp>
        <p:sp>
          <p:nvSpPr>
            <p:cNvPr id="356377" name="Line 25"/>
            <p:cNvSpPr>
              <a:spLocks noChangeShapeType="1"/>
            </p:cNvSpPr>
            <p:nvPr/>
          </p:nvSpPr>
          <p:spPr bwMode="auto">
            <a:xfrm>
              <a:off x="10800" y="5248"/>
              <a:ext cx="0" cy="544"/>
            </a:xfrm>
            <a:prstGeom prst="line">
              <a:avLst/>
            </a:prstGeom>
            <a:noFill/>
            <a:ln w="9525">
              <a:solidFill>
                <a:srgbClr val="000000"/>
              </a:solidFill>
              <a:round/>
              <a:headEnd/>
              <a:tailEnd type="triangle" w="med" len="med"/>
            </a:ln>
          </p:spPr>
          <p:txBody>
            <a:bodyPr/>
            <a:lstStyle/>
            <a:p>
              <a:endParaRPr lang="en-US"/>
            </a:p>
          </p:txBody>
        </p:sp>
        <p:sp>
          <p:nvSpPr>
            <p:cNvPr id="356378" name="Rectangle 26"/>
            <p:cNvSpPr>
              <a:spLocks noChangeArrowheads="1"/>
            </p:cNvSpPr>
            <p:nvPr/>
          </p:nvSpPr>
          <p:spPr bwMode="auto">
            <a:xfrm>
              <a:off x="4900" y="6064"/>
              <a:ext cx="1900" cy="680"/>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cs typeface="Times New Roman" pitchFamily="18" charset="0"/>
                </a:rPr>
                <a:t>Policy document Generation</a:t>
              </a:r>
              <a:endParaRPr lang="en-US" sz="2400">
                <a:latin typeface="Times New Roman" pitchFamily="18" charset="0"/>
              </a:endParaRPr>
            </a:p>
          </p:txBody>
        </p:sp>
        <p:sp>
          <p:nvSpPr>
            <p:cNvPr id="356379" name="Line 27"/>
            <p:cNvSpPr>
              <a:spLocks noChangeShapeType="1"/>
            </p:cNvSpPr>
            <p:nvPr/>
          </p:nvSpPr>
          <p:spPr bwMode="auto">
            <a:xfrm flipH="1">
              <a:off x="6800" y="6472"/>
              <a:ext cx="500" cy="0"/>
            </a:xfrm>
            <a:prstGeom prst="line">
              <a:avLst/>
            </a:prstGeom>
            <a:noFill/>
            <a:ln w="9525">
              <a:solidFill>
                <a:srgbClr val="000000"/>
              </a:solidFill>
              <a:round/>
              <a:headEnd/>
              <a:tailEnd type="triangle" w="med" len="med"/>
            </a:ln>
          </p:spPr>
          <p:txBody>
            <a:bodyPr/>
            <a:lstStyle/>
            <a:p>
              <a:endParaRPr lang="en-US"/>
            </a:p>
          </p:txBody>
        </p:sp>
        <p:sp>
          <p:nvSpPr>
            <p:cNvPr id="356380" name="Rectangle 28"/>
            <p:cNvSpPr>
              <a:spLocks noChangeArrowheads="1"/>
            </p:cNvSpPr>
            <p:nvPr/>
          </p:nvSpPr>
          <p:spPr bwMode="auto">
            <a:xfrm>
              <a:off x="2700" y="5928"/>
              <a:ext cx="1500" cy="816"/>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t>Send policy document to insured</a:t>
              </a:r>
              <a:endParaRPr lang="en-US" sz="2400">
                <a:latin typeface="Times New Roman" pitchFamily="18" charset="0"/>
              </a:endParaRPr>
            </a:p>
          </p:txBody>
        </p:sp>
        <p:sp>
          <p:nvSpPr>
            <p:cNvPr id="356381" name="Line 29"/>
            <p:cNvSpPr>
              <a:spLocks noChangeShapeType="1"/>
            </p:cNvSpPr>
            <p:nvPr/>
          </p:nvSpPr>
          <p:spPr bwMode="auto">
            <a:xfrm flipH="1">
              <a:off x="4200" y="6472"/>
              <a:ext cx="700" cy="0"/>
            </a:xfrm>
            <a:prstGeom prst="line">
              <a:avLst/>
            </a:prstGeom>
            <a:noFill/>
            <a:ln w="9525">
              <a:solidFill>
                <a:srgbClr val="000000"/>
              </a:solidFill>
              <a:round/>
              <a:headEnd/>
              <a:tailEnd type="triangle" w="med" len="med"/>
            </a:ln>
          </p:spPr>
          <p:txBody>
            <a:bodyPr/>
            <a:lstStyle/>
            <a:p>
              <a:endParaRPr lang="en-US"/>
            </a:p>
          </p:txBody>
        </p:sp>
        <p:sp>
          <p:nvSpPr>
            <p:cNvPr id="356382" name="Rectangle 30"/>
            <p:cNvSpPr>
              <a:spLocks noChangeArrowheads="1"/>
            </p:cNvSpPr>
            <p:nvPr/>
          </p:nvSpPr>
          <p:spPr bwMode="auto">
            <a:xfrm>
              <a:off x="2632" y="4568"/>
              <a:ext cx="1600" cy="680"/>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t>Renew/ cancel policy</a:t>
              </a:r>
              <a:endParaRPr lang="en-US" sz="2400">
                <a:latin typeface="Times New Roman" pitchFamily="18" charset="0"/>
              </a:endParaRPr>
            </a:p>
          </p:txBody>
        </p:sp>
        <p:sp>
          <p:nvSpPr>
            <p:cNvPr id="356383" name="Text Box 31"/>
            <p:cNvSpPr txBox="1">
              <a:spLocks noChangeArrowheads="1"/>
            </p:cNvSpPr>
            <p:nvPr/>
          </p:nvSpPr>
          <p:spPr bwMode="auto">
            <a:xfrm>
              <a:off x="1632" y="5248"/>
              <a:ext cx="1900" cy="680"/>
            </a:xfrm>
            <a:prstGeom prst="rect">
              <a:avLst/>
            </a:prstGeom>
            <a:noFill/>
            <a:ln w="9525">
              <a:noFill/>
              <a:miter lim="800000"/>
              <a:headEnd/>
              <a:tailEnd/>
            </a:ln>
          </p:spPr>
          <p:txBody>
            <a:bodyPr/>
            <a:lstStyle/>
            <a:p>
              <a:pPr>
                <a:spcAft>
                  <a:spcPct val="0"/>
                </a:spcAft>
                <a:buClrTx/>
              </a:pPr>
              <a:r>
                <a:rPr lang="en-US" sz="1000">
                  <a:cs typeface="Times New Roman" pitchFamily="18" charset="0"/>
                </a:rPr>
                <a:t>After completion of policy period</a:t>
              </a:r>
              <a:endParaRPr lang="en-US" sz="2400">
                <a:latin typeface="Times New Roman" pitchFamily="18" charset="0"/>
              </a:endParaRPr>
            </a:p>
          </p:txBody>
        </p:sp>
        <p:sp>
          <p:nvSpPr>
            <p:cNvPr id="356384" name="Rectangle 32"/>
            <p:cNvSpPr>
              <a:spLocks noChangeArrowheads="1"/>
            </p:cNvSpPr>
            <p:nvPr/>
          </p:nvSpPr>
          <p:spPr bwMode="auto">
            <a:xfrm>
              <a:off x="5432" y="4704"/>
              <a:ext cx="1800" cy="544"/>
            </a:xfrm>
            <a:prstGeom prst="rect">
              <a:avLst/>
            </a:prstGeom>
            <a:solidFill>
              <a:srgbClr val="FFFFFF"/>
            </a:solidFill>
            <a:ln w="9525">
              <a:solidFill>
                <a:srgbClr val="000000"/>
              </a:solidFill>
              <a:miter lim="800000"/>
              <a:headEnd/>
              <a:tailEnd/>
            </a:ln>
          </p:spPr>
          <p:txBody>
            <a:bodyPr/>
            <a:lstStyle/>
            <a:p>
              <a:pPr>
                <a:spcAft>
                  <a:spcPct val="0"/>
                </a:spcAft>
                <a:buClrTx/>
              </a:pPr>
              <a:r>
                <a:rPr lang="en-US" sz="1000"/>
                <a:t>Terminate policy</a:t>
              </a:r>
              <a:endParaRPr lang="en-US" sz="2400">
                <a:latin typeface="Times New Roman" pitchFamily="18" charset="0"/>
              </a:endParaRPr>
            </a:p>
          </p:txBody>
        </p:sp>
        <p:sp>
          <p:nvSpPr>
            <p:cNvPr id="356385" name="Line 33"/>
            <p:cNvSpPr>
              <a:spLocks noChangeShapeType="1"/>
            </p:cNvSpPr>
            <p:nvPr/>
          </p:nvSpPr>
          <p:spPr bwMode="auto">
            <a:xfrm flipV="1">
              <a:off x="3300" y="5248"/>
              <a:ext cx="0" cy="680"/>
            </a:xfrm>
            <a:prstGeom prst="line">
              <a:avLst/>
            </a:prstGeom>
            <a:noFill/>
            <a:ln w="9525">
              <a:solidFill>
                <a:srgbClr val="000000"/>
              </a:solidFill>
              <a:round/>
              <a:headEnd/>
              <a:tailEnd type="triangle" w="med" len="med"/>
            </a:ln>
          </p:spPr>
          <p:txBody>
            <a:bodyPr/>
            <a:lstStyle/>
            <a:p>
              <a:endParaRPr lang="en-US"/>
            </a:p>
          </p:txBody>
        </p:sp>
        <p:sp>
          <p:nvSpPr>
            <p:cNvPr id="356386" name="Line 34"/>
            <p:cNvSpPr>
              <a:spLocks noChangeShapeType="1"/>
            </p:cNvSpPr>
            <p:nvPr/>
          </p:nvSpPr>
          <p:spPr bwMode="auto">
            <a:xfrm>
              <a:off x="4232" y="4976"/>
              <a:ext cx="1200" cy="0"/>
            </a:xfrm>
            <a:prstGeom prst="line">
              <a:avLst/>
            </a:prstGeom>
            <a:noFill/>
            <a:ln w="9525">
              <a:solidFill>
                <a:srgbClr val="000000"/>
              </a:solidFill>
              <a:round/>
              <a:headEnd/>
              <a:tailEnd type="triangle" w="med" len="med"/>
            </a:ln>
          </p:spPr>
          <p:txBody>
            <a:bodyPr/>
            <a:lstStyle/>
            <a:p>
              <a:endParaRPr lang="en-US"/>
            </a:p>
          </p:txBody>
        </p:sp>
        <p:sp>
          <p:nvSpPr>
            <p:cNvPr id="356387" name="Line 35"/>
            <p:cNvSpPr>
              <a:spLocks noChangeShapeType="1"/>
            </p:cNvSpPr>
            <p:nvPr/>
          </p:nvSpPr>
          <p:spPr bwMode="auto">
            <a:xfrm flipV="1">
              <a:off x="3532" y="1984"/>
              <a:ext cx="0" cy="2584"/>
            </a:xfrm>
            <a:prstGeom prst="line">
              <a:avLst/>
            </a:prstGeom>
            <a:noFill/>
            <a:ln w="9525">
              <a:solidFill>
                <a:srgbClr val="000000"/>
              </a:solidFill>
              <a:round/>
              <a:headEnd/>
              <a:tailEnd type="triangle" w="med" len="med"/>
            </a:ln>
          </p:spPr>
          <p:txBody>
            <a:bodyPr/>
            <a:lstStyle/>
            <a:p>
              <a:endParaRPr lang="en-US"/>
            </a:p>
          </p:txBody>
        </p:sp>
        <p:sp>
          <p:nvSpPr>
            <p:cNvPr id="356388" name="Text Box 36"/>
            <p:cNvSpPr txBox="1">
              <a:spLocks noChangeArrowheads="1"/>
            </p:cNvSpPr>
            <p:nvPr/>
          </p:nvSpPr>
          <p:spPr bwMode="auto">
            <a:xfrm>
              <a:off x="9800" y="4024"/>
              <a:ext cx="940" cy="408"/>
            </a:xfrm>
            <a:prstGeom prst="rect">
              <a:avLst/>
            </a:prstGeom>
            <a:noFill/>
            <a:ln w="9525">
              <a:noFill/>
              <a:miter lim="800000"/>
              <a:headEnd/>
              <a:tailEnd/>
            </a:ln>
          </p:spPr>
          <p:txBody>
            <a:bodyPr/>
            <a:lstStyle/>
            <a:p>
              <a:pPr>
                <a:spcAft>
                  <a:spcPct val="0"/>
                </a:spcAft>
                <a:buClrTx/>
              </a:pPr>
              <a:r>
                <a:rPr lang="en-US" sz="1000"/>
                <a:t>Agrees</a:t>
              </a:r>
              <a:endParaRPr lang="en-US" sz="2400">
                <a:latin typeface="Times New Roman" pitchFamily="18" charset="0"/>
              </a:endParaRPr>
            </a:p>
          </p:txBody>
        </p:sp>
        <p:sp>
          <p:nvSpPr>
            <p:cNvPr id="356389" name="Text Box 37"/>
            <p:cNvSpPr txBox="1">
              <a:spLocks noChangeArrowheads="1"/>
            </p:cNvSpPr>
            <p:nvPr/>
          </p:nvSpPr>
          <p:spPr bwMode="auto">
            <a:xfrm>
              <a:off x="4132" y="4568"/>
              <a:ext cx="1440" cy="408"/>
            </a:xfrm>
            <a:prstGeom prst="rect">
              <a:avLst/>
            </a:prstGeom>
            <a:noFill/>
            <a:ln w="9525">
              <a:noFill/>
              <a:miter lim="800000"/>
              <a:headEnd/>
              <a:tailEnd/>
            </a:ln>
          </p:spPr>
          <p:txBody>
            <a:bodyPr/>
            <a:lstStyle/>
            <a:p>
              <a:pPr>
                <a:spcAft>
                  <a:spcPct val="0"/>
                </a:spcAft>
                <a:buClrTx/>
              </a:pPr>
              <a:r>
                <a:rPr lang="en-US" sz="1000"/>
                <a:t>Cancel</a:t>
              </a:r>
              <a:endParaRPr lang="en-US" sz="2400">
                <a:latin typeface="Times New Roman" pitchFamily="18" charset="0"/>
              </a:endParaRPr>
            </a:p>
          </p:txBody>
        </p:sp>
        <p:sp>
          <p:nvSpPr>
            <p:cNvPr id="356390" name="Text Box 38"/>
            <p:cNvSpPr txBox="1">
              <a:spLocks noChangeArrowheads="1"/>
            </p:cNvSpPr>
            <p:nvPr/>
          </p:nvSpPr>
          <p:spPr bwMode="auto">
            <a:xfrm>
              <a:off x="2632" y="3344"/>
              <a:ext cx="1040" cy="408"/>
            </a:xfrm>
            <a:prstGeom prst="rect">
              <a:avLst/>
            </a:prstGeom>
            <a:noFill/>
            <a:ln w="9525">
              <a:noFill/>
              <a:miter lim="800000"/>
              <a:headEnd/>
              <a:tailEnd/>
            </a:ln>
          </p:spPr>
          <p:txBody>
            <a:bodyPr/>
            <a:lstStyle/>
            <a:p>
              <a:pPr>
                <a:spcAft>
                  <a:spcPct val="0"/>
                </a:spcAft>
                <a:buClrTx/>
              </a:pPr>
              <a:r>
                <a:rPr lang="en-US" sz="1000"/>
                <a:t>Renew</a:t>
              </a:r>
              <a:endParaRPr lang="en-US" sz="24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74434" name="Rectangle 2"/>
          <p:cNvSpPr>
            <a:spLocks noGrp="1" noChangeArrowheads="1"/>
          </p:cNvSpPr>
          <p:nvPr>
            <p:ph type="title"/>
          </p:nvPr>
        </p:nvSpPr>
        <p:spPr>
          <a:xfrm>
            <a:off x="249238" y="180975"/>
            <a:ext cx="8628062" cy="657225"/>
          </a:xfrm>
        </p:spPr>
        <p:txBody>
          <a:bodyPr/>
          <a:lstStyle/>
          <a:p>
            <a:r>
              <a:rPr lang="en-US"/>
              <a:t>Insurance Operations- Policy servicing</a:t>
            </a:r>
          </a:p>
        </p:txBody>
      </p:sp>
      <p:sp>
        <p:nvSpPr>
          <p:cNvPr id="274435" name="Rectangle 3"/>
          <p:cNvSpPr>
            <a:spLocks noGrp="1" noChangeArrowheads="1"/>
          </p:cNvSpPr>
          <p:nvPr>
            <p:ph type="body" idx="1"/>
          </p:nvPr>
        </p:nvSpPr>
        <p:spPr/>
        <p:txBody>
          <a:bodyPr/>
          <a:lstStyle/>
          <a:p>
            <a:pPr lvl="1"/>
            <a:r>
              <a:rPr lang="en-US"/>
              <a:t>Policy Servicing is the set of activities carried out on the system that create, maintain and amend client and policy related data during the currency of the policy</a:t>
            </a:r>
          </a:p>
          <a:p>
            <a:pPr lvl="1"/>
            <a:r>
              <a:rPr lang="en-US"/>
              <a:t>Policy Servicing is needed</a:t>
            </a:r>
          </a:p>
          <a:p>
            <a:pPr lvl="2"/>
            <a:r>
              <a:rPr lang="en-US"/>
              <a:t>To manages client communications</a:t>
            </a:r>
          </a:p>
          <a:p>
            <a:pPr lvl="2"/>
            <a:r>
              <a:rPr lang="en-US"/>
              <a:t>Meet client expectations</a:t>
            </a:r>
          </a:p>
          <a:p>
            <a:pPr lvl="2"/>
            <a:r>
              <a:rPr lang="en-US"/>
              <a:t>Insurance policies are long term contracts. Period of insurance range from a day to 100 years. Policy servicing helps to keep track of all changes</a:t>
            </a:r>
          </a:p>
          <a:p>
            <a:pPr lvl="2"/>
            <a:r>
              <a:rPr lang="en-US"/>
              <a:t>If the servicing is done properly, these efforts are rewarded with client loyalty and new business opportunities</a:t>
            </a:r>
          </a:p>
          <a:p>
            <a:pPr lvl="1"/>
            <a:endParaRPr lang="en-US"/>
          </a:p>
          <a:p>
            <a:pPr>
              <a:buFontTx/>
              <a:buChar char="»"/>
            </a:pP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76482" name="Rectangle 2"/>
          <p:cNvSpPr>
            <a:spLocks noGrp="1" noChangeArrowheads="1"/>
          </p:cNvSpPr>
          <p:nvPr>
            <p:ph type="title"/>
          </p:nvPr>
        </p:nvSpPr>
        <p:spPr>
          <a:xfrm>
            <a:off x="249238" y="180975"/>
            <a:ext cx="8628062" cy="657225"/>
          </a:xfrm>
        </p:spPr>
        <p:txBody>
          <a:bodyPr/>
          <a:lstStyle/>
          <a:p>
            <a:r>
              <a:rPr lang="en-US"/>
              <a:t>Policy Servicing is needed when…..</a:t>
            </a:r>
          </a:p>
        </p:txBody>
      </p:sp>
      <p:sp>
        <p:nvSpPr>
          <p:cNvPr id="276483" name="Rectangle 3"/>
          <p:cNvSpPr>
            <a:spLocks noGrp="1" noChangeArrowheads="1"/>
          </p:cNvSpPr>
          <p:nvPr>
            <p:ph type="body" idx="1"/>
          </p:nvPr>
        </p:nvSpPr>
        <p:spPr/>
        <p:txBody>
          <a:bodyPr/>
          <a:lstStyle/>
          <a:p>
            <a:pPr>
              <a:buFontTx/>
              <a:buChar char="»"/>
            </a:pPr>
            <a:r>
              <a:rPr lang="en-US"/>
              <a:t>Change of Address/Name- update client record</a:t>
            </a:r>
          </a:p>
          <a:p>
            <a:pPr>
              <a:buFontTx/>
              <a:buChar char="»"/>
            </a:pPr>
            <a:r>
              <a:rPr lang="en-US"/>
              <a:t>Cancellation/Termination of policy</a:t>
            </a:r>
          </a:p>
          <a:p>
            <a:pPr lvl="1"/>
            <a:r>
              <a:rPr lang="en-US"/>
              <a:t>From inception – min. premium charged</a:t>
            </a:r>
          </a:p>
          <a:p>
            <a:pPr lvl="1"/>
            <a:r>
              <a:rPr lang="en-US"/>
              <a:t>Mid term cancellation- pro-rate or short period rates applied</a:t>
            </a:r>
          </a:p>
          <a:p>
            <a:pPr lvl="1"/>
            <a:r>
              <a:rPr lang="en-US"/>
              <a:t>Restriction of coverage – risk or peril deleted, period shortened</a:t>
            </a:r>
          </a:p>
          <a:p>
            <a:pPr lvl="1"/>
            <a:r>
              <a:rPr lang="en-US"/>
              <a:t>Extension of policy- longer term, additional perils, increase in sum insured</a:t>
            </a:r>
          </a:p>
          <a:p>
            <a:pPr lvl="1"/>
            <a:r>
              <a:rPr lang="en-US"/>
              <a:t>Additional premium or refund premium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99010" name="Rectangle 2"/>
          <p:cNvSpPr>
            <a:spLocks noGrp="1" noChangeArrowheads="1"/>
          </p:cNvSpPr>
          <p:nvPr>
            <p:ph type="title"/>
          </p:nvPr>
        </p:nvSpPr>
        <p:spPr>
          <a:xfrm>
            <a:off x="249238" y="180975"/>
            <a:ext cx="8628062" cy="657225"/>
          </a:xfrm>
        </p:spPr>
        <p:txBody>
          <a:bodyPr/>
          <a:lstStyle/>
          <a:p>
            <a:r>
              <a:rPr lang="en-US"/>
              <a:t>Policy Servicing</a:t>
            </a:r>
          </a:p>
        </p:txBody>
      </p:sp>
      <p:graphicFrame>
        <p:nvGraphicFramePr>
          <p:cNvPr id="299011" name="Object 3"/>
          <p:cNvGraphicFramePr>
            <a:graphicFrameLocks noChangeAspect="1"/>
          </p:cNvGraphicFramePr>
          <p:nvPr>
            <p:ph idx="1"/>
          </p:nvPr>
        </p:nvGraphicFramePr>
        <p:xfrm>
          <a:off x="614363" y="1012825"/>
          <a:ext cx="7886700" cy="5219700"/>
        </p:xfrm>
        <a:graphic>
          <a:graphicData uri="http://schemas.openxmlformats.org/presentationml/2006/ole">
            <p:oleObj spid="_x0000_s299011" name="Visio" r:id="rId4" imgW="9632899" imgH="6375197" progId="Visio.Drawing.11">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CONFIDENTIAL</a:t>
            </a:r>
          </a:p>
        </p:txBody>
      </p:sp>
      <p:sp>
        <p:nvSpPr>
          <p:cNvPr id="326658" name="Rectangle 2"/>
          <p:cNvSpPr>
            <a:spLocks noGrp="1" noChangeArrowheads="1"/>
          </p:cNvSpPr>
          <p:nvPr>
            <p:ph type="title"/>
          </p:nvPr>
        </p:nvSpPr>
        <p:spPr>
          <a:xfrm>
            <a:off x="249238" y="180975"/>
            <a:ext cx="8628062" cy="657225"/>
          </a:xfrm>
        </p:spPr>
        <p:txBody>
          <a:bodyPr/>
          <a:lstStyle/>
          <a:p>
            <a:r>
              <a:rPr lang="en-US"/>
              <a:t>Insurance Operations- Claims Management</a:t>
            </a:r>
          </a:p>
        </p:txBody>
      </p:sp>
      <p:pic>
        <p:nvPicPr>
          <p:cNvPr id="326659" name="Picture 3" descr="MCBD09515_0000[1]"/>
          <p:cNvPicPr>
            <a:picLocks noChangeAspect="1" noChangeArrowheads="1"/>
          </p:cNvPicPr>
          <p:nvPr/>
        </p:nvPicPr>
        <p:blipFill>
          <a:blip r:embed="rId2" cstate="print"/>
          <a:srcRect/>
          <a:stretch>
            <a:fillRect/>
          </a:stretch>
        </p:blipFill>
        <p:spPr bwMode="auto">
          <a:xfrm>
            <a:off x="638175" y="1428750"/>
            <a:ext cx="1784350" cy="2149475"/>
          </a:xfrm>
          <a:prstGeom prst="rect">
            <a:avLst/>
          </a:prstGeom>
          <a:noFill/>
        </p:spPr>
      </p:pic>
      <p:sp>
        <p:nvSpPr>
          <p:cNvPr id="326660" name="Rectangle 4"/>
          <p:cNvSpPr>
            <a:spLocks noChangeArrowheads="1"/>
          </p:cNvSpPr>
          <p:nvPr/>
        </p:nvSpPr>
        <p:spPr bwMode="auto">
          <a:xfrm>
            <a:off x="3062288" y="1041400"/>
            <a:ext cx="5337175" cy="5060950"/>
          </a:xfrm>
          <a:prstGeom prst="rect">
            <a:avLst/>
          </a:prstGeom>
          <a:noFill/>
          <a:ln w="9525" algn="ctr">
            <a:noFill/>
            <a:miter lim="800000"/>
            <a:headEnd/>
            <a:tailEnd/>
          </a:ln>
          <a:effectLst/>
        </p:spPr>
        <p:txBody>
          <a:bodyPr/>
          <a:lstStyle/>
          <a:p>
            <a:pPr>
              <a:buFontTx/>
              <a:buChar char="»"/>
            </a:pPr>
            <a:r>
              <a:rPr lang="en-US"/>
              <a:t>Claim is a demand for benefits as provided</a:t>
            </a:r>
          </a:p>
          <a:p>
            <a:r>
              <a:rPr lang="en-US"/>
              <a:t>   by the policy </a:t>
            </a:r>
          </a:p>
          <a:p>
            <a:endParaRPr lang="en-US"/>
          </a:p>
          <a:p>
            <a:pPr>
              <a:buFontTx/>
              <a:buChar char="»"/>
            </a:pPr>
            <a:r>
              <a:rPr lang="en-US"/>
              <a:t>Claim is a demand for payment under an </a:t>
            </a:r>
          </a:p>
          <a:p>
            <a:r>
              <a:rPr lang="en-US"/>
              <a:t>  insurance contract for the estimated or   </a:t>
            </a:r>
          </a:p>
          <a:p>
            <a:r>
              <a:rPr lang="en-US"/>
              <a:t>  actual amount of loss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
          <p:cNvSpPr>
            <a:spLocks noGrp="1"/>
          </p:cNvSpPr>
          <p:nvPr>
            <p:ph type="ftr" sz="quarter" idx="10"/>
          </p:nvPr>
        </p:nvSpPr>
        <p:spPr/>
        <p:txBody>
          <a:bodyPr/>
          <a:lstStyle/>
          <a:p>
            <a:r>
              <a:rPr lang="en-US"/>
              <a:t>CONFIDENTIAL</a:t>
            </a:r>
          </a:p>
        </p:txBody>
      </p:sp>
      <p:sp>
        <p:nvSpPr>
          <p:cNvPr id="327682" name="Rectangle 2"/>
          <p:cNvSpPr>
            <a:spLocks noGrp="1" noChangeArrowheads="1"/>
          </p:cNvSpPr>
          <p:nvPr>
            <p:ph type="title"/>
          </p:nvPr>
        </p:nvSpPr>
        <p:spPr>
          <a:xfrm>
            <a:off x="249238" y="180975"/>
            <a:ext cx="8628062" cy="657225"/>
          </a:xfrm>
        </p:spPr>
        <p:txBody>
          <a:bodyPr/>
          <a:lstStyle/>
          <a:p>
            <a:r>
              <a:rPr lang="en-US"/>
              <a:t>Claim life cycles</a:t>
            </a:r>
          </a:p>
        </p:txBody>
      </p:sp>
      <p:pic>
        <p:nvPicPr>
          <p:cNvPr id="327683" name="Picture 3" descr="BD10263_"/>
          <p:cNvPicPr>
            <a:picLocks noChangeAspect="1" noChangeArrowheads="1"/>
          </p:cNvPicPr>
          <p:nvPr/>
        </p:nvPicPr>
        <p:blipFill>
          <a:blip r:embed="rId3" cstate="print"/>
          <a:srcRect/>
          <a:stretch>
            <a:fillRect/>
          </a:stretch>
        </p:blipFill>
        <p:spPr bwMode="auto">
          <a:xfrm>
            <a:off x="0" y="1003300"/>
            <a:ext cx="382588" cy="382588"/>
          </a:xfrm>
          <a:prstGeom prst="rect">
            <a:avLst/>
          </a:prstGeom>
          <a:noFill/>
        </p:spPr>
      </p:pic>
      <p:grpSp>
        <p:nvGrpSpPr>
          <p:cNvPr id="327684" name="Group 4"/>
          <p:cNvGrpSpPr>
            <a:grpSpLocks/>
          </p:cNvGrpSpPr>
          <p:nvPr/>
        </p:nvGrpSpPr>
        <p:grpSpPr bwMode="auto">
          <a:xfrm>
            <a:off x="2466975" y="2698750"/>
            <a:ext cx="1444625" cy="712788"/>
            <a:chOff x="2830" y="2581"/>
            <a:chExt cx="910" cy="449"/>
          </a:xfrm>
        </p:grpSpPr>
        <p:sp>
          <p:nvSpPr>
            <p:cNvPr id="327685" name="Rectangle 5"/>
            <p:cNvSpPr>
              <a:spLocks noChangeArrowheads="1"/>
            </p:cNvSpPr>
            <p:nvPr/>
          </p:nvSpPr>
          <p:spPr bwMode="auto">
            <a:xfrm>
              <a:off x="2830" y="2581"/>
              <a:ext cx="910" cy="449"/>
            </a:xfrm>
            <a:prstGeom prst="rect">
              <a:avLst/>
            </a:prstGeom>
            <a:gradFill rotWithShape="1">
              <a:gsLst>
                <a:gs pos="0">
                  <a:srgbClr val="FFCC66"/>
                </a:gs>
                <a:gs pos="100000">
                  <a:srgbClr val="FFFFFF"/>
                </a:gs>
              </a:gsLst>
              <a:path path="shape">
                <a:fillToRect l="50000" t="50000" r="50000" b="50000"/>
              </a:path>
            </a:gradFill>
            <a:ln w="9525" algn="ctr">
              <a:solidFill>
                <a:schemeClr val="tx1"/>
              </a:solidFill>
              <a:miter lim="800000"/>
              <a:headEnd/>
              <a:tailEnd/>
            </a:ln>
            <a:effectLst/>
          </p:spPr>
          <p:txBody>
            <a:bodyPr wrap="none" anchor="ctr">
              <a:spAutoFit/>
            </a:bodyPr>
            <a:lstStyle/>
            <a:p>
              <a:pPr algn="ctr">
                <a:spcBef>
                  <a:spcPct val="50000"/>
                </a:spcBef>
                <a:spcAft>
                  <a:spcPct val="0"/>
                </a:spcAft>
                <a:buClrTx/>
              </a:pPr>
              <a:r>
                <a:rPr lang="en-US" sz="1600" b="1">
                  <a:latin typeface="Avenir 65" pitchFamily="2" charset="0"/>
                </a:rPr>
                <a:t>Survey</a:t>
              </a:r>
            </a:p>
            <a:p>
              <a:pPr algn="ctr">
                <a:spcBef>
                  <a:spcPct val="50000"/>
                </a:spcBef>
                <a:spcAft>
                  <a:spcPct val="0"/>
                </a:spcAft>
                <a:buClrTx/>
              </a:pPr>
              <a:r>
                <a:rPr lang="en-US" sz="1600" b="1">
                  <a:latin typeface="Avenir 65" pitchFamily="2" charset="0"/>
                </a:rPr>
                <a:t>Investigation</a:t>
              </a:r>
            </a:p>
          </p:txBody>
        </p:sp>
        <p:pic>
          <p:nvPicPr>
            <p:cNvPr id="327686" name="Picture 6" descr="BD10297_"/>
            <p:cNvPicPr>
              <a:picLocks noChangeAspect="1" noChangeArrowheads="1"/>
            </p:cNvPicPr>
            <p:nvPr/>
          </p:nvPicPr>
          <p:blipFill>
            <a:blip r:embed="rId4" cstate="print"/>
            <a:srcRect/>
            <a:stretch>
              <a:fillRect/>
            </a:stretch>
          </p:blipFill>
          <p:spPr bwMode="auto">
            <a:xfrm>
              <a:off x="2920" y="2654"/>
              <a:ext cx="90" cy="90"/>
            </a:xfrm>
            <a:prstGeom prst="rect">
              <a:avLst/>
            </a:prstGeom>
            <a:gradFill rotWithShape="1">
              <a:gsLst>
                <a:gs pos="0">
                  <a:srgbClr val="FFCC66"/>
                </a:gs>
                <a:gs pos="100000">
                  <a:srgbClr val="FFFFFF"/>
                </a:gs>
              </a:gsLst>
              <a:path path="shape">
                <a:fillToRect l="50000" t="50000" r="50000" b="50000"/>
              </a:path>
            </a:gradFill>
          </p:spPr>
        </p:pic>
      </p:grpSp>
      <p:grpSp>
        <p:nvGrpSpPr>
          <p:cNvPr id="327687" name="Group 7"/>
          <p:cNvGrpSpPr>
            <a:grpSpLocks/>
          </p:cNvGrpSpPr>
          <p:nvPr/>
        </p:nvGrpSpPr>
        <p:grpSpPr bwMode="auto">
          <a:xfrm>
            <a:off x="3411538" y="3609975"/>
            <a:ext cx="1330325" cy="712788"/>
            <a:chOff x="3699" y="3271"/>
            <a:chExt cx="838" cy="449"/>
          </a:xfrm>
        </p:grpSpPr>
        <p:sp>
          <p:nvSpPr>
            <p:cNvPr id="327688" name="Rectangle 8"/>
            <p:cNvSpPr>
              <a:spLocks noChangeArrowheads="1"/>
            </p:cNvSpPr>
            <p:nvPr/>
          </p:nvSpPr>
          <p:spPr bwMode="auto">
            <a:xfrm>
              <a:off x="3699" y="3271"/>
              <a:ext cx="838" cy="449"/>
            </a:xfrm>
            <a:prstGeom prst="rect">
              <a:avLst/>
            </a:prstGeom>
            <a:gradFill rotWithShape="1">
              <a:gsLst>
                <a:gs pos="0">
                  <a:srgbClr val="FFCC66"/>
                </a:gs>
                <a:gs pos="100000">
                  <a:srgbClr val="FFFFFF"/>
                </a:gs>
              </a:gsLst>
              <a:path path="rect">
                <a:fillToRect r="100000" b="100000"/>
              </a:path>
            </a:gradFill>
            <a:ln w="9525" algn="ctr">
              <a:solidFill>
                <a:schemeClr val="tx1"/>
              </a:solidFill>
              <a:miter lim="800000"/>
              <a:headEnd/>
              <a:tailEnd/>
            </a:ln>
            <a:effectLst/>
          </p:spPr>
          <p:txBody>
            <a:bodyPr wrap="none" anchor="ctr">
              <a:spAutoFit/>
            </a:bodyPr>
            <a:lstStyle/>
            <a:p>
              <a:pPr algn="ctr">
                <a:spcBef>
                  <a:spcPct val="50000"/>
                </a:spcBef>
                <a:spcAft>
                  <a:spcPct val="0"/>
                </a:spcAft>
                <a:buClrTx/>
              </a:pPr>
              <a:r>
                <a:rPr lang="en-US" sz="1600" b="1">
                  <a:latin typeface="Avenir 65" pitchFamily="2" charset="0"/>
                </a:rPr>
                <a:t>Assessment</a:t>
              </a:r>
            </a:p>
            <a:p>
              <a:pPr algn="ctr">
                <a:spcBef>
                  <a:spcPct val="50000"/>
                </a:spcBef>
                <a:spcAft>
                  <a:spcPct val="0"/>
                </a:spcAft>
                <a:buClrTx/>
              </a:pPr>
              <a:endParaRPr lang="en-US" sz="1600" b="1">
                <a:latin typeface="Avenir 65" pitchFamily="2" charset="0"/>
              </a:endParaRPr>
            </a:p>
          </p:txBody>
        </p:sp>
        <p:pic>
          <p:nvPicPr>
            <p:cNvPr id="327689" name="Picture 9" descr="BD10297_"/>
            <p:cNvPicPr>
              <a:picLocks noChangeAspect="1" noChangeArrowheads="1"/>
            </p:cNvPicPr>
            <p:nvPr/>
          </p:nvPicPr>
          <p:blipFill>
            <a:blip r:embed="rId4" cstate="print"/>
            <a:srcRect/>
            <a:stretch>
              <a:fillRect/>
            </a:stretch>
          </p:blipFill>
          <p:spPr bwMode="auto">
            <a:xfrm>
              <a:off x="3760" y="3456"/>
              <a:ext cx="90" cy="90"/>
            </a:xfrm>
            <a:prstGeom prst="rect">
              <a:avLst/>
            </a:prstGeom>
            <a:gradFill rotWithShape="1">
              <a:gsLst>
                <a:gs pos="0">
                  <a:srgbClr val="FFCC66"/>
                </a:gs>
                <a:gs pos="100000">
                  <a:srgbClr val="FFFFFF"/>
                </a:gs>
              </a:gsLst>
              <a:path path="rect">
                <a:fillToRect r="100000" b="100000"/>
              </a:path>
            </a:gradFill>
          </p:spPr>
        </p:pic>
      </p:grpSp>
      <p:grpSp>
        <p:nvGrpSpPr>
          <p:cNvPr id="327690" name="Group 10"/>
          <p:cNvGrpSpPr>
            <a:grpSpLocks/>
          </p:cNvGrpSpPr>
          <p:nvPr/>
        </p:nvGrpSpPr>
        <p:grpSpPr bwMode="auto">
          <a:xfrm>
            <a:off x="377825" y="1117600"/>
            <a:ext cx="1819275" cy="712788"/>
            <a:chOff x="238" y="895"/>
            <a:chExt cx="1146" cy="449"/>
          </a:xfrm>
        </p:grpSpPr>
        <p:sp>
          <p:nvSpPr>
            <p:cNvPr id="327691" name="Rectangle 11"/>
            <p:cNvSpPr>
              <a:spLocks noChangeArrowheads="1"/>
            </p:cNvSpPr>
            <p:nvPr/>
          </p:nvSpPr>
          <p:spPr bwMode="auto">
            <a:xfrm>
              <a:off x="238" y="895"/>
              <a:ext cx="1146" cy="449"/>
            </a:xfrm>
            <a:prstGeom prst="rect">
              <a:avLst/>
            </a:prstGeom>
            <a:gradFill rotWithShape="1">
              <a:gsLst>
                <a:gs pos="0">
                  <a:srgbClr val="FFCC66"/>
                </a:gs>
                <a:gs pos="100000">
                  <a:srgbClr val="FFFFFF"/>
                </a:gs>
              </a:gsLst>
              <a:lin ang="2700000" scaled="1"/>
            </a:gradFill>
            <a:ln w="9525" algn="ctr">
              <a:solidFill>
                <a:schemeClr val="tx1"/>
              </a:solidFill>
              <a:miter lim="800000"/>
              <a:headEnd/>
              <a:tailEnd/>
            </a:ln>
            <a:effectLst/>
          </p:spPr>
          <p:txBody>
            <a:bodyPr wrap="none" anchor="ctr">
              <a:spAutoFit/>
            </a:bodyPr>
            <a:lstStyle/>
            <a:p>
              <a:pPr algn="ctr">
                <a:spcBef>
                  <a:spcPct val="50000"/>
                </a:spcBef>
                <a:spcAft>
                  <a:spcPct val="0"/>
                </a:spcAft>
                <a:buClrTx/>
              </a:pPr>
              <a:r>
                <a:rPr lang="en-US" sz="1600" b="1">
                  <a:latin typeface="Avenir 65" pitchFamily="2" charset="0"/>
                </a:rPr>
                <a:t>First Notification</a:t>
              </a:r>
            </a:p>
            <a:p>
              <a:pPr algn="ctr">
                <a:spcBef>
                  <a:spcPct val="50000"/>
                </a:spcBef>
                <a:spcAft>
                  <a:spcPct val="0"/>
                </a:spcAft>
                <a:buClrTx/>
              </a:pPr>
              <a:r>
                <a:rPr lang="en-US" sz="1600" b="1">
                  <a:latin typeface="Avenir 65" pitchFamily="2" charset="0"/>
                </a:rPr>
                <a:t>Of loss</a:t>
              </a:r>
            </a:p>
          </p:txBody>
        </p:sp>
        <p:pic>
          <p:nvPicPr>
            <p:cNvPr id="327692" name="Picture 12" descr="BD10297_"/>
            <p:cNvPicPr>
              <a:picLocks noChangeAspect="1" noChangeArrowheads="1"/>
            </p:cNvPicPr>
            <p:nvPr/>
          </p:nvPicPr>
          <p:blipFill>
            <a:blip r:embed="rId4" cstate="print"/>
            <a:srcRect/>
            <a:stretch>
              <a:fillRect/>
            </a:stretch>
          </p:blipFill>
          <p:spPr bwMode="auto">
            <a:xfrm>
              <a:off x="304" y="1086"/>
              <a:ext cx="90" cy="90"/>
            </a:xfrm>
            <a:prstGeom prst="rect">
              <a:avLst/>
            </a:prstGeom>
            <a:gradFill rotWithShape="1">
              <a:gsLst>
                <a:gs pos="0">
                  <a:srgbClr val="FFCC66"/>
                </a:gs>
                <a:gs pos="100000">
                  <a:srgbClr val="FFFFFF"/>
                </a:gs>
              </a:gsLst>
              <a:lin ang="2700000" scaled="1"/>
            </a:gradFill>
          </p:spPr>
        </p:pic>
      </p:grpSp>
      <p:grpSp>
        <p:nvGrpSpPr>
          <p:cNvPr id="327693" name="Group 13"/>
          <p:cNvGrpSpPr>
            <a:grpSpLocks/>
          </p:cNvGrpSpPr>
          <p:nvPr/>
        </p:nvGrpSpPr>
        <p:grpSpPr bwMode="auto">
          <a:xfrm>
            <a:off x="1198563" y="1889125"/>
            <a:ext cx="1955800" cy="712788"/>
            <a:chOff x="1529" y="1210"/>
            <a:chExt cx="1232" cy="449"/>
          </a:xfrm>
        </p:grpSpPr>
        <p:sp>
          <p:nvSpPr>
            <p:cNvPr id="327694" name="Rectangle 14"/>
            <p:cNvSpPr>
              <a:spLocks noChangeArrowheads="1"/>
            </p:cNvSpPr>
            <p:nvPr/>
          </p:nvSpPr>
          <p:spPr bwMode="auto">
            <a:xfrm>
              <a:off x="1529" y="1210"/>
              <a:ext cx="1232" cy="449"/>
            </a:xfrm>
            <a:prstGeom prst="rect">
              <a:avLst/>
            </a:prstGeom>
            <a:gradFill rotWithShape="1">
              <a:gsLst>
                <a:gs pos="0">
                  <a:srgbClr val="FFCC66"/>
                </a:gs>
                <a:gs pos="100000">
                  <a:srgbClr val="FFFFFF"/>
                </a:gs>
              </a:gsLst>
              <a:path path="shape">
                <a:fillToRect l="50000" t="50000" r="50000" b="50000"/>
              </a:path>
            </a:gradFill>
            <a:ln w="9525" algn="ctr">
              <a:solidFill>
                <a:schemeClr val="tx1"/>
              </a:solidFill>
              <a:miter lim="800000"/>
              <a:headEnd/>
              <a:tailEnd/>
            </a:ln>
            <a:effectLst/>
          </p:spPr>
          <p:txBody>
            <a:bodyPr wrap="none" anchor="ctr">
              <a:spAutoFit/>
            </a:bodyPr>
            <a:lstStyle/>
            <a:p>
              <a:pPr algn="ctr">
                <a:spcBef>
                  <a:spcPct val="50000"/>
                </a:spcBef>
                <a:spcAft>
                  <a:spcPct val="0"/>
                </a:spcAft>
                <a:buClrTx/>
              </a:pPr>
              <a:r>
                <a:rPr lang="en-US" sz="1600" b="1">
                  <a:latin typeface="Avenir 65" pitchFamily="2" charset="0"/>
                </a:rPr>
                <a:t>Claim Registration</a:t>
              </a:r>
            </a:p>
            <a:p>
              <a:pPr algn="ctr">
                <a:spcBef>
                  <a:spcPct val="50000"/>
                </a:spcBef>
                <a:spcAft>
                  <a:spcPct val="0"/>
                </a:spcAft>
                <a:buClrTx/>
              </a:pPr>
              <a:endParaRPr lang="en-US" sz="1600" b="1">
                <a:latin typeface="Avenir 65" pitchFamily="2" charset="0"/>
              </a:endParaRPr>
            </a:p>
          </p:txBody>
        </p:sp>
        <p:pic>
          <p:nvPicPr>
            <p:cNvPr id="327695" name="Picture 15" descr="BD10297_"/>
            <p:cNvPicPr>
              <a:picLocks noChangeAspect="1" noChangeArrowheads="1"/>
            </p:cNvPicPr>
            <p:nvPr/>
          </p:nvPicPr>
          <p:blipFill>
            <a:blip r:embed="rId4" cstate="print"/>
            <a:srcRect/>
            <a:stretch>
              <a:fillRect/>
            </a:stretch>
          </p:blipFill>
          <p:spPr bwMode="auto">
            <a:xfrm flipH="1" flipV="1">
              <a:off x="1593" y="1449"/>
              <a:ext cx="127" cy="127"/>
            </a:xfrm>
            <a:prstGeom prst="rect">
              <a:avLst/>
            </a:prstGeom>
            <a:gradFill rotWithShape="1">
              <a:gsLst>
                <a:gs pos="0">
                  <a:srgbClr val="FFCC66"/>
                </a:gs>
                <a:gs pos="100000">
                  <a:srgbClr val="FFFFFF"/>
                </a:gs>
              </a:gsLst>
              <a:path path="shape">
                <a:fillToRect l="50000" t="50000" r="50000" b="50000"/>
              </a:path>
            </a:gradFill>
          </p:spPr>
        </p:pic>
      </p:grpSp>
      <p:grpSp>
        <p:nvGrpSpPr>
          <p:cNvPr id="327696" name="Group 16"/>
          <p:cNvGrpSpPr>
            <a:grpSpLocks/>
          </p:cNvGrpSpPr>
          <p:nvPr/>
        </p:nvGrpSpPr>
        <p:grpSpPr bwMode="auto">
          <a:xfrm>
            <a:off x="5384800" y="5353050"/>
            <a:ext cx="1257300" cy="712788"/>
            <a:chOff x="3742" y="3512"/>
            <a:chExt cx="792" cy="449"/>
          </a:xfrm>
        </p:grpSpPr>
        <p:sp>
          <p:nvSpPr>
            <p:cNvPr id="327697" name="Rectangle 17"/>
            <p:cNvSpPr>
              <a:spLocks noChangeArrowheads="1"/>
            </p:cNvSpPr>
            <p:nvPr/>
          </p:nvSpPr>
          <p:spPr bwMode="auto">
            <a:xfrm>
              <a:off x="3742" y="3512"/>
              <a:ext cx="792" cy="449"/>
            </a:xfrm>
            <a:prstGeom prst="rect">
              <a:avLst/>
            </a:prstGeom>
            <a:gradFill rotWithShape="1">
              <a:gsLst>
                <a:gs pos="0">
                  <a:srgbClr val="FFFFFF"/>
                </a:gs>
                <a:gs pos="100000">
                  <a:srgbClr val="FFCC66"/>
                </a:gs>
              </a:gsLst>
              <a:lin ang="18900000" scaled="1"/>
            </a:gradFill>
            <a:ln w="9525" algn="ctr">
              <a:solidFill>
                <a:schemeClr val="tx1"/>
              </a:solidFill>
              <a:miter lim="800000"/>
              <a:headEnd/>
              <a:tailEnd/>
            </a:ln>
            <a:effectLst/>
          </p:spPr>
          <p:txBody>
            <a:bodyPr wrap="none" anchor="ctr">
              <a:spAutoFit/>
            </a:bodyPr>
            <a:lstStyle/>
            <a:p>
              <a:pPr algn="ctr">
                <a:spcBef>
                  <a:spcPct val="50000"/>
                </a:spcBef>
                <a:spcAft>
                  <a:spcPct val="0"/>
                </a:spcAft>
                <a:buClrTx/>
              </a:pPr>
              <a:r>
                <a:rPr lang="en-US" sz="1600" b="1">
                  <a:latin typeface="Avenir 65" pitchFamily="2" charset="0"/>
                </a:rPr>
                <a:t>Settlement</a:t>
              </a:r>
            </a:p>
            <a:p>
              <a:pPr algn="ctr">
                <a:spcBef>
                  <a:spcPct val="50000"/>
                </a:spcBef>
                <a:spcAft>
                  <a:spcPct val="0"/>
                </a:spcAft>
                <a:buClrTx/>
              </a:pPr>
              <a:r>
                <a:rPr lang="en-US" sz="1600" b="1">
                  <a:latin typeface="Avenir 65" pitchFamily="2" charset="0"/>
                </a:rPr>
                <a:t>of claim</a:t>
              </a:r>
            </a:p>
          </p:txBody>
        </p:sp>
        <p:pic>
          <p:nvPicPr>
            <p:cNvPr id="327698" name="Picture 18" descr="BD10297_"/>
            <p:cNvPicPr>
              <a:picLocks noChangeAspect="1" noChangeArrowheads="1"/>
            </p:cNvPicPr>
            <p:nvPr/>
          </p:nvPicPr>
          <p:blipFill>
            <a:blip r:embed="rId4" cstate="print"/>
            <a:srcRect/>
            <a:stretch>
              <a:fillRect/>
            </a:stretch>
          </p:blipFill>
          <p:spPr bwMode="auto">
            <a:xfrm>
              <a:off x="3807" y="3701"/>
              <a:ext cx="90" cy="90"/>
            </a:xfrm>
            <a:prstGeom prst="rect">
              <a:avLst/>
            </a:prstGeom>
            <a:gradFill rotWithShape="1">
              <a:gsLst>
                <a:gs pos="0">
                  <a:srgbClr val="FFFFFF"/>
                </a:gs>
                <a:gs pos="100000">
                  <a:srgbClr val="FFCC66"/>
                </a:gs>
              </a:gsLst>
              <a:lin ang="18900000" scaled="1"/>
            </a:gradFill>
          </p:spPr>
        </p:pic>
      </p:grpSp>
      <p:grpSp>
        <p:nvGrpSpPr>
          <p:cNvPr id="327699" name="Group 19"/>
          <p:cNvGrpSpPr>
            <a:grpSpLocks/>
          </p:cNvGrpSpPr>
          <p:nvPr/>
        </p:nvGrpSpPr>
        <p:grpSpPr bwMode="auto">
          <a:xfrm>
            <a:off x="4003675" y="4587875"/>
            <a:ext cx="1673225" cy="712788"/>
            <a:chOff x="2949" y="3068"/>
            <a:chExt cx="1054" cy="449"/>
          </a:xfrm>
        </p:grpSpPr>
        <p:sp>
          <p:nvSpPr>
            <p:cNvPr id="327700" name="Rectangle 20"/>
            <p:cNvSpPr>
              <a:spLocks noChangeArrowheads="1"/>
            </p:cNvSpPr>
            <p:nvPr/>
          </p:nvSpPr>
          <p:spPr bwMode="auto">
            <a:xfrm>
              <a:off x="2949" y="3068"/>
              <a:ext cx="1054" cy="449"/>
            </a:xfrm>
            <a:prstGeom prst="rect">
              <a:avLst/>
            </a:prstGeom>
            <a:gradFill rotWithShape="1">
              <a:gsLst>
                <a:gs pos="0">
                  <a:srgbClr val="FFCC66"/>
                </a:gs>
                <a:gs pos="100000">
                  <a:srgbClr val="FFFFFF"/>
                </a:gs>
              </a:gsLst>
              <a:path path="shape">
                <a:fillToRect l="50000" t="50000" r="50000" b="50000"/>
              </a:path>
            </a:gradFill>
            <a:ln w="9525" algn="ctr">
              <a:solidFill>
                <a:schemeClr val="tx1"/>
              </a:solidFill>
              <a:miter lim="800000"/>
              <a:headEnd/>
              <a:tailEnd/>
            </a:ln>
            <a:effectLst/>
          </p:spPr>
          <p:txBody>
            <a:bodyPr wrap="none" anchor="ctr">
              <a:spAutoFit/>
            </a:bodyPr>
            <a:lstStyle/>
            <a:p>
              <a:pPr algn="ctr">
                <a:spcBef>
                  <a:spcPct val="50000"/>
                </a:spcBef>
                <a:spcAft>
                  <a:spcPct val="0"/>
                </a:spcAft>
                <a:buClrTx/>
              </a:pPr>
              <a:r>
                <a:rPr lang="en-US" sz="1600" b="1">
                  <a:latin typeface="Avenir 65" pitchFamily="2" charset="0"/>
                </a:rPr>
                <a:t>Claim Approval</a:t>
              </a:r>
            </a:p>
            <a:p>
              <a:pPr algn="ctr">
                <a:spcBef>
                  <a:spcPct val="50000"/>
                </a:spcBef>
                <a:spcAft>
                  <a:spcPct val="0"/>
                </a:spcAft>
                <a:buClrTx/>
              </a:pPr>
              <a:endParaRPr lang="en-US" sz="1600" b="1">
                <a:latin typeface="Avenir 65" pitchFamily="2" charset="0"/>
              </a:endParaRPr>
            </a:p>
          </p:txBody>
        </p:sp>
        <p:pic>
          <p:nvPicPr>
            <p:cNvPr id="327701" name="Picture 21" descr="BD10297_"/>
            <p:cNvPicPr>
              <a:picLocks noChangeAspect="1" noChangeArrowheads="1"/>
            </p:cNvPicPr>
            <p:nvPr/>
          </p:nvPicPr>
          <p:blipFill>
            <a:blip r:embed="rId4" cstate="print"/>
            <a:srcRect/>
            <a:stretch>
              <a:fillRect/>
            </a:stretch>
          </p:blipFill>
          <p:spPr bwMode="auto">
            <a:xfrm>
              <a:off x="3005" y="3276"/>
              <a:ext cx="90" cy="90"/>
            </a:xfrm>
            <a:prstGeom prst="rect">
              <a:avLst/>
            </a:prstGeom>
            <a:gradFill rotWithShape="1">
              <a:gsLst>
                <a:gs pos="0">
                  <a:srgbClr val="FFCC66"/>
                </a:gs>
                <a:gs pos="100000">
                  <a:srgbClr val="FFFFFF"/>
                </a:gs>
              </a:gsLst>
              <a:path path="shape">
                <a:fillToRect l="50000" t="50000" r="50000" b="50000"/>
              </a:path>
            </a:gradFill>
          </p:spPr>
        </p:pic>
      </p:grpSp>
      <p:cxnSp>
        <p:nvCxnSpPr>
          <p:cNvPr id="327702" name="AutoShape 22"/>
          <p:cNvCxnSpPr>
            <a:cxnSpLocks noChangeShapeType="1"/>
          </p:cNvCxnSpPr>
          <p:nvPr/>
        </p:nvCxnSpPr>
        <p:spPr bwMode="auto">
          <a:xfrm rot="16200000" flipH="1">
            <a:off x="5724525" y="5154613"/>
            <a:ext cx="360363" cy="331787"/>
          </a:xfrm>
          <a:prstGeom prst="bentConnector3">
            <a:avLst>
              <a:gd name="adj1" fmla="val 49778"/>
            </a:avLst>
          </a:prstGeom>
          <a:noFill/>
          <a:ln w="9525">
            <a:solidFill>
              <a:schemeClr val="tx1"/>
            </a:solidFill>
            <a:miter lim="800000"/>
            <a:headEnd/>
            <a:tailEnd type="triangle" w="med" len="med"/>
          </a:ln>
          <a:effectLst/>
        </p:spPr>
      </p:cxnSp>
      <p:cxnSp>
        <p:nvCxnSpPr>
          <p:cNvPr id="327703" name="AutoShape 23"/>
          <p:cNvCxnSpPr>
            <a:cxnSpLocks noChangeShapeType="1"/>
          </p:cNvCxnSpPr>
          <p:nvPr/>
        </p:nvCxnSpPr>
        <p:spPr bwMode="auto">
          <a:xfrm rot="16200000" flipH="1">
            <a:off x="4911726" y="4254500"/>
            <a:ext cx="360362" cy="331787"/>
          </a:xfrm>
          <a:prstGeom prst="bentConnector3">
            <a:avLst>
              <a:gd name="adj1" fmla="val 49778"/>
            </a:avLst>
          </a:prstGeom>
          <a:noFill/>
          <a:ln w="9525">
            <a:solidFill>
              <a:schemeClr val="tx1"/>
            </a:solidFill>
            <a:miter lim="800000"/>
            <a:headEnd/>
            <a:tailEnd type="triangle" w="med" len="med"/>
          </a:ln>
          <a:effectLst/>
        </p:spPr>
      </p:cxnSp>
      <p:cxnSp>
        <p:nvCxnSpPr>
          <p:cNvPr id="327704" name="AutoShape 24"/>
          <p:cNvCxnSpPr>
            <a:cxnSpLocks noChangeShapeType="1"/>
          </p:cNvCxnSpPr>
          <p:nvPr/>
        </p:nvCxnSpPr>
        <p:spPr bwMode="auto">
          <a:xfrm rot="16200000" flipH="1">
            <a:off x="4516437" y="3735388"/>
            <a:ext cx="360363" cy="331788"/>
          </a:xfrm>
          <a:prstGeom prst="bentConnector3">
            <a:avLst>
              <a:gd name="adj1" fmla="val 49778"/>
            </a:avLst>
          </a:prstGeom>
          <a:noFill/>
          <a:ln w="9525">
            <a:solidFill>
              <a:schemeClr val="tx1"/>
            </a:solidFill>
            <a:miter lim="800000"/>
            <a:headEnd/>
            <a:tailEnd type="triangle" w="med" len="med"/>
          </a:ln>
          <a:effectLst/>
        </p:spPr>
      </p:cxnSp>
      <p:cxnSp>
        <p:nvCxnSpPr>
          <p:cNvPr id="327705" name="AutoShape 25"/>
          <p:cNvCxnSpPr>
            <a:cxnSpLocks noChangeShapeType="1"/>
          </p:cNvCxnSpPr>
          <p:nvPr/>
        </p:nvCxnSpPr>
        <p:spPr bwMode="auto">
          <a:xfrm rot="16200000" flipH="1">
            <a:off x="3968750" y="3195638"/>
            <a:ext cx="360363" cy="331787"/>
          </a:xfrm>
          <a:prstGeom prst="bentConnector3">
            <a:avLst>
              <a:gd name="adj1" fmla="val 49778"/>
            </a:avLst>
          </a:prstGeom>
          <a:noFill/>
          <a:ln w="9525">
            <a:solidFill>
              <a:schemeClr val="tx1"/>
            </a:solidFill>
            <a:miter lim="800000"/>
            <a:headEnd/>
            <a:tailEnd type="triangle" w="med" len="med"/>
          </a:ln>
          <a:effectLst/>
        </p:spPr>
      </p:cxnSp>
      <p:cxnSp>
        <p:nvCxnSpPr>
          <p:cNvPr id="327706" name="AutoShape 26"/>
          <p:cNvCxnSpPr>
            <a:cxnSpLocks noChangeShapeType="1"/>
          </p:cNvCxnSpPr>
          <p:nvPr/>
        </p:nvCxnSpPr>
        <p:spPr bwMode="auto">
          <a:xfrm rot="16200000" flipH="1">
            <a:off x="3181350" y="2220913"/>
            <a:ext cx="360363" cy="331787"/>
          </a:xfrm>
          <a:prstGeom prst="bentConnector3">
            <a:avLst>
              <a:gd name="adj1" fmla="val 49778"/>
            </a:avLst>
          </a:prstGeom>
          <a:noFill/>
          <a:ln w="9525">
            <a:solidFill>
              <a:schemeClr val="tx1"/>
            </a:solidFill>
            <a:miter lim="800000"/>
            <a:headEnd/>
            <a:tailEnd type="triangle" w="med" len="med"/>
          </a:ln>
          <a:effectLst/>
        </p:spPr>
      </p:cxnSp>
      <p:cxnSp>
        <p:nvCxnSpPr>
          <p:cNvPr id="327707" name="AutoShape 27"/>
          <p:cNvCxnSpPr>
            <a:cxnSpLocks noChangeShapeType="1"/>
          </p:cNvCxnSpPr>
          <p:nvPr/>
        </p:nvCxnSpPr>
        <p:spPr bwMode="auto">
          <a:xfrm rot="16200000" flipH="1">
            <a:off x="2208212" y="1471613"/>
            <a:ext cx="360363" cy="331788"/>
          </a:xfrm>
          <a:prstGeom prst="bentConnector3">
            <a:avLst>
              <a:gd name="adj1" fmla="val 49778"/>
            </a:avLst>
          </a:prstGeom>
          <a:noFill/>
          <a:ln w="9525">
            <a:solidFill>
              <a:schemeClr val="tx1"/>
            </a:solidFill>
            <a:miter lim="800000"/>
            <a:headEnd/>
            <a:tailEnd type="triangle" w="med" len="med"/>
          </a:ln>
          <a:effectLst/>
        </p:spPr>
      </p:cxnSp>
      <p:pic>
        <p:nvPicPr>
          <p:cNvPr id="327708" name="Picture 28" descr="j0196164"/>
          <p:cNvPicPr>
            <a:picLocks noChangeAspect="1" noChangeArrowheads="1"/>
          </p:cNvPicPr>
          <p:nvPr/>
        </p:nvPicPr>
        <p:blipFill>
          <a:blip r:embed="rId5" cstate="print"/>
          <a:srcRect/>
          <a:stretch>
            <a:fillRect/>
          </a:stretch>
        </p:blipFill>
        <p:spPr bwMode="auto">
          <a:xfrm>
            <a:off x="6353175" y="1654175"/>
            <a:ext cx="2790825" cy="2616200"/>
          </a:xfrm>
          <a:prstGeom prst="rect">
            <a:avLst/>
          </a:prstGeom>
          <a:noFill/>
        </p:spPr>
      </p:pic>
      <p:sp>
        <p:nvSpPr>
          <p:cNvPr id="327712" name="Line 32"/>
          <p:cNvSpPr>
            <a:spLocks noChangeShapeType="1"/>
          </p:cNvSpPr>
          <p:nvPr/>
        </p:nvSpPr>
        <p:spPr bwMode="auto">
          <a:xfrm>
            <a:off x="7993063" y="5557838"/>
            <a:ext cx="20637" cy="29845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29730" name="Rectangle 2"/>
          <p:cNvSpPr>
            <a:spLocks noGrp="1" noChangeArrowheads="1"/>
          </p:cNvSpPr>
          <p:nvPr>
            <p:ph type="title"/>
          </p:nvPr>
        </p:nvSpPr>
        <p:spPr>
          <a:xfrm>
            <a:off x="249238" y="180975"/>
            <a:ext cx="8628062" cy="657225"/>
          </a:xfrm>
        </p:spPr>
        <p:txBody>
          <a:bodyPr/>
          <a:lstStyle/>
          <a:p>
            <a:r>
              <a:rPr lang="en-US"/>
              <a:t>Billing and Collection</a:t>
            </a:r>
          </a:p>
        </p:txBody>
      </p:sp>
      <p:sp>
        <p:nvSpPr>
          <p:cNvPr id="329731" name="Rectangle 3"/>
          <p:cNvSpPr>
            <a:spLocks noGrp="1" noChangeArrowheads="1"/>
          </p:cNvSpPr>
          <p:nvPr>
            <p:ph type="body" idx="1"/>
          </p:nvPr>
        </p:nvSpPr>
        <p:spPr/>
        <p:txBody>
          <a:bodyPr/>
          <a:lstStyle/>
          <a:p>
            <a:pPr lvl="1">
              <a:lnSpc>
                <a:spcPct val="150000"/>
              </a:lnSpc>
            </a:pPr>
            <a:r>
              <a:rPr lang="en-US"/>
              <a:t>Billing is the process of collecting money due to the company.  They are Account Receivables (AR)</a:t>
            </a:r>
          </a:p>
          <a:p>
            <a:pPr lvl="1">
              <a:lnSpc>
                <a:spcPct val="150000"/>
              </a:lnSpc>
            </a:pPr>
            <a:r>
              <a:rPr lang="en-US"/>
              <a:t>Bill insurance premium amount less any adjustments made (refunds etc.)</a:t>
            </a:r>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112642" name="Rectangle 2"/>
          <p:cNvSpPr>
            <a:spLocks noGrp="1" noChangeArrowheads="1"/>
          </p:cNvSpPr>
          <p:nvPr>
            <p:ph type="title"/>
          </p:nvPr>
        </p:nvSpPr>
        <p:spPr>
          <a:xfrm>
            <a:off x="249238" y="180975"/>
            <a:ext cx="8628062" cy="657225"/>
          </a:xfrm>
        </p:spPr>
        <p:txBody>
          <a:bodyPr/>
          <a:lstStyle/>
          <a:p>
            <a:r>
              <a:rPr lang="en-US"/>
              <a:t>Insurance definition						</a:t>
            </a:r>
          </a:p>
        </p:txBody>
      </p:sp>
      <p:sp>
        <p:nvSpPr>
          <p:cNvPr id="112643" name="Rectangle 3"/>
          <p:cNvSpPr>
            <a:spLocks noGrp="1" noChangeArrowheads="1"/>
          </p:cNvSpPr>
          <p:nvPr>
            <p:ph type="body" idx="1"/>
          </p:nvPr>
        </p:nvSpPr>
        <p:spPr/>
        <p:txBody>
          <a:bodyPr/>
          <a:lstStyle/>
          <a:p>
            <a:pPr algn="ctr"/>
            <a:endParaRPr lang="en-US"/>
          </a:p>
          <a:p>
            <a:pPr algn="ctr"/>
            <a:endParaRPr lang="en-US">
              <a:solidFill>
                <a:schemeClr val="tx2"/>
              </a:solidFill>
            </a:endParaRPr>
          </a:p>
          <a:p>
            <a:pPr algn="ctr"/>
            <a:r>
              <a:rPr lang="en-US">
                <a:solidFill>
                  <a:schemeClr val="tx2"/>
                </a:solidFill>
              </a:rPr>
              <a:t>“ Insurance is a risk management technique through which an individual, business and organizations transfers the risk to an insurance company that agrees to make good the economic losses, in exchange of a premium”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32802" name="Rectangle 2"/>
          <p:cNvSpPr>
            <a:spLocks noGrp="1" noChangeArrowheads="1"/>
          </p:cNvSpPr>
          <p:nvPr>
            <p:ph type="title"/>
          </p:nvPr>
        </p:nvSpPr>
        <p:spPr>
          <a:xfrm>
            <a:off x="249238" y="180975"/>
            <a:ext cx="8628062" cy="657225"/>
          </a:xfrm>
        </p:spPr>
        <p:txBody>
          <a:bodyPr/>
          <a:lstStyle/>
          <a:p>
            <a:r>
              <a:rPr lang="en-US"/>
              <a:t>Premium Billing</a:t>
            </a:r>
          </a:p>
        </p:txBody>
      </p:sp>
      <p:sp>
        <p:nvSpPr>
          <p:cNvPr id="332803" name="Rectangle 3"/>
          <p:cNvSpPr>
            <a:spLocks noGrp="1" noChangeArrowheads="1"/>
          </p:cNvSpPr>
          <p:nvPr>
            <p:ph type="body" idx="1"/>
          </p:nvPr>
        </p:nvSpPr>
        <p:spPr/>
        <p:txBody>
          <a:bodyPr/>
          <a:lstStyle/>
          <a:p>
            <a:pPr>
              <a:lnSpc>
                <a:spcPct val="200000"/>
              </a:lnSpc>
              <a:buFontTx/>
              <a:buChar char="»"/>
            </a:pPr>
            <a:r>
              <a:rPr lang="en-US"/>
              <a:t>Prior to due date</a:t>
            </a:r>
          </a:p>
          <a:p>
            <a:pPr>
              <a:lnSpc>
                <a:spcPct val="200000"/>
              </a:lnSpc>
              <a:buFontTx/>
              <a:buChar char="»"/>
            </a:pPr>
            <a:r>
              <a:rPr lang="en-US"/>
              <a:t>Premium plus interest/penalty</a:t>
            </a:r>
          </a:p>
          <a:p>
            <a:pPr>
              <a:lnSpc>
                <a:spcPct val="200000"/>
              </a:lnSpc>
              <a:buFontTx/>
              <a:buChar char="»"/>
            </a:pPr>
            <a:r>
              <a:rPr lang="en-US"/>
              <a:t>Includes Service tax or Insurance tax</a:t>
            </a:r>
          </a:p>
          <a:p>
            <a:pPr>
              <a:lnSpc>
                <a:spcPct val="200000"/>
              </a:lnSpc>
              <a:buFontTx/>
              <a:buChar char="»"/>
            </a:pPr>
            <a:r>
              <a:rPr lang="en-US"/>
              <a:t>Direct or Broker billing</a:t>
            </a:r>
          </a:p>
          <a:p>
            <a:pPr>
              <a:lnSpc>
                <a:spcPct val="200000"/>
              </a:lnSpc>
              <a:buFontTx/>
              <a:buChar char="»"/>
            </a:pPr>
            <a:r>
              <a:rPr lang="en-US"/>
              <a:t>Multi-currency billing</a:t>
            </a:r>
          </a:p>
          <a:p>
            <a:pPr>
              <a:buFontTx/>
              <a:buChar char="»"/>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33826" name="Rectangle 2"/>
          <p:cNvSpPr>
            <a:spLocks noGrp="1" noChangeArrowheads="1"/>
          </p:cNvSpPr>
          <p:nvPr>
            <p:ph type="title"/>
          </p:nvPr>
        </p:nvSpPr>
        <p:spPr>
          <a:xfrm>
            <a:off x="249238" y="180975"/>
            <a:ext cx="8628062" cy="657225"/>
          </a:xfrm>
        </p:spPr>
        <p:txBody>
          <a:bodyPr/>
          <a:lstStyle/>
          <a:p>
            <a:r>
              <a:rPr lang="en-US"/>
              <a:t>Insurance Operations- Fund Management</a:t>
            </a:r>
          </a:p>
        </p:txBody>
      </p:sp>
      <p:sp>
        <p:nvSpPr>
          <p:cNvPr id="333827" name="Rectangle 3"/>
          <p:cNvSpPr>
            <a:spLocks noGrp="1" noChangeArrowheads="1"/>
          </p:cNvSpPr>
          <p:nvPr>
            <p:ph type="body" idx="1"/>
          </p:nvPr>
        </p:nvSpPr>
        <p:spPr/>
        <p:txBody>
          <a:bodyPr/>
          <a:lstStyle/>
          <a:p>
            <a:pPr lvl="1">
              <a:lnSpc>
                <a:spcPct val="90000"/>
              </a:lnSpc>
            </a:pPr>
            <a:r>
              <a:rPr lang="en-US"/>
              <a:t>Insurance companies receives large amounts of funds thru premium at steady intervals</a:t>
            </a:r>
          </a:p>
          <a:p>
            <a:pPr lvl="1">
              <a:lnSpc>
                <a:spcPct val="90000"/>
              </a:lnSpc>
            </a:pPr>
            <a:endParaRPr lang="en-US"/>
          </a:p>
          <a:p>
            <a:pPr lvl="1">
              <a:lnSpc>
                <a:spcPct val="90000"/>
              </a:lnSpc>
            </a:pPr>
            <a:r>
              <a:rPr lang="en-US"/>
              <a:t>These premiums received must be invested to meet future claims that may arise and other administrative cost</a:t>
            </a:r>
          </a:p>
          <a:p>
            <a:pPr lvl="1">
              <a:lnSpc>
                <a:spcPct val="90000"/>
              </a:lnSpc>
            </a:pPr>
            <a:endParaRPr lang="en-US"/>
          </a:p>
          <a:p>
            <a:pPr lvl="1">
              <a:lnSpc>
                <a:spcPct val="90000"/>
              </a:lnSpc>
            </a:pPr>
            <a:r>
              <a:rPr lang="en-US"/>
              <a:t>In that view the Fund management is a very important aspect of an insurance company</a:t>
            </a:r>
          </a:p>
          <a:p>
            <a:pPr lvl="1">
              <a:lnSpc>
                <a:spcPct val="90000"/>
              </a:lnSpc>
            </a:pPr>
            <a:endParaRPr lang="en-US"/>
          </a:p>
          <a:p>
            <a:pPr lvl="1">
              <a:lnSpc>
                <a:spcPct val="90000"/>
              </a:lnSpc>
            </a:pPr>
            <a:r>
              <a:rPr lang="en-US"/>
              <a:t>Fund management is an activity through which the insurance company invests the funds in various financial instruments that earns them a return</a:t>
            </a:r>
          </a:p>
          <a:p>
            <a:pPr lvl="1">
              <a:lnSpc>
                <a:spcPct val="90000"/>
              </a:lnSpc>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71362" name="Rectangle 2"/>
          <p:cNvSpPr>
            <a:spLocks noGrp="1" noChangeArrowheads="1"/>
          </p:cNvSpPr>
          <p:nvPr>
            <p:ph type="title"/>
          </p:nvPr>
        </p:nvSpPr>
        <p:spPr>
          <a:xfrm>
            <a:off x="249238" y="180975"/>
            <a:ext cx="8628062" cy="657225"/>
          </a:xfrm>
        </p:spPr>
        <p:txBody>
          <a:bodyPr/>
          <a:lstStyle/>
          <a:p>
            <a:r>
              <a:rPr lang="en-US"/>
              <a:t>Insurance Operations- Reinsurance</a:t>
            </a:r>
          </a:p>
        </p:txBody>
      </p:sp>
      <p:sp>
        <p:nvSpPr>
          <p:cNvPr id="271363" name="Rectangle 3"/>
          <p:cNvSpPr>
            <a:spLocks noGrp="1" noChangeArrowheads="1"/>
          </p:cNvSpPr>
          <p:nvPr>
            <p:ph type="body" idx="1"/>
          </p:nvPr>
        </p:nvSpPr>
        <p:spPr/>
        <p:txBody>
          <a:bodyPr/>
          <a:lstStyle/>
          <a:p>
            <a:pPr lvl="1"/>
            <a:r>
              <a:rPr lang="en-US"/>
              <a:t>Individuals transfer their risks by taking an insurance policy.  Similarly the insurance companies may transfer their risk by taking an insurance from other insurer</a:t>
            </a:r>
          </a:p>
          <a:p>
            <a:pPr>
              <a:buFontTx/>
              <a:buChar char="»"/>
            </a:pPr>
            <a:endParaRPr lang="en-US"/>
          </a:p>
          <a:p>
            <a:pPr lvl="1"/>
            <a:r>
              <a:rPr lang="en-US"/>
              <a:t>This process of one insurance company transferring their risk to another insurance company is known as reinsurance</a:t>
            </a:r>
          </a:p>
          <a:p>
            <a:pPr>
              <a:buFontTx/>
              <a:buChar char="»"/>
            </a:pPr>
            <a:endParaRPr lang="en-US"/>
          </a:p>
          <a:p>
            <a:pPr lvl="1"/>
            <a:r>
              <a:rPr lang="en-US"/>
              <a:t>The company who buys the reinsurance is known as “ Ceding Company”</a:t>
            </a:r>
          </a:p>
          <a:p>
            <a:pPr>
              <a:buFontTx/>
              <a:buChar char="»"/>
            </a:pPr>
            <a:endParaRPr lang="en-US"/>
          </a:p>
          <a:p>
            <a:pPr>
              <a:buFontTx/>
              <a:buChar char="»"/>
            </a:pPr>
            <a:r>
              <a:rPr lang="en-US"/>
              <a:t> The company who accepts the risk is known as “Reinsurer”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73410" name="Rectangle 2"/>
          <p:cNvSpPr>
            <a:spLocks noGrp="1" noChangeArrowheads="1"/>
          </p:cNvSpPr>
          <p:nvPr>
            <p:ph type="title"/>
          </p:nvPr>
        </p:nvSpPr>
        <p:spPr>
          <a:xfrm>
            <a:off x="249238" y="180975"/>
            <a:ext cx="8628062" cy="657225"/>
          </a:xfrm>
        </p:spPr>
        <p:txBody>
          <a:bodyPr/>
          <a:lstStyle/>
          <a:p>
            <a:r>
              <a:rPr lang="en-US"/>
              <a:t>Reinsurance contd….</a:t>
            </a:r>
          </a:p>
        </p:txBody>
      </p:sp>
      <p:sp>
        <p:nvSpPr>
          <p:cNvPr id="273411" name="Rectangle 3"/>
          <p:cNvSpPr>
            <a:spLocks noGrp="1" noChangeArrowheads="1"/>
          </p:cNvSpPr>
          <p:nvPr>
            <p:ph type="body" idx="1"/>
          </p:nvPr>
        </p:nvSpPr>
        <p:spPr/>
        <p:txBody>
          <a:bodyPr/>
          <a:lstStyle/>
          <a:p>
            <a:r>
              <a:rPr lang="en-US"/>
              <a:t>The reinsurance process can be simplified as </a:t>
            </a:r>
          </a:p>
          <a:p>
            <a:pPr>
              <a:buFontTx/>
              <a:buChar char="»"/>
            </a:pPr>
            <a:r>
              <a:rPr lang="en-US"/>
              <a:t> LIC receives an application for an Insurance</a:t>
            </a:r>
          </a:p>
          <a:p>
            <a:pPr>
              <a:buFontTx/>
              <a:buChar char="»"/>
            </a:pPr>
            <a:r>
              <a:rPr lang="en-US"/>
              <a:t> LIC does not wish to accept the entire risk</a:t>
            </a:r>
          </a:p>
          <a:p>
            <a:pPr lvl="1"/>
            <a:r>
              <a:rPr lang="en-US"/>
              <a:t>LIC approves the application but gets a part of the policy insured with ICICI-Prudential</a:t>
            </a:r>
          </a:p>
          <a:p>
            <a:pPr>
              <a:buFontTx/>
              <a:buChar char="»"/>
            </a:pPr>
            <a:endParaRPr lang="en-US"/>
          </a:p>
          <a:p>
            <a:endParaRPr lang="en-US"/>
          </a:p>
          <a:p>
            <a:r>
              <a:rPr lang="en-US"/>
              <a:t>In case of large amount policy, it can be reinsured with two or more companies</a:t>
            </a:r>
          </a:p>
          <a:p>
            <a:pPr>
              <a:buFontTx/>
              <a:buChar char="»"/>
            </a:pP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249238" y="180975"/>
            <a:ext cx="8628062" cy="657225"/>
          </a:xfrm>
          <a:noFill/>
          <a:ln/>
        </p:spPr>
        <p:txBody>
          <a:bodyPr lIns="92075" tIns="46038" rIns="92075" bIns="46038" anchor="ctr"/>
          <a:lstStyle/>
          <a:p>
            <a:r>
              <a:rPr lang="en-US" sz="1600"/>
              <a:t>Why Reinsure?</a:t>
            </a:r>
          </a:p>
        </p:txBody>
      </p:sp>
      <p:sp>
        <p:nvSpPr>
          <p:cNvPr id="342019" name="Rectangle 3"/>
          <p:cNvSpPr>
            <a:spLocks noGrp="1" noChangeArrowheads="1"/>
          </p:cNvSpPr>
          <p:nvPr>
            <p:ph type="body" idx="1"/>
          </p:nvPr>
        </p:nvSpPr>
        <p:spPr>
          <a:noFill/>
          <a:ln/>
        </p:spPr>
        <p:txBody>
          <a:bodyPr lIns="92075" tIns="46038" rIns="92075" bIns="46038"/>
          <a:lstStyle/>
          <a:p>
            <a:r>
              <a:rPr lang="en-US"/>
              <a:t>Protect capital/asset base</a:t>
            </a:r>
          </a:p>
          <a:p>
            <a:r>
              <a:rPr lang="en-US"/>
              <a:t>Preserve/increase solvency</a:t>
            </a:r>
          </a:p>
          <a:p>
            <a:r>
              <a:rPr lang="en-US"/>
              <a:t>Encourage balance sheet growth</a:t>
            </a:r>
          </a:p>
          <a:p>
            <a:r>
              <a:rPr lang="en-US"/>
              <a:t>Encourage profitability</a:t>
            </a:r>
          </a:p>
          <a:p>
            <a:r>
              <a:rPr lang="en-US"/>
              <a:t>Stabilise underwriting results</a:t>
            </a:r>
          </a:p>
          <a:p>
            <a:r>
              <a:rPr lang="en-US"/>
              <a:t>Cover acquisition costs</a:t>
            </a:r>
          </a:p>
          <a:p>
            <a:r>
              <a:rPr lang="en-US"/>
              <a:t>Increase underwriting capacity</a:t>
            </a:r>
          </a:p>
          <a:p>
            <a:r>
              <a:rPr lang="en-US"/>
              <a:t>Spread risk, aggregate risks, identify accumulations</a:t>
            </a:r>
          </a:p>
          <a:p>
            <a:r>
              <a:rPr lang="en-US"/>
              <a:t>Develop new products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89794" name="Rectangle 2"/>
          <p:cNvSpPr>
            <a:spLocks noGrp="1" noChangeArrowheads="1"/>
          </p:cNvSpPr>
          <p:nvPr>
            <p:ph type="title"/>
          </p:nvPr>
        </p:nvSpPr>
        <p:spPr>
          <a:xfrm>
            <a:off x="249238" y="180975"/>
            <a:ext cx="8628062" cy="657225"/>
          </a:xfrm>
        </p:spPr>
        <p:txBody>
          <a:bodyPr/>
          <a:lstStyle/>
          <a:p>
            <a:endParaRPr lang="en-US"/>
          </a:p>
        </p:txBody>
      </p:sp>
      <p:sp>
        <p:nvSpPr>
          <p:cNvPr id="289795" name="Rectangle 3"/>
          <p:cNvSpPr>
            <a:spLocks noGrp="1" noChangeArrowheads="1"/>
          </p:cNvSpPr>
          <p:nvPr>
            <p:ph type="body" idx="1"/>
          </p:nvPr>
        </p:nvSpPr>
        <p:spPr/>
        <p:txBody>
          <a:bodyPr/>
          <a:lstStyle/>
          <a:p>
            <a:pPr algn="ctr"/>
            <a:endParaRPr lang="en-US" sz="4000">
              <a:solidFill>
                <a:schemeClr val="tx2"/>
              </a:solidFill>
            </a:endParaRPr>
          </a:p>
          <a:p>
            <a:pPr algn="ctr"/>
            <a:endParaRPr lang="en-US" sz="4000">
              <a:solidFill>
                <a:schemeClr val="tx2"/>
              </a:solidFill>
            </a:endParaRPr>
          </a:p>
          <a:p>
            <a:pPr algn="ctr"/>
            <a:r>
              <a:rPr lang="en-US" sz="4000">
                <a:solidFill>
                  <a:schemeClr val="tx2"/>
                </a:solidFill>
              </a:rPr>
              <a:t>Distribution Management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CONFIDENTIAL</a:t>
            </a:r>
          </a:p>
        </p:txBody>
      </p:sp>
      <p:sp>
        <p:nvSpPr>
          <p:cNvPr id="347138" name="Rectangle 2"/>
          <p:cNvSpPr>
            <a:spLocks noGrp="1" noChangeArrowheads="1"/>
          </p:cNvSpPr>
          <p:nvPr>
            <p:ph type="title"/>
          </p:nvPr>
        </p:nvSpPr>
        <p:spPr>
          <a:xfrm>
            <a:off x="249238" y="180975"/>
            <a:ext cx="8628062" cy="657225"/>
          </a:xfrm>
        </p:spPr>
        <p:txBody>
          <a:bodyPr/>
          <a:lstStyle/>
          <a:p>
            <a:r>
              <a:rPr lang="en-US"/>
              <a:t>Insurance Distribution Channels</a:t>
            </a:r>
          </a:p>
        </p:txBody>
      </p:sp>
      <p:sp>
        <p:nvSpPr>
          <p:cNvPr id="347140" name="Rectangle 4"/>
          <p:cNvSpPr>
            <a:spLocks noChangeArrowheads="1"/>
          </p:cNvSpPr>
          <p:nvPr/>
        </p:nvSpPr>
        <p:spPr bwMode="auto">
          <a:xfrm>
            <a:off x="174625" y="2620963"/>
            <a:ext cx="1603375" cy="306387"/>
          </a:xfrm>
          <a:prstGeom prst="rect">
            <a:avLst/>
          </a:prstGeom>
          <a:solidFill>
            <a:schemeClr val="folHlink"/>
          </a:solidFill>
          <a:ln w="9525" algn="ctr">
            <a:solidFill>
              <a:schemeClr val="tx1"/>
            </a:solidFill>
            <a:miter lim="800000"/>
            <a:headEnd/>
            <a:tailEnd/>
          </a:ln>
          <a:effectLst/>
        </p:spPr>
        <p:txBody>
          <a:bodyPr wrap="none" anchor="ctr"/>
          <a:lstStyle/>
          <a:p>
            <a:pPr algn="ctr"/>
            <a:r>
              <a:rPr lang="en-US" sz="1600"/>
              <a:t>Life Insurance</a:t>
            </a:r>
          </a:p>
        </p:txBody>
      </p:sp>
      <p:sp>
        <p:nvSpPr>
          <p:cNvPr id="347141" name="Rectangle 5"/>
          <p:cNvSpPr>
            <a:spLocks noChangeArrowheads="1"/>
          </p:cNvSpPr>
          <p:nvPr/>
        </p:nvSpPr>
        <p:spPr bwMode="auto">
          <a:xfrm>
            <a:off x="165100" y="3051175"/>
            <a:ext cx="1624013" cy="319088"/>
          </a:xfrm>
          <a:prstGeom prst="rect">
            <a:avLst/>
          </a:prstGeom>
          <a:solidFill>
            <a:schemeClr val="folHlink"/>
          </a:solidFill>
          <a:ln w="9525" algn="ctr">
            <a:solidFill>
              <a:schemeClr val="tx1"/>
            </a:solidFill>
            <a:miter lim="800000"/>
            <a:headEnd/>
            <a:tailEnd/>
          </a:ln>
          <a:effectLst/>
        </p:spPr>
        <p:txBody>
          <a:bodyPr wrap="none" anchor="ctr"/>
          <a:lstStyle/>
          <a:p>
            <a:pPr algn="ctr"/>
            <a:r>
              <a:rPr lang="en-US" sz="1600"/>
              <a:t>P&amp;C Insurance</a:t>
            </a:r>
          </a:p>
        </p:txBody>
      </p:sp>
      <p:sp>
        <p:nvSpPr>
          <p:cNvPr id="347142" name="Rectangle 6"/>
          <p:cNvSpPr>
            <a:spLocks noChangeArrowheads="1"/>
          </p:cNvSpPr>
          <p:nvPr/>
        </p:nvSpPr>
        <p:spPr bwMode="auto">
          <a:xfrm>
            <a:off x="165100" y="3452813"/>
            <a:ext cx="1633538" cy="277812"/>
          </a:xfrm>
          <a:prstGeom prst="rect">
            <a:avLst/>
          </a:prstGeom>
          <a:solidFill>
            <a:schemeClr val="folHlink"/>
          </a:solidFill>
          <a:ln w="9525" algn="ctr">
            <a:solidFill>
              <a:schemeClr val="tx1"/>
            </a:solidFill>
            <a:miter lim="800000"/>
            <a:headEnd/>
            <a:tailEnd/>
          </a:ln>
          <a:effectLst/>
        </p:spPr>
        <p:txBody>
          <a:bodyPr wrap="none" anchor="ctr"/>
          <a:lstStyle/>
          <a:p>
            <a:pPr algn="ctr"/>
            <a:r>
              <a:rPr lang="en-US" sz="1600"/>
              <a:t>Health</a:t>
            </a:r>
          </a:p>
        </p:txBody>
      </p:sp>
      <p:sp>
        <p:nvSpPr>
          <p:cNvPr id="347143" name="Rectangle 7"/>
          <p:cNvSpPr>
            <a:spLocks noChangeArrowheads="1"/>
          </p:cNvSpPr>
          <p:nvPr/>
        </p:nvSpPr>
        <p:spPr bwMode="auto">
          <a:xfrm>
            <a:off x="174625" y="3841750"/>
            <a:ext cx="1633538" cy="309563"/>
          </a:xfrm>
          <a:prstGeom prst="rect">
            <a:avLst/>
          </a:prstGeom>
          <a:solidFill>
            <a:schemeClr val="folHlink"/>
          </a:solidFill>
          <a:ln w="9525" algn="ctr">
            <a:solidFill>
              <a:schemeClr val="tx1"/>
            </a:solidFill>
            <a:miter lim="800000"/>
            <a:headEnd/>
            <a:tailEnd/>
          </a:ln>
          <a:effectLst/>
        </p:spPr>
        <p:txBody>
          <a:bodyPr wrap="none" anchor="ctr"/>
          <a:lstStyle/>
          <a:p>
            <a:pPr algn="ctr"/>
            <a:r>
              <a:rPr lang="en-US" sz="1600"/>
              <a:t>Pension</a:t>
            </a:r>
          </a:p>
        </p:txBody>
      </p:sp>
      <p:sp>
        <p:nvSpPr>
          <p:cNvPr id="347144" name="Rectangle 8"/>
          <p:cNvSpPr>
            <a:spLocks noChangeArrowheads="1"/>
          </p:cNvSpPr>
          <p:nvPr/>
        </p:nvSpPr>
        <p:spPr bwMode="auto">
          <a:xfrm>
            <a:off x="3287713" y="1612900"/>
            <a:ext cx="1663700" cy="463550"/>
          </a:xfrm>
          <a:prstGeom prst="rect">
            <a:avLst/>
          </a:prstGeom>
          <a:solidFill>
            <a:srgbClr val="FF3300"/>
          </a:solidFill>
          <a:ln w="9525" algn="ctr">
            <a:solidFill>
              <a:schemeClr val="tx1"/>
            </a:solidFill>
            <a:miter lim="800000"/>
            <a:headEnd/>
            <a:tailEnd/>
          </a:ln>
          <a:effectLst/>
        </p:spPr>
        <p:txBody>
          <a:bodyPr wrap="none" anchor="ctr"/>
          <a:lstStyle/>
          <a:p>
            <a:pPr algn="ctr"/>
            <a:r>
              <a:rPr lang="en-US"/>
              <a:t>Agents</a:t>
            </a:r>
          </a:p>
        </p:txBody>
      </p:sp>
      <p:sp>
        <p:nvSpPr>
          <p:cNvPr id="347145" name="Rectangle 9"/>
          <p:cNvSpPr>
            <a:spLocks noChangeArrowheads="1"/>
          </p:cNvSpPr>
          <p:nvPr/>
        </p:nvSpPr>
        <p:spPr bwMode="auto">
          <a:xfrm>
            <a:off x="3278188" y="2147888"/>
            <a:ext cx="1663700" cy="420687"/>
          </a:xfrm>
          <a:prstGeom prst="rect">
            <a:avLst/>
          </a:prstGeom>
          <a:solidFill>
            <a:srgbClr val="FF3300"/>
          </a:solidFill>
          <a:ln w="9525" algn="ctr">
            <a:solidFill>
              <a:schemeClr val="tx1"/>
            </a:solidFill>
            <a:miter lim="800000"/>
            <a:headEnd/>
            <a:tailEnd/>
          </a:ln>
          <a:effectLst/>
        </p:spPr>
        <p:txBody>
          <a:bodyPr wrap="none" anchor="ctr"/>
          <a:lstStyle/>
          <a:p>
            <a:pPr algn="ctr"/>
            <a:r>
              <a:rPr lang="en-US"/>
              <a:t>Brokers</a:t>
            </a:r>
          </a:p>
        </p:txBody>
      </p:sp>
      <p:sp>
        <p:nvSpPr>
          <p:cNvPr id="347146" name="Rectangle 10"/>
          <p:cNvSpPr>
            <a:spLocks noChangeArrowheads="1"/>
          </p:cNvSpPr>
          <p:nvPr/>
        </p:nvSpPr>
        <p:spPr bwMode="auto">
          <a:xfrm>
            <a:off x="3287713" y="2651125"/>
            <a:ext cx="1654175" cy="390525"/>
          </a:xfrm>
          <a:prstGeom prst="rect">
            <a:avLst/>
          </a:prstGeom>
          <a:solidFill>
            <a:srgbClr val="FF3300"/>
          </a:solidFill>
          <a:ln w="9525" algn="ctr">
            <a:solidFill>
              <a:schemeClr val="tx1"/>
            </a:solidFill>
            <a:miter lim="800000"/>
            <a:headEnd/>
            <a:tailEnd/>
          </a:ln>
          <a:effectLst/>
        </p:spPr>
        <p:txBody>
          <a:bodyPr wrap="none" anchor="ctr"/>
          <a:lstStyle/>
          <a:p>
            <a:pPr algn="ctr"/>
            <a:r>
              <a:rPr lang="en-US"/>
              <a:t>Direct Sales</a:t>
            </a:r>
          </a:p>
        </p:txBody>
      </p:sp>
      <p:sp>
        <p:nvSpPr>
          <p:cNvPr id="347147" name="Rectangle 11"/>
          <p:cNvSpPr>
            <a:spLocks noChangeArrowheads="1"/>
          </p:cNvSpPr>
          <p:nvPr/>
        </p:nvSpPr>
        <p:spPr bwMode="auto">
          <a:xfrm>
            <a:off x="3278188" y="3143250"/>
            <a:ext cx="1663700" cy="401638"/>
          </a:xfrm>
          <a:prstGeom prst="rect">
            <a:avLst/>
          </a:prstGeom>
          <a:solidFill>
            <a:srgbClr val="FF3300"/>
          </a:solidFill>
          <a:ln w="9525" algn="ctr">
            <a:solidFill>
              <a:schemeClr val="tx1"/>
            </a:solidFill>
            <a:miter lim="800000"/>
            <a:headEnd/>
            <a:tailEnd/>
          </a:ln>
          <a:effectLst/>
        </p:spPr>
        <p:txBody>
          <a:bodyPr wrap="none" anchor="ctr"/>
          <a:lstStyle/>
          <a:p>
            <a:pPr algn="ctr"/>
            <a:r>
              <a:rPr lang="en-US"/>
              <a:t>Internet</a:t>
            </a:r>
          </a:p>
        </p:txBody>
      </p:sp>
      <p:sp>
        <p:nvSpPr>
          <p:cNvPr id="347148" name="Rectangle 12"/>
          <p:cNvSpPr>
            <a:spLocks noChangeArrowheads="1"/>
          </p:cNvSpPr>
          <p:nvPr/>
        </p:nvSpPr>
        <p:spPr bwMode="auto">
          <a:xfrm>
            <a:off x="3278188" y="3648075"/>
            <a:ext cx="1673225" cy="493713"/>
          </a:xfrm>
          <a:prstGeom prst="rect">
            <a:avLst/>
          </a:prstGeom>
          <a:solidFill>
            <a:srgbClr val="FF3300"/>
          </a:solidFill>
          <a:ln w="9525" algn="ctr">
            <a:solidFill>
              <a:schemeClr val="tx1"/>
            </a:solidFill>
            <a:miter lim="800000"/>
            <a:headEnd/>
            <a:tailEnd/>
          </a:ln>
          <a:effectLst/>
        </p:spPr>
        <p:txBody>
          <a:bodyPr wrap="none" anchor="ctr"/>
          <a:lstStyle/>
          <a:p>
            <a:pPr algn="ctr"/>
            <a:r>
              <a:rPr lang="en-US"/>
              <a:t>Banks</a:t>
            </a:r>
          </a:p>
        </p:txBody>
      </p:sp>
      <p:sp>
        <p:nvSpPr>
          <p:cNvPr id="347149" name="Rectangle 13"/>
          <p:cNvSpPr>
            <a:spLocks noChangeArrowheads="1"/>
          </p:cNvSpPr>
          <p:nvPr/>
        </p:nvSpPr>
        <p:spPr bwMode="auto">
          <a:xfrm>
            <a:off x="3287713" y="4213225"/>
            <a:ext cx="1654175" cy="471488"/>
          </a:xfrm>
          <a:prstGeom prst="rect">
            <a:avLst/>
          </a:prstGeom>
          <a:solidFill>
            <a:srgbClr val="FF3300"/>
          </a:solidFill>
          <a:ln w="9525" algn="ctr">
            <a:solidFill>
              <a:schemeClr val="tx1"/>
            </a:solidFill>
            <a:miter lim="800000"/>
            <a:headEnd/>
            <a:tailEnd/>
          </a:ln>
          <a:effectLst/>
        </p:spPr>
        <p:txBody>
          <a:bodyPr wrap="none" anchor="ctr"/>
          <a:lstStyle/>
          <a:p>
            <a:pPr algn="ctr"/>
            <a:r>
              <a:rPr lang="en-US"/>
              <a:t>Affinity Groups</a:t>
            </a:r>
          </a:p>
        </p:txBody>
      </p:sp>
      <p:pic>
        <p:nvPicPr>
          <p:cNvPr id="347153" name="Picture 17" descr="j0301252"/>
          <p:cNvPicPr>
            <a:picLocks noChangeAspect="1" noChangeArrowheads="1"/>
          </p:cNvPicPr>
          <p:nvPr/>
        </p:nvPicPr>
        <p:blipFill>
          <a:blip r:embed="rId3" cstate="print"/>
          <a:srcRect/>
          <a:stretch>
            <a:fillRect/>
          </a:stretch>
        </p:blipFill>
        <p:spPr bwMode="auto">
          <a:xfrm>
            <a:off x="7375525" y="2009775"/>
            <a:ext cx="1430338" cy="1698625"/>
          </a:xfrm>
          <a:prstGeom prst="rect">
            <a:avLst/>
          </a:prstGeom>
          <a:noFill/>
        </p:spPr>
      </p:pic>
      <p:sp>
        <p:nvSpPr>
          <p:cNvPr id="347154" name="Line 18"/>
          <p:cNvSpPr>
            <a:spLocks noChangeShapeType="1"/>
          </p:cNvSpPr>
          <p:nvPr/>
        </p:nvSpPr>
        <p:spPr bwMode="auto">
          <a:xfrm flipV="1">
            <a:off x="1819275" y="3267075"/>
            <a:ext cx="441325" cy="11113"/>
          </a:xfrm>
          <a:prstGeom prst="line">
            <a:avLst/>
          </a:prstGeom>
          <a:noFill/>
          <a:ln w="9525">
            <a:solidFill>
              <a:schemeClr val="tx1"/>
            </a:solidFill>
            <a:round/>
            <a:headEnd/>
            <a:tailEnd type="triangle" w="med" len="med"/>
          </a:ln>
          <a:effectLst/>
        </p:spPr>
        <p:txBody>
          <a:bodyPr/>
          <a:lstStyle/>
          <a:p>
            <a:endParaRPr lang="en-US"/>
          </a:p>
        </p:txBody>
      </p:sp>
      <p:sp>
        <p:nvSpPr>
          <p:cNvPr id="347155" name="AutoShape 19"/>
          <p:cNvSpPr>
            <a:spLocks/>
          </p:cNvSpPr>
          <p:nvPr/>
        </p:nvSpPr>
        <p:spPr bwMode="auto">
          <a:xfrm>
            <a:off x="2562225" y="1592263"/>
            <a:ext cx="201613" cy="3009900"/>
          </a:xfrm>
          <a:prstGeom prst="leftBrace">
            <a:avLst>
              <a:gd name="adj1" fmla="val 124409"/>
              <a:gd name="adj2" fmla="val 50000"/>
            </a:avLst>
          </a:prstGeom>
          <a:noFill/>
          <a:ln w="28575">
            <a:solidFill>
              <a:schemeClr val="tx1"/>
            </a:solidFill>
            <a:round/>
            <a:headEnd/>
            <a:tailEnd/>
          </a:ln>
          <a:effectLst/>
        </p:spPr>
        <p:txBody>
          <a:bodyPr wrap="none" anchor="ctr"/>
          <a:lstStyle/>
          <a:p>
            <a:pPr algn="ctr"/>
            <a:endParaRPr lang="en-US">
              <a:solidFill>
                <a:srgbClr val="003366"/>
              </a:solidFill>
            </a:endParaRPr>
          </a:p>
        </p:txBody>
      </p:sp>
      <p:sp>
        <p:nvSpPr>
          <p:cNvPr id="347156" name="Line 20"/>
          <p:cNvSpPr>
            <a:spLocks noChangeShapeType="1"/>
          </p:cNvSpPr>
          <p:nvPr/>
        </p:nvSpPr>
        <p:spPr bwMode="auto">
          <a:xfrm flipV="1">
            <a:off x="5249863" y="2979738"/>
            <a:ext cx="2147887" cy="9525"/>
          </a:xfrm>
          <a:prstGeom prst="line">
            <a:avLst/>
          </a:prstGeom>
          <a:noFill/>
          <a:ln w="9525">
            <a:solidFill>
              <a:schemeClr val="tx1"/>
            </a:solidFill>
            <a:round/>
            <a:headEnd/>
            <a:tailEnd type="triangle" w="med" len="med"/>
          </a:ln>
          <a:effectLst/>
        </p:spPr>
        <p:txBody>
          <a:bodyPr/>
          <a:lstStyle/>
          <a:p>
            <a:endParaRPr lang="en-US"/>
          </a:p>
        </p:txBody>
      </p:sp>
      <p:sp>
        <p:nvSpPr>
          <p:cNvPr id="347157" name="Rectangle 21"/>
          <p:cNvSpPr>
            <a:spLocks noChangeArrowheads="1"/>
          </p:cNvSpPr>
          <p:nvPr/>
        </p:nvSpPr>
        <p:spPr bwMode="auto">
          <a:xfrm>
            <a:off x="7397750" y="3533775"/>
            <a:ext cx="1612900" cy="503238"/>
          </a:xfrm>
          <a:prstGeom prst="rect">
            <a:avLst/>
          </a:prstGeom>
          <a:noFill/>
          <a:ln w="9525" algn="ctr">
            <a:noFill/>
            <a:miter lim="800000"/>
            <a:headEnd/>
            <a:tailEnd/>
          </a:ln>
          <a:effectLst/>
        </p:spPr>
        <p:txBody>
          <a:bodyPr wrap="none" anchor="ctr"/>
          <a:lstStyle/>
          <a:p>
            <a:pPr algn="ctr"/>
            <a:r>
              <a:rPr lang="en-US"/>
              <a:t>Customer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49186" name="Rectangle 2"/>
          <p:cNvSpPr>
            <a:spLocks noGrp="1" noChangeArrowheads="1"/>
          </p:cNvSpPr>
          <p:nvPr>
            <p:ph type="title"/>
          </p:nvPr>
        </p:nvSpPr>
        <p:spPr>
          <a:xfrm>
            <a:off x="249238" y="180975"/>
            <a:ext cx="8628062" cy="657225"/>
          </a:xfrm>
        </p:spPr>
        <p:txBody>
          <a:bodyPr/>
          <a:lstStyle/>
          <a:p>
            <a:r>
              <a:rPr lang="en-US"/>
              <a:t>Agents</a:t>
            </a:r>
          </a:p>
        </p:txBody>
      </p:sp>
      <p:sp>
        <p:nvSpPr>
          <p:cNvPr id="349187" name="Rectangle 3"/>
          <p:cNvSpPr>
            <a:spLocks noGrp="1" noChangeArrowheads="1"/>
          </p:cNvSpPr>
          <p:nvPr>
            <p:ph type="body" idx="1"/>
          </p:nvPr>
        </p:nvSpPr>
        <p:spPr/>
        <p:txBody>
          <a:bodyPr/>
          <a:lstStyle/>
          <a:p>
            <a:r>
              <a:rPr lang="en-US"/>
              <a:t>There are two types of agents</a:t>
            </a:r>
          </a:p>
          <a:p>
            <a:pPr>
              <a:buFontTx/>
              <a:buChar char="»"/>
            </a:pPr>
            <a:r>
              <a:rPr lang="en-US"/>
              <a:t> </a:t>
            </a:r>
            <a:r>
              <a:rPr lang="en-US">
                <a:solidFill>
                  <a:schemeClr val="tx2"/>
                </a:solidFill>
              </a:rPr>
              <a:t>Captive Agents</a:t>
            </a:r>
          </a:p>
          <a:p>
            <a:r>
              <a:rPr lang="en-US"/>
              <a:t>A person who represents only one insurance company and is restricted by agreement from submitting business to any other company, unless it is first rejected by the agent’s captive company</a:t>
            </a:r>
          </a:p>
          <a:p>
            <a:endParaRPr lang="en-US"/>
          </a:p>
          <a:p>
            <a:pPr>
              <a:buFontTx/>
              <a:buChar char="»"/>
            </a:pPr>
            <a:r>
              <a:rPr lang="en-US">
                <a:solidFill>
                  <a:schemeClr val="tx2"/>
                </a:solidFill>
              </a:rPr>
              <a:t>Independent agent</a:t>
            </a:r>
          </a:p>
          <a:p>
            <a:r>
              <a:rPr lang="en-US"/>
              <a:t> An agent who is self-employed, is paid on commission, and  represents several insurance companies</a:t>
            </a:r>
          </a:p>
          <a:p>
            <a:r>
              <a:rPr lang="en-US"/>
              <a:t>  </a:t>
            </a:r>
          </a:p>
          <a:p>
            <a:endParaRPr lang="en-US"/>
          </a:p>
          <a:p>
            <a:pPr>
              <a:buFontTx/>
              <a:buChar char="»"/>
            </a:pPr>
            <a:endParaRPr lang="en-US"/>
          </a:p>
          <a:p>
            <a:pPr lvl="2">
              <a:buFont typeface="Wingdings" pitchFamily="2" charset="2"/>
              <a:buNone/>
            </a:pP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50210" name="Rectangle 2"/>
          <p:cNvSpPr>
            <a:spLocks noGrp="1" noChangeArrowheads="1"/>
          </p:cNvSpPr>
          <p:nvPr>
            <p:ph type="title"/>
          </p:nvPr>
        </p:nvSpPr>
        <p:spPr>
          <a:xfrm>
            <a:off x="249238" y="180975"/>
            <a:ext cx="8628062" cy="657225"/>
          </a:xfrm>
        </p:spPr>
        <p:txBody>
          <a:bodyPr/>
          <a:lstStyle/>
          <a:p>
            <a:r>
              <a:rPr lang="en-US"/>
              <a:t>Broker</a:t>
            </a:r>
          </a:p>
        </p:txBody>
      </p:sp>
      <p:sp>
        <p:nvSpPr>
          <p:cNvPr id="350211" name="Rectangle 3"/>
          <p:cNvSpPr>
            <a:spLocks noGrp="1" noChangeArrowheads="1"/>
          </p:cNvSpPr>
          <p:nvPr>
            <p:ph type="body" idx="1"/>
          </p:nvPr>
        </p:nvSpPr>
        <p:spPr/>
        <p:txBody>
          <a:bodyPr/>
          <a:lstStyle/>
          <a:p>
            <a:pPr>
              <a:buFontTx/>
              <a:buChar char="»"/>
            </a:pPr>
            <a:r>
              <a:rPr lang="en-US"/>
              <a:t>Broker is an intermediary between a customer and an insurance company. </a:t>
            </a:r>
          </a:p>
          <a:p>
            <a:pPr>
              <a:buFontTx/>
              <a:buChar char="»"/>
            </a:pPr>
            <a:r>
              <a:rPr lang="en-US"/>
              <a:t>Brokers typically search the market for coverage appropriate to their clients. </a:t>
            </a:r>
          </a:p>
          <a:p>
            <a:pPr>
              <a:buFontTx/>
              <a:buChar char="»"/>
            </a:pPr>
            <a:r>
              <a:rPr lang="en-US"/>
              <a:t>They work on commission and usually sell commercial, not personal, insurance. </a:t>
            </a:r>
          </a:p>
          <a:p>
            <a:pPr>
              <a:buFontTx/>
              <a:buChar char="»"/>
            </a:pP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51234" name="Rectangle 2"/>
          <p:cNvSpPr>
            <a:spLocks noGrp="1" noChangeArrowheads="1"/>
          </p:cNvSpPr>
          <p:nvPr>
            <p:ph type="title"/>
          </p:nvPr>
        </p:nvSpPr>
        <p:spPr>
          <a:xfrm>
            <a:off x="249238" y="180975"/>
            <a:ext cx="8628062" cy="657225"/>
          </a:xfrm>
        </p:spPr>
        <p:txBody>
          <a:bodyPr/>
          <a:lstStyle/>
          <a:p>
            <a:r>
              <a:rPr lang="en-US"/>
              <a:t>Payments to agents and Terms of Contract</a:t>
            </a:r>
          </a:p>
        </p:txBody>
      </p:sp>
      <p:sp>
        <p:nvSpPr>
          <p:cNvPr id="351235" name="Rectangle 3"/>
          <p:cNvSpPr>
            <a:spLocks noGrp="1" noChangeArrowheads="1"/>
          </p:cNvSpPr>
          <p:nvPr>
            <p:ph type="body" idx="1"/>
          </p:nvPr>
        </p:nvSpPr>
        <p:spPr/>
        <p:txBody>
          <a:bodyPr/>
          <a:lstStyle/>
          <a:p>
            <a:pPr>
              <a:buFontTx/>
              <a:buChar char="»"/>
            </a:pPr>
            <a:r>
              <a:rPr lang="en-US"/>
              <a:t>Both agents and brokers work on commission basis</a:t>
            </a:r>
          </a:p>
          <a:p>
            <a:pPr>
              <a:buFontTx/>
              <a:buChar char="»"/>
            </a:pPr>
            <a:endParaRPr lang="en-US"/>
          </a:p>
          <a:p>
            <a:pPr>
              <a:buFontTx/>
              <a:buChar char="»"/>
            </a:pPr>
            <a:r>
              <a:rPr lang="en-US"/>
              <a:t>Commission is calculated as a part of premium</a:t>
            </a:r>
          </a:p>
          <a:p>
            <a:pPr>
              <a:buFontTx/>
              <a:buChar char="»"/>
            </a:pPr>
            <a:endParaRPr lang="en-US"/>
          </a:p>
          <a:p>
            <a:pPr>
              <a:buFontTx/>
              <a:buChar char="»"/>
            </a:pPr>
            <a:r>
              <a:rPr lang="en-US"/>
              <a:t>Agents &amp; brokers work on defined terms of contract such as</a:t>
            </a:r>
          </a:p>
          <a:p>
            <a:pPr lvl="2"/>
            <a:r>
              <a:rPr lang="en-US"/>
              <a:t>Insurance Product (captive/Independent)</a:t>
            </a:r>
          </a:p>
          <a:p>
            <a:pPr lvl="2"/>
            <a:r>
              <a:rPr lang="en-US"/>
              <a:t>Geographical location</a:t>
            </a:r>
          </a:p>
          <a:p>
            <a:pPr lvl="2"/>
            <a:r>
              <a:rPr lang="en-US"/>
              <a:t>Percentage of commission</a:t>
            </a:r>
          </a:p>
          <a:p>
            <a:pPr lvl="2"/>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CONFIDENTIAL</a:t>
            </a:r>
          </a:p>
        </p:txBody>
      </p:sp>
      <p:sp>
        <p:nvSpPr>
          <p:cNvPr id="97282" name="Rectangle 2"/>
          <p:cNvSpPr>
            <a:spLocks noGrp="1" noChangeArrowheads="1"/>
          </p:cNvSpPr>
          <p:nvPr>
            <p:ph type="title"/>
          </p:nvPr>
        </p:nvSpPr>
        <p:spPr>
          <a:xfrm>
            <a:off x="249238" y="180975"/>
            <a:ext cx="8628062" cy="657225"/>
          </a:xfrm>
        </p:spPr>
        <p:txBody>
          <a:bodyPr/>
          <a:lstStyle/>
          <a:p>
            <a:r>
              <a:rPr lang="en-US"/>
              <a:t>Why Do We Need Insurance?</a:t>
            </a:r>
          </a:p>
        </p:txBody>
      </p:sp>
      <p:sp>
        <p:nvSpPr>
          <p:cNvPr id="97283" name="Rectangle 3"/>
          <p:cNvSpPr>
            <a:spLocks noGrp="1" noChangeArrowheads="1"/>
          </p:cNvSpPr>
          <p:nvPr>
            <p:ph type="body" idx="1"/>
          </p:nvPr>
        </p:nvSpPr>
        <p:spPr>
          <a:xfrm>
            <a:off x="549275" y="1012825"/>
            <a:ext cx="8316913" cy="3927475"/>
          </a:xfrm>
        </p:spPr>
        <p:txBody>
          <a:bodyPr/>
          <a:lstStyle/>
          <a:p>
            <a:endParaRPr lang="en-US"/>
          </a:p>
          <a:p>
            <a:pPr>
              <a:buFontTx/>
              <a:buChar char="»"/>
            </a:pPr>
            <a:r>
              <a:rPr lang="en-US"/>
              <a:t> Life is full of uncertainties </a:t>
            </a:r>
          </a:p>
          <a:p>
            <a:pPr>
              <a:buFontTx/>
              <a:buChar char="»"/>
            </a:pPr>
            <a:r>
              <a:rPr lang="en-US"/>
              <a:t>Financial losses can happen to anyone at any time</a:t>
            </a:r>
          </a:p>
          <a:p>
            <a:pPr>
              <a:buFontTx/>
              <a:buChar char="»"/>
            </a:pPr>
            <a:r>
              <a:rPr lang="en-US"/>
              <a:t>Individuals and businesses are exposed to financial risks arising out of death, accidents or natural &amp; manmade calamities</a:t>
            </a:r>
          </a:p>
          <a:p>
            <a:pPr>
              <a:buFontTx/>
              <a:buChar char="»"/>
            </a:pPr>
            <a:r>
              <a:rPr lang="en-US"/>
              <a:t> When these risks take place they create financial and economic losses</a:t>
            </a:r>
          </a:p>
        </p:txBody>
      </p:sp>
      <p:sp>
        <p:nvSpPr>
          <p:cNvPr id="97285" name="Rectangle 5"/>
          <p:cNvSpPr>
            <a:spLocks noChangeArrowheads="1"/>
          </p:cNvSpPr>
          <p:nvPr/>
        </p:nvSpPr>
        <p:spPr bwMode="auto">
          <a:xfrm>
            <a:off x="322263" y="4673600"/>
            <a:ext cx="8628062" cy="657225"/>
          </a:xfrm>
          <a:prstGeom prst="rect">
            <a:avLst/>
          </a:prstGeom>
          <a:solidFill>
            <a:srgbClr val="FFFF99"/>
          </a:solidFill>
          <a:ln w="9525">
            <a:noFill/>
            <a:miter lim="800000"/>
            <a:headEnd/>
            <a:tailEnd/>
          </a:ln>
        </p:spPr>
        <p:txBody>
          <a:bodyPr anchor="b"/>
          <a:lstStyle/>
          <a:p>
            <a:pPr>
              <a:lnSpc>
                <a:spcPct val="80000"/>
              </a:lnSpc>
              <a:spcAft>
                <a:spcPct val="0"/>
              </a:spcAft>
              <a:buClrTx/>
            </a:pPr>
            <a:r>
              <a:rPr lang="en-US" sz="2400" i="1"/>
              <a:t>Insurance provides financial protection in the event of a loss incurred from an </a:t>
            </a:r>
            <a:r>
              <a:rPr lang="en-US" sz="2400" i="1" u="sng"/>
              <a:t>insured peril</a:t>
            </a:r>
            <a:endParaRPr lang="en-US" sz="2400" i="1"/>
          </a:p>
        </p:txBody>
      </p:sp>
      <p:sp>
        <p:nvSpPr>
          <p:cNvPr id="97286" name="Rectangle 6"/>
          <p:cNvSpPr>
            <a:spLocks noChangeArrowheads="1"/>
          </p:cNvSpPr>
          <p:nvPr/>
        </p:nvSpPr>
        <p:spPr bwMode="auto">
          <a:xfrm>
            <a:off x="4540250" y="5470525"/>
            <a:ext cx="4297363" cy="522288"/>
          </a:xfrm>
          <a:prstGeom prst="rect">
            <a:avLst/>
          </a:prstGeom>
          <a:noFill/>
          <a:ln w="9525">
            <a:noFill/>
            <a:miter lim="800000"/>
            <a:headEnd/>
            <a:tailEnd/>
          </a:ln>
        </p:spPr>
        <p:txBody>
          <a:bodyPr/>
          <a:lstStyle/>
          <a:p>
            <a:pPr algn="ctr"/>
            <a:r>
              <a:rPr lang="en-US" sz="2400" b="1">
                <a:solidFill>
                  <a:schemeClr val="tx2"/>
                </a:solidFill>
              </a:rPr>
              <a:t>How can we manage risks?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52258" name="Rectangle 2"/>
          <p:cNvSpPr>
            <a:spLocks noGrp="1" noChangeArrowheads="1"/>
          </p:cNvSpPr>
          <p:nvPr>
            <p:ph type="title"/>
          </p:nvPr>
        </p:nvSpPr>
        <p:spPr>
          <a:xfrm>
            <a:off x="249238" y="180975"/>
            <a:ext cx="8628062" cy="657225"/>
          </a:xfrm>
        </p:spPr>
        <p:txBody>
          <a:bodyPr/>
          <a:lstStyle/>
          <a:p>
            <a:endParaRPr lang="en-US"/>
          </a:p>
        </p:txBody>
      </p:sp>
      <p:sp>
        <p:nvSpPr>
          <p:cNvPr id="352259" name="Rectangle 3"/>
          <p:cNvSpPr>
            <a:spLocks noGrp="1" noChangeArrowheads="1"/>
          </p:cNvSpPr>
          <p:nvPr>
            <p:ph type="body" idx="1"/>
          </p:nvPr>
        </p:nvSpPr>
        <p:spPr/>
        <p:txBody>
          <a:bodyPr/>
          <a:lstStyle/>
          <a:p>
            <a:pPr algn="ctr"/>
            <a:endParaRPr lang="en-US" sz="3600">
              <a:solidFill>
                <a:schemeClr val="tx2"/>
              </a:solidFill>
            </a:endParaRPr>
          </a:p>
          <a:p>
            <a:pPr algn="ctr"/>
            <a:endParaRPr lang="en-US" sz="3600">
              <a:solidFill>
                <a:schemeClr val="tx2"/>
              </a:solidFill>
            </a:endParaRPr>
          </a:p>
          <a:p>
            <a:pPr algn="ctr"/>
            <a:r>
              <a:rPr lang="en-US" sz="3600">
                <a:solidFill>
                  <a:schemeClr val="tx2"/>
                </a:solidFill>
              </a:rPr>
              <a:t>Compliance Regulatory for insurance industry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353282" name="Rectangle 2"/>
          <p:cNvSpPr>
            <a:spLocks noGrp="1" noChangeArrowheads="1"/>
          </p:cNvSpPr>
          <p:nvPr>
            <p:ph type="title"/>
          </p:nvPr>
        </p:nvSpPr>
        <p:spPr>
          <a:xfrm>
            <a:off x="249238" y="180975"/>
            <a:ext cx="8628062" cy="657225"/>
          </a:xfrm>
        </p:spPr>
        <p:txBody>
          <a:bodyPr/>
          <a:lstStyle/>
          <a:p>
            <a:r>
              <a:rPr lang="en-US"/>
              <a:t>Compliance	</a:t>
            </a:r>
          </a:p>
        </p:txBody>
      </p:sp>
      <p:sp>
        <p:nvSpPr>
          <p:cNvPr id="353283" name="Rectangle 3"/>
          <p:cNvSpPr>
            <a:spLocks noGrp="1" noChangeArrowheads="1"/>
          </p:cNvSpPr>
          <p:nvPr>
            <p:ph type="body" idx="1"/>
          </p:nvPr>
        </p:nvSpPr>
        <p:spPr/>
        <p:txBody>
          <a:bodyPr/>
          <a:lstStyle/>
          <a:p>
            <a:pPr marL="731838" lvl="2" indent="-495300"/>
            <a:r>
              <a:rPr lang="en-US" sz="2000"/>
              <a:t>Role of a country’s Insurance Regulators</a:t>
            </a:r>
          </a:p>
          <a:p>
            <a:pPr marL="911225" lvl="3" indent="-495300"/>
            <a:r>
              <a:rPr lang="en-US" sz="2000"/>
              <a:t>Protect insurance Consumers</a:t>
            </a:r>
          </a:p>
          <a:p>
            <a:pPr marL="1111250" lvl="4" indent="-495300"/>
            <a:r>
              <a:rPr lang="en-US" sz="2000"/>
              <a:t>Appropriate insurance is sold to each client</a:t>
            </a:r>
          </a:p>
          <a:p>
            <a:pPr marL="1111250" lvl="4" indent="-495300"/>
            <a:r>
              <a:rPr lang="en-US" sz="2000"/>
              <a:t>No misrepresentation on nature of coverage is made</a:t>
            </a:r>
          </a:p>
          <a:p>
            <a:pPr marL="1111250" lvl="4" indent="-495300"/>
            <a:r>
              <a:rPr lang="en-US" sz="2000"/>
              <a:t>Fair claim settlement</a:t>
            </a:r>
          </a:p>
          <a:p>
            <a:pPr marL="911225" lvl="3" indent="-495300"/>
            <a:r>
              <a:rPr lang="en-US" sz="2000"/>
              <a:t>Maintain Insurer solvency</a:t>
            </a:r>
          </a:p>
          <a:p>
            <a:pPr marL="1111250" lvl="4" indent="-495300"/>
            <a:r>
              <a:rPr lang="en-US" sz="2000"/>
              <a:t>Ensure insurers are solvent to pay future payments</a:t>
            </a:r>
          </a:p>
          <a:p>
            <a:pPr marL="1111250" lvl="4" indent="-495300"/>
            <a:r>
              <a:rPr lang="en-US" sz="2000"/>
              <a:t>Ensure insurers do not become insolvent</a:t>
            </a:r>
          </a:p>
          <a:p>
            <a:pPr marL="1111250" lvl="4" indent="-495300"/>
            <a:r>
              <a:rPr lang="en-US" sz="2000"/>
              <a:t>Funds are sufficient to pay policyholders</a:t>
            </a:r>
          </a:p>
          <a:p>
            <a:pPr marL="911225" lvl="3" indent="-495300"/>
            <a:r>
              <a:rPr lang="en-US" sz="2000"/>
              <a:t>Prevent destructive competition</a:t>
            </a:r>
          </a:p>
          <a:p>
            <a:pPr marL="911225" lvl="3" indent="-495300"/>
            <a:r>
              <a:rPr lang="en-US" sz="2000"/>
              <a:t>License insurers and approve products and rates</a:t>
            </a:r>
          </a:p>
          <a:p>
            <a:pPr marL="911225" lvl="3" indent="-495300"/>
            <a:endParaRPr lang="en-US" sz="2000"/>
          </a:p>
          <a:p>
            <a:pPr marL="911225" lvl="3" indent="-495300"/>
            <a:endParaRPr lang="en-US" sz="2000"/>
          </a:p>
          <a:p>
            <a:pPr marL="731838" lvl="2" indent="-495300"/>
            <a:endParaRPr lang="en-US" sz="20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CONFIDENTIAL</a:t>
            </a:r>
          </a:p>
        </p:txBody>
      </p:sp>
      <p:sp>
        <p:nvSpPr>
          <p:cNvPr id="215042" name="Rectangle 2"/>
          <p:cNvSpPr>
            <a:spLocks noGrp="1" noChangeArrowheads="1"/>
          </p:cNvSpPr>
          <p:nvPr>
            <p:ph type="title"/>
          </p:nvPr>
        </p:nvSpPr>
        <p:spPr>
          <a:xfrm>
            <a:off x="249238" y="180975"/>
            <a:ext cx="8628062" cy="657225"/>
          </a:xfrm>
        </p:spPr>
        <p:txBody>
          <a:bodyPr/>
          <a:lstStyle/>
          <a:p>
            <a:r>
              <a:rPr lang="en-US"/>
              <a:t>Role of Insurance Entities at a Snap shot</a:t>
            </a:r>
          </a:p>
        </p:txBody>
      </p:sp>
      <p:sp>
        <p:nvSpPr>
          <p:cNvPr id="215043" name="Text Box 3"/>
          <p:cNvSpPr txBox="1">
            <a:spLocks noChangeArrowheads="1"/>
          </p:cNvSpPr>
          <p:nvPr/>
        </p:nvSpPr>
        <p:spPr bwMode="auto">
          <a:xfrm>
            <a:off x="185738" y="868363"/>
            <a:ext cx="1546225" cy="4975225"/>
          </a:xfrm>
          <a:prstGeom prst="rect">
            <a:avLst/>
          </a:prstGeom>
          <a:solidFill>
            <a:srgbClr val="E5E5E5"/>
          </a:solidFill>
          <a:ln w="9525">
            <a:noFill/>
            <a:miter lim="800000"/>
            <a:headEnd/>
            <a:tailEnd/>
          </a:ln>
          <a:effectLst/>
        </p:spPr>
        <p:txBody>
          <a:bodyPr lIns="45720" tIns="914400" rIns="45720" anchor="ctr"/>
          <a:lstStyle/>
          <a:p>
            <a:pPr>
              <a:lnSpc>
                <a:spcPct val="80000"/>
              </a:lnSpc>
              <a:spcAft>
                <a:spcPct val="0"/>
              </a:spcAft>
              <a:buClrTx/>
            </a:pPr>
            <a:r>
              <a:rPr lang="en-US" sz="1400">
                <a:latin typeface="Avenir 65" pitchFamily="2" charset="0"/>
              </a:rPr>
              <a:t>Carriers/Insurers</a:t>
            </a:r>
          </a:p>
          <a:p>
            <a:pPr>
              <a:lnSpc>
                <a:spcPct val="80000"/>
              </a:lnSpc>
              <a:spcAft>
                <a:spcPct val="0"/>
              </a:spcAft>
              <a:buClrTx/>
            </a:pPr>
            <a:endParaRPr lang="en-US" sz="1400">
              <a:latin typeface="Avenir 65" pitchFamily="2" charset="0"/>
            </a:endParaRPr>
          </a:p>
          <a:p>
            <a:pPr>
              <a:lnSpc>
                <a:spcPct val="80000"/>
              </a:lnSpc>
              <a:spcAft>
                <a:spcPct val="0"/>
              </a:spcAft>
              <a:buClrTx/>
            </a:pPr>
            <a:r>
              <a:rPr lang="en-US" sz="1400">
                <a:latin typeface="Avenir 65" pitchFamily="2" charset="0"/>
              </a:rPr>
              <a:t>Intermediaries</a:t>
            </a:r>
          </a:p>
          <a:p>
            <a:pPr>
              <a:lnSpc>
                <a:spcPct val="80000"/>
              </a:lnSpc>
              <a:spcAft>
                <a:spcPct val="0"/>
              </a:spcAft>
              <a:buClrTx/>
              <a:buFontTx/>
              <a:buChar char="•"/>
            </a:pPr>
            <a:r>
              <a:rPr lang="en-US" sz="1400">
                <a:solidFill>
                  <a:srgbClr val="666633"/>
                </a:solidFill>
                <a:latin typeface="Avenir 65" pitchFamily="2" charset="0"/>
              </a:rPr>
              <a:t>Brokers</a:t>
            </a:r>
          </a:p>
          <a:p>
            <a:pPr>
              <a:lnSpc>
                <a:spcPct val="80000"/>
              </a:lnSpc>
              <a:spcAft>
                <a:spcPct val="0"/>
              </a:spcAft>
              <a:buClrTx/>
              <a:buFontTx/>
              <a:buChar char="•"/>
            </a:pPr>
            <a:r>
              <a:rPr lang="en-US" sz="1400">
                <a:solidFill>
                  <a:srgbClr val="666633"/>
                </a:solidFill>
                <a:latin typeface="Avenir 65" pitchFamily="2" charset="0"/>
              </a:rPr>
              <a:t>Agents</a:t>
            </a:r>
          </a:p>
          <a:p>
            <a:pPr>
              <a:lnSpc>
                <a:spcPct val="80000"/>
              </a:lnSpc>
              <a:spcAft>
                <a:spcPct val="0"/>
              </a:spcAft>
              <a:buClrTx/>
              <a:buFontTx/>
              <a:buChar char="•"/>
            </a:pPr>
            <a:r>
              <a:rPr lang="en-US" sz="1400">
                <a:solidFill>
                  <a:srgbClr val="666633"/>
                </a:solidFill>
                <a:latin typeface="Avenir 65" pitchFamily="2" charset="0"/>
              </a:rPr>
              <a:t>Direct Sales</a:t>
            </a:r>
          </a:p>
          <a:p>
            <a:pPr>
              <a:lnSpc>
                <a:spcPct val="80000"/>
              </a:lnSpc>
              <a:spcAft>
                <a:spcPct val="0"/>
              </a:spcAft>
              <a:buClrTx/>
              <a:buFontTx/>
              <a:buChar char="•"/>
            </a:pPr>
            <a:r>
              <a:rPr lang="en-US" sz="1400">
                <a:solidFill>
                  <a:srgbClr val="666633"/>
                </a:solidFill>
                <a:latin typeface="Avenir 65" pitchFamily="2" charset="0"/>
              </a:rPr>
              <a:t>Internet</a:t>
            </a:r>
          </a:p>
          <a:p>
            <a:pPr>
              <a:lnSpc>
                <a:spcPct val="80000"/>
              </a:lnSpc>
              <a:spcAft>
                <a:spcPct val="0"/>
              </a:spcAft>
              <a:buClrTx/>
              <a:buFontTx/>
              <a:buChar char="•"/>
            </a:pPr>
            <a:r>
              <a:rPr lang="en-US" sz="1400">
                <a:solidFill>
                  <a:srgbClr val="666633"/>
                </a:solidFill>
                <a:latin typeface="Avenir 65" pitchFamily="2" charset="0"/>
              </a:rPr>
              <a:t>Bancassrance</a:t>
            </a:r>
          </a:p>
          <a:p>
            <a:pPr>
              <a:lnSpc>
                <a:spcPct val="80000"/>
              </a:lnSpc>
              <a:spcAft>
                <a:spcPct val="0"/>
              </a:spcAft>
              <a:buClrTx/>
              <a:buFontTx/>
              <a:buChar char="•"/>
            </a:pPr>
            <a:r>
              <a:rPr lang="en-US" sz="1400">
                <a:solidFill>
                  <a:srgbClr val="666633"/>
                </a:solidFill>
                <a:latin typeface="Avenir 65" pitchFamily="2" charset="0"/>
              </a:rPr>
              <a:t>Affinity Groups</a:t>
            </a:r>
          </a:p>
          <a:p>
            <a:pPr>
              <a:lnSpc>
                <a:spcPct val="80000"/>
              </a:lnSpc>
              <a:spcAft>
                <a:spcPct val="0"/>
              </a:spcAft>
              <a:buClrTx/>
              <a:buFontTx/>
              <a:buChar char="•"/>
            </a:pPr>
            <a:endParaRPr lang="en-US" sz="1400">
              <a:solidFill>
                <a:srgbClr val="666633"/>
              </a:solidFill>
              <a:latin typeface="Avenir 65" pitchFamily="2" charset="0"/>
            </a:endParaRPr>
          </a:p>
          <a:p>
            <a:pPr>
              <a:lnSpc>
                <a:spcPct val="80000"/>
              </a:lnSpc>
              <a:spcAft>
                <a:spcPct val="0"/>
              </a:spcAft>
              <a:buClrTx/>
            </a:pPr>
            <a:r>
              <a:rPr lang="en-US" sz="1400">
                <a:latin typeface="Avenir 65" pitchFamily="2" charset="0"/>
              </a:rPr>
              <a:t>Regulators/Supervisors</a:t>
            </a:r>
          </a:p>
          <a:p>
            <a:pPr>
              <a:lnSpc>
                <a:spcPct val="80000"/>
              </a:lnSpc>
              <a:spcAft>
                <a:spcPct val="0"/>
              </a:spcAft>
              <a:buClrTx/>
              <a:buFontTx/>
              <a:buChar char="•"/>
            </a:pPr>
            <a:r>
              <a:rPr lang="en-US" sz="1400">
                <a:solidFill>
                  <a:srgbClr val="666633"/>
                </a:solidFill>
                <a:latin typeface="Avenir 65" pitchFamily="2" charset="0"/>
              </a:rPr>
              <a:t>US-State Insurance Commissioners</a:t>
            </a:r>
          </a:p>
          <a:p>
            <a:pPr>
              <a:lnSpc>
                <a:spcPct val="80000"/>
              </a:lnSpc>
              <a:spcAft>
                <a:spcPct val="0"/>
              </a:spcAft>
              <a:buClrTx/>
              <a:buFontTx/>
              <a:buChar char="•"/>
            </a:pPr>
            <a:r>
              <a:rPr lang="en-US" sz="1400">
                <a:solidFill>
                  <a:srgbClr val="666633"/>
                </a:solidFill>
                <a:latin typeface="Avenir 65" pitchFamily="2" charset="0"/>
              </a:rPr>
              <a:t>NAIC</a:t>
            </a:r>
          </a:p>
          <a:p>
            <a:pPr>
              <a:lnSpc>
                <a:spcPct val="80000"/>
              </a:lnSpc>
              <a:spcAft>
                <a:spcPct val="0"/>
              </a:spcAft>
              <a:buClrTx/>
              <a:buFontTx/>
              <a:buChar char="•"/>
            </a:pPr>
            <a:r>
              <a:rPr lang="en-US" sz="1400">
                <a:solidFill>
                  <a:srgbClr val="666633"/>
                </a:solidFill>
                <a:latin typeface="Avenir 65" pitchFamily="2" charset="0"/>
              </a:rPr>
              <a:t>UK- Financial Services Authority</a:t>
            </a:r>
          </a:p>
          <a:p>
            <a:pPr>
              <a:lnSpc>
                <a:spcPct val="80000"/>
              </a:lnSpc>
              <a:spcAft>
                <a:spcPct val="0"/>
              </a:spcAft>
              <a:buClrTx/>
            </a:pPr>
            <a:endParaRPr lang="en-US" sz="1400">
              <a:solidFill>
                <a:srgbClr val="666633"/>
              </a:solidFill>
              <a:latin typeface="Avenir 65" pitchFamily="2" charset="0"/>
            </a:endParaRPr>
          </a:p>
          <a:p>
            <a:pPr>
              <a:lnSpc>
                <a:spcPct val="80000"/>
              </a:lnSpc>
              <a:spcAft>
                <a:spcPct val="0"/>
              </a:spcAft>
              <a:buClrTx/>
            </a:pPr>
            <a:r>
              <a:rPr lang="en-US" sz="1400">
                <a:latin typeface="Avenir 65" pitchFamily="2" charset="0"/>
              </a:rPr>
              <a:t>Government/Statutory requirements</a:t>
            </a:r>
          </a:p>
          <a:p>
            <a:pPr>
              <a:lnSpc>
                <a:spcPct val="80000"/>
              </a:lnSpc>
              <a:spcAft>
                <a:spcPct val="0"/>
              </a:spcAft>
              <a:buClrTx/>
              <a:buFontTx/>
              <a:buChar char="•"/>
            </a:pPr>
            <a:r>
              <a:rPr lang="en-US" sz="1400">
                <a:solidFill>
                  <a:srgbClr val="666633"/>
                </a:solidFill>
                <a:latin typeface="Avenir 65" pitchFamily="2" charset="0"/>
              </a:rPr>
              <a:t>Insurance tax</a:t>
            </a:r>
          </a:p>
          <a:p>
            <a:pPr>
              <a:lnSpc>
                <a:spcPct val="80000"/>
              </a:lnSpc>
              <a:spcAft>
                <a:spcPct val="0"/>
              </a:spcAft>
              <a:buClrTx/>
              <a:buFontTx/>
              <a:buChar char="•"/>
            </a:pPr>
            <a:r>
              <a:rPr lang="en-US" sz="1400">
                <a:solidFill>
                  <a:srgbClr val="666633"/>
                </a:solidFill>
                <a:latin typeface="Avenir 65" pitchFamily="2" charset="0"/>
              </a:rPr>
              <a:t>Service tax</a:t>
            </a:r>
          </a:p>
          <a:p>
            <a:pPr>
              <a:lnSpc>
                <a:spcPct val="80000"/>
              </a:lnSpc>
              <a:spcAft>
                <a:spcPct val="0"/>
              </a:spcAft>
              <a:buClrTx/>
              <a:buFontTx/>
              <a:buChar char="•"/>
            </a:pPr>
            <a:r>
              <a:rPr lang="en-US" sz="1400">
                <a:solidFill>
                  <a:srgbClr val="666633"/>
                </a:solidFill>
                <a:latin typeface="Avenir 65" pitchFamily="2" charset="0"/>
              </a:rPr>
              <a:t>Stamp duty</a:t>
            </a:r>
          </a:p>
          <a:p>
            <a:pPr>
              <a:lnSpc>
                <a:spcPct val="80000"/>
              </a:lnSpc>
              <a:spcAft>
                <a:spcPct val="0"/>
              </a:spcAft>
              <a:buClrTx/>
            </a:pPr>
            <a:endParaRPr lang="en-US" sz="1400">
              <a:solidFill>
                <a:srgbClr val="666633"/>
              </a:solidFill>
              <a:latin typeface="Avenir 65" pitchFamily="2" charset="0"/>
            </a:endParaRPr>
          </a:p>
          <a:p>
            <a:pPr>
              <a:lnSpc>
                <a:spcPct val="80000"/>
              </a:lnSpc>
              <a:spcAft>
                <a:spcPct val="0"/>
              </a:spcAft>
              <a:buClrTx/>
            </a:pPr>
            <a:r>
              <a:rPr lang="en-US" sz="1400">
                <a:latin typeface="Avenir 65" pitchFamily="2" charset="0"/>
              </a:rPr>
              <a:t>Reinsurers</a:t>
            </a:r>
          </a:p>
          <a:p>
            <a:pPr>
              <a:spcAft>
                <a:spcPct val="0"/>
              </a:spcAft>
              <a:buClrTx/>
            </a:pPr>
            <a:endParaRPr lang="en-US" sz="1200" b="1"/>
          </a:p>
          <a:p>
            <a:pPr algn="ctr">
              <a:spcAft>
                <a:spcPct val="0"/>
              </a:spcAft>
              <a:buClrTx/>
            </a:pPr>
            <a:endParaRPr lang="en-US" sz="1600" b="1">
              <a:solidFill>
                <a:srgbClr val="666633"/>
              </a:solidFill>
            </a:endParaRPr>
          </a:p>
        </p:txBody>
      </p:sp>
      <p:sp>
        <p:nvSpPr>
          <p:cNvPr id="215044" name="Rectangle 4"/>
          <p:cNvSpPr>
            <a:spLocks noChangeArrowheads="1"/>
          </p:cNvSpPr>
          <p:nvPr/>
        </p:nvSpPr>
        <p:spPr bwMode="auto">
          <a:xfrm>
            <a:off x="3616325" y="4003675"/>
            <a:ext cx="914400" cy="914400"/>
          </a:xfrm>
          <a:prstGeom prst="rect">
            <a:avLst/>
          </a:prstGeom>
          <a:noFill/>
          <a:ln w="9525" algn="ctr">
            <a:noFill/>
            <a:prstDash val="sysDot"/>
            <a:miter lim="800000"/>
            <a:headEnd/>
            <a:tailEnd/>
          </a:ln>
          <a:effectLst/>
        </p:spPr>
        <p:txBody>
          <a:bodyPr wrap="none" anchor="ctr">
            <a:spAutoFit/>
          </a:bodyPr>
          <a:lstStyle/>
          <a:p>
            <a:endParaRPr lang="en-US"/>
          </a:p>
        </p:txBody>
      </p:sp>
      <p:sp>
        <p:nvSpPr>
          <p:cNvPr id="215045" name="Rectangle 5"/>
          <p:cNvSpPr>
            <a:spLocks noChangeArrowheads="1"/>
          </p:cNvSpPr>
          <p:nvPr/>
        </p:nvSpPr>
        <p:spPr bwMode="auto">
          <a:xfrm>
            <a:off x="6907213" y="1628775"/>
            <a:ext cx="909637" cy="914400"/>
          </a:xfrm>
          <a:prstGeom prst="rect">
            <a:avLst/>
          </a:prstGeom>
          <a:solidFill>
            <a:srgbClr val="C0C0C0"/>
          </a:solidFill>
          <a:ln w="9525">
            <a:noFill/>
            <a:miter lim="800000"/>
            <a:headEnd/>
            <a:tailEnd/>
          </a:ln>
          <a:effectLst/>
        </p:spPr>
        <p:txBody>
          <a:bodyPr wrap="none" anchor="ctr"/>
          <a:lstStyle/>
          <a:p>
            <a:pPr algn="ctr">
              <a:spcAft>
                <a:spcPct val="0"/>
              </a:spcAft>
              <a:buClrTx/>
            </a:pPr>
            <a:r>
              <a:rPr lang="en-US" sz="1400">
                <a:latin typeface="Avenir 65" pitchFamily="2" charset="0"/>
              </a:rPr>
              <a:t>Supervisors</a:t>
            </a:r>
          </a:p>
          <a:p>
            <a:pPr algn="ctr">
              <a:spcAft>
                <a:spcPct val="0"/>
              </a:spcAft>
              <a:buClrTx/>
            </a:pPr>
            <a:r>
              <a:rPr lang="en-US" sz="1400">
                <a:latin typeface="Avenir 65" pitchFamily="2" charset="0"/>
              </a:rPr>
              <a:t>Regulators</a:t>
            </a:r>
          </a:p>
          <a:p>
            <a:pPr algn="ctr">
              <a:spcAft>
                <a:spcPct val="0"/>
              </a:spcAft>
              <a:buClrTx/>
            </a:pPr>
            <a:endParaRPr lang="en-US" sz="1000" b="1"/>
          </a:p>
        </p:txBody>
      </p:sp>
      <p:sp>
        <p:nvSpPr>
          <p:cNvPr id="215046" name="Rectangle 6"/>
          <p:cNvSpPr>
            <a:spLocks noChangeArrowheads="1"/>
          </p:cNvSpPr>
          <p:nvPr/>
        </p:nvSpPr>
        <p:spPr bwMode="auto">
          <a:xfrm>
            <a:off x="6907213" y="3179763"/>
            <a:ext cx="911225" cy="914400"/>
          </a:xfrm>
          <a:prstGeom prst="rect">
            <a:avLst/>
          </a:prstGeom>
          <a:solidFill>
            <a:srgbClr val="C0C0C0"/>
          </a:solidFill>
          <a:ln w="9525">
            <a:noFill/>
            <a:miter lim="800000"/>
            <a:headEnd/>
            <a:tailEnd/>
          </a:ln>
          <a:effectLst/>
        </p:spPr>
        <p:txBody>
          <a:bodyPr wrap="none" anchor="ctr"/>
          <a:lstStyle/>
          <a:p>
            <a:pPr algn="ctr">
              <a:spcAft>
                <a:spcPct val="0"/>
              </a:spcAft>
              <a:buClrTx/>
            </a:pPr>
            <a:r>
              <a:rPr lang="en-US" sz="1400">
                <a:latin typeface="Avenir 65" pitchFamily="2" charset="0"/>
              </a:rPr>
              <a:t>Coinsurers</a:t>
            </a:r>
          </a:p>
        </p:txBody>
      </p:sp>
      <p:sp>
        <p:nvSpPr>
          <p:cNvPr id="215047" name="Rectangle 7"/>
          <p:cNvSpPr>
            <a:spLocks noChangeArrowheads="1"/>
          </p:cNvSpPr>
          <p:nvPr/>
        </p:nvSpPr>
        <p:spPr bwMode="auto">
          <a:xfrm>
            <a:off x="6907213" y="4816475"/>
            <a:ext cx="911225" cy="914400"/>
          </a:xfrm>
          <a:prstGeom prst="rect">
            <a:avLst/>
          </a:prstGeom>
          <a:solidFill>
            <a:srgbClr val="C0C0C0"/>
          </a:solidFill>
          <a:ln w="9525">
            <a:noFill/>
            <a:miter lim="800000"/>
            <a:headEnd/>
            <a:tailEnd/>
          </a:ln>
          <a:effectLst/>
        </p:spPr>
        <p:txBody>
          <a:bodyPr wrap="none" anchor="ctr"/>
          <a:lstStyle/>
          <a:p>
            <a:pPr algn="ctr">
              <a:spcAft>
                <a:spcPct val="0"/>
              </a:spcAft>
              <a:buClrTx/>
            </a:pPr>
            <a:r>
              <a:rPr lang="en-US" sz="1400">
                <a:latin typeface="Avenir 65" pitchFamily="2" charset="0"/>
              </a:rPr>
              <a:t>Reinsurers</a:t>
            </a:r>
          </a:p>
        </p:txBody>
      </p:sp>
      <p:sp>
        <p:nvSpPr>
          <p:cNvPr id="215048" name="Rectangle 8"/>
          <p:cNvSpPr>
            <a:spLocks noChangeArrowheads="1"/>
          </p:cNvSpPr>
          <p:nvPr/>
        </p:nvSpPr>
        <p:spPr bwMode="auto">
          <a:xfrm>
            <a:off x="2279650" y="1311275"/>
            <a:ext cx="6864350" cy="5160963"/>
          </a:xfrm>
          <a:prstGeom prst="rect">
            <a:avLst/>
          </a:prstGeom>
          <a:noFill/>
          <a:ln w="9525">
            <a:noFill/>
            <a:miter lim="800000"/>
            <a:headEnd/>
            <a:tailEnd/>
          </a:ln>
          <a:effectLst/>
        </p:spPr>
        <p:txBody>
          <a:bodyPr tIns="91440" bIns="91440"/>
          <a:lstStyle/>
          <a:p>
            <a:pPr marL="414338" lvl="2" indent="-177800">
              <a:buFont typeface="Wingdings" pitchFamily="2" charset="2"/>
              <a:buNone/>
            </a:pPr>
            <a:endParaRPr lang="en-US" sz="2400"/>
          </a:p>
        </p:txBody>
      </p:sp>
      <p:sp>
        <p:nvSpPr>
          <p:cNvPr id="215049" name="Rectangle 9"/>
          <p:cNvSpPr>
            <a:spLocks noChangeArrowheads="1"/>
          </p:cNvSpPr>
          <p:nvPr/>
        </p:nvSpPr>
        <p:spPr bwMode="auto">
          <a:xfrm>
            <a:off x="4638675" y="3190875"/>
            <a:ext cx="1138238" cy="825500"/>
          </a:xfrm>
          <a:prstGeom prst="rect">
            <a:avLst/>
          </a:prstGeom>
          <a:solidFill>
            <a:srgbClr val="C0C0C0"/>
          </a:solidFill>
          <a:ln w="9525">
            <a:noFill/>
            <a:miter lim="800000"/>
            <a:headEnd/>
            <a:tailEnd/>
          </a:ln>
          <a:effectLst/>
        </p:spPr>
        <p:txBody>
          <a:bodyPr wrap="none" anchor="ctr"/>
          <a:lstStyle/>
          <a:p>
            <a:pPr algn="ctr">
              <a:spcAft>
                <a:spcPct val="0"/>
              </a:spcAft>
              <a:buClrTx/>
            </a:pPr>
            <a:r>
              <a:rPr lang="en-US" sz="1600">
                <a:latin typeface="Avenir 65" pitchFamily="2" charset="0"/>
              </a:rPr>
              <a:t>Carriers</a:t>
            </a:r>
          </a:p>
        </p:txBody>
      </p:sp>
      <p:sp>
        <p:nvSpPr>
          <p:cNvPr id="215050" name="Rectangle 10"/>
          <p:cNvSpPr>
            <a:spLocks noChangeArrowheads="1"/>
          </p:cNvSpPr>
          <p:nvPr/>
        </p:nvSpPr>
        <p:spPr bwMode="auto">
          <a:xfrm>
            <a:off x="2400300" y="3343275"/>
            <a:ext cx="909638" cy="622300"/>
          </a:xfrm>
          <a:prstGeom prst="rect">
            <a:avLst/>
          </a:prstGeom>
          <a:solidFill>
            <a:srgbClr val="C0C0C0"/>
          </a:solidFill>
          <a:ln w="9525">
            <a:noFill/>
            <a:miter lim="800000"/>
            <a:headEnd/>
            <a:tailEnd/>
          </a:ln>
          <a:effectLst/>
        </p:spPr>
        <p:txBody>
          <a:bodyPr wrap="none" anchor="ctr"/>
          <a:lstStyle/>
          <a:p>
            <a:pPr algn="ctr">
              <a:spcAft>
                <a:spcPct val="0"/>
              </a:spcAft>
              <a:buClrTx/>
            </a:pPr>
            <a:r>
              <a:rPr lang="en-US" sz="1600">
                <a:latin typeface="Avenir 65" pitchFamily="2" charset="0"/>
              </a:rPr>
              <a:t>Customer</a:t>
            </a:r>
          </a:p>
        </p:txBody>
      </p:sp>
      <p:sp>
        <p:nvSpPr>
          <p:cNvPr id="215051" name="Rectangle 11"/>
          <p:cNvSpPr>
            <a:spLocks noChangeArrowheads="1"/>
          </p:cNvSpPr>
          <p:nvPr/>
        </p:nvSpPr>
        <p:spPr bwMode="auto">
          <a:xfrm rot="16200000">
            <a:off x="3079751" y="3446462"/>
            <a:ext cx="1511300" cy="504825"/>
          </a:xfrm>
          <a:prstGeom prst="rect">
            <a:avLst/>
          </a:prstGeom>
          <a:solidFill>
            <a:srgbClr val="C0C0C0"/>
          </a:solidFill>
          <a:ln w="9525">
            <a:noFill/>
            <a:miter lim="800000"/>
            <a:headEnd/>
            <a:tailEnd/>
          </a:ln>
          <a:effectLst/>
        </p:spPr>
        <p:txBody>
          <a:bodyPr wrap="none" anchor="ctr"/>
          <a:lstStyle/>
          <a:p>
            <a:pPr algn="ctr">
              <a:spcAft>
                <a:spcPct val="0"/>
              </a:spcAft>
              <a:buClrTx/>
            </a:pPr>
            <a:r>
              <a:rPr lang="en-US" sz="1600">
                <a:latin typeface="Avenir 65" pitchFamily="2" charset="0"/>
              </a:rPr>
              <a:t>Intermediaries</a:t>
            </a:r>
          </a:p>
        </p:txBody>
      </p:sp>
      <p:sp>
        <p:nvSpPr>
          <p:cNvPr id="215052" name="AutoShape 12"/>
          <p:cNvSpPr>
            <a:spLocks noChangeArrowheads="1"/>
          </p:cNvSpPr>
          <p:nvPr/>
        </p:nvSpPr>
        <p:spPr bwMode="auto">
          <a:xfrm>
            <a:off x="3335338" y="3648075"/>
            <a:ext cx="241300" cy="127000"/>
          </a:xfrm>
          <a:prstGeom prst="rightArrow">
            <a:avLst>
              <a:gd name="adj1" fmla="val 50000"/>
              <a:gd name="adj2" fmla="val 47500"/>
            </a:avLst>
          </a:prstGeom>
          <a:solidFill>
            <a:srgbClr val="C0C0C0"/>
          </a:solidFill>
          <a:ln w="9525">
            <a:noFill/>
            <a:miter lim="800000"/>
            <a:headEnd/>
            <a:tailEnd/>
          </a:ln>
          <a:effectLst/>
        </p:spPr>
        <p:txBody>
          <a:bodyPr wrap="none" anchor="ctr"/>
          <a:lstStyle/>
          <a:p>
            <a:endParaRPr lang="en-US"/>
          </a:p>
        </p:txBody>
      </p:sp>
      <p:sp>
        <p:nvSpPr>
          <p:cNvPr id="215053" name="Line 13"/>
          <p:cNvSpPr>
            <a:spLocks noChangeShapeType="1"/>
          </p:cNvSpPr>
          <p:nvPr/>
        </p:nvSpPr>
        <p:spPr bwMode="auto">
          <a:xfrm>
            <a:off x="5773738" y="3849688"/>
            <a:ext cx="1063625" cy="1112837"/>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054" name="Line 14"/>
          <p:cNvSpPr>
            <a:spLocks noChangeShapeType="1"/>
          </p:cNvSpPr>
          <p:nvPr/>
        </p:nvSpPr>
        <p:spPr bwMode="auto">
          <a:xfrm flipV="1">
            <a:off x="5762625" y="2300288"/>
            <a:ext cx="1104900" cy="1189037"/>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055" name="Line 15"/>
          <p:cNvSpPr>
            <a:spLocks noChangeShapeType="1"/>
          </p:cNvSpPr>
          <p:nvPr/>
        </p:nvSpPr>
        <p:spPr bwMode="auto">
          <a:xfrm>
            <a:off x="5783263" y="3632200"/>
            <a:ext cx="1039812"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056" name="Line 16"/>
          <p:cNvSpPr>
            <a:spLocks noChangeShapeType="1"/>
          </p:cNvSpPr>
          <p:nvPr/>
        </p:nvSpPr>
        <p:spPr bwMode="auto">
          <a:xfrm flipV="1">
            <a:off x="4068763" y="3609975"/>
            <a:ext cx="5064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057" name="AutoShape 17"/>
          <p:cNvSpPr>
            <a:spLocks noChangeArrowheads="1"/>
          </p:cNvSpPr>
          <p:nvPr/>
        </p:nvSpPr>
        <p:spPr bwMode="auto">
          <a:xfrm>
            <a:off x="4895850" y="2168525"/>
            <a:ext cx="914400" cy="609600"/>
          </a:xfrm>
          <a:prstGeom prst="wedgeRectCallout">
            <a:avLst>
              <a:gd name="adj1" fmla="val -8157"/>
              <a:gd name="adj2" fmla="val 125782"/>
            </a:avLst>
          </a:prstGeom>
          <a:solidFill>
            <a:srgbClr val="B9B9DF"/>
          </a:solidFill>
          <a:ln w="9525" algn="ctr">
            <a:noFill/>
            <a:prstDash val="sysDot"/>
            <a:miter lim="800000"/>
            <a:headEnd/>
            <a:tailEnd/>
          </a:ln>
          <a:effectLst/>
        </p:spPr>
        <p:txBody>
          <a:bodyPr/>
          <a:lstStyle/>
          <a:p>
            <a:pPr algn="ctr">
              <a:spcBef>
                <a:spcPct val="50000"/>
              </a:spcBef>
              <a:spcAft>
                <a:spcPct val="0"/>
              </a:spcAft>
              <a:buClrTx/>
            </a:pPr>
            <a:r>
              <a:rPr lang="en-US" sz="900">
                <a:solidFill>
                  <a:srgbClr val="FF0000"/>
                </a:solidFill>
              </a:rPr>
              <a:t>Insurance Companies/ Risk keepers</a:t>
            </a:r>
          </a:p>
        </p:txBody>
      </p:sp>
      <p:sp>
        <p:nvSpPr>
          <p:cNvPr id="215058" name="AutoShape 18"/>
          <p:cNvSpPr>
            <a:spLocks noChangeArrowheads="1"/>
          </p:cNvSpPr>
          <p:nvPr/>
        </p:nvSpPr>
        <p:spPr bwMode="auto">
          <a:xfrm>
            <a:off x="3333750" y="1749425"/>
            <a:ext cx="914400" cy="609600"/>
          </a:xfrm>
          <a:prstGeom prst="wedgeRectCallout">
            <a:avLst>
              <a:gd name="adj1" fmla="val -13019"/>
              <a:gd name="adj2" fmla="val 128384"/>
            </a:avLst>
          </a:prstGeom>
          <a:solidFill>
            <a:srgbClr val="B9B9DF"/>
          </a:solidFill>
          <a:ln w="9525" algn="ctr">
            <a:noFill/>
            <a:prstDash val="sysDot"/>
            <a:miter lim="800000"/>
            <a:headEnd/>
            <a:tailEnd/>
          </a:ln>
          <a:effectLst/>
        </p:spPr>
        <p:txBody>
          <a:bodyPr/>
          <a:lstStyle/>
          <a:p>
            <a:pPr algn="ctr">
              <a:spcBef>
                <a:spcPct val="50000"/>
              </a:spcBef>
              <a:spcAft>
                <a:spcPct val="0"/>
              </a:spcAft>
              <a:buClrTx/>
            </a:pPr>
            <a:r>
              <a:rPr lang="en-US" sz="900">
                <a:solidFill>
                  <a:srgbClr val="FF0000"/>
                </a:solidFill>
              </a:rPr>
              <a:t>Distribution Channels</a:t>
            </a:r>
          </a:p>
        </p:txBody>
      </p:sp>
      <p:sp>
        <p:nvSpPr>
          <p:cNvPr id="215059" name="AutoShape 19"/>
          <p:cNvSpPr>
            <a:spLocks noChangeArrowheads="1"/>
          </p:cNvSpPr>
          <p:nvPr/>
        </p:nvSpPr>
        <p:spPr bwMode="auto">
          <a:xfrm>
            <a:off x="2184400" y="4606925"/>
            <a:ext cx="1135063" cy="638175"/>
          </a:xfrm>
          <a:prstGeom prst="wedgeRectCallout">
            <a:avLst>
              <a:gd name="adj1" fmla="val 5806"/>
              <a:gd name="adj2" fmla="val -147759"/>
            </a:avLst>
          </a:prstGeom>
          <a:solidFill>
            <a:srgbClr val="B9B9DF"/>
          </a:solidFill>
          <a:ln w="9525" algn="ctr">
            <a:noFill/>
            <a:prstDash val="sysDot"/>
            <a:miter lim="800000"/>
            <a:headEnd/>
            <a:tailEnd/>
          </a:ln>
          <a:effectLst/>
        </p:spPr>
        <p:txBody>
          <a:bodyPr/>
          <a:lstStyle/>
          <a:p>
            <a:pPr algn="ctr">
              <a:spcBef>
                <a:spcPct val="50000"/>
              </a:spcBef>
              <a:spcAft>
                <a:spcPct val="0"/>
              </a:spcAft>
              <a:buClrTx/>
            </a:pPr>
            <a:r>
              <a:rPr lang="en-US" sz="900">
                <a:solidFill>
                  <a:srgbClr val="FF0000"/>
                </a:solidFill>
              </a:rPr>
              <a:t>Users of insurance/Owners of Assets or liabilities to ensure</a:t>
            </a:r>
          </a:p>
        </p:txBody>
      </p:sp>
      <p:sp>
        <p:nvSpPr>
          <p:cNvPr id="215060" name="AutoShape 20"/>
          <p:cNvSpPr>
            <a:spLocks noChangeArrowheads="1"/>
          </p:cNvSpPr>
          <p:nvPr/>
        </p:nvSpPr>
        <p:spPr bwMode="auto">
          <a:xfrm>
            <a:off x="7939088" y="1095375"/>
            <a:ext cx="1204912" cy="609600"/>
          </a:xfrm>
          <a:prstGeom prst="wedgeRectCallout">
            <a:avLst>
              <a:gd name="adj1" fmla="val -54875"/>
              <a:gd name="adj2" fmla="val 103907"/>
            </a:avLst>
          </a:prstGeom>
          <a:solidFill>
            <a:srgbClr val="B9B9DF"/>
          </a:solidFill>
          <a:ln w="9525" algn="ctr">
            <a:noFill/>
            <a:prstDash val="sysDot"/>
            <a:miter lim="800000"/>
            <a:headEnd/>
            <a:tailEnd/>
          </a:ln>
          <a:effectLst/>
        </p:spPr>
        <p:txBody>
          <a:bodyPr/>
          <a:lstStyle/>
          <a:p>
            <a:pPr algn="ctr">
              <a:spcBef>
                <a:spcPct val="50000"/>
              </a:spcBef>
              <a:spcAft>
                <a:spcPct val="0"/>
              </a:spcAft>
              <a:buClrTx/>
            </a:pPr>
            <a:r>
              <a:rPr lang="en-US" sz="900">
                <a:solidFill>
                  <a:srgbClr val="FF0000"/>
                </a:solidFill>
              </a:rPr>
              <a:t>Create guidelines/Capital adequacy/Monitor</a:t>
            </a:r>
          </a:p>
        </p:txBody>
      </p:sp>
      <p:sp>
        <p:nvSpPr>
          <p:cNvPr id="215061" name="AutoShape 21"/>
          <p:cNvSpPr>
            <a:spLocks noChangeArrowheads="1"/>
          </p:cNvSpPr>
          <p:nvPr/>
        </p:nvSpPr>
        <p:spPr bwMode="auto">
          <a:xfrm>
            <a:off x="7948613" y="2763838"/>
            <a:ext cx="1195387" cy="609600"/>
          </a:xfrm>
          <a:prstGeom prst="wedgeRectCallout">
            <a:avLst>
              <a:gd name="adj1" fmla="val -41366"/>
              <a:gd name="adj2" fmla="val 113801"/>
            </a:avLst>
          </a:prstGeom>
          <a:solidFill>
            <a:srgbClr val="B9B9DF"/>
          </a:solidFill>
          <a:ln w="9525" algn="ctr">
            <a:noFill/>
            <a:prstDash val="sysDot"/>
            <a:miter lim="800000"/>
            <a:headEnd/>
            <a:tailEnd/>
          </a:ln>
          <a:effectLst/>
        </p:spPr>
        <p:txBody>
          <a:bodyPr/>
          <a:lstStyle/>
          <a:p>
            <a:pPr algn="ctr">
              <a:spcBef>
                <a:spcPct val="50000"/>
              </a:spcBef>
              <a:spcAft>
                <a:spcPct val="0"/>
              </a:spcAft>
              <a:buClrTx/>
            </a:pPr>
            <a:r>
              <a:rPr lang="en-US" sz="900">
                <a:solidFill>
                  <a:srgbClr val="FF0000"/>
                </a:solidFill>
              </a:rPr>
              <a:t>Co-insure large risks</a:t>
            </a:r>
          </a:p>
        </p:txBody>
      </p:sp>
      <p:sp>
        <p:nvSpPr>
          <p:cNvPr id="215062" name="AutoShape 22"/>
          <p:cNvSpPr>
            <a:spLocks noChangeArrowheads="1"/>
          </p:cNvSpPr>
          <p:nvPr/>
        </p:nvSpPr>
        <p:spPr bwMode="auto">
          <a:xfrm>
            <a:off x="7948613" y="4321175"/>
            <a:ext cx="1195387" cy="581025"/>
          </a:xfrm>
          <a:prstGeom prst="wedgeRectCallout">
            <a:avLst>
              <a:gd name="adj1" fmla="val -38977"/>
              <a:gd name="adj2" fmla="val 124315"/>
            </a:avLst>
          </a:prstGeom>
          <a:solidFill>
            <a:srgbClr val="B9B9DF"/>
          </a:solidFill>
          <a:ln w="9525" algn="ctr">
            <a:noFill/>
            <a:prstDash val="sysDot"/>
            <a:miter lim="800000"/>
            <a:headEnd/>
            <a:tailEnd/>
          </a:ln>
          <a:effectLst/>
        </p:spPr>
        <p:txBody>
          <a:bodyPr/>
          <a:lstStyle/>
          <a:p>
            <a:pPr algn="ctr">
              <a:spcBef>
                <a:spcPct val="50000"/>
              </a:spcBef>
              <a:spcAft>
                <a:spcPct val="0"/>
              </a:spcAft>
              <a:buClrTx/>
            </a:pPr>
            <a:r>
              <a:rPr lang="en-US" sz="900">
                <a:solidFill>
                  <a:srgbClr val="FF0000"/>
                </a:solidFill>
              </a:rPr>
              <a:t>Insurance of insurance/Distribute risk globally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57"/>
                                        </p:tgtEl>
                                        <p:attrNameLst>
                                          <p:attrName>style.visibility</p:attrName>
                                        </p:attrNameLst>
                                      </p:cBhvr>
                                      <p:to>
                                        <p:strVal val="visible"/>
                                      </p:to>
                                    </p:set>
                                    <p:animEffect transition="in" filter="checkerboard(across)">
                                      <p:cBhvr>
                                        <p:cTn id="7" dur="1000"/>
                                        <p:tgtEl>
                                          <p:spTgt spid="2150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58"/>
                                        </p:tgtEl>
                                        <p:attrNameLst>
                                          <p:attrName>style.visibility</p:attrName>
                                        </p:attrNameLst>
                                      </p:cBhvr>
                                      <p:to>
                                        <p:strVal val="visible"/>
                                      </p:to>
                                    </p:set>
                                    <p:animEffect transition="in" filter="checkerboard(across)">
                                      <p:cBhvr>
                                        <p:cTn id="12" dur="1000"/>
                                        <p:tgtEl>
                                          <p:spTgt spid="2150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59"/>
                                        </p:tgtEl>
                                        <p:attrNameLst>
                                          <p:attrName>style.visibility</p:attrName>
                                        </p:attrNameLst>
                                      </p:cBhvr>
                                      <p:to>
                                        <p:strVal val="visible"/>
                                      </p:to>
                                    </p:set>
                                    <p:animEffect transition="in" filter="checkerboard(across)">
                                      <p:cBhvr>
                                        <p:cTn id="17" dur="1000"/>
                                        <p:tgtEl>
                                          <p:spTgt spid="21505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5060"/>
                                        </p:tgtEl>
                                        <p:attrNameLst>
                                          <p:attrName>style.visibility</p:attrName>
                                        </p:attrNameLst>
                                      </p:cBhvr>
                                      <p:to>
                                        <p:strVal val="visible"/>
                                      </p:to>
                                    </p:set>
                                    <p:animEffect transition="in" filter="checkerboard(across)">
                                      <p:cBhvr>
                                        <p:cTn id="22" dur="1000"/>
                                        <p:tgtEl>
                                          <p:spTgt spid="21506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15061"/>
                                        </p:tgtEl>
                                        <p:attrNameLst>
                                          <p:attrName>style.visibility</p:attrName>
                                        </p:attrNameLst>
                                      </p:cBhvr>
                                      <p:to>
                                        <p:strVal val="visible"/>
                                      </p:to>
                                    </p:set>
                                    <p:animEffect transition="in" filter="checkerboard(across)">
                                      <p:cBhvr>
                                        <p:cTn id="27" dur="1000"/>
                                        <p:tgtEl>
                                          <p:spTgt spid="21506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15062"/>
                                        </p:tgtEl>
                                        <p:attrNameLst>
                                          <p:attrName>style.visibility</p:attrName>
                                        </p:attrNameLst>
                                      </p:cBhvr>
                                      <p:to>
                                        <p:strVal val="visible"/>
                                      </p:to>
                                    </p:set>
                                    <p:animEffect transition="in" filter="checkerboard(across)">
                                      <p:cBhvr>
                                        <p:cTn id="32" dur="1000"/>
                                        <p:tgtEl>
                                          <p:spTgt spid="21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7" grpId="0" animBg="1"/>
      <p:bldP spid="215058" grpId="0" animBg="1"/>
      <p:bldP spid="215059" grpId="0" animBg="1"/>
      <p:bldP spid="215060" grpId="0" animBg="1"/>
      <p:bldP spid="215061" grpId="0" animBg="1"/>
      <p:bldP spid="21506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CONFIDENTIAL</a:t>
            </a:r>
          </a:p>
        </p:txBody>
      </p:sp>
      <p:sp>
        <p:nvSpPr>
          <p:cNvPr id="239618" name="Rectangle 2"/>
          <p:cNvSpPr>
            <a:spLocks noGrp="1" noChangeArrowheads="1"/>
          </p:cNvSpPr>
          <p:nvPr>
            <p:ph type="title"/>
          </p:nvPr>
        </p:nvSpPr>
        <p:spPr>
          <a:xfrm>
            <a:off x="249238" y="180975"/>
            <a:ext cx="8628062" cy="657225"/>
          </a:xfrm>
          <a:noFill/>
          <a:ln/>
        </p:spPr>
        <p:txBody>
          <a:bodyPr lIns="92075" tIns="46038" rIns="92075" bIns="46038" anchor="ctr"/>
          <a:lstStyle/>
          <a:p>
            <a:r>
              <a:rPr lang="en-US" b="1" u="sng"/>
              <a:t>Risk Management Process</a:t>
            </a:r>
          </a:p>
        </p:txBody>
      </p:sp>
      <p:graphicFrame>
        <p:nvGraphicFramePr>
          <p:cNvPr id="239619" name="Object 3"/>
          <p:cNvGraphicFramePr>
            <a:graphicFrameLocks/>
          </p:cNvGraphicFramePr>
          <p:nvPr>
            <p:ph type="clipArt" sz="half" idx="1"/>
          </p:nvPr>
        </p:nvGraphicFramePr>
        <p:xfrm>
          <a:off x="249238" y="1190625"/>
          <a:ext cx="4213225" cy="4849813"/>
        </p:xfrm>
        <a:graphic>
          <a:graphicData uri="http://schemas.openxmlformats.org/presentationml/2006/ole">
            <p:oleObj spid="_x0000_s239619" name="Clip" r:id="rId3" imgW="3636720" imgH="3659040" progId="MS_ClipArt_Gallery.2">
              <p:embed/>
            </p:oleObj>
          </a:graphicData>
        </a:graphic>
      </p:graphicFrame>
      <p:sp>
        <p:nvSpPr>
          <p:cNvPr id="239620" name="Rectangle 4"/>
          <p:cNvSpPr>
            <a:spLocks noGrp="1" noChangeArrowheads="1"/>
          </p:cNvSpPr>
          <p:nvPr>
            <p:ph type="body" sz="half" idx="2"/>
          </p:nvPr>
        </p:nvSpPr>
        <p:spPr>
          <a:xfrm>
            <a:off x="4724400" y="1981200"/>
            <a:ext cx="3810000" cy="4114800"/>
          </a:xfrm>
          <a:noFill/>
          <a:ln/>
        </p:spPr>
        <p:txBody>
          <a:bodyPr lIns="92075" tIns="46038" rIns="92075" bIns="46038"/>
          <a:lstStyle/>
          <a:p>
            <a:pPr>
              <a:lnSpc>
                <a:spcPct val="90000"/>
              </a:lnSpc>
            </a:pPr>
            <a:r>
              <a:rPr lang="en-US" sz="1800"/>
              <a:t>Risk </a:t>
            </a:r>
            <a:r>
              <a:rPr lang="en-US" sz="1800" b="1">
                <a:solidFill>
                  <a:srgbClr val="009900"/>
                </a:solidFill>
              </a:rPr>
              <a:t>Identification</a:t>
            </a:r>
          </a:p>
          <a:p>
            <a:pPr>
              <a:lnSpc>
                <a:spcPct val="90000"/>
              </a:lnSpc>
            </a:pPr>
            <a:r>
              <a:rPr lang="en-US" sz="1800" b="1">
                <a:solidFill>
                  <a:srgbClr val="D60093"/>
                </a:solidFill>
              </a:rPr>
              <a:t>Avoidance</a:t>
            </a:r>
          </a:p>
          <a:p>
            <a:pPr>
              <a:lnSpc>
                <a:spcPct val="90000"/>
              </a:lnSpc>
            </a:pPr>
            <a:r>
              <a:rPr lang="en-US" sz="1800">
                <a:solidFill>
                  <a:srgbClr val="003399"/>
                </a:solidFill>
              </a:rPr>
              <a:t>Minimisation</a:t>
            </a:r>
          </a:p>
          <a:p>
            <a:pPr lvl="1">
              <a:lnSpc>
                <a:spcPct val="90000"/>
              </a:lnSpc>
            </a:pPr>
            <a:r>
              <a:rPr lang="en-US" sz="1800"/>
              <a:t>Pre loss Reduction</a:t>
            </a:r>
          </a:p>
          <a:p>
            <a:pPr lvl="1">
              <a:lnSpc>
                <a:spcPct val="90000"/>
              </a:lnSpc>
            </a:pPr>
            <a:r>
              <a:rPr lang="en-US" sz="1800"/>
              <a:t>Post loss Reduction</a:t>
            </a:r>
          </a:p>
          <a:p>
            <a:pPr>
              <a:lnSpc>
                <a:spcPct val="90000"/>
              </a:lnSpc>
            </a:pPr>
            <a:r>
              <a:rPr lang="en-US" sz="1800">
                <a:solidFill>
                  <a:schemeClr val="tx2"/>
                </a:solidFill>
              </a:rPr>
              <a:t>Decision on Risk </a:t>
            </a:r>
          </a:p>
          <a:p>
            <a:pPr lvl="1">
              <a:lnSpc>
                <a:spcPct val="90000"/>
              </a:lnSpc>
            </a:pPr>
            <a:r>
              <a:rPr lang="en-US" sz="1800">
                <a:solidFill>
                  <a:srgbClr val="FF3300"/>
                </a:solidFill>
              </a:rPr>
              <a:t>Retention</a:t>
            </a:r>
          </a:p>
          <a:p>
            <a:pPr lvl="1">
              <a:lnSpc>
                <a:spcPct val="90000"/>
              </a:lnSpc>
            </a:pPr>
            <a:r>
              <a:rPr lang="en-US" sz="1800" b="1">
                <a:solidFill>
                  <a:srgbClr val="0066CC"/>
                </a:solidFill>
              </a:rPr>
              <a:t>Transfer</a:t>
            </a:r>
            <a:r>
              <a:rPr lang="en-US" sz="1800"/>
              <a:t> </a:t>
            </a:r>
          </a:p>
          <a:p>
            <a:pPr lvl="2">
              <a:lnSpc>
                <a:spcPct val="90000"/>
              </a:lnSpc>
            </a:pPr>
            <a:r>
              <a:rPr lang="en-US" sz="2000" b="1">
                <a:solidFill>
                  <a:srgbClr val="FF0033"/>
                </a:solidFill>
              </a:rPr>
              <a:t>Insurance / Reinsurance</a:t>
            </a:r>
          </a:p>
          <a:p>
            <a:pPr lvl="2">
              <a:lnSpc>
                <a:spcPct val="90000"/>
              </a:lnSpc>
            </a:pPr>
            <a:r>
              <a:rPr lang="en-US" sz="1800"/>
              <a:t>non - insurance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20">
                                            <p:txEl>
                                              <p:pRg st="0" end="0"/>
                                            </p:txEl>
                                          </p:spTgt>
                                        </p:tgtEl>
                                        <p:attrNameLst>
                                          <p:attrName>style.visibility</p:attrName>
                                        </p:attrNameLst>
                                      </p:cBhvr>
                                      <p:to>
                                        <p:strVal val="visible"/>
                                      </p:to>
                                    </p:set>
                                    <p:anim calcmode="lin" valueType="num">
                                      <p:cBhvr additive="base">
                                        <p:cTn id="7" dur="500" fill="hold"/>
                                        <p:tgtEl>
                                          <p:spTgt spid="2396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9620">
                                            <p:txEl>
                                              <p:pRg st="1" end="1"/>
                                            </p:txEl>
                                          </p:spTgt>
                                        </p:tgtEl>
                                        <p:attrNameLst>
                                          <p:attrName>style.visibility</p:attrName>
                                        </p:attrNameLst>
                                      </p:cBhvr>
                                      <p:to>
                                        <p:strVal val="visible"/>
                                      </p:to>
                                    </p:set>
                                    <p:anim calcmode="lin" valueType="num">
                                      <p:cBhvr additive="base">
                                        <p:cTn id="13" dur="500" fill="hold"/>
                                        <p:tgtEl>
                                          <p:spTgt spid="23962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96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9620">
                                            <p:txEl>
                                              <p:pRg st="2" end="2"/>
                                            </p:txEl>
                                          </p:spTgt>
                                        </p:tgtEl>
                                        <p:attrNameLst>
                                          <p:attrName>style.visibility</p:attrName>
                                        </p:attrNameLst>
                                      </p:cBhvr>
                                      <p:to>
                                        <p:strVal val="visible"/>
                                      </p:to>
                                    </p:set>
                                    <p:anim calcmode="lin" valueType="num">
                                      <p:cBhvr additive="base">
                                        <p:cTn id="19" dur="500" fill="hold"/>
                                        <p:tgtEl>
                                          <p:spTgt spid="23962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20">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9620">
                                            <p:txEl>
                                              <p:pRg st="3" end="3"/>
                                            </p:txEl>
                                          </p:spTgt>
                                        </p:tgtEl>
                                        <p:attrNameLst>
                                          <p:attrName>style.visibility</p:attrName>
                                        </p:attrNameLst>
                                      </p:cBhvr>
                                      <p:to>
                                        <p:strVal val="visible"/>
                                      </p:to>
                                    </p:set>
                                    <p:anim calcmode="lin" valueType="num">
                                      <p:cBhvr additive="base">
                                        <p:cTn id="23" dur="500" fill="hold"/>
                                        <p:tgtEl>
                                          <p:spTgt spid="239620">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9620">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9620">
                                            <p:txEl>
                                              <p:pRg st="4" end="4"/>
                                            </p:txEl>
                                          </p:spTgt>
                                        </p:tgtEl>
                                        <p:attrNameLst>
                                          <p:attrName>style.visibility</p:attrName>
                                        </p:attrNameLst>
                                      </p:cBhvr>
                                      <p:to>
                                        <p:strVal val="visible"/>
                                      </p:to>
                                    </p:set>
                                    <p:anim calcmode="lin" valueType="num">
                                      <p:cBhvr additive="base">
                                        <p:cTn id="27" dur="500" fill="hold"/>
                                        <p:tgtEl>
                                          <p:spTgt spid="23962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96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9620">
                                            <p:txEl>
                                              <p:pRg st="5" end="5"/>
                                            </p:txEl>
                                          </p:spTgt>
                                        </p:tgtEl>
                                        <p:attrNameLst>
                                          <p:attrName>style.visibility</p:attrName>
                                        </p:attrNameLst>
                                      </p:cBhvr>
                                      <p:to>
                                        <p:strVal val="visible"/>
                                      </p:to>
                                    </p:set>
                                    <p:anim calcmode="lin" valueType="num">
                                      <p:cBhvr additive="base">
                                        <p:cTn id="33" dur="500" fill="hold"/>
                                        <p:tgtEl>
                                          <p:spTgt spid="239620">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9620">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39620">
                                            <p:txEl>
                                              <p:pRg st="6" end="6"/>
                                            </p:txEl>
                                          </p:spTgt>
                                        </p:tgtEl>
                                        <p:attrNameLst>
                                          <p:attrName>style.visibility</p:attrName>
                                        </p:attrNameLst>
                                      </p:cBhvr>
                                      <p:to>
                                        <p:strVal val="visible"/>
                                      </p:to>
                                    </p:set>
                                    <p:anim calcmode="lin" valueType="num">
                                      <p:cBhvr additive="base">
                                        <p:cTn id="37" dur="500" fill="hold"/>
                                        <p:tgtEl>
                                          <p:spTgt spid="23962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9620">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39620">
                                            <p:txEl>
                                              <p:pRg st="7" end="7"/>
                                            </p:txEl>
                                          </p:spTgt>
                                        </p:tgtEl>
                                        <p:attrNameLst>
                                          <p:attrName>style.visibility</p:attrName>
                                        </p:attrNameLst>
                                      </p:cBhvr>
                                      <p:to>
                                        <p:strVal val="visible"/>
                                      </p:to>
                                    </p:set>
                                    <p:anim calcmode="lin" valueType="num">
                                      <p:cBhvr additive="base">
                                        <p:cTn id="41" dur="500" fill="hold"/>
                                        <p:tgtEl>
                                          <p:spTgt spid="239620">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9620">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39620">
                                            <p:txEl>
                                              <p:pRg st="8" end="8"/>
                                            </p:txEl>
                                          </p:spTgt>
                                        </p:tgtEl>
                                        <p:attrNameLst>
                                          <p:attrName>style.visibility</p:attrName>
                                        </p:attrNameLst>
                                      </p:cBhvr>
                                      <p:to>
                                        <p:strVal val="visible"/>
                                      </p:to>
                                    </p:set>
                                    <p:anim calcmode="lin" valueType="num">
                                      <p:cBhvr additive="base">
                                        <p:cTn id="45" dur="500" fill="hold"/>
                                        <p:tgtEl>
                                          <p:spTgt spid="239620">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39620">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39620">
                                            <p:txEl>
                                              <p:pRg st="9" end="9"/>
                                            </p:txEl>
                                          </p:spTgt>
                                        </p:tgtEl>
                                        <p:attrNameLst>
                                          <p:attrName>style.visibility</p:attrName>
                                        </p:attrNameLst>
                                      </p:cBhvr>
                                      <p:to>
                                        <p:strVal val="visible"/>
                                      </p:to>
                                    </p:set>
                                    <p:anim calcmode="lin" valueType="num">
                                      <p:cBhvr additive="base">
                                        <p:cTn id="49" dur="500" fill="hold"/>
                                        <p:tgtEl>
                                          <p:spTgt spid="239620">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962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CONFIDENTIAL</a:t>
            </a:r>
          </a:p>
        </p:txBody>
      </p:sp>
      <p:sp>
        <p:nvSpPr>
          <p:cNvPr id="229378" name="Rectangle 2"/>
          <p:cNvSpPr>
            <a:spLocks noGrp="1" noChangeArrowheads="1"/>
          </p:cNvSpPr>
          <p:nvPr>
            <p:ph type="title"/>
          </p:nvPr>
        </p:nvSpPr>
        <p:spPr>
          <a:xfrm>
            <a:off x="249238" y="180975"/>
            <a:ext cx="8628062" cy="657225"/>
          </a:xfrm>
        </p:spPr>
        <p:txBody>
          <a:bodyPr/>
          <a:lstStyle/>
          <a:p>
            <a:r>
              <a:rPr lang="en-US"/>
              <a:t>Before we understand the business of insurance…..	</a:t>
            </a:r>
          </a:p>
        </p:txBody>
      </p:sp>
      <p:sp>
        <p:nvSpPr>
          <p:cNvPr id="229379" name="Rectangle 3"/>
          <p:cNvSpPr>
            <a:spLocks noGrp="1" noChangeArrowheads="1"/>
          </p:cNvSpPr>
          <p:nvPr>
            <p:ph type="body" idx="1"/>
          </p:nvPr>
        </p:nvSpPr>
        <p:spPr>
          <a:xfrm>
            <a:off x="1090613" y="2425700"/>
            <a:ext cx="7181850" cy="3044825"/>
          </a:xfrm>
        </p:spPr>
        <p:txBody>
          <a:bodyPr/>
          <a:lstStyle/>
          <a:p>
            <a:pPr algn="ctr"/>
            <a:r>
              <a:rPr lang="en-US"/>
              <a:t> Let us look at </a:t>
            </a:r>
          </a:p>
          <a:p>
            <a:pPr algn="ctr"/>
            <a:r>
              <a:rPr lang="en-US"/>
              <a:t>some important </a:t>
            </a:r>
          </a:p>
          <a:p>
            <a:pPr algn="ctr"/>
            <a:r>
              <a:rPr lang="en-US"/>
              <a:t>Insurance terms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CONFIDENTIAL</a:t>
            </a:r>
          </a:p>
        </p:txBody>
      </p:sp>
      <p:sp>
        <p:nvSpPr>
          <p:cNvPr id="237570" name="Rectangle 2"/>
          <p:cNvSpPr>
            <a:spLocks noGrp="1" noChangeArrowheads="1"/>
          </p:cNvSpPr>
          <p:nvPr>
            <p:ph type="title"/>
          </p:nvPr>
        </p:nvSpPr>
        <p:spPr>
          <a:xfrm>
            <a:off x="249238" y="180975"/>
            <a:ext cx="8628062" cy="657225"/>
          </a:xfrm>
          <a:noFill/>
          <a:ln/>
        </p:spPr>
        <p:txBody>
          <a:bodyPr lIns="92075" tIns="46038" rIns="92075" bIns="46038" anchor="ctr"/>
          <a:lstStyle/>
          <a:p>
            <a:r>
              <a:rPr lang="en-US"/>
              <a:t>Risk …			 its many dimensions in insurance</a:t>
            </a:r>
          </a:p>
        </p:txBody>
      </p:sp>
      <p:graphicFrame>
        <p:nvGraphicFramePr>
          <p:cNvPr id="237571" name="Object 3"/>
          <p:cNvGraphicFramePr>
            <a:graphicFrameLocks/>
          </p:cNvGraphicFramePr>
          <p:nvPr>
            <p:ph type="clipArt" sz="half" idx="1"/>
          </p:nvPr>
        </p:nvGraphicFramePr>
        <p:xfrm>
          <a:off x="193675" y="1066800"/>
          <a:ext cx="3319463" cy="3340100"/>
        </p:xfrm>
        <a:graphic>
          <a:graphicData uri="http://schemas.openxmlformats.org/presentationml/2006/ole">
            <p:oleObj spid="_x0000_s237571" name="Clip" r:id="rId4" imgW="3657600" imgH="1957320" progId="MS_ClipArt_Gallery.2">
              <p:embed/>
            </p:oleObj>
          </a:graphicData>
        </a:graphic>
      </p:graphicFrame>
      <p:sp>
        <p:nvSpPr>
          <p:cNvPr id="237573" name="Rectangle 5"/>
          <p:cNvSpPr>
            <a:spLocks noChangeArrowheads="1"/>
          </p:cNvSpPr>
          <p:nvPr/>
        </p:nvSpPr>
        <p:spPr bwMode="auto">
          <a:xfrm>
            <a:off x="3549650" y="1231900"/>
            <a:ext cx="5832475" cy="4394200"/>
          </a:xfrm>
          <a:prstGeom prst="rect">
            <a:avLst/>
          </a:prstGeom>
          <a:noFill/>
          <a:ln w="9525">
            <a:noFill/>
            <a:miter lim="800000"/>
            <a:headEnd/>
            <a:tailEnd/>
          </a:ln>
          <a:effectLst/>
        </p:spPr>
        <p:txBody>
          <a:bodyPr lIns="92075" tIns="46038" rIns="92075" bIns="46038"/>
          <a:lstStyle/>
          <a:p>
            <a:pPr>
              <a:buFontTx/>
              <a:buChar char="»"/>
            </a:pPr>
            <a:r>
              <a:rPr lang="en-US"/>
              <a:t>Risk in insurance parlance refers to the </a:t>
            </a:r>
            <a:r>
              <a:rPr lang="en-US" u="sng"/>
              <a:t>uncertainty</a:t>
            </a:r>
            <a:r>
              <a:rPr lang="en-US"/>
              <a:t> of an </a:t>
            </a:r>
            <a:r>
              <a:rPr lang="en-US" u="sng"/>
              <a:t>event</a:t>
            </a:r>
            <a:r>
              <a:rPr lang="en-US"/>
              <a:t> taking place or not </a:t>
            </a:r>
          </a:p>
          <a:p>
            <a:pPr>
              <a:buFontTx/>
              <a:buChar char="»"/>
            </a:pPr>
            <a:endParaRPr lang="en-US"/>
          </a:p>
          <a:p>
            <a:pPr>
              <a:buFontTx/>
              <a:buChar char="»"/>
            </a:pPr>
            <a:r>
              <a:rPr lang="en-US"/>
              <a:t>Risk refers to possibility of suffering </a:t>
            </a:r>
            <a:r>
              <a:rPr lang="en-US" u="sng"/>
              <a:t>damage </a:t>
            </a:r>
            <a:r>
              <a:rPr lang="en-US"/>
              <a:t>and/or incurring </a:t>
            </a:r>
            <a:r>
              <a:rPr lang="en-US" u="sng"/>
              <a:t>losses</a:t>
            </a:r>
            <a:r>
              <a:rPr lang="en-US"/>
              <a:t> due to an event taking place</a:t>
            </a:r>
          </a:p>
          <a:p>
            <a:pPr>
              <a:buFontTx/>
              <a:buChar char="»"/>
            </a:pPr>
            <a:endParaRPr lang="en-US"/>
          </a:p>
          <a:p>
            <a:pPr>
              <a:buFontTx/>
              <a:buChar char="»"/>
            </a:pPr>
            <a:r>
              <a:rPr lang="en-US"/>
              <a:t>Risk is the </a:t>
            </a:r>
            <a:r>
              <a:rPr lang="en-US" u="sng"/>
              <a:t>probability</a:t>
            </a:r>
            <a:r>
              <a:rPr lang="en-US"/>
              <a:t> of an event taking place</a:t>
            </a:r>
          </a:p>
          <a:p>
            <a:pPr>
              <a:buFontTx/>
              <a:buChar char="»"/>
            </a:pPr>
            <a:endParaRPr lang="en-US"/>
          </a:p>
          <a:p>
            <a:pPr>
              <a:buFontTx/>
              <a:buChar char="»"/>
            </a:pPr>
            <a:r>
              <a:rPr lang="en-US"/>
              <a:t>Risk also refers to the </a:t>
            </a:r>
            <a:r>
              <a:rPr lang="en-US" u="sng"/>
              <a:t>subject matter of insurance</a:t>
            </a:r>
          </a:p>
          <a:p>
            <a:pPr>
              <a:buFontTx/>
              <a:buChar char="»"/>
            </a:pPr>
            <a:endParaRPr lang="en-US" u="sng"/>
          </a:p>
          <a:p>
            <a:pPr>
              <a:buFontTx/>
              <a:buChar char="»"/>
            </a:pPr>
            <a:endParaRPr lang="en-US" u="sng"/>
          </a:p>
          <a:p>
            <a:endParaRPr lang="en-US"/>
          </a:p>
          <a:p>
            <a:endParaRPr lang="en-US"/>
          </a:p>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G05_Template">
  <a:themeElements>
    <a:clrScheme name="">
      <a:dk1>
        <a:srgbClr val="333333"/>
      </a:dk1>
      <a:lt1>
        <a:srgbClr val="FFFFFF"/>
      </a:lt1>
      <a:dk2>
        <a:srgbClr val="DB0000"/>
      </a:dk2>
      <a:lt2>
        <a:srgbClr val="490066"/>
      </a:lt2>
      <a:accent1>
        <a:srgbClr val="40668C"/>
      </a:accent1>
      <a:accent2>
        <a:srgbClr val="C87740"/>
      </a:accent2>
      <a:accent3>
        <a:srgbClr val="FFFFFF"/>
      </a:accent3>
      <a:accent4>
        <a:srgbClr val="2A2A2A"/>
      </a:accent4>
      <a:accent5>
        <a:srgbClr val="AFB8C5"/>
      </a:accent5>
      <a:accent6>
        <a:srgbClr val="B56B39"/>
      </a:accent6>
      <a:hlink>
        <a:srgbClr val="668C40"/>
      </a:hlink>
      <a:folHlink>
        <a:srgbClr val="D9B366"/>
      </a:folHlink>
    </a:clrScheme>
    <a:fontScheme name="KG05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
            <a:srgbClr val="DB0000"/>
          </a:buClr>
          <a:buSzTx/>
          <a:buFontTx/>
          <a:buNone/>
          <a:tabLst/>
          <a:defRPr kumimoji="0" lang="en-US" sz="20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
            <a:srgbClr val="DB0000"/>
          </a:buClr>
          <a:buSzTx/>
          <a:buFontTx/>
          <a:buNone/>
          <a:tabLst/>
          <a:defRPr kumimoji="0" lang="en-US" sz="20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KG05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G05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G05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G05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G05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G05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G05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G05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G05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G05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G05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G05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G05_Template 13">
        <a:dk1>
          <a:srgbClr val="000000"/>
        </a:dk1>
        <a:lt1>
          <a:srgbClr val="FFFFFF"/>
        </a:lt1>
        <a:dk2>
          <a:srgbClr val="000000"/>
        </a:dk2>
        <a:lt2>
          <a:srgbClr val="808080"/>
        </a:lt2>
        <a:accent1>
          <a:srgbClr val="003366"/>
        </a:accent1>
        <a:accent2>
          <a:srgbClr val="CC9933"/>
        </a:accent2>
        <a:accent3>
          <a:srgbClr val="FFFFFF"/>
        </a:accent3>
        <a:accent4>
          <a:srgbClr val="000000"/>
        </a:accent4>
        <a:accent5>
          <a:srgbClr val="AAADB8"/>
        </a:accent5>
        <a:accent6>
          <a:srgbClr val="B98A2D"/>
        </a:accent6>
        <a:hlink>
          <a:srgbClr val="B64900"/>
        </a:hlink>
        <a:folHlink>
          <a:srgbClr val="336600"/>
        </a:folHlink>
      </a:clrScheme>
      <a:clrMap bg1="lt1" tx1="dk1" bg2="lt2" tx2="dk2" accent1="accent1" accent2="accent2" accent3="accent3" accent4="accent4" accent5="accent5" accent6="accent6" hlink="hlink" folHlink="folHlink"/>
    </a:extraClrScheme>
    <a:extraClrScheme>
      <a:clrScheme name="KG05_Template 14">
        <a:dk1>
          <a:srgbClr val="000000"/>
        </a:dk1>
        <a:lt1>
          <a:srgbClr val="FFFFFF"/>
        </a:lt1>
        <a:dk2>
          <a:srgbClr val="000000"/>
        </a:dk2>
        <a:lt2>
          <a:srgbClr val="808080"/>
        </a:lt2>
        <a:accent1>
          <a:srgbClr val="40668C"/>
        </a:accent1>
        <a:accent2>
          <a:srgbClr val="D9B366"/>
        </a:accent2>
        <a:accent3>
          <a:srgbClr val="FFFFFF"/>
        </a:accent3>
        <a:accent4>
          <a:srgbClr val="000000"/>
        </a:accent4>
        <a:accent5>
          <a:srgbClr val="AFB8C5"/>
        </a:accent5>
        <a:accent6>
          <a:srgbClr val="C4A25C"/>
        </a:accent6>
        <a:hlink>
          <a:srgbClr val="C87740"/>
        </a:hlink>
        <a:folHlink>
          <a:srgbClr val="668C40"/>
        </a:folHlink>
      </a:clrScheme>
      <a:clrMap bg1="lt1" tx1="dk1" bg2="lt2" tx2="dk2" accent1="accent1" accent2="accent2" accent3="accent3" accent4="accent4" accent5="accent5" accent6="accent6" hlink="hlink" folHlink="folHlink"/>
    </a:extraClrScheme>
    <a:extraClrScheme>
      <a:clrScheme name="KG05_Template 15">
        <a:dk1>
          <a:srgbClr val="490066"/>
        </a:dk1>
        <a:lt1>
          <a:srgbClr val="FFFFFF"/>
        </a:lt1>
        <a:dk2>
          <a:srgbClr val="DB0000"/>
        </a:dk2>
        <a:lt2>
          <a:srgbClr val="808080"/>
        </a:lt2>
        <a:accent1>
          <a:srgbClr val="40668C"/>
        </a:accent1>
        <a:accent2>
          <a:srgbClr val="D9B366"/>
        </a:accent2>
        <a:accent3>
          <a:srgbClr val="FFFFFF"/>
        </a:accent3>
        <a:accent4>
          <a:srgbClr val="3D0056"/>
        </a:accent4>
        <a:accent5>
          <a:srgbClr val="AFB8C5"/>
        </a:accent5>
        <a:accent6>
          <a:srgbClr val="C4A25C"/>
        </a:accent6>
        <a:hlink>
          <a:srgbClr val="C87740"/>
        </a:hlink>
        <a:folHlink>
          <a:srgbClr val="668C40"/>
        </a:folHlink>
      </a:clrScheme>
      <a:clrMap bg1="lt1" tx1="dk1" bg2="lt2" tx2="dk2" accent1="accent1" accent2="accent2" accent3="accent3" accent4="accent4" accent5="accent5" accent6="accent6" hlink="hlink" folHlink="folHlink"/>
    </a:extraClrScheme>
    <a:extraClrScheme>
      <a:clrScheme name="KG05_Template 16">
        <a:dk1>
          <a:srgbClr val="490066"/>
        </a:dk1>
        <a:lt1>
          <a:srgbClr val="FFFFFF"/>
        </a:lt1>
        <a:dk2>
          <a:srgbClr val="DB0000"/>
        </a:dk2>
        <a:lt2>
          <a:srgbClr val="808080"/>
        </a:lt2>
        <a:accent1>
          <a:srgbClr val="40668C"/>
        </a:accent1>
        <a:accent2>
          <a:srgbClr val="7F99B2"/>
        </a:accent2>
        <a:accent3>
          <a:srgbClr val="FFFFFF"/>
        </a:accent3>
        <a:accent4>
          <a:srgbClr val="3D0056"/>
        </a:accent4>
        <a:accent5>
          <a:srgbClr val="AFB8C5"/>
        </a:accent5>
        <a:accent6>
          <a:srgbClr val="728AA1"/>
        </a:accent6>
        <a:hlink>
          <a:srgbClr val="003366"/>
        </a:hlink>
        <a:folHlink>
          <a:srgbClr val="C877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pgemini FS Print">
  <a:themeElements>
    <a:clrScheme name="">
      <a:dk1>
        <a:srgbClr val="000000"/>
      </a:dk1>
      <a:lt1>
        <a:srgbClr val="FFFFFF"/>
      </a:lt1>
      <a:dk2>
        <a:srgbClr val="004B66"/>
      </a:dk2>
      <a:lt2>
        <a:srgbClr val="FFFFFF"/>
      </a:lt2>
      <a:accent1>
        <a:srgbClr val="009BCC"/>
      </a:accent1>
      <a:accent2>
        <a:srgbClr val="B69676"/>
      </a:accent2>
      <a:accent3>
        <a:srgbClr val="FFFFFF"/>
      </a:accent3>
      <a:accent4>
        <a:srgbClr val="000000"/>
      </a:accent4>
      <a:accent5>
        <a:srgbClr val="AACBE2"/>
      </a:accent5>
      <a:accent6>
        <a:srgbClr val="A5876A"/>
      </a:accent6>
      <a:hlink>
        <a:srgbClr val="EE7D11"/>
      </a:hlink>
      <a:folHlink>
        <a:srgbClr val="4D740F"/>
      </a:folHlink>
    </a:clrScheme>
    <a:fontScheme name="Capgemini FS Print">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
            <a:srgbClr val="DB0000"/>
          </a:buClr>
          <a:buSzTx/>
          <a:buFontTx/>
          <a:buNone/>
          <a:tabLst/>
          <a:defRPr kumimoji="0" lang="en-US" sz="20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
            <a:srgbClr val="DB0000"/>
          </a:buClr>
          <a:buSzTx/>
          <a:buFontTx/>
          <a:buNone/>
          <a:tabLst/>
          <a:defRPr kumimoji="0" lang="en-US" sz="20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013E44DF4F0B4C84F19F70F46362E8" ma:contentTypeVersion="0" ma:contentTypeDescription="Create a new document." ma:contentTypeScope="" ma:versionID="050ec6325735104c79613a1a39b1b07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3376DA7-BC3B-4E2E-8B33-AAEB192B08C7}">
  <ds:schemaRefs>
    <ds:schemaRef ds:uri="http://schemas.microsoft.com/sharepoint/v3/contenttype/forms"/>
  </ds:schemaRefs>
</ds:datastoreItem>
</file>

<file path=customXml/itemProps2.xml><?xml version="1.0" encoding="utf-8"?>
<ds:datastoreItem xmlns:ds="http://schemas.openxmlformats.org/officeDocument/2006/customXml" ds:itemID="{8A9433D5-1ED4-4B31-B733-7DE0BC0F9D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A291644-FEED-43E9-B9C2-84EC0F565979}">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KG05_Template</Template>
  <TotalTime>3750</TotalTime>
  <Words>4360</Words>
  <Application>Microsoft Office PowerPoint</Application>
  <PresentationFormat>On-screen Show (4:3)</PresentationFormat>
  <Paragraphs>740</Paragraphs>
  <Slides>62</Slides>
  <Notes>24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62</vt:i4>
      </vt:variant>
    </vt:vector>
  </HeadingPairs>
  <TitlesOfParts>
    <vt:vector size="73" baseType="lpstr">
      <vt:lpstr>Arial</vt:lpstr>
      <vt:lpstr>ＭＳ Ｐゴシック</vt:lpstr>
      <vt:lpstr>Wingdings</vt:lpstr>
      <vt:lpstr>Arial Narrow</vt:lpstr>
      <vt:lpstr>Symbol</vt:lpstr>
      <vt:lpstr>Times New Roman</vt:lpstr>
      <vt:lpstr>Avenir 65</vt:lpstr>
      <vt:lpstr>KG05_Template</vt:lpstr>
      <vt:lpstr>Capgemini FS Print</vt:lpstr>
      <vt:lpstr>Microsoft Clip Gallery</vt:lpstr>
      <vt:lpstr>Microsoft Visio Drawing</vt:lpstr>
      <vt:lpstr>Slide 1</vt:lpstr>
      <vt:lpstr>You will learn about..      1</vt:lpstr>
      <vt:lpstr>You will learn about..      2</vt:lpstr>
      <vt:lpstr>Let’s start at the very beginning….</vt:lpstr>
      <vt:lpstr>Insurance definition      </vt:lpstr>
      <vt:lpstr>Why Do We Need Insurance?</vt:lpstr>
      <vt:lpstr>Risk Management Process</vt:lpstr>
      <vt:lpstr>Before we understand the business of insurance….. </vt:lpstr>
      <vt:lpstr>Risk …    its many dimensions in insurance</vt:lpstr>
      <vt:lpstr>Two kinds of risks…</vt:lpstr>
      <vt:lpstr>Peril</vt:lpstr>
      <vt:lpstr>To understand the Insurance business it is very</vt:lpstr>
      <vt:lpstr>The Principles of Insurance are..    Contd.</vt:lpstr>
      <vt:lpstr>The Principles of Insurance are..    Contd.</vt:lpstr>
      <vt:lpstr>The Principles of Insurance are..    Contd.</vt:lpstr>
      <vt:lpstr>The Insurance Contract</vt:lpstr>
      <vt:lpstr>What can be covered in an insurance contract?</vt:lpstr>
      <vt:lpstr>The business of insurance</vt:lpstr>
      <vt:lpstr>Many Paying for the losses of few</vt:lpstr>
      <vt:lpstr>Insurance Product Lines</vt:lpstr>
      <vt:lpstr>Slide 21</vt:lpstr>
      <vt:lpstr>Life Insurance</vt:lpstr>
      <vt:lpstr>Parties in Life Insurance</vt:lpstr>
      <vt:lpstr>Parties in Life insurance contract</vt:lpstr>
      <vt:lpstr>Life Insurance Product</vt:lpstr>
      <vt:lpstr>Slide 26</vt:lpstr>
      <vt:lpstr>Property &amp; Casualty insurance</vt:lpstr>
      <vt:lpstr>Property &amp; Casualty Insurance</vt:lpstr>
      <vt:lpstr>Slide 29</vt:lpstr>
      <vt:lpstr>Health Insurance</vt:lpstr>
      <vt:lpstr>Health Insurance Plans</vt:lpstr>
      <vt:lpstr>Slide 32</vt:lpstr>
      <vt:lpstr>Employer Funded Pension plans</vt:lpstr>
      <vt:lpstr>Defined Benefit Plan</vt:lpstr>
      <vt:lpstr>Defined Contribution Plans</vt:lpstr>
      <vt:lpstr>Slide 36</vt:lpstr>
      <vt:lpstr>Operations related to an insurance Product</vt:lpstr>
      <vt:lpstr>Insurance operations - Actuarial Analysis</vt:lpstr>
      <vt:lpstr>How are Insurance Premiums arrived at?</vt:lpstr>
      <vt:lpstr>Factors affecting Life insurance premium</vt:lpstr>
      <vt:lpstr>Factors Affecting P&amp;C Premium</vt:lpstr>
      <vt:lpstr>Insurance operations - Underwriting</vt:lpstr>
      <vt:lpstr>Underwriting Life cycle</vt:lpstr>
      <vt:lpstr>Insurance Operations- Policy servicing</vt:lpstr>
      <vt:lpstr>Policy Servicing is needed when…..</vt:lpstr>
      <vt:lpstr>Policy Servicing</vt:lpstr>
      <vt:lpstr>Insurance Operations- Claims Management</vt:lpstr>
      <vt:lpstr>Claim life cycles</vt:lpstr>
      <vt:lpstr>Billing and Collection</vt:lpstr>
      <vt:lpstr>Premium Billing</vt:lpstr>
      <vt:lpstr>Insurance Operations- Fund Management</vt:lpstr>
      <vt:lpstr>Insurance Operations- Reinsurance</vt:lpstr>
      <vt:lpstr>Reinsurance contd….</vt:lpstr>
      <vt:lpstr>Why Reinsure?</vt:lpstr>
      <vt:lpstr>Slide 55</vt:lpstr>
      <vt:lpstr>Insurance Distribution Channels</vt:lpstr>
      <vt:lpstr>Agents</vt:lpstr>
      <vt:lpstr>Broker</vt:lpstr>
      <vt:lpstr>Payments to agents and Terms of Contract</vt:lpstr>
      <vt:lpstr>Slide 60</vt:lpstr>
      <vt:lpstr>Compliance </vt:lpstr>
      <vt:lpstr>Role of Insurance Entities at a Snap shot</vt:lpstr>
    </vt:vector>
  </TitlesOfParts>
  <Company>Kanbay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Insurance-101</dc:title>
  <dc:creator>Kanbay</dc:creator>
  <cp:lastModifiedBy>manrawat</cp:lastModifiedBy>
  <cp:revision>76</cp:revision>
  <cp:lastPrinted>2005-06-09T15:20:32Z</cp:lastPrinted>
  <dcterms:created xsi:type="dcterms:W3CDTF">2005-07-13T04:48:48Z</dcterms:created>
  <dcterms:modified xsi:type="dcterms:W3CDTF">2017-05-15T12:40:49Z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words0">
    <vt:lpwstr>Insurance,101,,,,</vt:lpwstr>
  </property>
  <property fmtid="{D5CDD505-2E9C-101B-9397-08002B2CF9AE}" pid="3" name="Author Name">
    <vt:lpwstr>Kavita</vt:lpwstr>
  </property>
  <property fmtid="{D5CDD505-2E9C-101B-9397-08002B2CF9AE}" pid="4" name="Service Offerings">
    <vt:lpwstr/>
  </property>
  <property fmtid="{D5CDD505-2E9C-101B-9397-08002B2CF9AE}" pid="5" name="Areas">
    <vt:lpwstr>8e8b2a38-b4e7-4715-a11c-953307f01942,</vt:lpwstr>
  </property>
  <property fmtid="{D5CDD505-2E9C-101B-9397-08002B2CF9AE}" pid="6" name="Domains">
    <vt:lpwstr>Insurance,</vt:lpwstr>
  </property>
  <property fmtid="{D5CDD505-2E9C-101B-9397-08002B2CF9AE}" pid="7" name="Description0">
    <vt:lpwstr>Here is the presentation which is being used in Pune L&amp;C Classroom Sessions</vt:lpwstr>
  </property>
</Properties>
</file>