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notesSlides/notesSlide43.xml" ContentType="application/vnd.openxmlformats-officedocument.presentationml.notesSlide+xml"/>
  <Override PartName="/ppt/slides/slide30.xml" ContentType="application/vnd.openxmlformats-officedocument.presentationml.slide+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notesSlides/notesSlide34.xml" ContentType="application/vnd.openxmlformats-officedocument.presentationml.notesSlid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theme/theme14.xml" ContentType="application/vnd.openxmlformats-officedocument.them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notesSlides/notesSlide47.xml" ContentType="application/vnd.openxmlformats-officedocument.presentationml.notesSlide+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 id="2147483863" r:id="rId2"/>
    <p:sldMasterId id="2147483875" r:id="rId3"/>
    <p:sldMasterId id="2147483889" r:id="rId4"/>
    <p:sldMasterId id="2147483903" r:id="rId5"/>
    <p:sldMasterId id="2147483915" r:id="rId6"/>
    <p:sldMasterId id="2147483931" r:id="rId7"/>
    <p:sldMasterId id="2147483943" r:id="rId8"/>
    <p:sldMasterId id="2147483955" r:id="rId9"/>
    <p:sldMasterId id="2147483969" r:id="rId10"/>
    <p:sldMasterId id="2147483983" r:id="rId11"/>
    <p:sldMasterId id="2147483995" r:id="rId12"/>
    <p:sldMasterId id="2147484007" r:id="rId13"/>
    <p:sldMasterId id="2147484019" r:id="rId14"/>
    <p:sldMasterId id="2147484032" r:id="rId15"/>
  </p:sldMasterIdLst>
  <p:notesMasterIdLst>
    <p:notesMasterId r:id="rId64"/>
  </p:notesMasterIdLst>
  <p:handoutMasterIdLst>
    <p:handoutMasterId r:id="rId65"/>
  </p:handoutMasterIdLst>
  <p:sldIdLst>
    <p:sldId id="1192" r:id="rId16"/>
    <p:sldId id="1568" r:id="rId17"/>
    <p:sldId id="1614" r:id="rId18"/>
    <p:sldId id="1682" r:id="rId19"/>
    <p:sldId id="1683" r:id="rId20"/>
    <p:sldId id="1581" r:id="rId21"/>
    <p:sldId id="1582" r:id="rId22"/>
    <p:sldId id="1630" r:id="rId23"/>
    <p:sldId id="1631" r:id="rId24"/>
    <p:sldId id="1632" r:id="rId25"/>
    <p:sldId id="1613" r:id="rId26"/>
    <p:sldId id="1633" r:id="rId27"/>
    <p:sldId id="1634" r:id="rId28"/>
    <p:sldId id="1635" r:id="rId29"/>
    <p:sldId id="1637" r:id="rId30"/>
    <p:sldId id="1638" r:id="rId31"/>
    <p:sldId id="1672" r:id="rId32"/>
    <p:sldId id="1670" r:id="rId33"/>
    <p:sldId id="1671" r:id="rId34"/>
    <p:sldId id="1612" r:id="rId35"/>
    <p:sldId id="1657" r:id="rId36"/>
    <p:sldId id="1659" r:id="rId37"/>
    <p:sldId id="1660" r:id="rId38"/>
    <p:sldId id="1661" r:id="rId39"/>
    <p:sldId id="1662" r:id="rId40"/>
    <p:sldId id="1663" r:id="rId41"/>
    <p:sldId id="1664" r:id="rId42"/>
    <p:sldId id="1665" r:id="rId43"/>
    <p:sldId id="1666" r:id="rId44"/>
    <p:sldId id="1667" r:id="rId45"/>
    <p:sldId id="1646" r:id="rId46"/>
    <p:sldId id="1648" r:id="rId47"/>
    <p:sldId id="1649" r:id="rId48"/>
    <p:sldId id="1650" r:id="rId49"/>
    <p:sldId id="1651" r:id="rId50"/>
    <p:sldId id="1652" r:id="rId51"/>
    <p:sldId id="1676" r:id="rId52"/>
    <p:sldId id="1677" r:id="rId53"/>
    <p:sldId id="1611" r:id="rId54"/>
    <p:sldId id="1673" r:id="rId55"/>
    <p:sldId id="1674" r:id="rId56"/>
    <p:sldId id="1681" r:id="rId57"/>
    <p:sldId id="1679" r:id="rId58"/>
    <p:sldId id="1617" r:id="rId59"/>
    <p:sldId id="1609" r:id="rId60"/>
    <p:sldId id="1579" r:id="rId61"/>
    <p:sldId id="1675" r:id="rId62"/>
    <p:sldId id="1684" r:id="rId6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6699FF"/>
    <a:srgbClr val="33CC33"/>
    <a:srgbClr val="00CC00"/>
    <a:srgbClr val="77777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52" autoAdjust="0"/>
    <p:restoredTop sz="86957" autoAdjust="0"/>
  </p:normalViewPr>
  <p:slideViewPr>
    <p:cSldViewPr snapToGrid="0">
      <p:cViewPr>
        <p:scale>
          <a:sx n="77" d="100"/>
          <a:sy n="77" d="100"/>
        </p:scale>
        <p:origin x="-1644" y="-13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3276" y="-120"/>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slide" Target="slides/slide48.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slide" Target="slides/slide46.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presProps" Target="presProp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C6E5E13C-C7EA-4C6E-A5AC-A383C0530A12}" type="slidenum">
              <a:rPr lang="en-US" altLang="en-US"/>
              <a:pPr>
                <a:defRPr/>
              </a:pPr>
              <a:t>‹#›</a:t>
            </a:fld>
            <a:endParaRPr lang="en-US" altLang="en-US" dirty="0"/>
          </a:p>
        </p:txBody>
      </p:sp>
    </p:spTree>
    <p:extLst>
      <p:ext uri="{BB962C8B-B14F-4D97-AF65-F5344CB8AC3E}">
        <p14:creationId xmlns:p14="http://schemas.microsoft.com/office/powerpoint/2010/main" xmlns="" val="950343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dirty="0"/>
              <a:t>	</a:t>
            </a:r>
            <a:r>
              <a:rPr lang="en-US" altLang="en-US" dirty="0" smtClean="0"/>
              <a:t>PolicyCenter Overview - </a:t>
            </a:r>
            <a:fld id="{7D58CAAE-E885-46F4-9CF3-864CB46D6062}"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E50E9EF4-2943-4BFD-B1F1-351DEB1A2BC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xmlns="" val="6919466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0224D565-DFA6-45E4-9F5B-021D0A8DD14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27694A58-800E-441C-B7F3-8C91E4058425}" type="slidenum">
              <a:rPr lang="en-US" altLang="en-US" sz="1200" b="0" smtClean="0">
                <a:solidFill>
                  <a:prstClr val="black"/>
                </a:solidFill>
              </a:rPr>
              <a:pPr eaLnBrk="1" hangingPunct="1">
                <a:buClr>
                  <a:prstClr val="black"/>
                </a:buClr>
              </a:pPr>
              <a:t>10</a:t>
            </a:fld>
            <a:endParaRPr lang="en-US" altLang="en-US" sz="1200" b="0" dirty="0" smtClean="0">
              <a:solidFill>
                <a:prstClr val="black"/>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222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Rating - This is a system which is used to determine quotes and premiums for policies. PolicyCenter also has its own licensed Rating module.</a:t>
            </a:r>
          </a:p>
          <a:p>
            <a:pPr lvl="1" eaLnBrk="1" hangingPunct="1"/>
            <a:r>
              <a:rPr lang="en-US" dirty="0" smtClean="0"/>
              <a:t>Authentication system - This system takes a user name and either a token or a password and verifies if the two match.</a:t>
            </a:r>
          </a:p>
          <a:p>
            <a:pPr lvl="1" eaLnBrk="1" hangingPunct="1"/>
            <a:r>
              <a:rPr lang="en-US" dirty="0" smtClean="0"/>
              <a:t>Agent Management System (AMS) - This system tracks either a person or company that is authorized by an insurance company to transact business. This typically includes the authority to bind the insurer, issue policies, authorize producing agents, perform administrative functions, and even adjust claims.</a:t>
            </a:r>
          </a:p>
          <a:p>
            <a:pPr lvl="1" eaLnBrk="1" hangingPunct="1"/>
            <a:r>
              <a:rPr lang="en-US" dirty="0" smtClean="0"/>
              <a:t>Address normalization service - This is an external service which verifies address validity (with regards to the existence of a street address, the appropriateness of a given postal code for a given city, and so on). In the United States, this information is promulgated by the United States Postal Service (USPS), which has standardized abbreviations (such as "</a:t>
            </a:r>
            <a:r>
              <a:rPr lang="en-US" dirty="0" err="1" smtClean="0"/>
              <a:t>ste</a:t>
            </a:r>
            <a:r>
              <a:rPr lang="en-US" dirty="0" smtClean="0"/>
              <a:t>" for suite and "</a:t>
            </a:r>
            <a:r>
              <a:rPr lang="en-US" dirty="0" err="1" smtClean="0"/>
              <a:t>ln</a:t>
            </a:r>
            <a:r>
              <a:rPr lang="en-US" dirty="0" smtClean="0"/>
              <a:t>" for lane) and a complete range of numeric addresses per street, streets and addresses per postal code, and postal code per state.</a:t>
            </a:r>
          </a:p>
          <a:p>
            <a:pPr lvl="1" eaLnBrk="1" hangingPunct="1"/>
            <a:r>
              <a:rPr lang="en-US" dirty="0" smtClean="0"/>
              <a:t>Reporting system - This system provides reports on PolicyCenter business and user data.</a:t>
            </a:r>
          </a:p>
          <a:p>
            <a:pPr lvl="1" eaLnBrk="1" hangingPunct="1"/>
            <a:r>
              <a:rPr lang="en-US" dirty="0" smtClean="0"/>
              <a:t>Contact management system - This is an integration point to an external address book application for managing contacts.</a:t>
            </a:r>
            <a:r>
              <a:rPr lang="en-US" baseline="0" dirty="0" smtClean="0"/>
              <a:t> </a:t>
            </a: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PolicyCenter Overview - </a:t>
            </a:r>
            <a:fld id="{1FFA1F08-6A8D-476E-8E31-73B0F8432F57}" type="slidenum">
              <a:rPr lang="en-US" altLang="en-US" sz="1200" b="0">
                <a:solidFill>
                  <a:schemeClr val="tx1"/>
                </a:solidFill>
              </a:rPr>
              <a:pPr algn="l" eaLnBrk="1" hangingPunct="1">
                <a:spcBef>
                  <a:spcPct val="0"/>
                </a:spcBef>
                <a:spcAft>
                  <a:spcPct val="0"/>
                </a:spcAft>
                <a:buClrTx/>
              </a:pPr>
              <a:t>11</a:t>
            </a:fld>
            <a:endParaRPr lang="en-US" altLang="en-US" sz="1200" b="0" dirty="0">
              <a:solidFill>
                <a:schemeClr val="tx1"/>
              </a:solidFill>
            </a:endParaRPr>
          </a:p>
        </p:txBody>
      </p:sp>
      <p:sp>
        <p:nvSpPr>
          <p:cNvPr id="4608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C3E0A063-58DE-4B62-A6B2-7C5D4BD95EBB}" type="slidenum">
              <a:rPr lang="en-US" altLang="en-US" sz="1200" b="0" smtClean="0">
                <a:solidFill>
                  <a:prstClr val="black"/>
                </a:solidFill>
              </a:rPr>
              <a:pPr eaLnBrk="1" hangingPunct="1">
                <a:buClr>
                  <a:prstClr val="black"/>
                </a:buClr>
              </a:pPr>
              <a:t>12</a:t>
            </a:fld>
            <a:endParaRPr lang="en-US" altLang="en-US" sz="1200" b="0" dirty="0" smtClean="0">
              <a:solidFill>
                <a:prstClr val="black"/>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To access PolicyCenter, a user must have:</a:t>
            </a:r>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smtClean="0"/>
              <a:t>An instance of Google Chrome or Mozilla Firefox or Microsoft Internet Explorer</a:t>
            </a:r>
          </a:p>
          <a:p>
            <a:pPr lvl="1" eaLnBrk="1" hangingPunct="1"/>
            <a:r>
              <a:rPr lang="en-US" dirty="0" smtClean="0"/>
              <a:t>The URL for connecting to PolicyCenter</a:t>
            </a:r>
          </a:p>
          <a:p>
            <a:pPr lvl="1" eaLnBrk="1" hangingPunct="1"/>
            <a:r>
              <a:rPr lang="en-US" dirty="0" smtClean="0"/>
              <a:t>A valid user name and password</a:t>
            </a:r>
          </a:p>
          <a:p>
            <a:pPr eaLnBrk="1" hangingPunct="1"/>
            <a:r>
              <a:rPr lang="en-US" dirty="0" smtClean="0"/>
              <a:t>Google Chrome is the recommended web browser</a:t>
            </a:r>
            <a:r>
              <a:rPr lang="en-US" baseline="0" dirty="0" smtClean="0"/>
              <a:t> and Mozilla </a:t>
            </a:r>
            <a:r>
              <a:rPr lang="en-US" baseline="0" dirty="0" err="1" smtClean="0"/>
              <a:t>FireFox</a:t>
            </a:r>
            <a:r>
              <a:rPr lang="en-US" baseline="0" dirty="0" smtClean="0"/>
              <a:t> and Microsoft Internet Explorer are also </a:t>
            </a:r>
            <a:r>
              <a:rPr lang="en-US" dirty="0" smtClean="0"/>
              <a:t>supported by PolicyCenter.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08054B75-4A15-47D0-9B04-8375CC0A32F1}" type="slidenum">
              <a:rPr lang="en-US" altLang="en-US" sz="1200" b="0" smtClean="0">
                <a:solidFill>
                  <a:prstClr val="black"/>
                </a:solidFill>
              </a:rPr>
              <a:pPr eaLnBrk="1" hangingPunct="1">
                <a:buClr>
                  <a:prstClr val="black"/>
                </a:buClr>
              </a:pPr>
              <a:t>13</a:t>
            </a:fld>
            <a:endParaRPr lang="en-US" altLang="en-US" sz="1200" b="0" dirty="0" smtClean="0">
              <a:solidFill>
                <a:prstClr val="black"/>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To log in to an application, end users must open an instance of Google Chrome and access the system through the appropriate URL (Universal Resource Locator, also more commonly known as a "web address"). The URL is:</a:t>
            </a:r>
          </a:p>
          <a:p>
            <a:pPr eaLnBrk="1" hangingPunct="1"/>
            <a:r>
              <a:rPr lang="en-US" dirty="0" smtClean="0"/>
              <a:t>http://</a:t>
            </a:r>
            <a:r>
              <a:rPr lang="en-US" i="1" dirty="0" smtClean="0"/>
              <a:t>machine</a:t>
            </a:r>
            <a:r>
              <a:rPr lang="en-US" dirty="0" smtClean="0"/>
              <a:t>:</a:t>
            </a:r>
            <a:r>
              <a:rPr lang="en-US" i="1" dirty="0" smtClean="0"/>
              <a:t>port#</a:t>
            </a:r>
            <a:r>
              <a:rPr lang="en-US" dirty="0" smtClean="0"/>
              <a:t>/</a:t>
            </a:r>
            <a:r>
              <a:rPr lang="en-US" i="1" dirty="0" smtClean="0"/>
              <a:t>instanceName</a:t>
            </a:r>
            <a:r>
              <a:rPr lang="en-US" dirty="0" smtClean="0"/>
              <a:t>/PolicyCenter.do, where:</a:t>
            </a:r>
          </a:p>
          <a:p>
            <a:pPr lvl="1" eaLnBrk="1" hangingPunct="1"/>
            <a:r>
              <a:rPr lang="en-US" i="1" dirty="0" smtClean="0"/>
              <a:t>machine</a:t>
            </a:r>
            <a:r>
              <a:rPr lang="en-US" dirty="0" smtClean="0"/>
              <a:t> is the name of the host machine, and</a:t>
            </a:r>
          </a:p>
          <a:p>
            <a:pPr lvl="1" eaLnBrk="1" hangingPunct="1"/>
            <a:r>
              <a:rPr lang="en-US" i="1" dirty="0" smtClean="0"/>
              <a:t>port#</a:t>
            </a:r>
            <a:r>
              <a:rPr lang="en-US" dirty="0" smtClean="0"/>
              <a:t> is the port which Internet Explorer should use to access the application, and</a:t>
            </a:r>
          </a:p>
          <a:p>
            <a:pPr lvl="1" eaLnBrk="1" hangingPunct="1"/>
            <a:r>
              <a:rPr lang="en-US" i="1" dirty="0" err="1" smtClean="0"/>
              <a:t>instanceName</a:t>
            </a:r>
            <a:r>
              <a:rPr lang="en-US" dirty="0" smtClean="0"/>
              <a:t> is the name of the instance of PolicyCenter (typically "pc").</a:t>
            </a:r>
          </a:p>
          <a:p>
            <a:pPr eaLnBrk="1" hangingPunct="1"/>
            <a:r>
              <a:rPr lang="en-US" dirty="0" smtClean="0"/>
              <a:t>Connections to PolicyCenter are usually initiated using one of the following methods:</a:t>
            </a:r>
          </a:p>
          <a:p>
            <a:pPr lvl="1" eaLnBrk="1" hangingPunct="1"/>
            <a:r>
              <a:rPr lang="en-US" dirty="0" smtClean="0"/>
              <a:t>Providing users with a “Favorite” that links to the URL</a:t>
            </a:r>
          </a:p>
          <a:p>
            <a:pPr lvl="1" eaLnBrk="1" hangingPunct="1"/>
            <a:r>
              <a:rPr lang="en-US" dirty="0" smtClean="0"/>
              <a:t>Providing users with a shortcut on the computer desktop that invokes Chrome with the URL</a:t>
            </a:r>
          </a:p>
          <a:p>
            <a:pPr lvl="1" eaLnBrk="1" hangingPunct="1"/>
            <a:r>
              <a:rPr lang="en-US" dirty="0" smtClean="0"/>
              <a:t>Creating a web link on a readily accessible web page that links to the URL</a:t>
            </a:r>
          </a:p>
          <a:p>
            <a:pPr eaLnBrk="1" hangingPunct="1"/>
            <a:r>
              <a:rPr lang="en-US" dirty="0" smtClean="0"/>
              <a:t>Even though the Back button and favorites to non-login pages are not supported, navigation within PolicyCenter is rarely if ever cumbersome. PolicyCenter contains a number of navigation features to make it easy for users to view commonly referenced information and recently viewed information. These features are discussed through this section.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8564A7BF-B8DE-4AF3-B4A3-0F72291E7180}" type="slidenum">
              <a:rPr lang="en-US" altLang="en-US" sz="1200" b="0" smtClean="0">
                <a:solidFill>
                  <a:prstClr val="black"/>
                </a:solidFill>
              </a:rPr>
              <a:pPr eaLnBrk="1" hangingPunct="1">
                <a:buClr>
                  <a:prstClr val="black"/>
                </a:buClr>
              </a:pPr>
              <a:t>14</a:t>
            </a:fld>
            <a:endParaRPr lang="en-US" altLang="en-US" sz="1200" b="0" dirty="0" smtClean="0">
              <a:solidFill>
                <a:prstClr val="black"/>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Authentication is the process of verifying a user is who he or she claims to be. Authorization is the process of determining which objects a user is allowed to view and edit and what actions a user is allowed to take.</a:t>
            </a:r>
          </a:p>
          <a:p>
            <a:pPr eaLnBrk="1" hangingPunct="1"/>
            <a:r>
              <a:rPr lang="en-US" dirty="0" smtClean="0"/>
              <a:t>When an end user attempts to log on to an application, the following occurs:</a:t>
            </a:r>
          </a:p>
          <a:p>
            <a:pPr lvl="1" eaLnBrk="1" hangingPunct="1"/>
            <a:r>
              <a:rPr lang="en-US" dirty="0" smtClean="0"/>
              <a:t>The user supplies their user name and password to PolicyCenter via the login page.</a:t>
            </a:r>
          </a:p>
          <a:p>
            <a:pPr lvl="1" eaLnBrk="1" hangingPunct="1"/>
            <a:r>
              <a:rPr lang="en-US" dirty="0" smtClean="0"/>
              <a:t>PolicyCenter queries the authentication system (which could be a separate system accessed through an integration point or the PolicyCenter database itself) to authenticate the user.</a:t>
            </a:r>
          </a:p>
          <a:p>
            <a:pPr lvl="1" eaLnBrk="1" hangingPunct="1"/>
            <a:r>
              <a:rPr lang="en-US" dirty="0" smtClean="0"/>
              <a:t>PolicyCenter queries the PolicyCenter database to determine which permissions are assigned to the user and what the user's start page is. Permissions determine which screens the user can navigate to and which actions the user can perform. The startup view is the first page rendered after log in.</a:t>
            </a:r>
          </a:p>
          <a:p>
            <a:pPr lvl="1" eaLnBrk="1" hangingPunct="1"/>
            <a:r>
              <a:rPr lang="en-US" dirty="0" smtClean="0"/>
              <a:t>PolicyCenter renders the appropriate startup view with permissions appropriate for that user.</a:t>
            </a:r>
          </a:p>
          <a:p>
            <a:pPr eaLnBrk="1" hangingPunct="1"/>
            <a:r>
              <a:rPr lang="en-US" dirty="0" smtClean="0"/>
              <a:t>Out-of-box, authentication is managed through the PolicyCenter database. There is a table in the database which stores user names and password. (The system can also be configured to authenticate against an existing user domain structure, as discussed on the next slide.) </a:t>
            </a:r>
          </a:p>
          <a:p>
            <a:pPr eaLnBrk="1" hangingPunct="1"/>
            <a:r>
              <a:rPr lang="en-US" dirty="0" smtClean="0"/>
              <a:t>PolicyCenter can be configured to lock an account after a user attempts to log in a certain number of times without providing the correct password. (This feature is designed to prevent someone circumventing the authentication process to illegal log on to the application.) When an account is locked, it must be unlocked by a manager. In the base application, the number of attempts before locking the account is 3, but this number can be configured.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877AE789-3677-48FA-ABF5-EC8142D12C28}" type="slidenum">
              <a:rPr lang="en-US" altLang="en-US" sz="1200" b="0" smtClean="0">
                <a:solidFill>
                  <a:prstClr val="black"/>
                </a:solidFill>
              </a:rPr>
              <a:pPr eaLnBrk="1" hangingPunct="1">
                <a:buClr>
                  <a:prstClr val="black"/>
                </a:buClr>
              </a:pPr>
              <a:t>15</a:t>
            </a:fld>
            <a:endParaRPr lang="en-US" altLang="en-US" sz="1200" b="0" dirty="0" smtClean="0">
              <a:solidFill>
                <a:prstClr val="black"/>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Each user has a startup view, which is what is first displayed when the user logs in. This is sometimes referred to as the user's "landing page".</a:t>
            </a:r>
          </a:p>
          <a:p>
            <a:pPr eaLnBrk="1" hangingPunct="1"/>
            <a:r>
              <a:rPr lang="en-US" dirty="0" smtClean="0"/>
              <a:t>In the base application, a new user's startup view is set to "</a:t>
            </a:r>
            <a:r>
              <a:rPr lang="en-US" dirty="0" err="1" smtClean="0"/>
              <a:t>DesktopActivities</a:t>
            </a:r>
            <a:r>
              <a:rPr lang="en-US" dirty="0" smtClean="0"/>
              <a:t>". This page lists all open activities that have been assigned to that user.</a:t>
            </a:r>
          </a:p>
          <a:p>
            <a:pPr eaLnBrk="1" hangingPunct="1"/>
            <a:r>
              <a:rPr lang="en-US" dirty="0" smtClean="0"/>
              <a:t>Users can change their startup view by clicking the Preferences menu action under the Options menu (gear icon) accessible from the Desktop. This opens a worksheet in the workspace frame. In this worksheet, they can select a different view as their startup view. (The workspace frame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 frame is visible only when a worksheet is rendered. Most of the time, it is collapsed.)</a:t>
            </a:r>
          </a:p>
          <a:p>
            <a:pPr eaLnBrk="1" hangingPunct="1"/>
            <a:r>
              <a:rPr lang="en-US" dirty="0" smtClean="0"/>
              <a:t>The "look and feel" of PolicyCenter is controlled by a series of cascaded style sheets (CSS), fonts,</a:t>
            </a:r>
            <a:r>
              <a:rPr lang="en-US" baseline="0" dirty="0" smtClean="0"/>
              <a:t> and other configuration files</a:t>
            </a:r>
            <a:r>
              <a:rPr lang="en-US" dirty="0" smtClean="0"/>
              <a:t>. These can be configured if a given instance requires the use of different fonts and/or colors.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9F70A7DF-77E3-4551-B2C2-80CEC35F113C}" type="slidenum">
              <a:rPr lang="en-US" altLang="en-US" sz="1200" b="0" smtClean="0">
                <a:solidFill>
                  <a:prstClr val="black"/>
                </a:solidFill>
              </a:rPr>
              <a:pPr eaLnBrk="1" hangingPunct="1">
                <a:buClr>
                  <a:prstClr val="black"/>
                </a:buClr>
              </a:pPr>
              <a:t>16</a:t>
            </a:fld>
            <a:endParaRPr lang="en-US" altLang="en-US" sz="1200" b="0" dirty="0" smtClean="0">
              <a:solidFill>
                <a:prstClr val="black"/>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 permission is a granular ability to see or do something within PolicyCenter, such as "create submissions" or "edit accounts".</a:t>
            </a:r>
          </a:p>
          <a:p>
            <a:pPr eaLnBrk="1" hangingPunct="1"/>
            <a:r>
              <a:rPr lang="en-US" dirty="0" smtClean="0"/>
              <a:t>A role is a named collection of permissions. Typically, a role maps to a job function or job title. For example, the "underwriter" role would contain the set of permissions appropriate to someone who was an underwriter. (This role might, for example, have the "create submissions" or "edit accounts" permissions, but it would not have the "create users" permission. Similarly, a "producer clerical" role might have only "create submissions" and not "edit accounts".)</a:t>
            </a:r>
          </a:p>
          <a:p>
            <a:pPr eaLnBrk="1" hangingPunct="1"/>
            <a:r>
              <a:rPr lang="en-US" dirty="0" smtClean="0"/>
              <a:t>Administrators can assign roles to users. They can also create new roles and modify existing roles (to add or remove permissions to them).</a:t>
            </a:r>
          </a:p>
          <a:p>
            <a:pPr eaLnBrk="1" hangingPunct="1"/>
            <a:r>
              <a:rPr lang="en-US" dirty="0" smtClean="0"/>
              <a:t>In the example above, Percival Processor (who is a producer clerical user and is shown in the right screenshot) does not have an Desktop and</a:t>
            </a:r>
            <a:r>
              <a:rPr lang="en-US" baseline="0" dirty="0" smtClean="0"/>
              <a:t> Account</a:t>
            </a:r>
            <a:r>
              <a:rPr lang="en-US" dirty="0" smtClean="0"/>
              <a:t> tab. She cannot access user accounts. </a:t>
            </a:r>
          </a:p>
          <a:p>
            <a:pPr eaLnBrk="1" hangingPunct="1"/>
            <a:r>
              <a:rPr lang="en-US" dirty="0" smtClean="0"/>
              <a:t>Alice Applegate (who is an underwriter and is shown in the left screenshot) has access to all of the tabs.</a:t>
            </a:r>
          </a:p>
          <a:p>
            <a:pPr eaLnBrk="1" hangingPunct="1"/>
            <a:r>
              <a:rPr lang="en-US" dirty="0" smtClean="0"/>
              <a:t>User permissions are discussed later in the course.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B5A77A7-3C83-4B19-AC9D-255CA14B2807}" type="slidenum">
              <a:rPr lang="en-US" altLang="en-US" sz="1200" b="0" smtClean="0">
                <a:solidFill>
                  <a:prstClr val="black"/>
                </a:solidFill>
              </a:rPr>
              <a:pPr eaLnBrk="1" hangingPunct="1">
                <a:buClr>
                  <a:prstClr val="black"/>
                </a:buClr>
              </a:pPr>
              <a:t>17</a:t>
            </a:fld>
            <a:endParaRPr lang="en-US" altLang="en-US" sz="1200" b="0" dirty="0" smtClean="0">
              <a:solidFill>
                <a:prstClr val="black"/>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When a user is finished interacting with PolicyCenter, he or she can log out using the Logout link.</a:t>
            </a:r>
          </a:p>
          <a:p>
            <a:pPr eaLnBrk="1" hangingPunct="1"/>
            <a:r>
              <a:rPr lang="en-US" smtClean="0"/>
              <a:t>The timeout period can be configured in the config.xml file. The default value is 10800 seconds (3 hours).</a:t>
            </a:r>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3CEC080-6B55-4AD5-94B1-532404030FFC}" type="slidenum">
              <a:rPr lang="en-US" altLang="en-US" sz="1200" b="0" smtClean="0">
                <a:solidFill>
                  <a:prstClr val="black"/>
                </a:solidFill>
              </a:rPr>
              <a:pPr eaLnBrk="1" hangingPunct="1">
                <a:buClr>
                  <a:prstClr val="black"/>
                </a:buClr>
              </a:pPr>
              <a:t>18</a:t>
            </a:fld>
            <a:endParaRPr lang="en-US" altLang="en-US" sz="1200" b="0" dirty="0" smtClean="0">
              <a:solidFill>
                <a:prstClr val="black"/>
              </a:solidFill>
            </a:endParaRPr>
          </a:p>
        </p:txBody>
      </p:sp>
      <p:sp>
        <p:nvSpPr>
          <p:cNvPr id="9523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"Unsaved work" refers to either work in a screen for a new object which you created but did not save or work in a screen for an existing object which you put into edit mode without updating or cancelling. In other words, unsaved work refers to any work which you navigated away from without clicking the Update or Cancel button.</a:t>
            </a:r>
            <a:r>
              <a:rPr lang="en-US" baseline="0" dirty="0" smtClean="0"/>
              <a:t> When the unsaved work list icon turns from gray to green, “unsaved work” exists. </a:t>
            </a:r>
            <a:endParaRPr lang="en-US" dirty="0" smtClean="0"/>
          </a:p>
          <a:p>
            <a:pPr eaLnBrk="1" hangingPunct="1"/>
            <a:r>
              <a:rPr lang="en-US" dirty="0" smtClean="0"/>
              <a:t>From the unsaved work list, you can either navigate to the screen where the unsaved work is (by clicking the link) or discard the work (by clicking the corresponding trash icon).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Unsaved Work icon</a:t>
            </a:r>
            <a:r>
              <a:rPr lang="en-US" baseline="0" dirty="0" smtClean="0"/>
              <a:t> appears green </a:t>
            </a:r>
            <a:r>
              <a:rPr lang="en-US" dirty="0" smtClean="0"/>
              <a:t>only when you have unsaved work. If the icon</a:t>
            </a:r>
            <a:r>
              <a:rPr lang="en-US" baseline="0" dirty="0" smtClean="0"/>
              <a:t> is grayed</a:t>
            </a:r>
            <a:r>
              <a:rPr lang="en-US" dirty="0" smtClean="0"/>
              <a:t>, then you have Updated or Canceled all changes you have made so far.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665C073-0656-421B-B4B2-3AB8D57013A8}" type="slidenum">
              <a:rPr lang="en-US" altLang="en-US" sz="1200" b="0" smtClean="0">
                <a:solidFill>
                  <a:prstClr val="black"/>
                </a:solidFill>
              </a:rPr>
              <a:pPr eaLnBrk="1" hangingPunct="1">
                <a:buClr>
                  <a:prstClr val="black"/>
                </a:buClr>
              </a:pPr>
              <a:t>19</a:t>
            </a:fld>
            <a:endParaRPr lang="en-US" altLang="en-US" sz="1200" b="0" dirty="0" smtClean="0">
              <a:solidFill>
                <a:prstClr val="black"/>
              </a:solidFill>
            </a:endParaRPr>
          </a:p>
        </p:txBody>
      </p:sp>
      <p:sp>
        <p:nvSpPr>
          <p:cNvPr id="962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If you attempt to log off with unsaved work, you are warned that all unsaved work will be discarded. If you click Ok, then all unsaved work is discarded.</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F8605A13-F017-4532-8156-EBB21DCAEB7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PolicyCenter Overview - </a:t>
            </a:r>
            <a:fld id="{9FA96F56-731C-4D09-9223-7F54D8AA1203}" type="slidenum">
              <a:rPr lang="en-US" altLang="en-US" sz="1200" b="0">
                <a:solidFill>
                  <a:schemeClr val="tx1"/>
                </a:solidFill>
              </a:rPr>
              <a:pPr algn="l" eaLnBrk="1" hangingPunct="1">
                <a:spcBef>
                  <a:spcPct val="0"/>
                </a:spcBef>
                <a:spcAft>
                  <a:spcPct val="0"/>
                </a:spcAft>
                <a:buClrTx/>
              </a:pPr>
              <a:t>20</a:t>
            </a:fld>
            <a:endParaRPr lang="en-US" altLang="en-US" sz="1200" b="0" dirty="0">
              <a:solidFill>
                <a:schemeClr val="tx1"/>
              </a:solidFill>
            </a:endParaRPr>
          </a:p>
        </p:txBody>
      </p:sp>
      <p:sp>
        <p:nvSpPr>
          <p:cNvPr id="53251"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A9EC609-B134-4398-9E90-E8D4F3E4AA80}" type="slidenum">
              <a:rPr lang="en-US" altLang="en-US" sz="1200" b="0" smtClean="0">
                <a:solidFill>
                  <a:prstClr val="black"/>
                </a:solidFill>
              </a:rPr>
              <a:pPr eaLnBrk="1" hangingPunct="1">
                <a:buClr>
                  <a:prstClr val="black"/>
                </a:buClr>
              </a:pPr>
              <a:t>21</a:t>
            </a:fld>
            <a:endParaRPr lang="en-US" altLang="en-US" sz="1200" b="0" dirty="0" smtClean="0">
              <a:solidFill>
                <a:prstClr val="black"/>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PolicyCenter user interface can be broken down into the following main areas.</a:t>
            </a:r>
          </a:p>
          <a:p>
            <a:pPr lvl="1" eaLnBrk="1" hangingPunct="1"/>
            <a:r>
              <a:rPr lang="en-US" dirty="0" smtClean="0"/>
              <a:t>The tab bar is the top portion of the screen. It contains the tabs,</a:t>
            </a:r>
            <a:r>
              <a:rPr lang="en-US" baseline="0" dirty="0" smtClean="0"/>
              <a:t> the </a:t>
            </a:r>
            <a:r>
              <a:rPr lang="en-US" baseline="0" dirty="0" err="1" smtClean="0"/>
              <a:t>QuickJump</a:t>
            </a:r>
            <a:r>
              <a:rPr lang="en-US" baseline="0" dirty="0" smtClean="0"/>
              <a:t> box,</a:t>
            </a:r>
            <a:r>
              <a:rPr lang="en-US" dirty="0" smtClean="0"/>
              <a:t> the Unsaved</a:t>
            </a:r>
            <a:r>
              <a:rPr lang="en-US" baseline="0" dirty="0" smtClean="0"/>
              <a:t> Work list and the Options menu (gear icon)</a:t>
            </a:r>
            <a:r>
              <a:rPr lang="en-US" dirty="0" smtClean="0"/>
              <a:t>.</a:t>
            </a:r>
          </a:p>
          <a:p>
            <a:pPr lvl="1" eaLnBrk="1" hangingPunct="1"/>
            <a:r>
              <a:rPr lang="en-US" dirty="0" smtClean="0"/>
              <a:t>The info bar is the horizontal dark gray strip between the tab bar and the screen area. It is not always visible. (In the base application, it is visible only on the Account and Policy tabs.) When it is visible, it contains summary information about the primary object displayed in the screen area.</a:t>
            </a:r>
          </a:p>
          <a:p>
            <a:pPr lvl="1" eaLnBrk="1" hangingPunct="1"/>
            <a:r>
              <a:rPr lang="en-US" dirty="0" smtClean="0"/>
              <a:t>The side bar is the vertical bar running down the left side of the user interface. The side bar contains menu links and menu actions that navigate the user to different parts of the application and let the user create new objects and initiate new jobs.</a:t>
            </a:r>
          </a:p>
          <a:p>
            <a:pPr lvl="1" eaLnBrk="1" hangingPunct="1"/>
            <a:r>
              <a:rPr lang="en-US" dirty="0" smtClean="0"/>
              <a:t>The screen area is the rectangular area to the right of the side bar. When the workspace frame is collapsed, the screen area occupies the lower right corner of the user interface. This is where the majority of the business data is displayed and acted upon.</a:t>
            </a:r>
          </a:p>
          <a:p>
            <a:pPr lvl="1" eaLnBrk="1" hangingPunct="1"/>
            <a:r>
              <a:rPr lang="en-US" dirty="0" smtClean="0"/>
              <a:t>The workspace frame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 frame is visible only when a worksheet is rendered. Most of the time, it is collapsed.</a:t>
            </a:r>
          </a:p>
          <a:p>
            <a:pPr marL="171450" indent="-171450" eaLnBrk="1" hangingPunct="1">
              <a:buFont typeface="Arial" pitchFamily="34" charset="0"/>
              <a:buChar cha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07196846-5AE2-4122-861A-5AEA210EF4D0}" type="slidenum">
              <a:rPr lang="en-US" altLang="en-US" sz="1200" b="0" smtClean="0">
                <a:solidFill>
                  <a:prstClr val="black"/>
                </a:solidFill>
              </a:rPr>
              <a:pPr eaLnBrk="1" hangingPunct="1">
                <a:buClr>
                  <a:prstClr val="black"/>
                </a:buClr>
              </a:pPr>
              <a:t>22</a:t>
            </a:fld>
            <a:endParaRPr lang="en-US" altLang="en-US" sz="1200" b="0" dirty="0" smtClean="0">
              <a:solidFill>
                <a:prstClr val="black"/>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tab bar is the top portion of the screen. Each tab has its own side bar, its own info bar (though in some cases it is hidden) and its own set of screens (which are displayed in the screen area). When you click a tab, the associated side bar (if it is visible), and one of its screens are displayed.</a:t>
            </a:r>
          </a:p>
          <a:p>
            <a:pPr eaLnBrk="1" hangingPunct="1"/>
            <a:r>
              <a:rPr lang="en-US" dirty="0" smtClean="0"/>
              <a:t>The tabs shown above are the tabs that underwriters have access to when they first log into PolicyCenter. There can be additional tabs (such as Team) that are available only to users with permissions greater than that of an underwriter.</a:t>
            </a:r>
          </a:p>
          <a:p>
            <a:pPr eaLnBrk="1" hangingPunct="1"/>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FC12846A-CE30-4ADB-9E46-D081CCC60256}" type="slidenum">
              <a:rPr lang="en-US" altLang="en-US" sz="1200" b="0" smtClean="0">
                <a:solidFill>
                  <a:prstClr val="black"/>
                </a:solidFill>
              </a:rPr>
              <a:pPr eaLnBrk="1" hangingPunct="1">
                <a:buClr>
                  <a:prstClr val="black"/>
                </a:buClr>
              </a:pPr>
              <a:t>23</a:t>
            </a:fld>
            <a:endParaRPr lang="en-US" altLang="en-US" sz="1200" b="0" dirty="0" smtClean="0">
              <a:solidFill>
                <a:prstClr val="black"/>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Desktop tab is a series of lists of objects for which the user has some responsibility, including:</a:t>
            </a:r>
          </a:p>
          <a:p>
            <a:pPr lvl="1" eaLnBrk="1" hangingPunct="1"/>
            <a:r>
              <a:rPr lang="en-US" dirty="0" smtClean="0"/>
              <a:t>Activities assigned to the user.</a:t>
            </a:r>
          </a:p>
          <a:p>
            <a:pPr lvl="1" eaLnBrk="1" hangingPunct="1"/>
            <a:r>
              <a:rPr lang="en-US" dirty="0" smtClean="0"/>
              <a:t>Accounts on which the user has a role, has an assigned activity, or has closed an activity. Displayed</a:t>
            </a:r>
            <a:r>
              <a:rPr lang="en-US" baseline="0" dirty="0" smtClean="0"/>
              <a:t> for super-users only.</a:t>
            </a:r>
            <a:endParaRPr lang="en-US" dirty="0" smtClean="0"/>
          </a:p>
          <a:p>
            <a:pPr lvl="1" eaLnBrk="1" hangingPunct="1"/>
            <a:r>
              <a:rPr lang="en-US" dirty="0" smtClean="0"/>
              <a:t>Submissions on which the user has a role, has an assigned activity, or has closed an activity.</a:t>
            </a:r>
          </a:p>
          <a:p>
            <a:pPr lvl="1" eaLnBrk="1" hangingPunct="1"/>
            <a:r>
              <a:rPr lang="en-US" dirty="0" smtClean="0"/>
              <a:t>Renewals on which the user has a role, has an assigned activity, or has closed an activity.</a:t>
            </a:r>
          </a:p>
          <a:p>
            <a:pPr lvl="1" eaLnBrk="1" hangingPunct="1"/>
            <a:r>
              <a:rPr lang="en-US" dirty="0" smtClean="0"/>
              <a:t>Other Policy Transactions on which the user has a role, has an assigned activity, or has closed an activity.</a:t>
            </a:r>
          </a:p>
          <a:p>
            <a:pPr lvl="1" eaLnBrk="1" hangingPunct="1"/>
            <a:r>
              <a:rPr lang="en-US" dirty="0" smtClean="0"/>
              <a:t>Queues the user has access to (which contain activities that no user has taken ownership of yet)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E9FADF83-516E-4987-911A-0D05C836F4FA}" type="slidenum">
              <a:rPr lang="en-US" altLang="en-US" sz="1200" b="0" smtClean="0">
                <a:solidFill>
                  <a:prstClr val="black"/>
                </a:solidFill>
              </a:rPr>
              <a:pPr eaLnBrk="1" hangingPunct="1">
                <a:buClr>
                  <a:prstClr val="black"/>
                </a:buClr>
              </a:pPr>
              <a:t>24</a:t>
            </a:fld>
            <a:endParaRPr lang="en-US" altLang="en-US" sz="1200" b="0" dirty="0" smtClean="0">
              <a:solidFill>
                <a:prstClr val="black"/>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Account tab contains a series of screens about one account, list both information about the account itself, its contacts and locations, the policies held by the account, and policy transactions for the account which are in progress (such as submissions and renewals).</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 The</a:t>
            </a:r>
            <a:r>
              <a:rPr lang="en-US" baseline="0" dirty="0" smtClean="0"/>
              <a:t> page has been edited to fit on the slide.</a:t>
            </a:r>
            <a:endParaRPr lang="en-US" dirty="0" smtClean="0"/>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12291AE-897B-47FE-9364-667E7BFEF978}" type="slidenum">
              <a:rPr lang="en-US" altLang="en-US" sz="1200" b="0" smtClean="0">
                <a:solidFill>
                  <a:prstClr val="black"/>
                </a:solidFill>
              </a:rPr>
              <a:pPr eaLnBrk="1" hangingPunct="1">
                <a:buClr>
                  <a:prstClr val="black"/>
                </a:buClr>
              </a:pPr>
              <a:t>25</a:t>
            </a:fld>
            <a:endParaRPr lang="en-US" altLang="en-US" sz="1200" b="0" dirty="0" smtClean="0">
              <a:solidFill>
                <a:prstClr val="black"/>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Policy tab contains the "policy file", a series of screens about one policy. This includes both the "policy contract" data (what is covered on the policy) and the "policy tools" data (what historical information is available about the work done on the policy, such as notes, bills, risk analysis, and so on).</a:t>
            </a:r>
          </a:p>
          <a:p>
            <a:pPr eaLnBrk="1" hangingPunct="1"/>
            <a:r>
              <a:rPr lang="en-US" dirty="0" smtClean="0"/>
              <a:t>Note: The</a:t>
            </a:r>
            <a:r>
              <a:rPr lang="en-US" baseline="0" dirty="0" smtClean="0"/>
              <a:t> page has been edited to fit on the slide.</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The Contact tab provides a user the ability to work from a contact-centric starting point. A contact file is maintained similar to account and policy files so that configuration users can easily expand this functionality as needed.</a:t>
            </a:r>
          </a:p>
          <a:p>
            <a:r>
              <a:rPr lang="en-US" dirty="0" smtClean="0"/>
              <a:t>A user can:</a:t>
            </a:r>
          </a:p>
          <a:p>
            <a:pPr lvl="1"/>
            <a:r>
              <a:rPr lang="en-US" dirty="0" smtClean="0"/>
              <a:t>Edit contact information </a:t>
            </a:r>
          </a:p>
          <a:p>
            <a:pPr lvl="1"/>
            <a:r>
              <a:rPr lang="en-US" dirty="0" smtClean="0"/>
              <a:t>Create new accounts with this contact </a:t>
            </a:r>
          </a:p>
          <a:p>
            <a:pPr lvl="1"/>
            <a:r>
              <a:rPr lang="en-US" dirty="0" smtClean="0"/>
              <a:t>Create new contacts of type person or company</a:t>
            </a:r>
          </a:p>
          <a:p>
            <a:pPr lvl="1"/>
            <a:r>
              <a:rPr lang="en-US" dirty="0" smtClean="0"/>
              <a:t>Search for contacts the same way as they can search for an account or a policy</a:t>
            </a:r>
          </a:p>
          <a:p>
            <a:pPr lvl="1"/>
            <a:r>
              <a:rPr lang="en-US" dirty="0" smtClean="0"/>
              <a:t>View and link to accounts, policies, and policy transactions associated with the contact. There are filters on each of the pages to view policy or transactions of a particular status or product type.</a:t>
            </a:r>
          </a:p>
          <a:p>
            <a:r>
              <a:rPr lang="en-US" dirty="0" smtClean="0"/>
              <a:t>The Addresses tab displays a list-detail view of addresses of the Contact.</a:t>
            </a:r>
          </a:p>
          <a:p>
            <a:r>
              <a:rPr lang="en-US" dirty="0" smtClean="0"/>
              <a:t>Users can also view contacts that only exist externally through the Contacts tab but these contacts are not editable within PolicyCenter.</a:t>
            </a:r>
          </a:p>
          <a:p>
            <a:pPr fontAlgn="base"/>
            <a:r>
              <a:rPr lang="en-US" sz="1000" b="0" i="0" kern="1200" dirty="0" smtClean="0">
                <a:solidFill>
                  <a:schemeClr val="tx1"/>
                </a:solidFill>
                <a:effectLst/>
                <a:latin typeface="Arial" charset="0"/>
                <a:ea typeface="+mn-ea"/>
                <a:cs typeface="+mn-cs"/>
              </a:rPr>
              <a:t>The Claims</a:t>
            </a:r>
            <a:r>
              <a:rPr lang="en-US" sz="1000" b="0" i="0" kern="1200" baseline="0" dirty="0" smtClean="0">
                <a:solidFill>
                  <a:schemeClr val="tx1"/>
                </a:solidFill>
                <a:effectLst/>
                <a:latin typeface="Arial" charset="0"/>
                <a:ea typeface="+mn-ea"/>
                <a:cs typeface="+mn-cs"/>
              </a:rPr>
              <a:t> for the contact will be displayed if P</a:t>
            </a:r>
            <a:r>
              <a:rPr lang="en-US" sz="1000" b="0" i="0" kern="1200" dirty="0" smtClean="0">
                <a:solidFill>
                  <a:schemeClr val="tx1"/>
                </a:solidFill>
                <a:effectLst/>
                <a:latin typeface="Arial" charset="0"/>
                <a:ea typeface="+mn-ea"/>
                <a:cs typeface="+mn-cs"/>
              </a:rPr>
              <a:t>olicyCenter is integrated with claims system.</a:t>
            </a:r>
          </a:p>
          <a:p>
            <a:pPr fontAlgn="base"/>
            <a:r>
              <a:rPr lang="en-US" sz="1000" b="0" i="0" kern="1200" dirty="0" smtClean="0">
                <a:solidFill>
                  <a:schemeClr val="tx1"/>
                </a:solidFill>
                <a:effectLst/>
                <a:latin typeface="Arial" charset="0"/>
                <a:ea typeface="+mn-ea"/>
                <a:cs typeface="+mn-cs"/>
              </a:rPr>
              <a:t>The Billing for the contact will be displayed if PolicyCenter is integrated with a billing system.</a:t>
            </a:r>
          </a:p>
          <a:p>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49E5E7A0-FFA3-403D-B6D9-239B3DFCBCD9}" type="slidenum">
              <a:rPr lang="en-US" altLang="en-US" sz="1200" b="0" smtClean="0">
                <a:solidFill>
                  <a:prstClr val="black"/>
                </a:solidFill>
              </a:rPr>
              <a:pPr eaLnBrk="1" hangingPunct="1">
                <a:buClr>
                  <a:prstClr val="black"/>
                </a:buClr>
              </a:pPr>
              <a:t>26</a:t>
            </a:fld>
            <a:endParaRPr lang="en-US" altLang="en-US" sz="1200" b="0" dirty="0" smtClean="0">
              <a:solidFill>
                <a:prstClr val="black"/>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Search tab gives users the ability to search for different types of objects. Some fields on search screens are text fields. Whenever you enter text into one of these fields, PolicyCenter treats the field as a "starts with" criteria. For example, if you entered "Smith" into the last name field, then the search will return any user whose last name starts with 'Smith', which includes "Smith", "</a:t>
            </a:r>
            <a:r>
              <a:rPr lang="en-US" dirty="0" err="1" smtClean="0"/>
              <a:t>Smithers</a:t>
            </a:r>
            <a:r>
              <a:rPr lang="en-US" dirty="0" smtClean="0"/>
              <a:t>", and "Smith-Collins".</a:t>
            </a:r>
          </a:p>
          <a:p>
            <a:endParaRPr lang="en-US" dirty="0"/>
          </a:p>
        </p:txBody>
      </p:sp>
      <p:sp>
        <p:nvSpPr>
          <p:cNvPr id="4" name="Slide Number Placeholder 3"/>
          <p:cNvSpPr>
            <a:spLocks noGrp="1"/>
          </p:cNvSpPr>
          <p:nvPr>
            <p:ph type="sldNum" sz="quarter" idx="10"/>
          </p:nvPr>
        </p:nvSpPr>
        <p:spPr/>
        <p:txBody>
          <a:bodyPr/>
          <a:lstStyle/>
          <a:p>
            <a:pPr>
              <a:buClr>
                <a:prstClr val="black"/>
              </a:buClr>
              <a:defRPr/>
            </a:pPr>
            <a:r>
              <a:rPr lang="en-US" altLang="en-US" dirty="0" smtClean="0"/>
              <a:t>	PolicyCenter Overview - </a:t>
            </a:r>
            <a:fld id="{3EF7E943-56D7-43CF-A707-26044E8993F4}" type="slidenum">
              <a:rPr lang="en-US" altLang="en-US" smtClean="0"/>
              <a:pPr>
                <a:buClr>
                  <a:prstClr val="black"/>
                </a:buClr>
                <a:defRPr/>
              </a:pPr>
              <a:t>27</a:t>
            </a:fld>
            <a:endParaRPr lang="en-US" altLang="en-US" dirty="0"/>
          </a:p>
        </p:txBody>
      </p:sp>
      <p:sp>
        <p:nvSpPr>
          <p:cNvPr id="5" name="Header Placeholder 4"/>
          <p:cNvSpPr>
            <a:spLocks noGrp="1"/>
          </p:cNvSpPr>
          <p:nvPr>
            <p:ph type="hdr" sz="quarter" idx="11"/>
          </p:nvPr>
        </p:nvSpPr>
        <p:spPr/>
        <p:txBody>
          <a:bodyPr/>
          <a:lstStyle/>
          <a:p>
            <a:pPr>
              <a:buClr>
                <a:prstClr val="black"/>
              </a:buClr>
              <a:defRPr/>
            </a:pPr>
            <a:r>
              <a:rPr lang="en-US" altLang="en-US" smtClean="0"/>
              <a:t>	</a:t>
            </a:r>
            <a:endParaRPr lang="en-US"/>
          </a:p>
        </p:txBody>
      </p:sp>
    </p:spTree>
    <p:extLst>
      <p:ext uri="{BB962C8B-B14F-4D97-AF65-F5344CB8AC3E}">
        <p14:creationId xmlns:p14="http://schemas.microsoft.com/office/powerpoint/2010/main" xmlns="" val="4052466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4FFF738-FFB4-4684-836F-94DDD4122297}" type="slidenum">
              <a:rPr lang="en-US" altLang="en-US" sz="1200" b="0" smtClean="0">
                <a:solidFill>
                  <a:prstClr val="black"/>
                </a:solidFill>
              </a:rPr>
              <a:pPr eaLnBrk="1" hangingPunct="1">
                <a:buClr>
                  <a:prstClr val="black"/>
                </a:buClr>
              </a:pPr>
              <a:t>28</a:t>
            </a:fld>
            <a:endParaRPr lang="en-US" altLang="en-US" sz="1200" b="0" dirty="0" smtClean="0">
              <a:solidFill>
                <a:prstClr val="black"/>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PolicyCenter includes two types of searches: basic and advanced. Advanced search uses database search, which directly searches the PolicyCenter database. PolicyCenter includes advanced search for policies, accounts, producer codes, activities, and contacts. For large data sets, advanced search can take longer than basic search.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54FFF738-FFB4-4684-836F-94DDD4122297}" type="slidenum">
              <a:rPr lang="en-US" altLang="en-US" sz="1200" b="0" smtClean="0">
                <a:solidFill>
                  <a:prstClr val="black"/>
                </a:solidFill>
              </a:rPr>
              <a:pPr eaLnBrk="1" hangingPunct="1">
                <a:buClr>
                  <a:prstClr val="black"/>
                </a:buClr>
              </a:pPr>
              <a:t>29</a:t>
            </a:fld>
            <a:endParaRPr lang="en-US" altLang="en-US" sz="1200" b="0" dirty="0" smtClean="0">
              <a:solidFill>
                <a:prstClr val="black"/>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Basic search is a free-text search for quick access against very large databases. Free-text search also provides exact and inexact matching. Inexact matching returns results that partially match, are synonyms, and sound-like the search criteria. In PolicyCenter, free-text search uses an integration with the full-text search engine </a:t>
            </a:r>
            <a:r>
              <a:rPr lang="en-US" sz="1000" b="0" i="0" kern="1200" dirty="0" err="1" smtClean="0">
                <a:solidFill>
                  <a:schemeClr val="tx1"/>
                </a:solidFill>
                <a:effectLst/>
                <a:latin typeface="Arial" charset="0"/>
                <a:ea typeface="+mn-ea"/>
                <a:cs typeface="+mn-cs"/>
              </a:rPr>
              <a:t>Solr</a:t>
            </a:r>
            <a:r>
              <a:rPr lang="en-US" sz="1000" b="0" i="0" kern="1200" dirty="0" smtClean="0">
                <a:solidFill>
                  <a:schemeClr val="tx1"/>
                </a:solidFill>
                <a:effectLst/>
                <a:latin typeface="Arial" charset="0"/>
                <a:ea typeface="+mn-ea"/>
                <a:cs typeface="+mn-cs"/>
              </a:rPr>
              <a:t>. Free-text search is disabled by default.</a:t>
            </a:r>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The first and last name of the person or the company name are returned by the search results. This field displays the primary named insured on the policy. The symbol (</a:t>
            </a:r>
            <a:r>
              <a:rPr lang="en-US" dirty="0" err="1" smtClean="0"/>
              <a:t>i</a:t>
            </a:r>
            <a:r>
              <a:rPr lang="en-US" dirty="0" smtClean="0"/>
              <a:t>) appears after the name if there are additional named </a:t>
            </a:r>
            <a:r>
              <a:rPr lang="en-US" dirty="0" err="1" smtClean="0"/>
              <a:t>insureds</a:t>
            </a:r>
            <a:r>
              <a:rPr lang="en-US" dirty="0" smtClean="0"/>
              <a:t> on the policy. Hover over the symbol to view the names of the additional named </a:t>
            </a:r>
            <a:r>
              <a:rPr lang="en-US" dirty="0" err="1" smtClean="0"/>
              <a:t>insureds</a:t>
            </a:r>
            <a:r>
              <a:rPr lang="en-US" dirty="0" smtClean="0"/>
              <a:t>.</a:t>
            </a:r>
          </a:p>
          <a:p>
            <a:pPr fontAlgn="base"/>
            <a:r>
              <a:rPr lang="en-US" sz="1000" b="0" i="0" kern="1200" dirty="0" smtClean="0">
                <a:solidFill>
                  <a:schemeClr val="tx1"/>
                </a:solidFill>
                <a:effectLst/>
                <a:latin typeface="Arial" charset="0"/>
                <a:ea typeface="+mn-ea"/>
                <a:cs typeface="+mn-cs"/>
              </a:rPr>
              <a:t>For more information on enabling and configuring free-text search, see “Free-text Search Configuration” in the </a:t>
            </a:r>
            <a:r>
              <a:rPr lang="en-US" sz="1000" b="0" i="1" kern="1200" dirty="0" smtClean="0">
                <a:solidFill>
                  <a:schemeClr val="tx1"/>
                </a:solidFill>
                <a:effectLst/>
                <a:latin typeface="Arial" charset="0"/>
                <a:ea typeface="+mn-ea"/>
                <a:cs typeface="+mn-cs"/>
              </a:rPr>
              <a:t>PolicyCenter Configuration Guide</a:t>
            </a:r>
            <a:r>
              <a:rPr lang="en-US" sz="1000" b="0" i="0" kern="1200" dirty="0" smtClean="0">
                <a:solidFill>
                  <a:schemeClr val="tx1"/>
                </a:solidFill>
                <a:effectLst/>
                <a:latin typeface="Arial" charset="0"/>
                <a:ea typeface="+mn-ea"/>
                <a:cs typeface="+mn-cs"/>
              </a:rPr>
              <a:t>. </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PolicyCenter Overview - </a:t>
            </a:r>
            <a:fld id="{B87EB1BB-ACB0-4308-851A-35F19A066D39}" type="slidenum">
              <a:rPr lang="en-US" altLang="en-US" sz="1200" b="0">
                <a:solidFill>
                  <a:schemeClr val="tx1"/>
                </a:solidFill>
              </a:rPr>
              <a:pPr algn="l" eaLnBrk="1" hangingPunct="1">
                <a:spcBef>
                  <a:spcPct val="0"/>
                </a:spcBef>
                <a:spcAft>
                  <a:spcPct val="0"/>
                </a:spcAft>
                <a:buClrTx/>
              </a:pPr>
              <a:t>3</a:t>
            </a:fld>
            <a:endParaRPr lang="en-US" altLang="en-US" sz="1200" b="0" dirty="0">
              <a:solidFill>
                <a:schemeClr val="tx1"/>
              </a:solidFill>
            </a:endParaRPr>
          </a:p>
        </p:txBody>
      </p:sp>
      <p:sp>
        <p:nvSpPr>
          <p:cNvPr id="3686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EBE9860A-DBB8-4D81-81D2-CCFCBEE5C09D}" type="slidenum">
              <a:rPr lang="en-US" altLang="en-US" sz="1200" b="0" smtClean="0">
                <a:solidFill>
                  <a:prstClr val="black"/>
                </a:solidFill>
              </a:rPr>
              <a:pPr eaLnBrk="1" hangingPunct="1">
                <a:buClr>
                  <a:prstClr val="black"/>
                </a:buClr>
              </a:pPr>
              <a:t>30</a:t>
            </a:fld>
            <a:endParaRPr lang="en-US" altLang="en-US" sz="1200" b="0" dirty="0" smtClean="0">
              <a:solidFill>
                <a:prstClr val="black"/>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side bar is the vertical bar running down the left side of the user interface. The side bar contains menu links and the Actions menu, which has embedded menu actions that navigate the user to different parts of the application and let the user create new objects and initiate new jobs.</a:t>
            </a:r>
          </a:p>
          <a:p>
            <a:pPr eaLnBrk="1" hangingPunct="1"/>
            <a:r>
              <a:rPr lang="en-US" dirty="0" smtClean="0"/>
              <a:t>The behavior described above is true for base application menu links and menu actions. However, any clickable item can be configured to behave in any manner.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dirty="0" smtClean="0">
                <a:solidFill>
                  <a:prstClr val="black"/>
                </a:solidFill>
              </a:rPr>
              <a:t>	</a:t>
            </a:r>
            <a:r>
              <a:rPr lang="en-US" altLang="en-US" sz="1200" dirty="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31</a:t>
            </a:fld>
            <a:endParaRPr lang="en-US" altLang="en-US" sz="1200" dirty="0" smtClean="0">
              <a:solidFill>
                <a:prstClr val="black"/>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a:t>
            </a:r>
            <a:r>
              <a:rPr lang="en-US" dirty="0" err="1" smtClean="0"/>
              <a:t>QuickJump</a:t>
            </a:r>
            <a:r>
              <a:rPr lang="en-US" dirty="0" smtClean="0"/>
              <a:t> field is located in the upper-right corner of the user interface, though it can be accessed using a keyboard shortcut as well. The </a:t>
            </a:r>
            <a:r>
              <a:rPr lang="en-US" dirty="0" err="1" smtClean="0"/>
              <a:t>QuickJump</a:t>
            </a:r>
            <a:r>
              <a:rPr lang="en-US" dirty="0" smtClean="0"/>
              <a:t> field is designed to let users navigate to virtually any place in PolicyCenter without having to use their mouse.</a:t>
            </a:r>
          </a:p>
          <a:p>
            <a:pPr eaLnBrk="1" hangingPunct="1"/>
            <a:r>
              <a:rPr lang="en-US" dirty="0" smtClean="0"/>
              <a:t>For example, to navigate to policy </a:t>
            </a:r>
            <a:r>
              <a:rPr lang="en-US" dirty="0" smtClean="0">
                <a:solidFill>
                  <a:srgbClr val="C00000"/>
                </a:solidFill>
              </a:rPr>
              <a:t>0741796636</a:t>
            </a:r>
            <a:r>
              <a:rPr lang="en-US" dirty="0" smtClean="0"/>
              <a:t>, a user could enter ALT+/ (to activate the </a:t>
            </a:r>
            <a:r>
              <a:rPr lang="en-US" dirty="0" err="1" smtClean="0"/>
              <a:t>QuickJump</a:t>
            </a:r>
            <a:r>
              <a:rPr lang="en-US" dirty="0" smtClean="0"/>
              <a:t> field) and then "Policy </a:t>
            </a:r>
            <a:r>
              <a:rPr lang="en-US" dirty="0" smtClean="0">
                <a:solidFill>
                  <a:srgbClr val="C00000"/>
                </a:solidFill>
              </a:rPr>
              <a:t>0741796636</a:t>
            </a:r>
            <a:r>
              <a:rPr lang="en-US" dirty="0" smtClean="0"/>
              <a:t>" and then Enter. This navigates the user to that policy.</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sidebar, the left navigation menu features second level navigation menu links.</a:t>
            </a:r>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32</a:t>
            </a:fld>
            <a:endParaRPr lang="en-US">
              <a:solidFill>
                <a:prstClr val="white"/>
              </a:solidFill>
            </a:endParaRPr>
          </a:p>
        </p:txBody>
      </p:sp>
      <p:sp>
        <p:nvSpPr>
          <p:cNvPr id="5" name="Copyright"/>
          <p:cNvSpPr txBox="1">
            <a:spLocks noChangeArrowheads="1"/>
          </p:cNvSpPr>
          <p:nvPr/>
        </p:nvSpPr>
        <p:spPr bwMode="auto">
          <a:xfrm>
            <a:off x="413925"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- 32</a:t>
            </a:r>
          </a:p>
        </p:txBody>
      </p:sp>
    </p:spTree>
    <p:extLst>
      <p:ext uri="{BB962C8B-B14F-4D97-AF65-F5344CB8AC3E}">
        <p14:creationId xmlns:p14="http://schemas.microsoft.com/office/powerpoint/2010/main" xmlns="" val="41009615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Web UI framework renders drop-down lists as combo boxes. This implementation supports filtering the list as you type and sizing based on the type. When editing the specific field, the combo box grows to the longest size. </a:t>
            </a:r>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33</a:t>
            </a:fld>
            <a:endParaRPr lang="en-US">
              <a:solidFill>
                <a:prstClr val="white"/>
              </a:solidFill>
            </a:endParaRPr>
          </a:p>
        </p:txBody>
      </p:sp>
      <p:sp>
        <p:nvSpPr>
          <p:cNvPr id="5" name="Copyright"/>
          <p:cNvSpPr txBox="1">
            <a:spLocks noChangeArrowheads="1"/>
          </p:cNvSpPr>
          <p:nvPr/>
        </p:nvSpPr>
        <p:spPr bwMode="auto">
          <a:xfrm>
            <a:off x="433170" y="8927306"/>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33</a:t>
            </a:fld>
            <a:endParaRPr lang="en-US" altLang="en-US" sz="1200" dirty="0" smtClean="0">
              <a:solidFill>
                <a:prstClr val="black"/>
              </a:solidFill>
            </a:endParaRPr>
          </a:p>
        </p:txBody>
      </p:sp>
    </p:spTree>
    <p:extLst>
      <p:ext uri="{BB962C8B-B14F-4D97-AF65-F5344CB8AC3E}">
        <p14:creationId xmlns:p14="http://schemas.microsoft.com/office/powerpoint/2010/main" xmlns="" val="4196477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working with lists, the user can control several user-configurable interactive columns. The end user can re-arrange, show and hide, resize, sort and group data by a column data value.  Configurators no longer need to limit the data views contained in a </a:t>
            </a:r>
            <a:r>
              <a:rPr lang="en-US" baseline="0" dirty="0" err="1" smtClean="0"/>
              <a:t>ListView</a:t>
            </a:r>
            <a:r>
              <a:rPr lang="en-US" baseline="0" dirty="0" smtClean="0"/>
              <a:t> for end users. </a:t>
            </a:r>
          </a:p>
          <a:p>
            <a:r>
              <a:rPr lang="en-US" dirty="0" smtClean="0"/>
              <a:t>User </a:t>
            </a:r>
            <a:r>
              <a:rPr lang="en-US" dirty="0"/>
              <a:t>configurations are saved in the browser local data store.</a:t>
            </a:r>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34</a:t>
            </a:fld>
            <a:endParaRPr lang="en-US">
              <a:solidFill>
                <a:prstClr val="white"/>
              </a:solidFill>
            </a:endParaRPr>
          </a:p>
        </p:txBody>
      </p:sp>
      <p:sp>
        <p:nvSpPr>
          <p:cNvPr id="5" name="Copyright"/>
          <p:cNvSpPr txBox="1">
            <a:spLocks noChangeArrowheads="1"/>
          </p:cNvSpPr>
          <p:nvPr/>
        </p:nvSpPr>
        <p:spPr bwMode="auto">
          <a:xfrm>
            <a:off x="423550"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34</a:t>
            </a:fld>
            <a:endParaRPr lang="en-US" altLang="en-US" sz="1200" dirty="0" smtClean="0">
              <a:solidFill>
                <a:prstClr val="black"/>
              </a:solidFill>
            </a:endParaRPr>
          </a:p>
        </p:txBody>
      </p:sp>
    </p:spTree>
    <p:extLst>
      <p:ext uri="{BB962C8B-B14F-4D97-AF65-F5344CB8AC3E}">
        <p14:creationId xmlns:p14="http://schemas.microsoft.com/office/powerpoint/2010/main" xmlns="" val="3782986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35</a:t>
            </a:fld>
            <a:endParaRPr lang="en-US">
              <a:solidFill>
                <a:prstClr val="white"/>
              </a:solidFill>
            </a:endParaRPr>
          </a:p>
        </p:txBody>
      </p:sp>
      <p:sp>
        <p:nvSpPr>
          <p:cNvPr id="5" name="Copyright"/>
          <p:cNvSpPr txBox="1">
            <a:spLocks noChangeArrowheads="1"/>
          </p:cNvSpPr>
          <p:nvPr/>
        </p:nvSpPr>
        <p:spPr bwMode="auto">
          <a:xfrm>
            <a:off x="433175" y="8927306"/>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35</a:t>
            </a:fld>
            <a:endParaRPr lang="en-US" altLang="en-US" sz="1200" dirty="0" smtClean="0">
              <a:solidFill>
                <a:prstClr val="black"/>
              </a:solidFill>
            </a:endParaRPr>
          </a:p>
        </p:txBody>
      </p:sp>
    </p:spTree>
    <p:extLst>
      <p:ext uri="{BB962C8B-B14F-4D97-AF65-F5344CB8AC3E}">
        <p14:creationId xmlns:p14="http://schemas.microsoft.com/office/powerpoint/2010/main" xmlns="" val="435086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prstClr val="black"/>
              </a:buClr>
            </a:pPr>
            <a:fld id="{BC59C1E8-2E88-4BF4-A80C-B8AE78323CDF}" type="slidenum">
              <a:rPr lang="en-US" smtClean="0">
                <a:solidFill>
                  <a:prstClr val="white"/>
                </a:solidFill>
              </a:rPr>
              <a:pPr>
                <a:buClr>
                  <a:prstClr val="black"/>
                </a:buClr>
              </a:pPr>
              <a:t>36</a:t>
            </a:fld>
            <a:endParaRPr lang="en-US">
              <a:solidFill>
                <a:prstClr val="white"/>
              </a:solidFill>
            </a:endParaRPr>
          </a:p>
        </p:txBody>
      </p:sp>
      <p:sp>
        <p:nvSpPr>
          <p:cNvPr id="5" name="Copyright"/>
          <p:cNvSpPr txBox="1">
            <a:spLocks noChangeArrowheads="1"/>
          </p:cNvSpPr>
          <p:nvPr/>
        </p:nvSpPr>
        <p:spPr bwMode="auto">
          <a:xfrm>
            <a:off x="539048" y="8937834"/>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smtClean="0">
                <a:solidFill>
                  <a:prstClr val="black"/>
                </a:solidFill>
              </a:rPr>
              <a:t>	</a:t>
            </a:r>
            <a:r>
              <a:rPr lang="en-US" altLang="en-US" sz="1200" smtClean="0">
                <a:solidFill>
                  <a:schemeClr val="tx1"/>
                </a:solidFill>
              </a:rPr>
              <a:t> PolicyCenter Overview</a:t>
            </a:r>
            <a:r>
              <a:rPr lang="en-US" altLang="en-US" sz="1200" smtClean="0">
                <a:solidFill>
                  <a:prstClr val="black"/>
                </a:solidFill>
              </a:rPr>
              <a:t> - </a:t>
            </a:r>
            <a:fld id="{C87AAE7A-16CA-42E3-80E3-815A76B47CA4}" type="slidenum">
              <a:rPr lang="en-US" altLang="en-US" sz="1200" smtClean="0">
                <a:solidFill>
                  <a:prstClr val="black"/>
                </a:solidFill>
              </a:rPr>
              <a:pPr eaLnBrk="1" hangingPunct="1">
                <a:buClr>
                  <a:prstClr val="black"/>
                </a:buClr>
              </a:pPr>
              <a:t>36</a:t>
            </a:fld>
            <a:endParaRPr lang="en-US" altLang="en-US" sz="1200" dirty="0" smtClean="0">
              <a:solidFill>
                <a:prstClr val="black"/>
              </a:solidFill>
            </a:endParaRPr>
          </a:p>
        </p:txBody>
      </p:sp>
    </p:spTree>
    <p:extLst>
      <p:ext uri="{BB962C8B-B14F-4D97-AF65-F5344CB8AC3E}">
        <p14:creationId xmlns:p14="http://schemas.microsoft.com/office/powerpoint/2010/main" xmlns="" val="3636025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603D5B03-1DC6-4946-A6F8-FC044D7BB585}" type="slidenum">
              <a:rPr lang="en-US" altLang="en-US" sz="1200" b="0" smtClean="0">
                <a:solidFill>
                  <a:prstClr val="black"/>
                </a:solidFill>
              </a:rPr>
              <a:pPr eaLnBrk="1" hangingPunct="1">
                <a:buClr>
                  <a:prstClr val="black"/>
                </a:buClr>
              </a:pPr>
              <a:t>37</a:t>
            </a:fld>
            <a:endParaRPr lang="en-US" altLang="en-US" sz="1200" b="0" dirty="0" smtClean="0">
              <a:solidFill>
                <a:prstClr val="black"/>
              </a:solidFill>
            </a:endParaRPr>
          </a:p>
        </p:txBody>
      </p:sp>
      <p:sp>
        <p:nvSpPr>
          <p:cNvPr id="983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capability to localize the interface is identical for all Guidewire applications.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1FB4CB2F-1C36-4470-9BA6-9D7511ACE4B6}" type="slidenum">
              <a:rPr lang="en-US" altLang="en-US" sz="1200" b="0" smtClean="0">
                <a:solidFill>
                  <a:prstClr val="black"/>
                </a:solidFill>
              </a:rPr>
              <a:pPr eaLnBrk="1" hangingPunct="1">
                <a:buClr>
                  <a:prstClr val="black"/>
                </a:buClr>
              </a:pPr>
              <a:t>38</a:t>
            </a:fld>
            <a:endParaRPr lang="en-US" altLang="en-US" sz="1200" b="0" dirty="0" smtClean="0">
              <a:solidFill>
                <a:prstClr val="black"/>
              </a:solidFill>
            </a:endParaRPr>
          </a:p>
        </p:txBody>
      </p:sp>
      <p:sp>
        <p:nvSpPr>
          <p:cNvPr id="993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5F0FAE54-74A2-4DBC-8C77-57E7BE416C96}"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Guidewire builds software</a:t>
            </a:r>
            <a:r>
              <a:rPr lang="en-US" baseline="0" dirty="0" smtClean="0"/>
              <a:t> products that help property and casualty (P&amp;C)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baseline="0" dirty="0" smtClean="0"/>
          </a:p>
          <a:p>
            <a:r>
              <a:rPr lang="en-US" baseline="0" dirty="0" smtClean="0"/>
              <a:t>Who uses Guidewire products?</a:t>
            </a:r>
          </a:p>
          <a:p>
            <a:endParaRPr lang="en-US" baseline="0" dirty="0" smtClean="0"/>
          </a:p>
          <a:p>
            <a:pPr marL="514350" lvl="1" indent="-171450">
              <a:buFont typeface="Arial" pitchFamily="34" charset="0"/>
              <a:buChar char="•"/>
            </a:pPr>
            <a:r>
              <a:rPr lang="en-US" baseline="0" dirty="0" smtClean="0"/>
              <a:t>Everything in the blue circle is targeted at internal users at insurance companies—claims adjusters, underwriters, risk managers, customer service representatives, billing clerks, and so on. </a:t>
            </a:r>
            <a:br>
              <a:rPr lang="en-US" baseline="0" dirty="0" smtClean="0"/>
            </a:br>
            <a:endParaRPr lang="en-US" baseline="0" dirty="0" smtClean="0"/>
          </a:p>
          <a:p>
            <a:pPr marL="514350" lvl="1" indent="-171450">
              <a:buFont typeface="Arial" pitchFamily="34" charset="0"/>
              <a:buChar char="•"/>
            </a:pPr>
            <a:r>
              <a:rPr lang="en-US" baseline="0" dirty="0" smtClean="0"/>
              <a:t>External Access includes two types of users: </a:t>
            </a:r>
          </a:p>
          <a:p>
            <a:pPr marL="742950" lvl="2" indent="-171450">
              <a:buFont typeface="Arial" pitchFamily="34" charset="0"/>
              <a:buChar char="•"/>
            </a:pPr>
            <a:r>
              <a:rPr lang="en-US" baseline="0" dirty="0" smtClean="0"/>
              <a:t>Third-party users such as policyholders and vendors, who can't log in to the core systems but need to access some of the data that lives in those systems. </a:t>
            </a:r>
          </a:p>
          <a:p>
            <a:pPr marL="742950" lvl="2" indent="-171450">
              <a:buFont typeface="Arial" pitchFamily="34" charset="0"/>
              <a:buChar char="•"/>
            </a:pPr>
            <a:r>
              <a:rPr lang="en-US" baseline="0" dirty="0" smtClean="0"/>
              <a:t>Authorized users of the core systems who have special requirements, such as an adjuster who is currently mobile after a catastrophe and has no internet access but needs to take pictures and take notes to upload later.</a:t>
            </a:r>
            <a:br>
              <a:rPr lang="en-US" baseline="0" dirty="0" smtClean="0"/>
            </a:br>
            <a:endParaRPr lang="en-US" baseline="0" dirty="0" smtClean="0"/>
          </a:p>
          <a:p>
            <a:pPr marL="514350" lvl="1" indent="-171450">
              <a:buFont typeface="Arial" pitchFamily="34" charset="0"/>
              <a:buChar char="•"/>
            </a:pPr>
            <a:r>
              <a:rPr lang="en-US" baseline="0" dirty="0" smtClean="0"/>
              <a:t>Monitoring and Guidance describes a variety of hosted services that enable carriers to use cloud-based applications in their day-to-day workflow. Hosted services include geographic visualization, catastrophe capture, and comparison of peer insurer benchmarks, among others. </a:t>
            </a:r>
          </a:p>
        </p:txBody>
      </p:sp>
      <p:sp>
        <p:nvSpPr>
          <p:cNvPr id="4" name="Header Placeholder 3"/>
          <p:cNvSpPr>
            <a:spLocks noGrp="1"/>
          </p:cNvSpPr>
          <p:nvPr>
            <p:ph type="hdr" sz="quarter" idx="10"/>
          </p:nvPr>
        </p:nvSpPr>
        <p:spPr/>
        <p:txBody>
          <a:bodyPr/>
          <a:lstStyle/>
          <a:p>
            <a:pPr>
              <a:buClr>
                <a:prstClr val="black"/>
              </a:buClr>
              <a:defRPr/>
            </a:pPr>
            <a:r>
              <a:rPr lang="en-US" altLang="en-US" smtClean="0">
                <a:solidFill>
                  <a:prstClr val="white"/>
                </a:solidFill>
              </a:rPr>
              <a:t>	</a:t>
            </a:r>
            <a:endParaRPr lang="en-US">
              <a:solidFill>
                <a:prstClr val="white"/>
              </a:solidFill>
            </a:endParaRPr>
          </a:p>
        </p:txBody>
      </p:sp>
      <p:sp>
        <p:nvSpPr>
          <p:cNvPr id="5" name="Slide Number Placeholder 4"/>
          <p:cNvSpPr>
            <a:spLocks noGrp="1"/>
          </p:cNvSpPr>
          <p:nvPr>
            <p:ph type="sldNum" sz="quarter" idx="11"/>
          </p:nvPr>
        </p:nvSpPr>
        <p:spPr/>
        <p:txBody>
          <a:bodyPr/>
          <a:lstStyle/>
          <a:p>
            <a:pPr>
              <a:buClr>
                <a:prstClr val="black"/>
              </a:buClr>
              <a:defRPr/>
            </a:pPr>
            <a:r>
              <a:rPr lang="en-US" altLang="en-US" dirty="0" smtClean="0">
                <a:solidFill>
                  <a:prstClr val="white"/>
                </a:solidFill>
              </a:rPr>
              <a:t>	BillingCenter Overview - </a:t>
            </a:r>
            <a:fld id="{9796CD3D-D736-4F93-B740-57C3DF9FA3FF}" type="slidenum">
              <a:rPr lang="en-US" altLang="en-US" smtClean="0">
                <a:solidFill>
                  <a:prstClr val="white"/>
                </a:solidFill>
              </a:rPr>
              <a:pPr>
                <a:buClr>
                  <a:prstClr val="black"/>
                </a:buClr>
                <a:defRPr/>
              </a:pPr>
              <a:t>4</a:t>
            </a:fld>
            <a:endParaRPr lang="en-US" altLang="en-US" dirty="0">
              <a:solidFill>
                <a:prstClr val="white"/>
              </a:solidFill>
            </a:endParaRPr>
          </a:p>
        </p:txBody>
      </p:sp>
      <p:sp>
        <p:nvSpPr>
          <p:cNvPr id="6" name="Copyright"/>
          <p:cNvSpPr txBox="1">
            <a:spLocks noChangeArrowheads="1"/>
          </p:cNvSpPr>
          <p:nvPr/>
        </p:nvSpPr>
        <p:spPr bwMode="auto">
          <a:xfrm>
            <a:off x="471675"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PolicyCenter Overview - </a:t>
            </a:r>
            <a:fld id="{9DE49817-36A5-4BB3-AA2D-7D98501A418F}" type="slidenum">
              <a:rPr lang="en-US" altLang="en-US" sz="1200" b="0" smtClean="0">
                <a:solidFill>
                  <a:schemeClr val="tx1"/>
                </a:solidFill>
              </a:rPr>
              <a:pPr eaLnBrk="1" hangingPunct="1"/>
              <a:t>4</a:t>
            </a:fld>
            <a:endParaRPr lang="en-US" altLang="en-US" sz="1200" b="0" dirty="0" smtClean="0">
              <a:solidFill>
                <a:schemeClr val="tx1"/>
              </a:solidFill>
            </a:endParaRPr>
          </a:p>
        </p:txBody>
      </p:sp>
    </p:spTree>
    <p:extLst>
      <p:ext uri="{BB962C8B-B14F-4D97-AF65-F5344CB8AC3E}">
        <p14:creationId xmlns:p14="http://schemas.microsoft.com/office/powerpoint/2010/main" xmlns="" val="319902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A Guidewire implementation team consists of several people acting in several roles.</a:t>
            </a:r>
          </a:p>
          <a:p>
            <a:endParaRPr lang="en-US" smtClean="0"/>
          </a:p>
          <a:p>
            <a:r>
              <a:rPr lang="en-US" smtClean="0"/>
              <a:t>The following roles are relevant to every implementation:</a:t>
            </a:r>
          </a:p>
          <a:p>
            <a:pPr marL="514350" lvl="1" indent="-171450"/>
            <a:r>
              <a:rPr lang="en-US" b="1" smtClean="0"/>
              <a:t>Business architects </a:t>
            </a:r>
            <a:r>
              <a:rPr lang="en-US" smtClean="0"/>
              <a:t>are responsible for writing business requirements documents. They learn the functionality of the base application and then identify how the base application must be configured to meet the needs of a particular carrier.</a:t>
            </a:r>
          </a:p>
          <a:p>
            <a:pPr marL="514350" lvl="1" indent="-171450"/>
            <a:r>
              <a:rPr lang="en-US" b="1" smtClean="0"/>
              <a:t>Configuration developers</a:t>
            </a:r>
            <a:r>
              <a:rPr lang="en-US" smtClean="0"/>
              <a:t> configure the behavior of the application. This includes extending the application data model, modifying the application user interface, and writing business logic to enforce requirements.</a:t>
            </a:r>
          </a:p>
          <a:p>
            <a:pPr marL="514350" lvl="1" indent="-171450"/>
            <a:r>
              <a:rPr lang="en-US" b="1" smtClean="0"/>
              <a:t>Integration developers</a:t>
            </a:r>
            <a:r>
              <a:rPr lang="en-US" smtClean="0"/>
              <a:t> create integration points so that the Guidewire application can share data with external systems.</a:t>
            </a:r>
          </a:p>
          <a:p>
            <a:endParaRPr lang="en-US" smtClean="0"/>
          </a:p>
          <a:p>
            <a:r>
              <a:rPr lang="en-US" smtClean="0"/>
              <a:t>The following roles are relevant to an implementation only if the associated feature or functionality is to be implemented:</a:t>
            </a:r>
          </a:p>
          <a:p>
            <a:pPr marL="514350" lvl="1" indent="-171450"/>
            <a:r>
              <a:rPr lang="en-US" b="1" smtClean="0"/>
              <a:t>Reporting developers</a:t>
            </a:r>
            <a:r>
              <a:rPr lang="en-US" smtClean="0"/>
              <a:t> configure reporting functionality for the Guidewire application, such as creating data warehouses and creating reports to meet the business needs. This role is relevant only for carriers who are planning to implement the Guidewire reporting solution.</a:t>
            </a:r>
          </a:p>
          <a:p>
            <a:pPr marL="514350" lvl="1" indent="-171450"/>
            <a:r>
              <a:rPr lang="en-US" b="1" smtClean="0"/>
              <a:t>Data migration developers</a:t>
            </a:r>
            <a:r>
              <a:rPr lang="en-US" smtClean="0"/>
              <a:t> migrate data from legacy systems to the Guidewire application. This could include either administration data (such as users and groups) and/or business data (such as policies that are still in force, unpaid invoices, and/or open claims.) This role is relevant only for carriers who are planning to do a data migration.</a:t>
            </a:r>
          </a:p>
          <a:p>
            <a:endParaRPr lang="en-US" smtClean="0"/>
          </a:p>
        </p:txBody>
      </p:sp>
      <p:sp>
        <p:nvSpPr>
          <p:cNvPr id="72708"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a:solidFill>
                  <a:prstClr val="black"/>
                </a:solidFill>
              </a:rPr>
              <a:t>	</a:t>
            </a:r>
            <a:endParaRPr lang="en-US" sz="1200">
              <a:solidFill>
                <a:prstClr val="black"/>
              </a:solidFill>
            </a:endParaRPr>
          </a:p>
        </p:txBody>
      </p:sp>
      <p:sp>
        <p:nvSpPr>
          <p:cNvPr id="6" name="Copyright"/>
          <p:cNvSpPr txBox="1">
            <a:spLocks noChangeArrowheads="1"/>
          </p:cNvSpPr>
          <p:nvPr/>
        </p:nvSpPr>
        <p:spPr bwMode="auto">
          <a:xfrm>
            <a:off x="452425"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40</a:t>
            </a:fld>
            <a:endParaRPr lang="en-US" altLang="en-US" sz="1200" dirty="0" smtClean="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Studio is a development environment for the technical members of the implementation team. It lets you</a:t>
            </a:r>
            <a:r>
              <a:rPr lang="en-US" baseline="0" dirty="0" smtClean="0"/>
              <a:t> </a:t>
            </a:r>
            <a:r>
              <a:rPr lang="en-US" dirty="0" smtClean="0"/>
              <a:t>configure product behavior, write integration points, and complete other technical tasks.</a:t>
            </a:r>
            <a:r>
              <a:rPr lang="en-US" baseline="0" dirty="0" smtClean="0"/>
              <a:t>  Studio provides graphical editors for most of the configuration files. </a:t>
            </a:r>
          </a:p>
          <a:p>
            <a:r>
              <a:rPr lang="en-US" baseline="0" dirty="0" smtClean="0"/>
              <a:t>There are two modes of environment – Development environment and Production environment.</a:t>
            </a:r>
          </a:p>
          <a:p>
            <a:r>
              <a:rPr lang="en-US" baseline="0" dirty="0" smtClean="0"/>
              <a:t>Development environment is used to build and test application customization  before deploying your changes to a production server. </a:t>
            </a:r>
          </a:p>
          <a:p>
            <a:r>
              <a:rPr lang="en-US" baseline="0" dirty="0" smtClean="0"/>
              <a:t>The Production environment is after your changes are deployed to a running application server. It generates web pages for browser-based client access to PolicyCenter.</a:t>
            </a:r>
          </a:p>
          <a:p>
            <a:pPr eaLnBrk="1" hangingPunct="1"/>
            <a:r>
              <a:rPr lang="en-US" dirty="0" smtClean="0">
                <a:latin typeface="Arial" charset="0"/>
              </a:rPr>
              <a:t>Guidewire applications define their business logic through the following </a:t>
            </a:r>
            <a:r>
              <a:rPr lang="en-US" dirty="0" err="1" smtClean="0">
                <a:latin typeface="Arial" charset="0"/>
              </a:rPr>
              <a:t>Gosu</a:t>
            </a:r>
            <a:r>
              <a:rPr lang="en-US" dirty="0" smtClean="0">
                <a:latin typeface="Arial" charset="0"/>
              </a:rPr>
              <a:t> constructs:</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business rules define actions to take based on conditional logic (if this is true, then do the following). Users write each one as a </a:t>
            </a:r>
            <a:r>
              <a:rPr lang="en-US" i="1" dirty="0" smtClean="0">
                <a:latin typeface="Arial" charset="0"/>
              </a:rPr>
              <a:t>Condition</a:t>
            </a:r>
            <a:r>
              <a:rPr lang="en-US" dirty="0" smtClean="0">
                <a:latin typeface="Arial" charset="0"/>
              </a:rPr>
              <a:t> and an </a:t>
            </a:r>
            <a:r>
              <a:rPr lang="en-US" i="1" dirty="0" smtClean="0">
                <a:latin typeface="Arial" charset="0"/>
              </a:rPr>
              <a:t>Action</a:t>
            </a:r>
            <a:r>
              <a:rPr lang="en-US" dirty="0" smtClean="0">
                <a:latin typeface="Arial" charset="0"/>
              </a:rPr>
              <a:t>. Each condition block must evaluate to either true or false. Within an action block, users can use the full range of the </a:t>
            </a:r>
            <a:r>
              <a:rPr lang="en-US" dirty="0" err="1" smtClean="0">
                <a:latin typeface="Arial" charset="0"/>
              </a:rPr>
              <a:t>Gosu</a:t>
            </a:r>
            <a:r>
              <a:rPr lang="en-US" dirty="0" smtClean="0">
                <a:latin typeface="Arial" charset="0"/>
              </a:rPr>
              <a:t> language to perform further condition evaluations, to create, manage, and manipulate business objects and entities.</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classes behave in a similar fashion to Java classes in that they become objects when instantiated, contain data constructions to store data, and contain methods to manipulate that data.</a:t>
            </a:r>
          </a:p>
          <a:p>
            <a:pPr lvl="1" eaLnBrk="1" hangingPunct="1"/>
            <a:r>
              <a:rPr lang="en-US" dirty="0" smtClean="0">
                <a:latin typeface="Arial" charset="0"/>
              </a:rPr>
              <a:t> </a:t>
            </a:r>
            <a:r>
              <a:rPr lang="en-US" dirty="0" err="1" smtClean="0">
                <a:latin typeface="Arial" charset="0"/>
              </a:rPr>
              <a:t>Gosu</a:t>
            </a:r>
            <a:r>
              <a:rPr lang="en-US" dirty="0" smtClean="0">
                <a:latin typeface="Arial" charset="0"/>
              </a:rPr>
              <a:t> enhancements are a feature of the </a:t>
            </a:r>
            <a:r>
              <a:rPr lang="en-US" dirty="0" err="1" smtClean="0">
                <a:latin typeface="Arial" charset="0"/>
              </a:rPr>
              <a:t>Gosu</a:t>
            </a:r>
            <a:r>
              <a:rPr lang="en-US" dirty="0" smtClean="0">
                <a:latin typeface="Arial" charset="0"/>
              </a:rPr>
              <a:t> language that users can use to augment classes and other types with additional concrete methods and properties. </a:t>
            </a:r>
          </a:p>
        </p:txBody>
      </p:sp>
      <p:sp>
        <p:nvSpPr>
          <p:cNvPr id="4" name="Slide Number Placeholder 3"/>
          <p:cNvSpPr>
            <a:spLocks noGrp="1"/>
          </p:cNvSpPr>
          <p:nvPr>
            <p:ph type="sldNum" sz="quarter" idx="10"/>
          </p:nvPr>
        </p:nvSpPr>
        <p:spPr/>
        <p:txBody>
          <a:bodyPr/>
          <a:lstStyle/>
          <a:p>
            <a:pPr>
              <a:defRPr/>
            </a:pPr>
            <a:r>
              <a:rPr lang="en-US" altLang="en-US" dirty="0" smtClean="0"/>
              <a:t>	PolicyCenter Overview - </a:t>
            </a:r>
            <a:fld id="{7D58CAAE-E885-46F4-9CF3-864CB46D6062}" type="slidenum">
              <a:rPr lang="en-US" altLang="en-US" smtClean="0"/>
              <a:pPr>
                <a:defRPr/>
              </a:pPr>
              <a:t>41</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xmlns="" val="207499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60B4FBCD-5350-46E0-80C3-27588F52A3E0}" type="slidenum">
              <a:rPr lang="en-US" altLang="en-US" sz="1200" b="0" smtClean="0">
                <a:solidFill>
                  <a:prstClr val="black"/>
                </a:solidFill>
              </a:rPr>
              <a:pPr eaLnBrk="1" hangingPunct="1">
                <a:buClr>
                  <a:prstClr val="black"/>
                </a:buClr>
              </a:pPr>
              <a:t>42</a:t>
            </a:fld>
            <a:endParaRPr lang="en-US" altLang="en-US" sz="1200" b="0" dirty="0" smtClean="0">
              <a:solidFill>
                <a:prstClr val="black"/>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49156" name="Rectangle 2"/>
          <p:cNvSpPr>
            <a:spLocks noGrp="1" noRot="1" noChangeAspect="1" noChangeArrowheads="1" noTextEdit="1"/>
          </p:cNvSpPr>
          <p:nvPr>
            <p:ph type="sldImg"/>
          </p:nvPr>
        </p:nvSpPr>
        <p:spPr>
          <a:xfrm>
            <a:off x="715963" y="630238"/>
            <a:ext cx="5430837"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latin typeface="Arial" charset="0"/>
              </a:rPr>
              <a:t>To modify the user interface, developers interact with a visual editor to modify PCF files and the screen elements they contain. PCF (Page Configuration File) is a proprietary version of XML used to define how the user interface behaves. The Studio PCF editor provides a visual way of adding or modifying the XML-defined screen elements.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Product Designer is</a:t>
            </a:r>
            <a:r>
              <a:rPr lang="en-US" baseline="0" dirty="0" smtClean="0"/>
              <a:t> available within PolicyCenter. </a:t>
            </a:r>
            <a:r>
              <a:rPr lang="en-US" dirty="0" smtClean="0"/>
              <a:t>Product Designer is makes it easier for non-developers such as business analysts to configure the product model, system tables and audit schedules.</a:t>
            </a:r>
          </a:p>
        </p:txBody>
      </p:sp>
      <p:sp>
        <p:nvSpPr>
          <p:cNvPr id="4" name="Slide Number Placeholder 3"/>
          <p:cNvSpPr>
            <a:spLocks noGrp="1"/>
          </p:cNvSpPr>
          <p:nvPr>
            <p:ph type="sldNum" sz="quarter" idx="5"/>
          </p:nvPr>
        </p:nvSpPr>
        <p:spPr/>
        <p:txBody>
          <a:bodyPr/>
          <a:lstStyle/>
          <a:p>
            <a:pPr>
              <a:defRPr/>
            </a:pPr>
            <a:r>
              <a:rPr lang="en-US" altLang="en-US" dirty="0" smtClean="0"/>
              <a:t>	 PolicyCenter Overview - </a:t>
            </a:r>
            <a:fld id="{62102495-22E4-4341-87E0-AC430790B8D7}" type="slidenum">
              <a:rPr lang="en-US" altLang="en-US" smtClean="0"/>
              <a:pPr>
                <a:defRPr/>
              </a:pPr>
              <a:t>43</a:t>
            </a:fld>
            <a:endParaRPr lang="en-US" altLang="en-US" dirty="0"/>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30C871EA-CCB0-4153-AE61-E1A854A14D5D}" type="slidenum">
              <a:rPr lang="en-US" altLang="en-US" sz="1200" b="0" smtClean="0">
                <a:solidFill>
                  <a:schemeClr val="tx1"/>
                </a:solidFill>
              </a:rPr>
              <a:pPr eaLnBrk="1" hangingPunct="1"/>
              <a:t>44</a:t>
            </a:fld>
            <a:endParaRPr lang="en-US" altLang="en-US" sz="1200" b="0" dirty="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There are two types of PolicyCenter documentation that you can access from the PolicyCenter Welcome page:</a:t>
            </a:r>
          </a:p>
          <a:p>
            <a:pPr lvl="1" indent="-228600" eaLnBrk="1" hangingPunct="1"/>
            <a:r>
              <a:rPr lang="en-US" dirty="0" smtClean="0"/>
              <a:t>Books that are immediately available in both HTML and PDF format</a:t>
            </a:r>
          </a:p>
          <a:p>
            <a:pPr lvl="1" indent="-228600" eaLnBrk="1" hangingPunct="1"/>
            <a:r>
              <a:rPr lang="en-US" dirty="0" smtClean="0"/>
              <a:t>Dynamic documents that need to be generated</a:t>
            </a:r>
          </a:p>
          <a:p>
            <a:pPr eaLnBrk="1" hangingPunct="1"/>
            <a:r>
              <a:rPr lang="en-US" dirty="0" smtClean="0"/>
              <a:t>When you mouse-over the name of a document, a tooltip that describes the resource is displayed. For dynamic documents, the tooltip also provides instructions for generating the document.</a:t>
            </a:r>
          </a:p>
          <a:p>
            <a:pPr eaLnBrk="1" hangingPunct="1"/>
            <a:r>
              <a:rPr lang="en-US" dirty="0" smtClean="0"/>
              <a:t>Four tabs are provided for searching and navigating the documentation:</a:t>
            </a:r>
          </a:p>
          <a:p>
            <a:pPr lvl="1" indent="-228600" eaLnBrk="1" hangingPunct="1"/>
            <a:r>
              <a:rPr lang="en-US" dirty="0" smtClean="0"/>
              <a:t>The Contents tab displays the table of contents for all books.</a:t>
            </a:r>
          </a:p>
          <a:p>
            <a:pPr lvl="1" indent="-228600" eaLnBrk="1" hangingPunct="1"/>
            <a:r>
              <a:rPr lang="en-US" dirty="0" smtClean="0"/>
              <a:t>The Search tab allows you to perform a simple word search within the HTML documents. You can select a specific book or choose “All Available Books” to include in your search.</a:t>
            </a:r>
          </a:p>
          <a:p>
            <a:pPr eaLnBrk="1" hangingPunct="1"/>
            <a:r>
              <a:rPr lang="en-US" dirty="0" smtClean="0"/>
              <a:t>The following buttons are available:</a:t>
            </a:r>
          </a:p>
          <a:p>
            <a:pPr lvl="1" indent="-228600" eaLnBrk="1" hangingPunct="1"/>
            <a:r>
              <a:rPr lang="en-US" dirty="0" smtClean="0"/>
              <a:t>“Find in TOC” displays the table of contents with the current topic highlighted. </a:t>
            </a:r>
          </a:p>
          <a:p>
            <a:pPr lvl="1" indent="-228600" eaLnBrk="1" hangingPunct="1"/>
            <a:r>
              <a:rPr lang="en-US" dirty="0" smtClean="0"/>
              <a:t>“Previous Page” and “Next Page” help you navigate sequentially through a document. Note the difference in behavior between “Previous Page” and the back button in your browser: “Previous Page” takes you to the page that immediately precedes the current page whereas the back button redisplays the most recent page you visited.</a:t>
            </a:r>
          </a:p>
          <a:p>
            <a:pPr lvl="1" indent="-228600" eaLnBrk="1" hangingPunct="1"/>
            <a:r>
              <a:rPr lang="en-US" dirty="0" smtClean="0"/>
              <a:t>E-mail opens a new email that includes a link to the current topic.</a:t>
            </a:r>
          </a:p>
          <a:p>
            <a:pPr lvl="1" indent="-228600" eaLnBrk="1" hangingPunct="1"/>
            <a:r>
              <a:rPr lang="en-US" dirty="0" smtClean="0"/>
              <a:t>Print allows you to print the current page.</a:t>
            </a:r>
          </a:p>
          <a:p>
            <a:pPr lvl="1" indent="-228600" eaLnBrk="1" hangingPunct="1"/>
            <a:r>
              <a:rPr lang="en-US" dirty="0" smtClean="0"/>
              <a:t>“Link to This Page” provides a URL for you to copy or bookmark in your browser.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FB585459-B524-4B2C-BC70-99BFC042E5AF}" type="slidenum">
              <a:rPr lang="en-US" altLang="en-US" sz="1200" b="0" smtClean="0">
                <a:solidFill>
                  <a:schemeClr val="tx1"/>
                </a:solidFill>
              </a:rPr>
              <a:pPr eaLnBrk="1" hangingPunct="1"/>
              <a:t>45</a:t>
            </a:fld>
            <a:endParaRPr lang="en-US" altLang="en-US" sz="1200" b="0" dirty="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PolicyCenter is shipped with a full set of documentation in both HTML and PDF formats. The recommended way to access the full documentation set is to open the main index.html. You can then bookmark the URL in your browser. </a:t>
            </a:r>
          </a:p>
          <a:p>
            <a:pPr eaLnBrk="1" hangingPunct="1"/>
            <a:r>
              <a:rPr lang="en-US" dirty="0" smtClean="0"/>
              <a:t>In addition, there are multiple references that describe the current state of your implementation, but they must be generated. These references are discussed in the "PolicyCenter Application Configuration" and "PolicyCenter Application Integration" courses.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9C65F74D-1629-4515-896C-584B98778333}" type="slidenum">
              <a:rPr lang="en-US" altLang="en-US" sz="1200" b="0" smtClean="0">
                <a:solidFill>
                  <a:schemeClr val="tx1"/>
                </a:solidFill>
              </a:rPr>
              <a:pPr eaLnBrk="1" hangingPunct="1"/>
              <a:t>46</a:t>
            </a:fld>
            <a:endParaRPr lang="en-US" altLang="en-US" sz="1200" b="0" dirty="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1. Possible answers: Claim administration system, Address book, authentication system, reporting system</a:t>
            </a:r>
            <a:r>
              <a:rPr lang="en-US" baseline="0" dirty="0" smtClean="0"/>
              <a:t> or a billing system.</a:t>
            </a:r>
            <a:endParaRPr lang="en-US" dirty="0" smtClean="0"/>
          </a:p>
          <a:p>
            <a:r>
              <a:rPr lang="en-US" dirty="0" smtClean="0"/>
              <a:t>2. A supported web browser and a valid user name and password.</a:t>
            </a:r>
          </a:p>
          <a:p>
            <a:r>
              <a:rPr lang="en-US" dirty="0" smtClean="0"/>
              <a:t>3. Whether or not the user can be authenticated, what are the user's roles (permissions), and what is the user's startup page.</a:t>
            </a:r>
          </a:p>
          <a:p>
            <a:r>
              <a:rPr lang="en-US" dirty="0" smtClean="0"/>
              <a:t>4. The Unsaved Work menu is available. (It is available only when there is unsaved work.) If a user attempts to log off </a:t>
            </a:r>
            <a:r>
              <a:rPr lang="en-US" dirty="0" err="1" smtClean="0"/>
              <a:t>ClaimCenter</a:t>
            </a:r>
            <a:r>
              <a:rPr lang="en-US" dirty="0" smtClean="0"/>
              <a:t> and there is unsaved work, a dialog box alerts them to this fact.</a:t>
            </a:r>
          </a:p>
          <a:p>
            <a:r>
              <a:rPr lang="en-US" dirty="0" smtClean="0"/>
              <a:t>5. Guidewire Studio is a development environment for the technical members of the implementation team. It lets you configure product behavior, write integration points, and complete other technical tasks.</a:t>
            </a:r>
          </a:p>
          <a:p>
            <a:endParaRPr lang="en-US" dirty="0" smtClean="0"/>
          </a:p>
          <a:p>
            <a:endParaRPr lang="en-US" dirty="0" smtClean="0"/>
          </a:p>
        </p:txBody>
      </p:sp>
      <p:sp>
        <p:nvSpPr>
          <p:cNvPr id="76804"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a:solidFill>
                  <a:prstClr val="black"/>
                </a:solidFill>
              </a:rPr>
              <a:t>	</a:t>
            </a:r>
            <a:endParaRPr lang="en-US" sz="1200">
              <a:solidFill>
                <a:prstClr val="black"/>
              </a:solidFill>
            </a:endParaRPr>
          </a:p>
        </p:txBody>
      </p:sp>
      <p:sp>
        <p:nvSpPr>
          <p:cNvPr id="6" name="Copyright"/>
          <p:cNvSpPr txBox="1">
            <a:spLocks noChangeArrowheads="1"/>
          </p:cNvSpPr>
          <p:nvPr/>
        </p:nvSpPr>
        <p:spPr bwMode="auto">
          <a:xfrm>
            <a:off x="462050" y="8927306"/>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47</a:t>
            </a:fld>
            <a:endParaRPr lang="en-US" altLang="en-US" sz="1200" dirty="0" smtClean="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48</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62050" y="8927306"/>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1400" b="0" kern="1200">
                <a:solidFill>
                  <a:schemeClr val="bg1"/>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1400" b="1" kern="1200">
                <a:solidFill>
                  <a:schemeClr val="bg1"/>
                </a:solidFill>
                <a:latin typeface="Arial" charset="0"/>
                <a:ea typeface="+mn-ea"/>
                <a:cs typeface="+mn-cs"/>
              </a:defRPr>
            </a:lvl9pPr>
          </a:lstStyle>
          <a:p>
            <a:pPr eaLnBrk="1" hangingPunct="1">
              <a:buClr>
                <a:prstClr val="black"/>
              </a:buClr>
            </a:pPr>
            <a:r>
              <a:rPr lang="en-US" altLang="en-US" sz="1200" dirty="0" smtClean="0">
                <a:solidFill>
                  <a:prstClr val="black"/>
                </a:solidFill>
              </a:rPr>
              <a:t>	</a:t>
            </a:r>
            <a:r>
              <a:rPr lang="en-US" altLang="en-US" sz="1200" dirty="0" smtClean="0">
                <a:solidFill>
                  <a:schemeClr val="tx1"/>
                </a:solidFill>
              </a:rPr>
              <a:t> PolicyCenter Overview</a:t>
            </a:r>
            <a:r>
              <a:rPr lang="en-US" altLang="en-US" sz="1200" dirty="0" smtClean="0">
                <a:solidFill>
                  <a:prstClr val="black"/>
                </a:solidFill>
              </a:rPr>
              <a:t> - </a:t>
            </a:r>
            <a:fld id="{C87AAE7A-16CA-42E3-80E3-815A76B47CA4}" type="slidenum">
              <a:rPr lang="en-US" altLang="en-US" sz="1200" smtClean="0">
                <a:solidFill>
                  <a:prstClr val="black"/>
                </a:solidFill>
              </a:rPr>
              <a:pPr eaLnBrk="1" hangingPunct="1">
                <a:buClr>
                  <a:prstClr val="black"/>
                </a:buClr>
              </a:pPr>
              <a:t>48</a:t>
            </a:fld>
            <a:endParaRPr lang="en-US" altLang="en-US" sz="1200"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Operational Systems of Record</a:t>
            </a:r>
          </a:p>
          <a:p>
            <a:r>
              <a:rPr lang="en-US" b="0" baseline="0" dirty="0" smtClean="0"/>
              <a:t>In the area of Core Operations Support, </a:t>
            </a:r>
            <a:r>
              <a:rPr lang="en-US" baseline="0" dirty="0" smtClean="0"/>
              <a:t>Guidewire InsuranceSuite provides a complete set of applications to support a carrier's core operations—underwriting, policy administration, billing, and claim management. </a:t>
            </a:r>
            <a:r>
              <a:rPr lang="en-US" sz="1000" kern="1200" dirty="0" smtClean="0">
                <a:solidFill>
                  <a:schemeClr val="tx1"/>
                </a:solidFill>
                <a:effectLst/>
                <a:latin typeface="Arial" charset="0"/>
                <a:ea typeface="+mn-ea"/>
                <a:cs typeface="+mn-cs"/>
              </a:rPr>
              <a:t>The slide provides a high-level view of the core Guidewire products. It is not an exhaustive list of all applications and licensed features. Therefore, some features and products, such as </a:t>
            </a:r>
            <a:r>
              <a:rPr lang="en-US" sz="1000" kern="1200" dirty="0" err="1" smtClean="0">
                <a:solidFill>
                  <a:schemeClr val="tx1"/>
                </a:solidFill>
                <a:effectLst/>
                <a:latin typeface="Arial" charset="0"/>
                <a:ea typeface="+mn-ea"/>
                <a:cs typeface="+mn-cs"/>
              </a:rPr>
              <a:t>ContactManager</a:t>
            </a:r>
            <a:r>
              <a:rPr lang="en-US" sz="1000" kern="1200" dirty="0" smtClean="0">
                <a:solidFill>
                  <a:schemeClr val="tx1"/>
                </a:solidFill>
                <a:effectLst/>
                <a:latin typeface="Arial" charset="0"/>
                <a:ea typeface="+mn-ea"/>
                <a:cs typeface="+mn-cs"/>
              </a:rPr>
              <a:t>, Client Data Management, PolicyCenter Rating, PolicyCenter Reinsurance, and the ISO Standards-Based templates, are not shown.</a:t>
            </a:r>
          </a:p>
          <a:p>
            <a:endParaRPr lang="en-US" baseline="0" dirty="0" smtClean="0"/>
          </a:p>
          <a:p>
            <a:r>
              <a:rPr lang="en-US" b="0" baseline="0" dirty="0" smtClean="0"/>
              <a:t>In the area of Data Management and Business Intelligence, </a:t>
            </a:r>
            <a:r>
              <a:rPr lang="en-US" baseline="0" dirty="0" smtClean="0"/>
              <a:t>Guidewire DataHub is an operational data store that unifies, standardizes, and stores data from a carrier's own systems as well as external sources. Guidewire InfoCenter is a business intelligence warehouse that is purpose-built for P&amp;C insurance. It provides easy-to-use reporting formats for business intelligence, analysis, and enhanced decision making. Using InfoCenter, carriers gain operational insight across the enterprise.</a:t>
            </a:r>
          </a:p>
          <a:p>
            <a:endParaRPr lang="en-US" baseline="0" dirty="0" smtClean="0"/>
          </a:p>
          <a:p>
            <a:r>
              <a:rPr lang="en-US" b="1" baseline="0" dirty="0" smtClean="0"/>
              <a:t>Monitoring and Guidance</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Guidewire Live is a network that connects peer insurers, core systems data, external sources of information (such as weather services), and expert tools. Users access Guidewire Live through applications hosted by Guidewire and designed for specific challenges faced by P&amp;C insurance professionals. </a:t>
            </a:r>
          </a:p>
          <a:p>
            <a:endParaRPr lang="en-US" baseline="0" dirty="0" smtClean="0"/>
          </a:p>
          <a:p>
            <a:r>
              <a:rPr lang="en-US" b="1" baseline="0" dirty="0" smtClean="0"/>
              <a:t>External Access</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Mobile &amp; Portals is a new set of applications that feature add-on products to the Guidewire core suite, providing self-service transactions through various mobile channels.</a:t>
            </a:r>
            <a:endParaRPr lang="en-US" dirty="0" smtClean="0"/>
          </a:p>
          <a:p>
            <a:endParaRPr lang="en-US" b="1" baseline="0" dirty="0" smtClean="0"/>
          </a:p>
        </p:txBody>
      </p:sp>
      <p:sp>
        <p:nvSpPr>
          <p:cNvPr id="4" name="Header Placeholder 3"/>
          <p:cNvSpPr>
            <a:spLocks noGrp="1"/>
          </p:cNvSpPr>
          <p:nvPr>
            <p:ph type="hdr" sz="quarter" idx="10"/>
          </p:nvPr>
        </p:nvSpPr>
        <p:spPr/>
        <p:txBody>
          <a:bodyPr/>
          <a:lstStyle/>
          <a:p>
            <a:pPr>
              <a:buClr>
                <a:prstClr val="black"/>
              </a:buClr>
              <a:defRPr/>
            </a:pPr>
            <a:r>
              <a:rPr lang="en-US" altLang="en-US" smtClean="0">
                <a:solidFill>
                  <a:prstClr val="white"/>
                </a:solidFill>
              </a:rPr>
              <a:t>	</a:t>
            </a:r>
            <a:endParaRPr lang="en-US">
              <a:solidFill>
                <a:prstClr val="white"/>
              </a:solidFill>
            </a:endParaRPr>
          </a:p>
        </p:txBody>
      </p:sp>
      <p:sp>
        <p:nvSpPr>
          <p:cNvPr id="5" name="Slide Number Placeholder 4"/>
          <p:cNvSpPr>
            <a:spLocks noGrp="1"/>
          </p:cNvSpPr>
          <p:nvPr>
            <p:ph type="sldNum" sz="quarter" idx="11"/>
          </p:nvPr>
        </p:nvSpPr>
        <p:spPr/>
        <p:txBody>
          <a:bodyPr/>
          <a:lstStyle/>
          <a:p>
            <a:pPr>
              <a:buClr>
                <a:prstClr val="black"/>
              </a:buClr>
              <a:defRPr/>
            </a:pPr>
            <a:r>
              <a:rPr lang="en-US" altLang="en-US" dirty="0" smtClean="0">
                <a:solidFill>
                  <a:prstClr val="white"/>
                </a:solidFill>
              </a:rPr>
              <a:t>	</a:t>
            </a:r>
            <a:r>
              <a:rPr lang="en-US" altLang="en-US" dirty="0">
                <a:solidFill>
                  <a:prstClr val="white"/>
                </a:solidFill>
              </a:rPr>
              <a:t> BillingCenter Overview - </a:t>
            </a:r>
            <a:fld id="{9796CD3D-D736-4F93-B740-57C3DF9FA3FF}" type="slidenum">
              <a:rPr lang="en-US" altLang="en-US" smtClean="0">
                <a:solidFill>
                  <a:prstClr val="white"/>
                </a:solidFill>
              </a:rPr>
              <a:pPr>
                <a:buClr>
                  <a:prstClr val="black"/>
                </a:buClr>
                <a:defRPr/>
              </a:pPr>
              <a:t>5</a:t>
            </a:fld>
            <a:endParaRPr lang="en-US" altLang="en-US" dirty="0">
              <a:solidFill>
                <a:prstClr val="white"/>
              </a:solidFill>
            </a:endParaRPr>
          </a:p>
        </p:txBody>
      </p:sp>
      <p:sp>
        <p:nvSpPr>
          <p:cNvPr id="6" name="Copyright"/>
          <p:cNvSpPr txBox="1">
            <a:spLocks noChangeArrowheads="1"/>
          </p:cNvSpPr>
          <p:nvPr/>
        </p:nvSpPr>
        <p:spPr bwMode="auto">
          <a:xfrm>
            <a:off x="462050" y="8913900"/>
            <a:ext cx="5951538" cy="261938"/>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PolicyCenter Overview - </a:t>
            </a:r>
            <a:fld id="{9DE49817-36A5-4BB3-AA2D-7D98501A418F}" type="slidenum">
              <a:rPr lang="en-US" altLang="en-US" sz="1200" b="0" smtClean="0">
                <a:solidFill>
                  <a:schemeClr val="tx1"/>
                </a:solidFill>
              </a:rPr>
              <a:pPr eaLnBrk="1" hangingPunct="1"/>
              <a:t>5</a:t>
            </a:fld>
            <a:endParaRPr lang="en-US" altLang="en-US" sz="1200" b="0" dirty="0" smtClean="0">
              <a:solidFill>
                <a:schemeClr val="tx1"/>
              </a:solidFill>
            </a:endParaRPr>
          </a:p>
        </p:txBody>
      </p:sp>
    </p:spTree>
    <p:extLst>
      <p:ext uri="{BB962C8B-B14F-4D97-AF65-F5344CB8AC3E}">
        <p14:creationId xmlns:p14="http://schemas.microsoft.com/office/powerpoint/2010/main" xmlns="" val="31990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C3E9BC37-CAB3-43E8-92B2-418ED0E601B4}"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PolicyCenter  is a browser-based application that enables multiple users to participate in policy processing.</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PolicyCenter Overview - </a:t>
            </a:r>
            <a:fld id="{9DE49817-36A5-4BB3-AA2D-7D98501A418F}"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PolicyCenter is a policy-centric solution. All of the data pertaining to a policy is centralized in the policy file. This includes information on the insured, the policy locations, the payment history, any recorded risk analysis (such as previous claims filed), points</a:t>
            </a:r>
            <a:r>
              <a:rPr lang="en-US" baseline="0" dirty="0" smtClean="0"/>
              <a:t> to </a:t>
            </a:r>
            <a:r>
              <a:rPr lang="en-US" dirty="0" smtClean="0"/>
              <a:t>the product model used to build the policy, policy transactions for the policy (such as submissions, changes, and renewals), endorsement forms, and contacts. All users have an integrated and holistic view of the policy.</a:t>
            </a:r>
          </a:p>
          <a:p>
            <a:pPr eaLnBrk="1" hangingPunct="1"/>
            <a:r>
              <a:rPr lang="en-US" dirty="0" smtClean="0"/>
              <a:t>PolicyCenter facilitates collaboration among policy workers by providing one centralized location where all information needed to process the policy can be uniformly worked on and shared.</a:t>
            </a:r>
          </a:p>
          <a:p>
            <a:pPr eaLnBrk="1" hangingPunct="1"/>
            <a:r>
              <a:rPr lang="en-US" dirty="0" smtClean="0"/>
              <a:t>PolicyCenter provides a wide span of configuration options. The base application provides a robust starting point, but carriers can make changes as needed to the data model, the user interface, the business rules, and the product model.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algn="l" eaLnBrk="1" hangingPunct="1">
              <a:spcBef>
                <a:spcPct val="0"/>
              </a:spcBef>
              <a:spcAft>
                <a:spcPct val="0"/>
              </a:spcAft>
              <a:buClrTx/>
            </a:pPr>
            <a:r>
              <a:rPr lang="en-US" altLang="en-US" sz="1200" b="0" dirty="0" smtClean="0">
                <a:solidFill>
                  <a:prstClr val="black"/>
                </a:solidFill>
              </a:rPr>
              <a:t>	</a:t>
            </a:r>
            <a:r>
              <a:rPr lang="en-US" altLang="en-US" sz="1200" b="0" dirty="0">
                <a:solidFill>
                  <a:schemeClr val="tx1"/>
                </a:solidFill>
              </a:rPr>
              <a:t> PolicyCenter Overview </a:t>
            </a:r>
            <a:r>
              <a:rPr lang="en-US" altLang="en-US" sz="1200" b="0" dirty="0" smtClean="0">
                <a:solidFill>
                  <a:prstClr val="black"/>
                </a:solidFill>
              </a:rPr>
              <a:t>- </a:t>
            </a:r>
            <a:fld id="{227CA449-5AA9-4F71-90AB-7E6B9195AE98}" type="slidenum">
              <a:rPr lang="en-US" altLang="en-US" sz="1200" b="0" smtClean="0">
                <a:solidFill>
                  <a:prstClr val="black"/>
                </a:solidFill>
              </a:rPr>
              <a:pPr algn="l" eaLnBrk="1" hangingPunct="1">
                <a:spcBef>
                  <a:spcPct val="0"/>
                </a:spcBef>
                <a:spcAft>
                  <a:spcPct val="0"/>
                </a:spcAft>
                <a:buClrTx/>
              </a:pPr>
              <a:t>8</a:t>
            </a:fld>
            <a:endParaRPr lang="en-US" altLang="en-US" sz="1200" b="0" dirty="0" smtClean="0">
              <a:solidFill>
                <a:prstClr val="black"/>
              </a:solidFill>
            </a:endParaRPr>
          </a:p>
        </p:txBody>
      </p:sp>
      <p:sp>
        <p:nvSpPr>
          <p:cNvPr id="4915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smtClean="0">
                <a:solidFill>
                  <a:prstClr val="black"/>
                </a:solidFill>
              </a:rPr>
              <a:t>	</a:t>
            </a:r>
            <a:endParaRPr lang="en-US" sz="1200" b="0" smtClean="0">
              <a:solidFill>
                <a:prstClr val="black"/>
              </a:solidFill>
            </a:endParaRPr>
          </a:p>
        </p:txBody>
      </p:sp>
      <p:sp>
        <p:nvSpPr>
          <p:cNvPr id="49156" name="Rectangle 2"/>
          <p:cNvSpPr>
            <a:spLocks noGrp="1" noRot="1" noChangeAspect="1" noChangeArrowheads="1" noTextEdit="1"/>
          </p:cNvSpPr>
          <p:nvPr>
            <p:ph type="sldImg"/>
          </p:nvPr>
        </p:nvSpPr>
        <p:spPr>
          <a:xfrm>
            <a:off x="717550" y="630238"/>
            <a:ext cx="5429250"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Three-tier architecture is a client-server architecture in which the operational data, application logic, and user interface are developed and maintained as independent modules on separate platforms. Three-tier architecture is one of the industry-standard software architectures.</a:t>
            </a:r>
          </a:p>
          <a:p>
            <a:pPr lvl="1"/>
            <a:r>
              <a:rPr lang="en-US" sz="1000" kern="1200" dirty="0" smtClean="0">
                <a:solidFill>
                  <a:schemeClr val="tx1"/>
                </a:solidFill>
                <a:effectLst/>
                <a:latin typeface="Arial" charset="0"/>
                <a:ea typeface="+mn-ea"/>
                <a:cs typeface="+mn-cs"/>
              </a:rPr>
              <a:t>The data tier contains the business and operational database. It is hosted in an Oracle or SQL Server database or cluster of databases.</a:t>
            </a:r>
          </a:p>
          <a:p>
            <a:pPr lvl="1"/>
            <a:r>
              <a:rPr lang="en-US" sz="1000" kern="1200" dirty="0" smtClean="0">
                <a:solidFill>
                  <a:schemeClr val="tx1"/>
                </a:solidFill>
                <a:effectLst/>
                <a:latin typeface="Arial" charset="0"/>
                <a:ea typeface="+mn-ea"/>
                <a:cs typeface="+mn-cs"/>
              </a:rPr>
              <a:t>The application tier contains the functional process logic. It is hosted in an application server such as </a:t>
            </a:r>
            <a:r>
              <a:rPr lang="en-US" sz="1000" kern="1200" dirty="0" err="1" smtClean="0">
                <a:solidFill>
                  <a:schemeClr val="tx1"/>
                </a:solidFill>
                <a:effectLst/>
                <a:latin typeface="Arial" charset="0"/>
                <a:ea typeface="+mn-ea"/>
                <a:cs typeface="+mn-cs"/>
              </a:rPr>
              <a:t>WebLogic</a:t>
            </a:r>
            <a:r>
              <a:rPr lang="en-US" sz="1000" kern="1200" dirty="0" smtClean="0">
                <a:solidFill>
                  <a:schemeClr val="tx1"/>
                </a:solidFill>
                <a:effectLst/>
                <a:latin typeface="Arial" charset="0"/>
                <a:ea typeface="+mn-ea"/>
                <a:cs typeface="+mn-cs"/>
              </a:rPr>
              <a:t>, </a:t>
            </a:r>
            <a:r>
              <a:rPr lang="en-US" sz="1000" kern="1200" dirty="0" err="1" smtClean="0">
                <a:solidFill>
                  <a:schemeClr val="tx1"/>
                </a:solidFill>
                <a:effectLst/>
                <a:latin typeface="Arial" charset="0"/>
                <a:ea typeface="+mn-ea"/>
                <a:cs typeface="+mn-cs"/>
              </a:rPr>
              <a:t>WebSphere</a:t>
            </a:r>
            <a:r>
              <a:rPr lang="en-US" sz="1000" kern="1200" dirty="0" smtClean="0">
                <a:solidFill>
                  <a:schemeClr val="tx1"/>
                </a:solidFill>
                <a:effectLst/>
                <a:latin typeface="Arial" charset="0"/>
                <a:ea typeface="+mn-ea"/>
                <a:cs typeface="+mn-cs"/>
              </a:rPr>
              <a:t>, Apache Tomcat, or </a:t>
            </a:r>
            <a:r>
              <a:rPr lang="en-US" sz="1000" kern="1200" dirty="0" err="1" smtClean="0">
                <a:solidFill>
                  <a:schemeClr val="tx1"/>
                </a:solidFill>
                <a:effectLst/>
                <a:latin typeface="Arial" charset="0"/>
                <a:ea typeface="+mn-ea"/>
                <a:cs typeface="+mn-cs"/>
              </a:rPr>
              <a:t>JBoss</a:t>
            </a:r>
            <a:r>
              <a:rPr lang="en-US" sz="1000" kern="1200" dirty="0" smtClean="0">
                <a:solidFill>
                  <a:schemeClr val="tx1"/>
                </a:solidFill>
                <a:effectLst/>
                <a:latin typeface="Arial" charset="0"/>
                <a:ea typeface="+mn-ea"/>
                <a:cs typeface="+mn-cs"/>
              </a:rPr>
              <a:t> EAP.</a:t>
            </a:r>
          </a:p>
          <a:p>
            <a:pPr lvl="1"/>
            <a:r>
              <a:rPr lang="en-US" sz="1000" kern="1200" dirty="0" smtClean="0">
                <a:solidFill>
                  <a:schemeClr val="tx1"/>
                </a:solidFill>
                <a:effectLst/>
                <a:latin typeface="Arial" charset="0"/>
                <a:ea typeface="+mn-ea"/>
                <a:cs typeface="+mn-cs"/>
              </a:rPr>
              <a:t>The presentation tier contains the user interface. The Guidewire user interface is supported in these web browsers: Google Chrome, Mozilla Firefox, and Microsoft Internet Explorer.</a:t>
            </a:r>
          </a:p>
          <a:p>
            <a:pPr lvl="1"/>
            <a:r>
              <a:rPr lang="en-US" sz="1000" kern="1200" dirty="0" smtClean="0">
                <a:solidFill>
                  <a:schemeClr val="tx1"/>
                </a:solidFill>
                <a:effectLst/>
                <a:latin typeface="Arial" charset="0"/>
                <a:ea typeface="+mn-ea"/>
                <a:cs typeface="+mn-cs"/>
              </a:rPr>
              <a:t>Refer to the "Guidewire Platform Support Matrix" for the latest and most complete information about the software Guidewire supports. You can access it from the customer portal by navigating to </a:t>
            </a:r>
            <a:r>
              <a:rPr lang="en-US" sz="1000" u="sng" kern="1200" dirty="0" smtClean="0">
                <a:solidFill>
                  <a:schemeClr val="tx1"/>
                </a:solidFill>
                <a:effectLst/>
                <a:latin typeface="Arial" charset="0"/>
                <a:ea typeface="+mn-ea"/>
                <a:cs typeface="+mn-cs"/>
                <a:hlinkClick r:id="rId3"/>
              </a:rPr>
              <a:t>http://guidewire.hivelive.com/pages/home</a:t>
            </a:r>
            <a:r>
              <a:rPr lang="en-US" sz="1000" kern="1200" dirty="0" smtClean="0">
                <a:solidFill>
                  <a:schemeClr val="tx1"/>
                </a:solidFill>
                <a:effectLst/>
                <a:latin typeface="Arial" charset="0"/>
                <a:ea typeface="+mn-ea"/>
                <a:cs typeface="+mn-cs"/>
              </a:rPr>
              <a:t>, selecting "Resources -&gt; Documentation", and clicking "Platform Matrix".</a:t>
            </a:r>
          </a:p>
          <a:p>
            <a:r>
              <a:rPr lang="en-US" sz="1000" kern="1200" dirty="0" smtClean="0">
                <a:solidFill>
                  <a:schemeClr val="tx1"/>
                </a:solidFill>
                <a:effectLst/>
                <a:latin typeface="Arial" charset="0"/>
                <a:ea typeface="+mn-ea"/>
                <a:cs typeface="+mn-cs"/>
              </a:rPr>
              <a:t>Each application is typically integrated with a number of external systems.</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PolicyCenter Overview - </a:t>
            </a:r>
            <a:fld id="{DDD81355-594F-4A6F-8033-C1401041734A}" type="slidenum">
              <a:rPr lang="en-US" altLang="en-US" sz="1200" b="0" smtClean="0">
                <a:solidFill>
                  <a:prstClr val="black"/>
                </a:solidFill>
              </a:rPr>
              <a:pPr eaLnBrk="1" hangingPunct="1">
                <a:buClr>
                  <a:prstClr val="black"/>
                </a:buClr>
              </a:pPr>
              <a:t>9</a:t>
            </a:fld>
            <a:endParaRPr lang="en-US" altLang="en-US" sz="1200" b="0" dirty="0" smtClean="0">
              <a:solidFill>
                <a:prstClr val="black"/>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 definition for each integration point appears below:</a:t>
            </a:r>
          </a:p>
          <a:p>
            <a:pPr lvl="1" eaLnBrk="1" hangingPunct="1"/>
            <a:r>
              <a:rPr lang="en-US" dirty="0" smtClean="0"/>
              <a:t>Legacy policy administration system - This external system maintains policies created prior to the implementation of PolicyCenter (or policies for which PolicyCenter is not the system of record but for which PolicyCenter needs information).</a:t>
            </a:r>
          </a:p>
          <a:p>
            <a:pPr lvl="1" eaLnBrk="1" hangingPunct="1"/>
            <a:r>
              <a:rPr lang="en-US" dirty="0" smtClean="0"/>
              <a:t>Document production system - This is an external system used to store document templates and create documents.</a:t>
            </a:r>
          </a:p>
          <a:p>
            <a:pPr lvl="1" eaLnBrk="1" hangingPunct="1"/>
            <a:r>
              <a:rPr lang="en-US" dirty="0" smtClean="0"/>
              <a:t>Document storage system - This is an external document storage system which is used for storage and document retrieval.</a:t>
            </a:r>
          </a:p>
          <a:p>
            <a:pPr lvl="1" eaLnBrk="1" hangingPunct="1"/>
            <a:r>
              <a:rPr lang="en-US" dirty="0" smtClean="0"/>
              <a:t>Billing system - This is an external billing system which sends bills to the insured (so that they pay the premium) and reports when accounts are overdue.</a:t>
            </a:r>
          </a:p>
          <a:p>
            <a:pPr lvl="1" eaLnBrk="1" hangingPunct="1"/>
            <a:r>
              <a:rPr lang="en-US" dirty="0" smtClean="0"/>
              <a:t>ISO - (This integration point is common only for American carriers.) This is an American company which maintains rating information for fire protection for every place</a:t>
            </a:r>
            <a:r>
              <a:rPr lang="en-US" i="1" dirty="0" smtClean="0"/>
              <a:t> </a:t>
            </a:r>
            <a:r>
              <a:rPr lang="en-US" dirty="0" smtClean="0"/>
              <a:t>in the United States. A city can have many fire protection classes, therefore the information is defined at the location/address level. ISO also maintains Building Code Effectiveness grades of how well any community enforces their building codes. This is used for fire, EQ and wind/storm rating.</a:t>
            </a:r>
          </a:p>
          <a:p>
            <a:pPr lvl="1" eaLnBrk="1" hangingPunct="1"/>
            <a:r>
              <a:rPr lang="en-US" dirty="0" smtClean="0"/>
              <a:t>Credit rating system - This is a system which maintains credit rating information about the insured, such as Dun and Bradstreet. </a:t>
            </a:r>
          </a:p>
          <a:p>
            <a:pPr lvl="1" eaLnBrk="1" hangingPunct="1"/>
            <a:r>
              <a:rPr lang="en-US" dirty="0" smtClean="0"/>
              <a:t>Claims system - This is the system that managed claims for the carrier and is relevant at renewal time to determine if the policy should be renewed and if the rates should be raised.</a:t>
            </a:r>
          </a:p>
          <a:p>
            <a:pPr lvl="1" algn="ctr" eaLnBrk="1" hangingPunct="1">
              <a:buFontTx/>
              <a:buNone/>
            </a:pPr>
            <a:r>
              <a:rPr lang="en-US" dirty="0" smtClean="0"/>
              <a:t>(continued)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100161930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74252345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6352738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97081216"/>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423352305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38311477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9206003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15353419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05218644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3557097716"/>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6045632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18823660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31951753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81671196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7460647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234267338"/>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46771443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069829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413627395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780559980"/>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52035648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42348035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24179328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03509039"/>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19405401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133155643"/>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4043013649"/>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65387010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28417844"/>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74566430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069040002"/>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1030161"/>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14909988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2359285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38653480"/>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307907967"/>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91396562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418444471"/>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smtClean="0"/>
              <a:t>Click to edit Master title style</a:t>
            </a:r>
            <a:endParaRPr lang="en-US" altLang="en-US" dirty="0"/>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1829089824"/>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1892966155"/>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4126453079"/>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Tree>
    <p:extLst>
      <p:ext uri="{BB962C8B-B14F-4D97-AF65-F5344CB8AC3E}">
        <p14:creationId xmlns:p14="http://schemas.microsoft.com/office/powerpoint/2010/main" xmlns="" val="3864781786"/>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74822436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43865543"/>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0528109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23951445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069838568"/>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3886784396"/>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1393194470"/>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xmlns="" val="4085611908"/>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1821572261"/>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023148795"/>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340377258"/>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111851906"/>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379483727"/>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6901135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60006867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516570653"/>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40616310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543679140"/>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002278832"/>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4031645267"/>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112238054"/>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167329542"/>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06761088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441435558"/>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68418028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901821174"/>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131708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893346776"/>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582705762"/>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550193757"/>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828767759"/>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32679537"/>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220328842"/>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085063147"/>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924241134"/>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3791298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0398884"/>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214375041"/>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723740099"/>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3449102"/>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938261199"/>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461779479"/>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876792484"/>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24473436"/>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2690967292"/>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14170891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79250493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430497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6748196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9288689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0699113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67471705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19287531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85223423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1058585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17705421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5049775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08769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2221711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48505652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7067972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0840908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4697107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7794530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663725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9298211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25714070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319458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7853332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19128252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76250059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73768767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8732331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871901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43986368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84999123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7789134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231282617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276681393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9113" y="1192213"/>
            <a:ext cx="8318500"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9113" y="3867150"/>
            <a:ext cx="8318500" cy="2522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54316633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3373555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46078507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16117336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21202100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92878975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8754012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0773574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99216006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61323885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92181560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03489948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0819750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4108193"/>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96053545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583452238"/>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60992807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9508353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5762987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9841122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63759475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62675426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11537480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3573185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26387788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91258623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xmlns="" val="192031522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xmlns="" val="1040349567"/>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3682695408"/>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75556406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11781917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68170246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62041130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91148334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98162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94350625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56515938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037796377"/>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70338721"/>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94390124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21104001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44674456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72686849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7623634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085591499"/>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4736710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82188694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6879096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37715595"/>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538383114"/>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09528945"/>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75993347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405607779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87105556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954185751"/>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66684451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6730903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6" Type="http://schemas.openxmlformats.org/officeDocument/2006/relationships/image" Target="../media/image2.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1.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1.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2.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3.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heme" Target="../theme/theme14.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image" Target="../media/image2.png"/><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theme" Target="../theme/theme15.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5" Type="http://schemas.openxmlformats.org/officeDocument/2006/relationships/image" Target="../media/image2.png"/><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2.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2.png"/><Relationship Id="rId2" Type="http://schemas.openxmlformats.org/officeDocument/2006/relationships/slideLayout" Target="../slideLayouts/slideLayout61.xml"/><Relationship Id="rId16" Type="http://schemas.openxmlformats.org/officeDocument/2006/relationships/image" Target="../media/image1.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6.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6" Type="http://schemas.openxmlformats.org/officeDocument/2006/relationships/image" Target="../media/image2.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image" Target="../media/image1.png"/><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0F311C7-833B-43AB-9282-A1963E8E1EF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62"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828914998"/>
      </p:ext>
    </p:extLst>
  </p:cSld>
  <p:clrMap bg1="dk2" tx1="lt1" bg2="dk1"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3782863427"/>
      </p:ext>
    </p:extLst>
  </p:cSld>
  <p:clrMap bg1="dk2" tx1="lt1" bg2="dk1"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A0A397C9-4711-4B58-9DB2-782F6832F4B7}"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4003926570"/>
      </p:ext>
    </p:extLst>
  </p:cSld>
  <p:clrMap bg1="dk2" tx1="lt1" bg2="dk1"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97574084-AD80-4197-B734-EAF2AB7E2B99}"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2046428839"/>
      </p:ext>
    </p:extLst>
  </p:cSld>
  <p:clrMap bg1="dk2" tx1="lt1" bg2="dk1" tx2="lt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584009900"/>
      </p:ext>
    </p:extLst>
  </p:cSld>
  <p:clrMap bg1="dk2" tx1="lt1" bg2="dk1" tx2="lt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1080857339"/>
      </p:ext>
    </p:extLst>
  </p:cSld>
  <p:clrMap bg1="dk2" tx1="lt1" bg2="dk1"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6A0B009C-47BC-4F0C-8661-376A5E0367AE}"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3367250433"/>
      </p:ext>
    </p:extLst>
  </p:cSld>
  <p:clrMap bg1="dk2" tx1="lt1" bg2="dk1"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2707263703"/>
      </p:ext>
    </p:extLst>
  </p:cSld>
  <p:clrMap bg1="dk2" tx1="lt1" bg2="dk1"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208887919"/>
      </p:ext>
    </p:extLst>
  </p:cSld>
  <p:clrMap bg1="dk2" tx1="lt1" bg2="dk1"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60F311C7-833B-43AB-9282-A1963E8E1EFA}"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2619118746"/>
      </p:ext>
    </p:extLst>
  </p:cSld>
  <p:clrMap bg1="dk2" tx1="lt1" bg2="dk1"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614671632"/>
      </p:ext>
    </p:extLst>
  </p:cSld>
  <p:clrMap bg1="dk2" tx1="lt1" bg2="dk1"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9" r:id="rId13"/>
    <p:sldLayoutId id="2147483930" r:id="rId14"/>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766313077"/>
      </p:ext>
    </p:extLst>
  </p:cSld>
  <p:clrMap bg1="dk2" tx1="lt1" bg2="dk1"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34FA7B12-D0D4-4DC7-B4FF-3CEB527FE136}"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dirty="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2873565221"/>
      </p:ext>
    </p:extLst>
  </p:cSld>
  <p:clrMap bg1="dk2" tx1="lt1" bg2="dk1"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buClr>
                  <a:srgbClr val="FFFFFF"/>
                </a:buClr>
              </a:pPr>
              <a:endParaRPr lang="en-US" sz="1400" b="0" smtClean="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E1E01C8D-5B39-4DB4-93F5-12D8456894BA}" type="slidenum">
              <a:rPr lang="en-US" sz="1200" b="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2568109901"/>
      </p:ext>
    </p:extLst>
  </p:cSld>
  <p:clrMap bg1="dk2" tx1="lt1" bg2="dk1"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6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7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6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6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73.xml"/><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6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123.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123.xml"/><Relationship Id="rId5" Type="http://schemas.openxmlformats.org/officeDocument/2006/relationships/image" Target="../media/image74.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7.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97.xml"/></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2.xml"/><Relationship Id="rId1" Type="http://schemas.openxmlformats.org/officeDocument/2006/relationships/slideLayout" Target="../slideLayouts/slideLayout146.xml"/><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3.xml"/><Relationship Id="rId1" Type="http://schemas.openxmlformats.org/officeDocument/2006/relationships/slideLayout" Target="../slideLayouts/slideLayout134.xml"/></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8.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image" Target="../media/image1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PolicyCenter Overview</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14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0483"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xmlns="" val="2809984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14339" name="Rectangle 3"/>
          <p:cNvSpPr>
            <a:spLocks noGrp="1" noChangeArrowheads="1"/>
          </p:cNvSpPr>
          <p:nvPr>
            <p:ph type="body" idx="4294967295"/>
          </p:nvPr>
        </p:nvSpPr>
        <p:spPr bwMode="gray">
          <a:xfrm>
            <a:off x="520700" y="681038"/>
            <a:ext cx="8318500" cy="5708650"/>
          </a:xfrm>
        </p:spPr>
        <p:txBody>
          <a:bodyPr/>
          <a:lstStyle/>
          <a:p>
            <a:pPr>
              <a:lnSpc>
                <a:spcPct val="150000"/>
              </a:lnSpc>
            </a:pPr>
            <a:r>
              <a:rPr lang="en-US" sz="2800" dirty="0">
                <a:solidFill>
                  <a:schemeClr val="hlink"/>
                </a:solidFill>
              </a:rPr>
              <a:t>PolicyCenter overview</a:t>
            </a:r>
          </a:p>
          <a:p>
            <a:pPr>
              <a:lnSpc>
                <a:spcPct val="150000"/>
              </a:lnSpc>
            </a:pPr>
            <a:r>
              <a:rPr lang="en-US" sz="2800" dirty="0"/>
              <a:t>Logging in</a:t>
            </a:r>
          </a:p>
          <a:p>
            <a:pPr>
              <a:lnSpc>
                <a:spcPct val="150000"/>
              </a:lnSpc>
            </a:pPr>
            <a:r>
              <a:rPr lang="en-US" sz="2800" dirty="0">
                <a:solidFill>
                  <a:schemeClr val="hlink"/>
                </a:solidFill>
              </a:rPr>
              <a:t>User Interface</a:t>
            </a:r>
          </a:p>
          <a:p>
            <a:pPr>
              <a:lnSpc>
                <a:spcPct val="150000"/>
              </a:lnSpc>
            </a:pPr>
            <a:r>
              <a:rPr lang="en-US" sz="2800" dirty="0">
                <a:solidFill>
                  <a:srgbClr val="C0C0C0"/>
                </a:solidFill>
              </a:rPr>
              <a:t>PolicyCenter implementations</a:t>
            </a:r>
            <a:endParaRPr lang="en-US" sz="2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p:txBody>
          <a:bodyPr/>
          <a:lstStyle/>
          <a:p>
            <a:pPr eaLnBrk="1" hangingPunct="1"/>
            <a:r>
              <a:rPr lang="en-US" smtClean="0"/>
              <a:t>Accessing PolicyCenter</a:t>
            </a:r>
          </a:p>
        </p:txBody>
      </p:sp>
      <p:sp>
        <p:nvSpPr>
          <p:cNvPr id="6147" name="Rectangle 4"/>
          <p:cNvSpPr>
            <a:spLocks noGrp="1" noChangeArrowheads="1"/>
          </p:cNvSpPr>
          <p:nvPr>
            <p:ph idx="1"/>
          </p:nvPr>
        </p:nvSpPr>
        <p:spPr>
          <a:xfrm>
            <a:off x="519113" y="4079875"/>
            <a:ext cx="8318500" cy="1925638"/>
          </a:xfrm>
        </p:spPr>
        <p:txBody>
          <a:bodyPr/>
          <a:lstStyle/>
          <a:p>
            <a:pPr>
              <a:buFont typeface="Arial" charset="0"/>
              <a:buChar char="•"/>
            </a:pPr>
            <a:r>
              <a:rPr lang="en-US" dirty="0" smtClean="0"/>
              <a:t>Users must have:</a:t>
            </a:r>
          </a:p>
          <a:p>
            <a:pPr lvl="1"/>
            <a:r>
              <a:rPr lang="en-US" dirty="0" smtClean="0"/>
              <a:t>Google Chrome or Mozilla Firefox or Microsoft Internet Explorer</a:t>
            </a:r>
          </a:p>
          <a:p>
            <a:pPr lvl="1"/>
            <a:r>
              <a:rPr lang="en-US" dirty="0" smtClean="0"/>
              <a:t>The PolicyCenter URL</a:t>
            </a:r>
          </a:p>
          <a:p>
            <a:pPr lvl="1"/>
            <a:r>
              <a:rPr lang="en-US" dirty="0" smtClean="0"/>
              <a:t>A user name and password</a:t>
            </a:r>
          </a:p>
        </p:txBody>
      </p:sp>
      <p:sp>
        <p:nvSpPr>
          <p:cNvPr id="6148" name="AutoShape 5"/>
          <p:cNvSpPr>
            <a:spLocks noChangeArrowheads="1"/>
          </p:cNvSpPr>
          <p:nvPr/>
        </p:nvSpPr>
        <p:spPr bwMode="auto">
          <a:xfrm>
            <a:off x="1320800" y="1522413"/>
            <a:ext cx="1555750" cy="1584325"/>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6149" name="AutoShape 6"/>
          <p:cNvSpPr>
            <a:spLocks noChangeArrowheads="1"/>
          </p:cNvSpPr>
          <p:nvPr/>
        </p:nvSpPr>
        <p:spPr bwMode="invGray">
          <a:xfrm>
            <a:off x="4183063" y="1039813"/>
            <a:ext cx="3867150" cy="25463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Clr>
                <a:srgbClr val="FFFFFF"/>
              </a:buClr>
            </a:pPr>
            <a:endParaRPr lang="en-US"/>
          </a:p>
        </p:txBody>
      </p:sp>
      <p:sp>
        <p:nvSpPr>
          <p:cNvPr id="6150" name="Line 7"/>
          <p:cNvSpPr>
            <a:spLocks noChangeShapeType="1"/>
          </p:cNvSpPr>
          <p:nvPr/>
        </p:nvSpPr>
        <p:spPr bwMode="invGray">
          <a:xfrm>
            <a:off x="7870825" y="1112838"/>
            <a:ext cx="831850" cy="68580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1" name="Line 8"/>
          <p:cNvSpPr>
            <a:spLocks noChangeShapeType="1"/>
          </p:cNvSpPr>
          <p:nvPr/>
        </p:nvSpPr>
        <p:spPr bwMode="invGray">
          <a:xfrm flipV="1">
            <a:off x="7921625" y="2597150"/>
            <a:ext cx="795338" cy="86518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2" name="Line 9"/>
          <p:cNvSpPr>
            <a:spLocks noChangeShapeType="1"/>
          </p:cNvSpPr>
          <p:nvPr/>
        </p:nvSpPr>
        <p:spPr bwMode="invGray">
          <a:xfrm>
            <a:off x="8707438" y="1757363"/>
            <a:ext cx="0" cy="87312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3" name="Line 10"/>
          <p:cNvSpPr>
            <a:spLocks noChangeShapeType="1"/>
          </p:cNvSpPr>
          <p:nvPr/>
        </p:nvSpPr>
        <p:spPr bwMode="invGray">
          <a:xfrm flipH="1">
            <a:off x="4597400" y="3586163"/>
            <a:ext cx="149225" cy="220662"/>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4" name="Line 11"/>
          <p:cNvSpPr>
            <a:spLocks noChangeShapeType="1"/>
          </p:cNvSpPr>
          <p:nvPr/>
        </p:nvSpPr>
        <p:spPr bwMode="invGray">
          <a:xfrm>
            <a:off x="7532688" y="3575050"/>
            <a:ext cx="133350" cy="19843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5" name="Line 12"/>
          <p:cNvSpPr>
            <a:spLocks noChangeShapeType="1"/>
          </p:cNvSpPr>
          <p:nvPr/>
        </p:nvSpPr>
        <p:spPr bwMode="invGray">
          <a:xfrm>
            <a:off x="4605338" y="3790950"/>
            <a:ext cx="3090862"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6156" name="Line 13"/>
          <p:cNvSpPr>
            <a:spLocks noChangeShapeType="1"/>
          </p:cNvSpPr>
          <p:nvPr/>
        </p:nvSpPr>
        <p:spPr bwMode="auto">
          <a:xfrm>
            <a:off x="2889250" y="2335213"/>
            <a:ext cx="1519238"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pPr>
              <a:buClr>
                <a:srgbClr val="FFFFFF"/>
              </a:buClr>
            </a:pPr>
            <a:endParaRPr lang="en-US"/>
          </a:p>
        </p:txBody>
      </p:sp>
      <p:pic>
        <p:nvPicPr>
          <p:cNvPr id="14" name="Picture 5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2609" y="1389144"/>
            <a:ext cx="3855468" cy="1811255"/>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4098570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smtClean="0"/>
              <a:t>Login page</a:t>
            </a:r>
          </a:p>
        </p:txBody>
      </p:sp>
      <p:sp>
        <p:nvSpPr>
          <p:cNvPr id="7172" name="Rectangle 4"/>
          <p:cNvSpPr>
            <a:spLocks noGrp="1" noChangeArrowheads="1"/>
          </p:cNvSpPr>
          <p:nvPr>
            <p:ph idx="1"/>
          </p:nvPr>
        </p:nvSpPr>
        <p:spPr>
          <a:xfrm>
            <a:off x="1652588" y="4222750"/>
            <a:ext cx="6269037" cy="1901825"/>
          </a:xfrm>
          <a:solidFill>
            <a:schemeClr val="tx1"/>
          </a:solidFill>
        </p:spPr>
        <p:txBody>
          <a:bodyPr/>
          <a:lstStyle/>
          <a:p>
            <a:pPr>
              <a:buFont typeface="Arial" charset="0"/>
              <a:buChar char="•"/>
            </a:pPr>
            <a:r>
              <a:rPr lang="en-US" dirty="0" smtClean="0"/>
              <a:t>Because the pages are generated dynamically:</a:t>
            </a:r>
          </a:p>
          <a:p>
            <a:pPr lvl="1"/>
            <a:r>
              <a:rPr lang="en-US" dirty="0" smtClean="0"/>
              <a:t>Back is not supported</a:t>
            </a:r>
          </a:p>
          <a:p>
            <a:pPr lvl="1"/>
            <a:r>
              <a:rPr lang="en-US" dirty="0" smtClean="0"/>
              <a:t>You cannot create bookmarks or favorites to pages (other than the login page)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37604" y="911368"/>
            <a:ext cx="5342514" cy="3256879"/>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 name="Rounded Rectangle 1"/>
          <p:cNvSpPr/>
          <p:nvPr/>
        </p:nvSpPr>
        <p:spPr bwMode="auto">
          <a:xfrm>
            <a:off x="1837604" y="1419225"/>
            <a:ext cx="362671" cy="2857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xmlns="" val="8827336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con - PC"/>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25863" y="3021013"/>
            <a:ext cx="1849437" cy="1427162"/>
          </a:xfrm>
          <a:prstGeom prst="rect">
            <a:avLst/>
          </a:prstGeom>
          <a:noFill/>
          <a:ln w="952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sp>
        <p:nvSpPr>
          <p:cNvPr id="8195" name="Rectangle 3"/>
          <p:cNvSpPr>
            <a:spLocks noGrp="1" noChangeArrowheads="1"/>
          </p:cNvSpPr>
          <p:nvPr>
            <p:ph type="title"/>
          </p:nvPr>
        </p:nvSpPr>
        <p:spPr/>
        <p:txBody>
          <a:bodyPr/>
          <a:lstStyle/>
          <a:p>
            <a:pPr eaLnBrk="1" hangingPunct="1"/>
            <a:r>
              <a:rPr lang="en-US" smtClean="0"/>
              <a:t>Authentication and authorization</a:t>
            </a:r>
          </a:p>
        </p:txBody>
      </p:sp>
      <p:sp>
        <p:nvSpPr>
          <p:cNvPr id="8196" name="AutoShape 4"/>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8197" name="AutoShape 5"/>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Clr>
                <a:srgbClr val="FFFFFF"/>
              </a:buClr>
            </a:pPr>
            <a:endParaRPr lang="en-US"/>
          </a:p>
        </p:txBody>
      </p:sp>
      <p:sp>
        <p:nvSpPr>
          <p:cNvPr id="8198" name="Line 6"/>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199" name="Line 7"/>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200" name="Line 8"/>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201" name="Line 9"/>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202" name="Line 10"/>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203" name="Line 11"/>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pPr>
              <a:buClr>
                <a:srgbClr val="FFFFFF"/>
              </a:buClr>
            </a:pPr>
            <a:endParaRPr lang="en-US"/>
          </a:p>
        </p:txBody>
      </p:sp>
      <p:sp>
        <p:nvSpPr>
          <p:cNvPr id="8204" name="AutoShape 12"/>
          <p:cNvSpPr>
            <a:spLocks noChangeArrowheads="1"/>
          </p:cNvSpPr>
          <p:nvPr/>
        </p:nvSpPr>
        <p:spPr bwMode="invGray">
          <a:xfrm>
            <a:off x="3906838" y="5162550"/>
            <a:ext cx="1462087" cy="1408113"/>
          </a:xfrm>
          <a:prstGeom prst="can">
            <a:avLst>
              <a:gd name="adj" fmla="val 25000"/>
            </a:avLst>
          </a:prstGeom>
          <a:solidFill>
            <a:schemeClr val="accent1"/>
          </a:solidFill>
          <a:ln w="28575">
            <a:solidFill>
              <a:schemeClr val="tx2"/>
            </a:solidFill>
            <a:round/>
            <a:headEnd/>
            <a:tailEnd/>
          </a:ln>
        </p:spPr>
        <p:txBody>
          <a:bodyPr wrap="none" anchor="ctr"/>
          <a:lstStyle/>
          <a:p>
            <a:pPr>
              <a:buClr>
                <a:srgbClr val="FFFFFF"/>
              </a:buClr>
            </a:pPr>
            <a:endParaRPr lang="en-US"/>
          </a:p>
        </p:txBody>
      </p:sp>
      <p:sp>
        <p:nvSpPr>
          <p:cNvPr id="8205" name="Text Box 13"/>
          <p:cNvSpPr txBox="1">
            <a:spLocks noChangeArrowheads="1"/>
          </p:cNvSpPr>
          <p:nvPr/>
        </p:nvSpPr>
        <p:spPr bwMode="invGray">
          <a:xfrm>
            <a:off x="3889375" y="5478463"/>
            <a:ext cx="1495425"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2800">
                <a:solidFill>
                  <a:srgbClr val="99CCFF"/>
                </a:solidFill>
              </a:rPr>
              <a:t>pc</a:t>
            </a:r>
            <a:br>
              <a:rPr lang="en-US" sz="2800">
                <a:solidFill>
                  <a:srgbClr val="99CCFF"/>
                </a:solidFill>
              </a:rPr>
            </a:br>
            <a:r>
              <a:rPr lang="en-US" sz="2800">
                <a:solidFill>
                  <a:srgbClr val="99CCFF"/>
                </a:solidFill>
              </a:rPr>
              <a:t>data</a:t>
            </a:r>
          </a:p>
        </p:txBody>
      </p:sp>
      <p:grpSp>
        <p:nvGrpSpPr>
          <p:cNvPr id="2" name="Group 14"/>
          <p:cNvGrpSpPr>
            <a:grpSpLocks/>
          </p:cNvGrpSpPr>
          <p:nvPr/>
        </p:nvGrpSpPr>
        <p:grpSpPr bwMode="auto">
          <a:xfrm>
            <a:off x="1184275" y="2192338"/>
            <a:ext cx="3286125" cy="795337"/>
            <a:chOff x="746" y="1381"/>
            <a:chExt cx="2070" cy="501"/>
          </a:xfrm>
        </p:grpSpPr>
        <p:sp>
          <p:nvSpPr>
            <p:cNvPr id="8224" name="Line 15"/>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pPr>
                <a:buClr>
                  <a:srgbClr val="FFFFFF"/>
                </a:buClr>
              </a:pPr>
              <a:endParaRPr lang="en-US"/>
            </a:p>
          </p:txBody>
        </p:sp>
        <p:sp>
          <p:nvSpPr>
            <p:cNvPr id="8225" name="Text Box 16"/>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2400">
                  <a:solidFill>
                    <a:srgbClr val="000000"/>
                  </a:solidFill>
                </a:rPr>
                <a:t>username</a:t>
              </a:r>
              <a:br>
                <a:rPr lang="en-US" sz="2400">
                  <a:solidFill>
                    <a:srgbClr val="000000"/>
                  </a:solidFill>
                </a:rPr>
              </a:br>
              <a:r>
                <a:rPr lang="en-US" sz="2400">
                  <a:solidFill>
                    <a:srgbClr val="000000"/>
                  </a:solidFill>
                </a:rPr>
                <a:t>and password</a:t>
              </a:r>
            </a:p>
          </p:txBody>
        </p:sp>
      </p:grpSp>
      <p:grpSp>
        <p:nvGrpSpPr>
          <p:cNvPr id="3" name="Group 17"/>
          <p:cNvGrpSpPr>
            <a:grpSpLocks/>
          </p:cNvGrpSpPr>
          <p:nvPr/>
        </p:nvGrpSpPr>
        <p:grpSpPr bwMode="auto">
          <a:xfrm>
            <a:off x="1042988" y="4494213"/>
            <a:ext cx="3427412" cy="1095375"/>
            <a:chOff x="657" y="2831"/>
            <a:chExt cx="2159" cy="690"/>
          </a:xfrm>
        </p:grpSpPr>
        <p:sp>
          <p:nvSpPr>
            <p:cNvPr id="8222" name="Text Box 18"/>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2400">
                  <a:solidFill>
                    <a:srgbClr val="000000"/>
                  </a:solidFill>
                </a:rPr>
                <a:t>authenticated?</a:t>
              </a:r>
              <a:br>
                <a:rPr lang="en-US" sz="2400">
                  <a:solidFill>
                    <a:srgbClr val="000000"/>
                  </a:solidFill>
                </a:rPr>
              </a:br>
              <a:r>
                <a:rPr lang="en-US" sz="2400">
                  <a:solidFill>
                    <a:srgbClr val="000000"/>
                  </a:solidFill>
                </a:rPr>
                <a:t>what permissions?</a:t>
              </a:r>
              <a:br>
                <a:rPr lang="en-US" sz="2400">
                  <a:solidFill>
                    <a:srgbClr val="000000"/>
                  </a:solidFill>
                </a:rPr>
              </a:br>
              <a:r>
                <a:rPr lang="en-US" sz="2400">
                  <a:solidFill>
                    <a:srgbClr val="000000"/>
                  </a:solidFill>
                </a:rPr>
                <a:t>which start page?</a:t>
              </a:r>
            </a:p>
          </p:txBody>
        </p:sp>
        <p:sp>
          <p:nvSpPr>
            <p:cNvPr id="8223" name="Line 19"/>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grpSp>
      <p:grpSp>
        <p:nvGrpSpPr>
          <p:cNvPr id="4" name="Group 20"/>
          <p:cNvGrpSpPr>
            <a:grpSpLocks/>
          </p:cNvGrpSpPr>
          <p:nvPr/>
        </p:nvGrpSpPr>
        <p:grpSpPr bwMode="auto">
          <a:xfrm>
            <a:off x="4829175" y="4494213"/>
            <a:ext cx="3890963" cy="1095375"/>
            <a:chOff x="3042" y="2831"/>
            <a:chExt cx="2451" cy="690"/>
          </a:xfrm>
        </p:grpSpPr>
        <p:sp>
          <p:nvSpPr>
            <p:cNvPr id="8220" name="Line 21"/>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
          <p:nvSpPr>
            <p:cNvPr id="8221" name="Text Box 22"/>
            <p:cNvSpPr txBox="1">
              <a:spLocks noChangeArrowheads="1"/>
            </p:cNvSpPr>
            <p:nvPr/>
          </p:nvSpPr>
          <p:spPr bwMode="auto">
            <a:xfrm>
              <a:off x="3509" y="2831"/>
              <a:ext cx="1984" cy="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sz="2400">
                  <a:solidFill>
                    <a:srgbClr val="000000"/>
                  </a:solidFill>
                </a:rPr>
                <a:t>Yes!</a:t>
              </a:r>
              <a:br>
                <a:rPr lang="en-US" sz="2400">
                  <a:solidFill>
                    <a:srgbClr val="000000"/>
                  </a:solidFill>
                </a:rPr>
              </a:br>
              <a:r>
                <a:rPr lang="en-US" sz="2400">
                  <a:solidFill>
                    <a:srgbClr val="000000"/>
                  </a:solidFill>
                </a:rPr>
                <a:t>View policy, ...</a:t>
              </a:r>
              <a:br>
                <a:rPr lang="en-US" sz="2400">
                  <a:solidFill>
                    <a:srgbClr val="000000"/>
                  </a:solidFill>
                </a:rPr>
              </a:br>
              <a:r>
                <a:rPr lang="en-US" sz="2400">
                  <a:solidFill>
                    <a:srgbClr val="000000"/>
                  </a:solidFill>
                </a:rPr>
                <a:t>Desktop: Activities</a:t>
              </a:r>
            </a:p>
          </p:txBody>
        </p:sp>
      </p:grpSp>
      <p:grpSp>
        <p:nvGrpSpPr>
          <p:cNvPr id="8209" name="Group 23"/>
          <p:cNvGrpSpPr>
            <a:grpSpLocks/>
          </p:cNvGrpSpPr>
          <p:nvPr/>
        </p:nvGrpSpPr>
        <p:grpSpPr bwMode="auto">
          <a:xfrm>
            <a:off x="8632825" y="79375"/>
            <a:ext cx="431800" cy="461963"/>
            <a:chOff x="3777" y="1768"/>
            <a:chExt cx="467" cy="499"/>
          </a:xfrm>
        </p:grpSpPr>
        <p:sp>
          <p:nvSpPr>
            <p:cNvPr id="8218" name="Rectangle 2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8219" name="AutoShape 2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grpSp>
      <p:grpSp>
        <p:nvGrpSpPr>
          <p:cNvPr id="6" name="Group 26"/>
          <p:cNvGrpSpPr>
            <a:grpSpLocks/>
          </p:cNvGrpSpPr>
          <p:nvPr/>
        </p:nvGrpSpPr>
        <p:grpSpPr bwMode="auto">
          <a:xfrm>
            <a:off x="8632825" y="79375"/>
            <a:ext cx="431800" cy="461963"/>
            <a:chOff x="2967" y="1718"/>
            <a:chExt cx="467" cy="499"/>
          </a:xfrm>
        </p:grpSpPr>
        <p:sp>
          <p:nvSpPr>
            <p:cNvPr id="8216" name="Rectangle 2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8217" name="Rectangle 2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a:p>
          </p:txBody>
        </p:sp>
      </p:grpSp>
      <p:grpSp>
        <p:nvGrpSpPr>
          <p:cNvPr id="7" name="Group 30"/>
          <p:cNvGrpSpPr>
            <a:grpSpLocks/>
          </p:cNvGrpSpPr>
          <p:nvPr/>
        </p:nvGrpSpPr>
        <p:grpSpPr bwMode="auto">
          <a:xfrm>
            <a:off x="4829175" y="2230438"/>
            <a:ext cx="3870325" cy="752475"/>
            <a:chOff x="3042" y="1408"/>
            <a:chExt cx="2438" cy="474"/>
          </a:xfrm>
        </p:grpSpPr>
        <p:sp>
          <p:nvSpPr>
            <p:cNvPr id="8213" name="Line 31"/>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xmlns="">
                  <a:noFill/>
                </a14:hiddenFill>
              </a:ext>
            </a:extLst>
          </p:spPr>
          <p:txBody>
            <a:bodyPr wrap="none" lIns="0" tIns="0" rIns="0" bIns="0" anchor="ctr">
              <a:spAutoFit/>
            </a:bodyPr>
            <a:lstStyle/>
            <a:p>
              <a:pPr>
                <a:buClr>
                  <a:srgbClr val="FFFFFF"/>
                </a:buClr>
              </a:pPr>
              <a:endParaRPr lang="en-US"/>
            </a:p>
          </p:txBody>
        </p:sp>
        <p:sp>
          <p:nvSpPr>
            <p:cNvPr id="8214" name="Text Box 32"/>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sz="2400" dirty="0">
                  <a:solidFill>
                    <a:srgbClr val="000000"/>
                  </a:solidFill>
                </a:rPr>
                <a:t>Desktop: Activities</a:t>
              </a:r>
            </a:p>
          </p:txBody>
        </p:sp>
      </p:grpSp>
      <p:pic>
        <p:nvPicPr>
          <p:cNvPr id="35"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47078" y="963086"/>
            <a:ext cx="1569460" cy="95676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36" name="Picture 5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40571" y="991925"/>
            <a:ext cx="1928812" cy="906134"/>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421900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Startup view</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407" y="761567"/>
            <a:ext cx="8346953" cy="5161251"/>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0244" name="Line 6"/>
          <p:cNvSpPr>
            <a:spLocks noChangeShapeType="1"/>
          </p:cNvSpPr>
          <p:nvPr/>
        </p:nvSpPr>
        <p:spPr bwMode="auto">
          <a:xfrm flipH="1">
            <a:off x="3304309" y="1745677"/>
            <a:ext cx="4016374" cy="3933251"/>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a:p>
        </p:txBody>
      </p:sp>
      <p:sp>
        <p:nvSpPr>
          <p:cNvPr id="10245" name="Rounded Rectangle 10"/>
          <p:cNvSpPr>
            <a:spLocks noChangeArrowheads="1"/>
          </p:cNvSpPr>
          <p:nvPr/>
        </p:nvSpPr>
        <p:spPr bwMode="auto">
          <a:xfrm>
            <a:off x="7331796" y="1550416"/>
            <a:ext cx="773112" cy="2174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10246" name="Rounded Rectangle 11"/>
          <p:cNvSpPr>
            <a:spLocks noChangeArrowheads="1"/>
          </p:cNvSpPr>
          <p:nvPr/>
        </p:nvSpPr>
        <p:spPr bwMode="auto">
          <a:xfrm>
            <a:off x="430933" y="5678929"/>
            <a:ext cx="2873376" cy="2438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2" name="Rounded Rectangle 1"/>
          <p:cNvSpPr/>
          <p:nvPr/>
        </p:nvSpPr>
        <p:spPr bwMode="auto">
          <a:xfrm>
            <a:off x="8624455" y="761567"/>
            <a:ext cx="171905" cy="267133"/>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Tree>
    <p:extLst>
      <p:ext uri="{BB962C8B-B14F-4D97-AF65-F5344CB8AC3E}">
        <p14:creationId xmlns:p14="http://schemas.microsoft.com/office/powerpoint/2010/main" xmlns="" val="47516849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smtClean="0"/>
              <a:t>User permissions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7871" y="703262"/>
            <a:ext cx="5748051" cy="432593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grpSp>
        <p:nvGrpSpPr>
          <p:cNvPr id="11267" name="Group 9"/>
          <p:cNvGrpSpPr>
            <a:grpSpLocks/>
          </p:cNvGrpSpPr>
          <p:nvPr/>
        </p:nvGrpSpPr>
        <p:grpSpPr bwMode="auto">
          <a:xfrm>
            <a:off x="6246812" y="1373225"/>
            <a:ext cx="1046163" cy="704850"/>
            <a:chOff x="2984" y="3331"/>
            <a:chExt cx="845" cy="569"/>
          </a:xfrm>
        </p:grpSpPr>
        <p:sp>
          <p:nvSpPr>
            <p:cNvPr id="11282" name="AutoShape 1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grpSp>
          <p:nvGrpSpPr>
            <p:cNvPr id="11283" name="Group 11"/>
            <p:cNvGrpSpPr>
              <a:grpSpLocks/>
            </p:cNvGrpSpPr>
            <p:nvPr/>
          </p:nvGrpSpPr>
          <p:grpSpPr bwMode="auto">
            <a:xfrm>
              <a:off x="3386" y="3487"/>
              <a:ext cx="443" cy="398"/>
              <a:chOff x="4838" y="2218"/>
              <a:chExt cx="395" cy="355"/>
            </a:xfrm>
          </p:grpSpPr>
          <p:sp>
            <p:nvSpPr>
              <p:cNvPr id="11284" name="Freeform 1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85" name="Freeform 1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86" name="Freeform 1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87" name="Freeform 1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88" name="Freeform 1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89" name="Freeform 1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90" name="Freeform 1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91" name="Rectangle 1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Clr>
                    <a:srgbClr val="FFFFFF"/>
                  </a:buClr>
                </a:pPr>
                <a:endParaRPr lang="en-US"/>
              </a:p>
            </p:txBody>
          </p:sp>
          <p:sp>
            <p:nvSpPr>
              <p:cNvPr id="11292" name="Rectangle 2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Clr>
                    <a:srgbClr val="FFFFFF"/>
                  </a:buClr>
                </a:pPr>
                <a:endParaRPr lang="en-US"/>
              </a:p>
            </p:txBody>
          </p:sp>
          <p:sp>
            <p:nvSpPr>
              <p:cNvPr id="11293" name="Freeform 2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FFFFFF"/>
                  </a:buClr>
                </a:pPr>
                <a:endParaRPr lang="en-US"/>
              </a:p>
            </p:txBody>
          </p:sp>
          <p:sp>
            <p:nvSpPr>
              <p:cNvPr id="11294" name="Rectangle 2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Clr>
                    <a:srgbClr val="FFFFFF"/>
                  </a:buClr>
                </a:pPr>
                <a:endParaRPr lang="en-US"/>
              </a:p>
            </p:txBody>
          </p:sp>
        </p:grpSp>
      </p:grpSp>
      <p:sp>
        <p:nvSpPr>
          <p:cNvPr id="11268" name="Text Box 24"/>
          <p:cNvSpPr txBox="1">
            <a:spLocks noChangeArrowheads="1"/>
          </p:cNvSpPr>
          <p:nvPr/>
        </p:nvSpPr>
        <p:spPr bwMode="auto">
          <a:xfrm>
            <a:off x="6159500" y="691099"/>
            <a:ext cx="226695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000000"/>
                </a:solidFill>
              </a:rPr>
              <a:t>Alice Applegate</a:t>
            </a:r>
            <a:br>
              <a:rPr lang="en-US" dirty="0">
                <a:solidFill>
                  <a:srgbClr val="000000"/>
                </a:solidFill>
              </a:rPr>
            </a:br>
            <a:r>
              <a:rPr lang="en-US" sz="1800" dirty="0">
                <a:solidFill>
                  <a:srgbClr val="000000"/>
                </a:solidFill>
              </a:rPr>
              <a:t>(Underwriter)</a:t>
            </a:r>
          </a:p>
        </p:txBody>
      </p:sp>
      <p:sp>
        <p:nvSpPr>
          <p:cNvPr id="11270" name="Rounded Rectangle 37"/>
          <p:cNvSpPr>
            <a:spLocks noChangeArrowheads="1"/>
          </p:cNvSpPr>
          <p:nvPr/>
        </p:nvSpPr>
        <p:spPr bwMode="auto">
          <a:xfrm>
            <a:off x="6357938" y="4202113"/>
            <a:ext cx="935037" cy="9366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11275" name="AutoShape 8"/>
          <p:cNvSpPr>
            <a:spLocks noChangeArrowheads="1"/>
          </p:cNvSpPr>
          <p:nvPr/>
        </p:nvSpPr>
        <p:spPr bwMode="auto">
          <a:xfrm>
            <a:off x="7279922" y="1998926"/>
            <a:ext cx="706437" cy="720725"/>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11276" name="Text Box 23"/>
          <p:cNvSpPr txBox="1">
            <a:spLocks noChangeArrowheads="1"/>
          </p:cNvSpPr>
          <p:nvPr/>
        </p:nvSpPr>
        <p:spPr bwMode="auto">
          <a:xfrm>
            <a:off x="6414734" y="2794815"/>
            <a:ext cx="2379663"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smtClean="0">
                <a:solidFill>
                  <a:srgbClr val="000000"/>
                </a:solidFill>
              </a:rPr>
              <a:t>Percival Processor</a:t>
            </a:r>
            <a:r>
              <a:rPr lang="en-US" sz="1800" dirty="0">
                <a:solidFill>
                  <a:srgbClr val="000000"/>
                </a:solidFill>
              </a:rPr>
              <a:t/>
            </a:r>
            <a:br>
              <a:rPr lang="en-US" sz="1800" dirty="0">
                <a:solidFill>
                  <a:srgbClr val="000000"/>
                </a:solidFill>
              </a:rPr>
            </a:br>
            <a:r>
              <a:rPr lang="en-US" sz="1800" dirty="0" smtClean="0">
                <a:solidFill>
                  <a:srgbClr val="000000"/>
                </a:solidFill>
              </a:rPr>
              <a:t>(Producer Clerical)</a:t>
            </a:r>
            <a:endParaRPr lang="en-US" sz="1800" dirty="0">
              <a:solidFill>
                <a:srgbClr val="000000"/>
              </a:solidFill>
            </a:endParaRPr>
          </a:p>
        </p:txBody>
      </p:sp>
      <p:grpSp>
        <p:nvGrpSpPr>
          <p:cNvPr id="11277" name="Group 27"/>
          <p:cNvGrpSpPr>
            <a:grpSpLocks/>
          </p:cNvGrpSpPr>
          <p:nvPr/>
        </p:nvGrpSpPr>
        <p:grpSpPr bwMode="auto">
          <a:xfrm rot="1653103">
            <a:off x="7783159" y="2180453"/>
            <a:ext cx="350838" cy="347662"/>
            <a:chOff x="2064" y="3278"/>
            <a:chExt cx="500" cy="495"/>
          </a:xfrm>
        </p:grpSpPr>
        <p:sp>
          <p:nvSpPr>
            <p:cNvPr id="11279" name="Rectangle 2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pPr>
                <a:buClr>
                  <a:srgbClr val="FFFFFF"/>
                </a:buClr>
              </a:pPr>
              <a:endParaRPr lang="en-US"/>
            </a:p>
          </p:txBody>
        </p:sp>
        <p:sp>
          <p:nvSpPr>
            <p:cNvPr id="11280" name="Rectangle 2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pPr>
                <a:buClr>
                  <a:srgbClr val="FFFFFF"/>
                </a:buClr>
              </a:pPr>
              <a:endParaRPr lang="en-US"/>
            </a:p>
          </p:txBody>
        </p:sp>
        <p:sp>
          <p:nvSpPr>
            <p:cNvPr id="11281" name="AutoShape 3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pPr>
                <a:buClr>
                  <a:srgbClr val="FFFFFF"/>
                </a:buClr>
              </a:pPr>
              <a:endParaRPr lang="en-US"/>
            </a:p>
          </p:txBody>
        </p:sp>
      </p:gr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35716" y="3595328"/>
            <a:ext cx="6505967" cy="2763404"/>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1272" name="AutoShape 25"/>
          <p:cNvSpPr>
            <a:spLocks noChangeArrowheads="1"/>
          </p:cNvSpPr>
          <p:nvPr/>
        </p:nvSpPr>
        <p:spPr bwMode="auto">
          <a:xfrm>
            <a:off x="4031674" y="3595328"/>
            <a:ext cx="376526" cy="309563"/>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pPr>
              <a:buClr>
                <a:srgbClr val="FFFFFF"/>
              </a:buClr>
            </a:pPr>
            <a:endParaRPr lang="en-US"/>
          </a:p>
        </p:txBody>
      </p:sp>
      <p:cxnSp>
        <p:nvCxnSpPr>
          <p:cNvPr id="3" name="Straight Connector 2"/>
          <p:cNvCxnSpPr/>
          <p:nvPr/>
        </p:nvCxnSpPr>
        <p:spPr bwMode="auto">
          <a:xfrm flipH="1">
            <a:off x="5818909" y="1059873"/>
            <a:ext cx="595825" cy="313352"/>
          </a:xfrm>
          <a:prstGeom prst="line">
            <a:avLst/>
          </a:prstGeom>
          <a:noFill/>
          <a:ln w="19050" cap="flat" cmpd="sng" algn="ctr">
            <a:solidFill>
              <a:srgbClr val="D33941"/>
            </a:solidFill>
            <a:prstDash val="solid"/>
            <a:round/>
            <a:headEnd type="none" w="med" len="med"/>
            <a:tailEnd type="none" w="med" len="med"/>
          </a:ln>
          <a:effectLst/>
        </p:spPr>
      </p:cxnSp>
      <p:cxnSp>
        <p:nvCxnSpPr>
          <p:cNvPr id="5" name="Straight Connector 4"/>
          <p:cNvCxnSpPr/>
          <p:nvPr/>
        </p:nvCxnSpPr>
        <p:spPr bwMode="auto">
          <a:xfrm flipH="1">
            <a:off x="7604565" y="3317680"/>
            <a:ext cx="1" cy="286955"/>
          </a:xfrm>
          <a:prstGeom prst="line">
            <a:avLst/>
          </a:prstGeom>
          <a:noFill/>
          <a:ln w="19050" cap="flat" cmpd="sng" algn="ctr">
            <a:solidFill>
              <a:srgbClr val="D33941"/>
            </a:solidFill>
            <a:prstDash val="solid"/>
            <a:round/>
            <a:headEnd type="none" w="med" len="med"/>
            <a:tailEnd type="none" w="med" len="med"/>
          </a:ln>
          <a:effectLst/>
        </p:spPr>
      </p:cxnSp>
      <p:sp>
        <p:nvSpPr>
          <p:cNvPr id="6" name="TextBox 5"/>
          <p:cNvSpPr txBox="1"/>
          <p:nvPr/>
        </p:nvSpPr>
        <p:spPr>
          <a:xfrm>
            <a:off x="5375310" y="3877366"/>
            <a:ext cx="3366373" cy="707886"/>
          </a:xfrm>
          <a:prstGeom prst="rect">
            <a:avLst/>
          </a:prstGeom>
          <a:noFill/>
        </p:spPr>
        <p:txBody>
          <a:bodyPr wrap="square" rtlCol="0">
            <a:spAutoFit/>
          </a:bodyPr>
          <a:lstStyle/>
          <a:p>
            <a:pPr>
              <a:buClr>
                <a:srgbClr val="FFFFFF"/>
              </a:buClr>
            </a:pPr>
            <a:r>
              <a:rPr lang="en-US" dirty="0" smtClean="0">
                <a:solidFill>
                  <a:srgbClr val="D33941"/>
                </a:solidFill>
                <a:latin typeface="Calibri" pitchFamily="34" charset="0"/>
                <a:cs typeface="Calibri" pitchFamily="34" charset="0"/>
              </a:rPr>
              <a:t>Does not get Desktop and Account tab</a:t>
            </a:r>
          </a:p>
        </p:txBody>
      </p:sp>
    </p:spTree>
    <p:extLst>
      <p:ext uri="{BB962C8B-B14F-4D97-AF65-F5344CB8AC3E}">
        <p14:creationId xmlns:p14="http://schemas.microsoft.com/office/powerpoint/2010/main" xmlns="" val="33732553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smtClean="0"/>
              <a:t>Logging out</a:t>
            </a:r>
          </a:p>
        </p:txBody>
      </p:sp>
      <p:sp>
        <p:nvSpPr>
          <p:cNvPr id="28677" name="Text Box 7"/>
          <p:cNvSpPr txBox="1">
            <a:spLocks noChangeArrowheads="1"/>
          </p:cNvSpPr>
          <p:nvPr/>
        </p:nvSpPr>
        <p:spPr bwMode="auto">
          <a:xfrm>
            <a:off x="3313113" y="333375"/>
            <a:ext cx="48593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sz="1800" dirty="0">
                <a:solidFill>
                  <a:srgbClr val="D33941"/>
                </a:solidFill>
              </a:rPr>
              <a:t>After configured period of inactivity, OR</a:t>
            </a:r>
            <a:br>
              <a:rPr lang="en-US" sz="1800" dirty="0">
                <a:solidFill>
                  <a:srgbClr val="D33941"/>
                </a:solidFill>
              </a:rPr>
            </a:br>
            <a:r>
              <a:rPr lang="en-US" sz="1800" dirty="0">
                <a:solidFill>
                  <a:srgbClr val="D33941"/>
                </a:solidFill>
              </a:rPr>
              <a:t>when you click...</a:t>
            </a: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0573" y="964406"/>
            <a:ext cx="5372208" cy="334803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1229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39995" y="964406"/>
            <a:ext cx="3045660" cy="1816894"/>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3697770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dirty="0" smtClean="0"/>
              <a:t>Unsaved work list</a:t>
            </a:r>
          </a:p>
        </p:txBody>
      </p:sp>
      <p:sp>
        <p:nvSpPr>
          <p:cNvPr id="44035" name="Rectangle 7"/>
          <p:cNvSpPr>
            <a:spLocks noGrp="1" noChangeArrowheads="1"/>
          </p:cNvSpPr>
          <p:nvPr>
            <p:ph idx="1"/>
          </p:nvPr>
        </p:nvSpPr>
        <p:spPr>
          <a:xfrm>
            <a:off x="519113" y="3935413"/>
            <a:ext cx="3468687" cy="2201862"/>
          </a:xfrm>
        </p:spPr>
        <p:txBody>
          <a:bodyPr/>
          <a:lstStyle/>
          <a:p>
            <a:pPr>
              <a:buFont typeface="Arial" charset="0"/>
              <a:buChar char="•"/>
            </a:pPr>
            <a:r>
              <a:rPr lang="en-US" dirty="0" smtClean="0"/>
              <a:t>All of your unsaved work is automatically listed in the Unsaved Work list</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488" y="1099344"/>
            <a:ext cx="8466137" cy="21050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09202" y="3509880"/>
            <a:ext cx="3728423" cy="2294414"/>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44038" name="AutoShape 5"/>
          <p:cNvSpPr>
            <a:spLocks noChangeArrowheads="1"/>
          </p:cNvSpPr>
          <p:nvPr/>
        </p:nvSpPr>
        <p:spPr bwMode="auto">
          <a:xfrm>
            <a:off x="8210550" y="1089819"/>
            <a:ext cx="428625" cy="280988"/>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pPr>
              <a:buClr>
                <a:srgbClr val="FFFFFF"/>
              </a:buClr>
            </a:pPr>
            <a:endParaRPr lang="en-US"/>
          </a:p>
        </p:txBody>
      </p:sp>
      <p:sp>
        <p:nvSpPr>
          <p:cNvPr id="44039" name="Line 6"/>
          <p:cNvSpPr>
            <a:spLocks noChangeShapeType="1"/>
          </p:cNvSpPr>
          <p:nvPr/>
        </p:nvSpPr>
        <p:spPr bwMode="auto">
          <a:xfrm>
            <a:off x="8562974" y="1370807"/>
            <a:ext cx="0" cy="2139073"/>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a:p>
        </p:txBody>
      </p:sp>
      <p:sp>
        <p:nvSpPr>
          <p:cNvPr id="10" name="Text Box 7"/>
          <p:cNvSpPr txBox="1">
            <a:spLocks noChangeArrowheads="1"/>
          </p:cNvSpPr>
          <p:nvPr/>
        </p:nvSpPr>
        <p:spPr bwMode="auto">
          <a:xfrm>
            <a:off x="6096000" y="441167"/>
            <a:ext cx="277194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a:solidFill>
                  <a:srgbClr val="D33941"/>
                </a:solidFill>
              </a:rPr>
              <a:t>unsaved </a:t>
            </a:r>
            <a:r>
              <a:rPr lang="en-US" sz="2000" dirty="0" smtClean="0">
                <a:solidFill>
                  <a:srgbClr val="D33941"/>
                </a:solidFill>
              </a:rPr>
              <a:t>work exists (icon is green)</a:t>
            </a:r>
            <a:endParaRPr lang="en-US" sz="2000" dirty="0">
              <a:solidFill>
                <a:srgbClr val="D33941"/>
              </a:solidFill>
            </a:endParaRPr>
          </a:p>
        </p:txBody>
      </p:sp>
      <p:sp>
        <p:nvSpPr>
          <p:cNvPr id="11" name="Text Box 8"/>
          <p:cNvSpPr txBox="1">
            <a:spLocks noChangeArrowheads="1"/>
          </p:cNvSpPr>
          <p:nvPr/>
        </p:nvSpPr>
        <p:spPr bwMode="auto">
          <a:xfrm>
            <a:off x="2763043" y="5162420"/>
            <a:ext cx="2142332"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a:solidFill>
                  <a:srgbClr val="D33941"/>
                </a:solidFill>
              </a:rPr>
              <a:t>unsaved </a:t>
            </a:r>
            <a:r>
              <a:rPr lang="en-US" sz="2000" dirty="0" smtClean="0">
                <a:solidFill>
                  <a:srgbClr val="D33941"/>
                </a:solidFill>
              </a:rPr>
              <a:t>work on previously</a:t>
            </a:r>
            <a:r>
              <a:rPr lang="en-US" sz="2000" dirty="0">
                <a:solidFill>
                  <a:srgbClr val="D33941"/>
                </a:solidFill>
              </a:rPr>
              <a:t/>
            </a:r>
            <a:br>
              <a:rPr lang="en-US" sz="2000" dirty="0">
                <a:solidFill>
                  <a:srgbClr val="D33941"/>
                </a:solidFill>
              </a:rPr>
            </a:br>
            <a:r>
              <a:rPr lang="en-US" sz="2000" dirty="0">
                <a:solidFill>
                  <a:srgbClr val="D33941"/>
                </a:solidFill>
              </a:rPr>
              <a:t>visited </a:t>
            </a:r>
            <a:r>
              <a:rPr lang="en-US" sz="2000" dirty="0" smtClean="0">
                <a:solidFill>
                  <a:srgbClr val="D33941"/>
                </a:solidFill>
              </a:rPr>
              <a:t>accounts or policies</a:t>
            </a:r>
            <a:endParaRPr lang="en-US" sz="2000" dirty="0">
              <a:solidFill>
                <a:srgbClr val="D33941"/>
              </a:solidFill>
            </a:endParaRPr>
          </a:p>
        </p:txBody>
      </p:sp>
      <p:sp>
        <p:nvSpPr>
          <p:cNvPr id="13" name="Text Box 8"/>
          <p:cNvSpPr txBox="1">
            <a:spLocks noChangeArrowheads="1"/>
          </p:cNvSpPr>
          <p:nvPr/>
        </p:nvSpPr>
        <p:spPr bwMode="auto">
          <a:xfrm>
            <a:off x="5907087" y="5804294"/>
            <a:ext cx="19415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000" dirty="0" smtClean="0">
                <a:solidFill>
                  <a:srgbClr val="D33941"/>
                </a:solidFill>
              </a:rPr>
              <a:t>discard unsaved work</a:t>
            </a:r>
            <a:endParaRPr lang="en-US" sz="2000" dirty="0">
              <a:solidFill>
                <a:srgbClr val="D33941"/>
              </a:solidFill>
            </a:endParaRPr>
          </a:p>
        </p:txBody>
      </p:sp>
      <p:sp>
        <p:nvSpPr>
          <p:cNvPr id="2" name="Left Brace 1"/>
          <p:cNvSpPr/>
          <p:nvPr/>
        </p:nvSpPr>
        <p:spPr bwMode="auto">
          <a:xfrm>
            <a:off x="4905375" y="4343400"/>
            <a:ext cx="228600" cy="1533525"/>
          </a:xfrm>
          <a:prstGeom prst="leftBrace">
            <a:avLst/>
          </a:prstGeom>
          <a:noFill/>
          <a:ln w="19050" cap="flat" cmpd="sng" algn="ctr">
            <a:solidFill>
              <a:srgbClr val="D33941"/>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a:buClr>
                <a:srgbClr val="FFFFFF"/>
              </a:buClr>
            </a:pPr>
            <a:endParaRPr lang="en-US" smtClean="0"/>
          </a:p>
        </p:txBody>
      </p:sp>
      <p:cxnSp>
        <p:nvCxnSpPr>
          <p:cNvPr id="4" name="Straight Connector 3"/>
          <p:cNvCxnSpPr/>
          <p:nvPr/>
        </p:nvCxnSpPr>
        <p:spPr bwMode="auto">
          <a:xfrm flipV="1">
            <a:off x="7481971" y="5581650"/>
            <a:ext cx="942891" cy="400050"/>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238862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p>
            <a:pPr eaLnBrk="1" hangingPunct="1"/>
            <a:r>
              <a:rPr lang="en-US" smtClean="0"/>
              <a:t>Logging off with unsaved work</a:t>
            </a:r>
          </a:p>
        </p:txBody>
      </p:sp>
      <p:sp>
        <p:nvSpPr>
          <p:cNvPr id="45060" name="Text Box 5"/>
          <p:cNvSpPr txBox="1">
            <a:spLocks noChangeArrowheads="1"/>
          </p:cNvSpPr>
          <p:nvPr/>
        </p:nvSpPr>
        <p:spPr bwMode="auto">
          <a:xfrm>
            <a:off x="2755900" y="5589588"/>
            <a:ext cx="546735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dirty="0">
                <a:solidFill>
                  <a:srgbClr val="D33941"/>
                </a:solidFill>
              </a:rPr>
              <a:t>... user must verify it is okay to discard unsaved work.</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725" y="1323974"/>
            <a:ext cx="8399463" cy="21050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45059" name="Text Box 4"/>
          <p:cNvSpPr txBox="1">
            <a:spLocks noChangeArrowheads="1"/>
          </p:cNvSpPr>
          <p:nvPr/>
        </p:nvSpPr>
        <p:spPr bwMode="auto">
          <a:xfrm>
            <a:off x="3403600" y="527050"/>
            <a:ext cx="5019675"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buClr>
                <a:srgbClr val="FFFFFF"/>
              </a:buClr>
            </a:pPr>
            <a:r>
              <a:rPr lang="en-US">
                <a:solidFill>
                  <a:srgbClr val="D33941"/>
                </a:solidFill>
              </a:rPr>
              <a:t>If user attempts to log out and there is unsaved work...</a:t>
            </a:r>
          </a:p>
        </p:txBody>
      </p:sp>
      <p:sp>
        <p:nvSpPr>
          <p:cNvPr id="45062" name="AutoShape 6"/>
          <p:cNvSpPr>
            <a:spLocks noChangeArrowheads="1"/>
          </p:cNvSpPr>
          <p:nvPr/>
        </p:nvSpPr>
        <p:spPr bwMode="auto">
          <a:xfrm>
            <a:off x="8223249" y="1384299"/>
            <a:ext cx="346075" cy="2508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pPr>
              <a:buClr>
                <a:srgbClr val="FFFFFF"/>
              </a:buClr>
            </a:pPr>
            <a:endParaRPr lang="en-US"/>
          </a:p>
        </p:txBody>
      </p:sp>
      <p:sp>
        <p:nvSpPr>
          <p:cNvPr id="2" name="Rounded Rectangle 1"/>
          <p:cNvSpPr/>
          <p:nvPr/>
        </p:nvSpPr>
        <p:spPr bwMode="auto">
          <a:xfrm>
            <a:off x="7038975" y="2781300"/>
            <a:ext cx="1733550" cy="24765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02693" y="3505200"/>
            <a:ext cx="3457575" cy="1485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5063" name="Line 7"/>
          <p:cNvSpPr>
            <a:spLocks noChangeShapeType="1"/>
          </p:cNvSpPr>
          <p:nvPr/>
        </p:nvSpPr>
        <p:spPr bwMode="auto">
          <a:xfrm flipH="1" flipV="1">
            <a:off x="5148262" y="4991099"/>
            <a:ext cx="0" cy="625475"/>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a:p>
        </p:txBody>
      </p:sp>
      <p:cxnSp>
        <p:nvCxnSpPr>
          <p:cNvPr id="4" name="Straight Connector 3"/>
          <p:cNvCxnSpPr/>
          <p:nvPr/>
        </p:nvCxnSpPr>
        <p:spPr bwMode="auto">
          <a:xfrm flipH="1">
            <a:off x="5791200" y="3028950"/>
            <a:ext cx="1247775" cy="476250"/>
          </a:xfrm>
          <a:prstGeom prst="line">
            <a:avLst/>
          </a:prstGeom>
          <a:noFill/>
          <a:ln w="19050" algn="ctr">
            <a:solidFill>
              <a:srgbClr val="D33941"/>
            </a:solidFill>
            <a:round/>
            <a:headEnd/>
            <a:tailEnd/>
          </a:ln>
        </p:spPr>
      </p:cxnSp>
    </p:spTree>
    <p:extLst>
      <p:ext uri="{BB962C8B-B14F-4D97-AF65-F5344CB8AC3E}">
        <p14:creationId xmlns:p14="http://schemas.microsoft.com/office/powerpoint/2010/main" xmlns="" val="38700631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 Lesson objectives</a:t>
            </a:r>
          </a:p>
        </p:txBody>
      </p:sp>
      <p:sp>
        <p:nvSpPr>
          <p:cNvPr id="4099"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a:t>Describe the role of </a:t>
            </a:r>
            <a:r>
              <a:rPr lang="en-US" dirty="0" smtClean="0"/>
              <a:t>PolicyCenter in </a:t>
            </a:r>
            <a:r>
              <a:rPr lang="en-US" dirty="0"/>
              <a:t>the Guidewire </a:t>
            </a:r>
            <a:r>
              <a:rPr lang="en-US" dirty="0" err="1"/>
              <a:t>InsuranceSuite</a:t>
            </a:r>
            <a:r>
              <a:rPr lang="en-US" dirty="0"/>
              <a:t> products </a:t>
            </a:r>
          </a:p>
          <a:p>
            <a:pPr lvl="1"/>
            <a:r>
              <a:rPr lang="en-US" dirty="0"/>
              <a:t>Describe the process of logging on to PolicyCenter </a:t>
            </a:r>
          </a:p>
          <a:p>
            <a:pPr lvl="1"/>
            <a:r>
              <a:rPr lang="en-US" dirty="0"/>
              <a:t>Describe the structure and functionality of the user interface</a:t>
            </a:r>
          </a:p>
          <a:p>
            <a:pPr lvl="1"/>
            <a:r>
              <a:rPr lang="en-US" dirty="0"/>
              <a:t>Describe the typical implementation team members and tools that they use</a:t>
            </a:r>
          </a:p>
          <a:p>
            <a:pPr lvl="1"/>
            <a:endParaRPr lang="en-US" dirty="0"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bwMode="gray"/>
        <p:txBody>
          <a:bodyPr/>
          <a:lstStyle/>
          <a:p>
            <a:pPr>
              <a:lnSpc>
                <a:spcPct val="150000"/>
              </a:lnSpc>
            </a:pPr>
            <a:r>
              <a:rPr lang="en-US" sz="2800" dirty="0">
                <a:solidFill>
                  <a:schemeClr val="hlink"/>
                </a:solidFill>
              </a:rPr>
              <a:t>PolicyCenter overview</a:t>
            </a:r>
          </a:p>
          <a:p>
            <a:pPr>
              <a:lnSpc>
                <a:spcPct val="150000"/>
              </a:lnSpc>
            </a:pPr>
            <a:r>
              <a:rPr lang="en-US" sz="2800" dirty="0">
                <a:solidFill>
                  <a:schemeClr val="hlink"/>
                </a:solidFill>
              </a:rPr>
              <a:t>Logging in</a:t>
            </a:r>
          </a:p>
          <a:p>
            <a:pPr>
              <a:lnSpc>
                <a:spcPct val="150000"/>
              </a:lnSpc>
            </a:pPr>
            <a:r>
              <a:rPr lang="en-US" sz="2800" dirty="0"/>
              <a:t>User Interface</a:t>
            </a:r>
          </a:p>
          <a:p>
            <a:pPr>
              <a:lnSpc>
                <a:spcPct val="150000"/>
              </a:lnSpc>
            </a:pPr>
            <a:r>
              <a:rPr lang="en-US" sz="2800" dirty="0">
                <a:solidFill>
                  <a:srgbClr val="C0C0C0"/>
                </a:solidFill>
              </a:rPr>
              <a:t>PolicyCenter implementations</a:t>
            </a:r>
            <a:endParaRPr lang="en-US" sz="2800" dirty="0"/>
          </a:p>
          <a:p>
            <a:pPr marL="0" indent="0">
              <a:buNone/>
            </a:pPr>
            <a:endParaRPr lang="en-US" sz="28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US" smtClean="0"/>
              <a:t>Main areas of the user interface</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169" y="941391"/>
            <a:ext cx="8605838" cy="5352914"/>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3315" name="Text Box 11"/>
          <p:cNvSpPr txBox="1">
            <a:spLocks noChangeArrowheads="1"/>
          </p:cNvSpPr>
          <p:nvPr/>
        </p:nvSpPr>
        <p:spPr bwMode="auto">
          <a:xfrm>
            <a:off x="1884218" y="588332"/>
            <a:ext cx="96592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dirty="0" smtClean="0">
                <a:solidFill>
                  <a:srgbClr val="C00000"/>
                </a:solidFill>
              </a:rPr>
              <a:t>Tab Bar</a:t>
            </a:r>
            <a:endParaRPr lang="en-US" dirty="0">
              <a:solidFill>
                <a:srgbClr val="C00000"/>
              </a:solidFill>
            </a:endParaRPr>
          </a:p>
        </p:txBody>
      </p:sp>
      <p:sp>
        <p:nvSpPr>
          <p:cNvPr id="13317" name="Text Box 5"/>
          <p:cNvSpPr txBox="1">
            <a:spLocks noChangeArrowheads="1"/>
          </p:cNvSpPr>
          <p:nvPr/>
        </p:nvSpPr>
        <p:spPr bwMode="auto">
          <a:xfrm>
            <a:off x="6108700" y="5367338"/>
            <a:ext cx="2143125" cy="61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996633"/>
                </a:solidFill>
              </a:rPr>
              <a:t>Workspace Frame</a:t>
            </a:r>
          </a:p>
        </p:txBody>
      </p:sp>
      <p:sp>
        <p:nvSpPr>
          <p:cNvPr id="13318" name="Text Box 7"/>
          <p:cNvSpPr txBox="1">
            <a:spLocks noChangeArrowheads="1"/>
          </p:cNvSpPr>
          <p:nvPr/>
        </p:nvSpPr>
        <p:spPr bwMode="auto">
          <a:xfrm>
            <a:off x="4722452" y="1520175"/>
            <a:ext cx="19478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D33941"/>
                </a:solidFill>
              </a:rPr>
              <a:t>Screen Area</a:t>
            </a:r>
          </a:p>
        </p:txBody>
      </p:sp>
      <p:sp>
        <p:nvSpPr>
          <p:cNvPr id="13319" name="Text Box 9"/>
          <p:cNvSpPr txBox="1">
            <a:spLocks noChangeArrowheads="1"/>
          </p:cNvSpPr>
          <p:nvPr/>
        </p:nvSpPr>
        <p:spPr bwMode="auto">
          <a:xfrm>
            <a:off x="914400" y="2316092"/>
            <a:ext cx="77931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rgbClr val="FF9933"/>
                </a:solidFill>
              </a:rPr>
              <a:t>Side Bar</a:t>
            </a:r>
          </a:p>
        </p:txBody>
      </p:sp>
      <p:sp>
        <p:nvSpPr>
          <p:cNvPr id="13320" name="Rectangle 12"/>
          <p:cNvSpPr>
            <a:spLocks noChangeArrowheads="1"/>
          </p:cNvSpPr>
          <p:nvPr/>
        </p:nvSpPr>
        <p:spPr bwMode="auto">
          <a:xfrm>
            <a:off x="338139" y="1174606"/>
            <a:ext cx="6842124" cy="307975"/>
          </a:xfrm>
          <a:prstGeom prst="rect">
            <a:avLst/>
          </a:prstGeom>
          <a:noFill/>
          <a:ln w="19050" algn="ctr">
            <a:solidFill>
              <a:srgbClr val="339933"/>
            </a:solidFill>
            <a:miter lim="800000"/>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pPr>
              <a:buClr>
                <a:srgbClr val="FFFFFF"/>
              </a:buClr>
            </a:pPr>
            <a:endParaRPr lang="en-US"/>
          </a:p>
        </p:txBody>
      </p:sp>
      <p:sp>
        <p:nvSpPr>
          <p:cNvPr id="13321" name="Text Box 13"/>
          <p:cNvSpPr txBox="1">
            <a:spLocks noChangeArrowheads="1"/>
          </p:cNvSpPr>
          <p:nvPr/>
        </p:nvSpPr>
        <p:spPr bwMode="auto">
          <a:xfrm>
            <a:off x="7727156" y="1596250"/>
            <a:ext cx="10493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uClr>
                <a:srgbClr val="FFFFFF"/>
              </a:buClr>
            </a:pPr>
            <a:r>
              <a:rPr lang="en-US" dirty="0">
                <a:solidFill>
                  <a:srgbClr val="339933"/>
                </a:solidFill>
              </a:rPr>
              <a:t>Info Bar</a:t>
            </a:r>
          </a:p>
        </p:txBody>
      </p:sp>
      <p:sp>
        <p:nvSpPr>
          <p:cNvPr id="13322" name="Line 14"/>
          <p:cNvSpPr>
            <a:spLocks noChangeShapeType="1"/>
          </p:cNvSpPr>
          <p:nvPr/>
        </p:nvSpPr>
        <p:spPr bwMode="auto">
          <a:xfrm flipH="1" flipV="1">
            <a:off x="7180263" y="1328737"/>
            <a:ext cx="502840" cy="343837"/>
          </a:xfrm>
          <a:prstGeom prst="line">
            <a:avLst/>
          </a:prstGeom>
          <a:noFill/>
          <a:ln w="19050">
            <a:solidFill>
              <a:srgbClr val="339933"/>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a:p>
        </p:txBody>
      </p:sp>
      <p:sp>
        <p:nvSpPr>
          <p:cNvPr id="13323" name="Rectangle 15"/>
          <p:cNvSpPr>
            <a:spLocks noChangeArrowheads="1"/>
          </p:cNvSpPr>
          <p:nvPr/>
        </p:nvSpPr>
        <p:spPr bwMode="auto">
          <a:xfrm>
            <a:off x="334169" y="3990109"/>
            <a:ext cx="8605838" cy="2324822"/>
          </a:xfrm>
          <a:prstGeom prst="rect">
            <a:avLst/>
          </a:prstGeom>
          <a:noFill/>
          <a:ln w="19050" algn="ctr">
            <a:solidFill>
              <a:srgbClr val="996633"/>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13324" name="Rectangle 16"/>
          <p:cNvSpPr>
            <a:spLocks noChangeArrowheads="1"/>
          </p:cNvSpPr>
          <p:nvPr/>
        </p:nvSpPr>
        <p:spPr bwMode="auto">
          <a:xfrm>
            <a:off x="338139" y="947593"/>
            <a:ext cx="8601867" cy="207963"/>
          </a:xfrm>
          <a:prstGeom prst="rect">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13325" name="Rectangle 17"/>
          <p:cNvSpPr>
            <a:spLocks noChangeArrowheads="1"/>
          </p:cNvSpPr>
          <p:nvPr/>
        </p:nvSpPr>
        <p:spPr bwMode="auto">
          <a:xfrm>
            <a:off x="1884218" y="1503363"/>
            <a:ext cx="7055789" cy="2427287"/>
          </a:xfrm>
          <a:prstGeom prst="rect">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19" name="Rectangle 18"/>
          <p:cNvSpPr/>
          <p:nvPr/>
        </p:nvSpPr>
        <p:spPr bwMode="auto">
          <a:xfrm>
            <a:off x="338138" y="2043548"/>
            <a:ext cx="1355581" cy="1887101"/>
          </a:xfrm>
          <a:prstGeom prst="rect">
            <a:avLst/>
          </a:prstGeom>
          <a:noFill/>
          <a:ln w="19050" algn="ctr">
            <a:solidFill>
              <a:schemeClr val="accent2">
                <a:lumMod val="75000"/>
              </a:schemeClr>
            </a:solidFill>
            <a:round/>
            <a:headEnd/>
            <a:tailEnd/>
          </a:ln>
        </p:spPr>
        <p:txBody>
          <a:bodyPr wrap="none" lIns="0" tIns="0" rIns="0" bIns="0" anchor="ctr"/>
          <a:lstStyle/>
          <a:p>
            <a:pPr>
              <a:buClr>
                <a:srgbClr val="FFFFFF"/>
              </a:buClr>
              <a:defRPr/>
            </a:pPr>
            <a:endParaRPr lang="en-US"/>
          </a:p>
        </p:txBody>
      </p:sp>
    </p:spTree>
    <p:extLst>
      <p:ext uri="{BB962C8B-B14F-4D97-AF65-F5344CB8AC3E}">
        <p14:creationId xmlns:p14="http://schemas.microsoft.com/office/powerpoint/2010/main" xmlns="" val="4908483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smtClean="0"/>
              <a:t>Tab bar</a:t>
            </a:r>
          </a:p>
        </p:txBody>
      </p:sp>
      <p:sp>
        <p:nvSpPr>
          <p:cNvPr id="14339" name="Rectangle 4"/>
          <p:cNvSpPr>
            <a:spLocks noGrp="1" noChangeArrowheads="1"/>
          </p:cNvSpPr>
          <p:nvPr>
            <p:ph idx="1"/>
          </p:nvPr>
        </p:nvSpPr>
        <p:spPr>
          <a:xfrm>
            <a:off x="499458" y="4173681"/>
            <a:ext cx="8318500" cy="2164773"/>
          </a:xfrm>
        </p:spPr>
        <p:txBody>
          <a:bodyPr/>
          <a:lstStyle/>
          <a:p>
            <a:pPr>
              <a:buFont typeface="Arial" charset="0"/>
              <a:buChar char="•"/>
            </a:pPr>
            <a:r>
              <a:rPr lang="en-US" dirty="0" smtClean="0"/>
              <a:t>Collection of tabs, </a:t>
            </a:r>
            <a:r>
              <a:rPr lang="en-US" dirty="0" err="1" smtClean="0"/>
              <a:t>QuickJump</a:t>
            </a:r>
            <a:r>
              <a:rPr lang="en-US" dirty="0" smtClean="0"/>
              <a:t> box, Unsaved Work list, and Options menu</a:t>
            </a:r>
          </a:p>
          <a:p>
            <a:pPr>
              <a:buFont typeface="Arial" charset="0"/>
              <a:buChar char="•"/>
            </a:pPr>
            <a:r>
              <a:rPr lang="en-US" dirty="0" smtClean="0"/>
              <a:t>Each tab has:</a:t>
            </a:r>
          </a:p>
          <a:p>
            <a:pPr lvl="1"/>
            <a:r>
              <a:rPr lang="en-US" dirty="0" smtClean="0"/>
              <a:t>Its own side bar and its own info bar</a:t>
            </a:r>
          </a:p>
          <a:p>
            <a:pPr lvl="1"/>
            <a:r>
              <a:rPr lang="en-US" dirty="0" smtClean="0"/>
              <a:t>One major area of functionality</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5384" y="1120775"/>
            <a:ext cx="8342574" cy="2910898"/>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4341" name="Rectangle 6"/>
          <p:cNvSpPr>
            <a:spLocks noChangeArrowheads="1"/>
          </p:cNvSpPr>
          <p:nvPr/>
        </p:nvSpPr>
        <p:spPr bwMode="auto">
          <a:xfrm>
            <a:off x="475384" y="1131166"/>
            <a:ext cx="8342574" cy="217488"/>
          </a:xfrm>
          <a:prstGeom prst="rect">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27436" y="780184"/>
            <a:ext cx="295275" cy="247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1934538" y="701326"/>
            <a:ext cx="6112571" cy="400110"/>
          </a:xfrm>
          <a:prstGeom prst="rect">
            <a:avLst/>
          </a:prstGeom>
          <a:noFill/>
        </p:spPr>
        <p:txBody>
          <a:bodyPr wrap="none" rtlCol="0">
            <a:spAutoFit/>
          </a:bodyPr>
          <a:lstStyle/>
          <a:p>
            <a:pPr>
              <a:buClr>
                <a:srgbClr val="FFFFFF"/>
              </a:buClr>
            </a:pPr>
            <a:r>
              <a:rPr lang="en-US" dirty="0" smtClean="0">
                <a:solidFill>
                  <a:srgbClr val="D33941"/>
                </a:solidFill>
                <a:latin typeface="Arial" pitchFamily="34" charset="0"/>
                <a:cs typeface="Arial" pitchFamily="34" charset="0"/>
              </a:rPr>
              <a:t>Changes to green when you have unsaved work </a:t>
            </a:r>
          </a:p>
        </p:txBody>
      </p:sp>
      <p:cxnSp>
        <p:nvCxnSpPr>
          <p:cNvPr id="4" name="Straight Connector 3"/>
          <p:cNvCxnSpPr>
            <a:endCxn id="5124" idx="1"/>
          </p:cNvCxnSpPr>
          <p:nvPr/>
        </p:nvCxnSpPr>
        <p:spPr bwMode="auto">
          <a:xfrm>
            <a:off x="7886700" y="901381"/>
            <a:ext cx="340736" cy="2628"/>
          </a:xfrm>
          <a:prstGeom prst="line">
            <a:avLst/>
          </a:prstGeom>
          <a:noFill/>
          <a:ln w="19050" cap="flat" cmpd="sng" algn="ctr">
            <a:solidFill>
              <a:srgbClr val="D33941"/>
            </a:solidFill>
            <a:prstDash val="solid"/>
            <a:round/>
            <a:headEnd type="none" w="med" len="med"/>
            <a:tailEnd type="none" w="med" len="med"/>
          </a:ln>
          <a:effectLst/>
        </p:spPr>
      </p:cxnSp>
      <p:cxnSp>
        <p:nvCxnSpPr>
          <p:cNvPr id="6" name="Straight Connector 5"/>
          <p:cNvCxnSpPr>
            <a:stCxn id="5124" idx="2"/>
          </p:cNvCxnSpPr>
          <p:nvPr/>
        </p:nvCxnSpPr>
        <p:spPr bwMode="auto">
          <a:xfrm flipH="1">
            <a:off x="8375073" y="1027834"/>
            <a:ext cx="1" cy="103332"/>
          </a:xfrm>
          <a:prstGeom prst="line">
            <a:avLst/>
          </a:prstGeom>
          <a:noFill/>
          <a:ln w="19050" cap="flat" cmpd="sng" algn="ctr">
            <a:solidFill>
              <a:srgbClr val="D33941"/>
            </a:solidFill>
            <a:prstDash val="solid"/>
            <a:round/>
            <a:headEnd type="none" w="med" len="med"/>
            <a:tailEnd type="none" w="med" len="med"/>
          </a:ln>
          <a:effectLst/>
        </p:spPr>
      </p:cxnSp>
      <p:cxnSp>
        <p:nvCxnSpPr>
          <p:cNvPr id="8" name="Straight Connector 7"/>
          <p:cNvCxnSpPr/>
          <p:nvPr/>
        </p:nvCxnSpPr>
        <p:spPr bwMode="auto">
          <a:xfrm>
            <a:off x="8697191" y="1239910"/>
            <a:ext cx="20782" cy="620063"/>
          </a:xfrm>
          <a:prstGeom prst="line">
            <a:avLst/>
          </a:prstGeom>
          <a:noFill/>
          <a:ln w="19050" cap="flat" cmpd="sng" algn="ctr">
            <a:solidFill>
              <a:srgbClr val="D33941"/>
            </a:solidFill>
            <a:prstDash val="solid"/>
            <a:round/>
            <a:headEnd type="none" w="med" len="med"/>
            <a:tailEnd type="none" w="med" len="med"/>
          </a:ln>
          <a:effectLst/>
        </p:spPr>
      </p:cxnSp>
      <p:sp>
        <p:nvSpPr>
          <p:cNvPr id="9" name="TextBox 8"/>
          <p:cNvSpPr txBox="1"/>
          <p:nvPr/>
        </p:nvSpPr>
        <p:spPr>
          <a:xfrm>
            <a:off x="7099503" y="1691088"/>
            <a:ext cx="1907895" cy="400110"/>
          </a:xfrm>
          <a:prstGeom prst="rect">
            <a:avLst/>
          </a:prstGeom>
          <a:noFill/>
        </p:spPr>
        <p:txBody>
          <a:bodyPr wrap="none" rtlCol="0">
            <a:spAutoFit/>
          </a:bodyPr>
          <a:lstStyle>
            <a:defPPr>
              <a:defRPr lang="en-US"/>
            </a:defPPr>
            <a:lvl1pPr>
              <a:defRPr>
                <a:solidFill>
                  <a:srgbClr val="D33941"/>
                </a:solidFill>
                <a:latin typeface="Calibri" pitchFamily="34" charset="0"/>
                <a:cs typeface="Calibri" pitchFamily="34" charset="0"/>
              </a:defRPr>
            </a:lvl1pPr>
          </a:lstStyle>
          <a:p>
            <a:pPr>
              <a:buClr>
                <a:srgbClr val="FFFFFF"/>
              </a:buClr>
            </a:pPr>
            <a:r>
              <a:rPr lang="en-US" dirty="0">
                <a:latin typeface="Arial" pitchFamily="34" charset="0"/>
                <a:cs typeface="Arial" pitchFamily="34" charset="0"/>
              </a:rPr>
              <a:t>Options menu</a:t>
            </a:r>
          </a:p>
        </p:txBody>
      </p:sp>
      <p:cxnSp>
        <p:nvCxnSpPr>
          <p:cNvPr id="12" name="Straight Connector 11"/>
          <p:cNvCxnSpPr/>
          <p:nvPr/>
        </p:nvCxnSpPr>
        <p:spPr bwMode="auto">
          <a:xfrm flipH="1">
            <a:off x="6567056" y="1239910"/>
            <a:ext cx="1186294" cy="620063"/>
          </a:xfrm>
          <a:prstGeom prst="line">
            <a:avLst/>
          </a:prstGeom>
          <a:noFill/>
          <a:ln w="19050" cap="flat" cmpd="sng" algn="ctr">
            <a:solidFill>
              <a:srgbClr val="D33941"/>
            </a:solidFill>
            <a:prstDash val="solid"/>
            <a:round/>
            <a:headEnd type="none" w="med" len="med"/>
            <a:tailEnd type="none" w="med" len="med"/>
          </a:ln>
          <a:effectLst/>
        </p:spPr>
      </p:cxnSp>
      <p:sp>
        <p:nvSpPr>
          <p:cNvPr id="13" name="TextBox 12"/>
          <p:cNvSpPr txBox="1"/>
          <p:nvPr/>
        </p:nvSpPr>
        <p:spPr>
          <a:xfrm>
            <a:off x="4692909" y="1670306"/>
            <a:ext cx="2108269" cy="400110"/>
          </a:xfrm>
          <a:prstGeom prst="rect">
            <a:avLst/>
          </a:prstGeom>
          <a:noFill/>
        </p:spPr>
        <p:txBody>
          <a:bodyPr wrap="none" rtlCol="0">
            <a:spAutoFit/>
          </a:bodyPr>
          <a:lstStyle>
            <a:defPPr>
              <a:defRPr lang="en-US"/>
            </a:defPPr>
            <a:lvl1pPr>
              <a:defRPr>
                <a:solidFill>
                  <a:srgbClr val="D33941"/>
                </a:solidFill>
                <a:latin typeface="Calibri" pitchFamily="34" charset="0"/>
                <a:cs typeface="Calibri" pitchFamily="34" charset="0"/>
              </a:defRPr>
            </a:lvl1pPr>
          </a:lstStyle>
          <a:p>
            <a:pPr>
              <a:buClr>
                <a:srgbClr val="FFFFFF"/>
              </a:buClr>
            </a:pPr>
            <a:r>
              <a:rPr lang="en-US" dirty="0" err="1">
                <a:latin typeface="Arial" pitchFamily="34" charset="0"/>
                <a:cs typeface="Arial" pitchFamily="34" charset="0"/>
              </a:rPr>
              <a:t>QuickJump</a:t>
            </a:r>
            <a:r>
              <a:rPr lang="en-US" dirty="0">
                <a:latin typeface="Arial" pitchFamily="34" charset="0"/>
                <a:cs typeface="Arial" pitchFamily="34" charset="0"/>
              </a:rPr>
              <a:t> box</a:t>
            </a:r>
          </a:p>
        </p:txBody>
      </p:sp>
    </p:spTree>
    <p:extLst>
      <p:ext uri="{BB962C8B-B14F-4D97-AF65-F5344CB8AC3E}">
        <p14:creationId xmlns:p14="http://schemas.microsoft.com/office/powerpoint/2010/main" xmlns="" val="912125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smtClean="0"/>
              <a:t>Desktop tab</a:t>
            </a:r>
          </a:p>
        </p:txBody>
      </p:sp>
      <p:sp>
        <p:nvSpPr>
          <p:cNvPr id="15363" name="Rectangle 4"/>
          <p:cNvSpPr>
            <a:spLocks noGrp="1" noChangeArrowheads="1"/>
          </p:cNvSpPr>
          <p:nvPr>
            <p:ph idx="1"/>
          </p:nvPr>
        </p:nvSpPr>
        <p:spPr>
          <a:xfrm>
            <a:off x="500063" y="3932238"/>
            <a:ext cx="7675562" cy="1249362"/>
          </a:xfrm>
        </p:spPr>
        <p:txBody>
          <a:bodyPr/>
          <a:lstStyle/>
          <a:p>
            <a:pPr>
              <a:buFont typeface="Arial" charset="0"/>
              <a:buChar char="•"/>
            </a:pPr>
            <a:r>
              <a:rPr lang="en-US" smtClean="0"/>
              <a:t>User-centric, listing work, you as the user are responsible for (regardless of which account or policy it pertains to)</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8480" y="886267"/>
            <a:ext cx="8275057" cy="232476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22837639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smtClean="0"/>
              <a:t>Account tab</a:t>
            </a:r>
          </a:p>
        </p:txBody>
      </p:sp>
      <p:sp>
        <p:nvSpPr>
          <p:cNvPr id="16387" name="Rectangle 4"/>
          <p:cNvSpPr>
            <a:spLocks noGrp="1" noChangeArrowheads="1"/>
          </p:cNvSpPr>
          <p:nvPr>
            <p:ph idx="1"/>
          </p:nvPr>
        </p:nvSpPr>
        <p:spPr>
          <a:xfrm>
            <a:off x="427038" y="5813425"/>
            <a:ext cx="8159750" cy="577850"/>
          </a:xfrm>
          <a:solidFill>
            <a:schemeClr val="tx1"/>
          </a:solidFill>
        </p:spPr>
        <p:txBody>
          <a:bodyPr/>
          <a:lstStyle/>
          <a:p>
            <a:pPr>
              <a:buFont typeface="Arial" charset="0"/>
              <a:buChar char="•"/>
            </a:pPr>
            <a:r>
              <a:rPr lang="en-US" smtClean="0"/>
              <a:t>Account-centric, listing work for this account (regardless of who is doing the work)</a:t>
            </a: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3500" y="604838"/>
            <a:ext cx="6591300" cy="512570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9644828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smtClean="0"/>
              <a:t>Policy tab</a:t>
            </a:r>
          </a:p>
        </p:txBody>
      </p:sp>
      <p:sp>
        <p:nvSpPr>
          <p:cNvPr id="17411" name="Rectangle 4"/>
          <p:cNvSpPr>
            <a:spLocks noGrp="1" noChangeArrowheads="1"/>
          </p:cNvSpPr>
          <p:nvPr>
            <p:ph idx="1"/>
          </p:nvPr>
        </p:nvSpPr>
        <p:spPr>
          <a:xfrm>
            <a:off x="427038" y="5703888"/>
            <a:ext cx="8159750" cy="642937"/>
          </a:xfrm>
          <a:solidFill>
            <a:schemeClr val="tx1"/>
          </a:solidFill>
        </p:spPr>
        <p:txBody>
          <a:bodyPr/>
          <a:lstStyle/>
          <a:p>
            <a:pPr>
              <a:buFont typeface="Arial" charset="0"/>
              <a:buChar char="•"/>
            </a:pPr>
            <a:r>
              <a:rPr lang="en-US" smtClean="0"/>
              <a:t>Policy-centric, listing work for this policy (regardless of who is doing the work)</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2150" y="590550"/>
            <a:ext cx="5400675" cy="5054637"/>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5243834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95300" y="55563"/>
            <a:ext cx="8318500" cy="742950"/>
          </a:xfrm>
        </p:spPr>
        <p:txBody>
          <a:bodyPr/>
          <a:lstStyle/>
          <a:p>
            <a:r>
              <a:rPr lang="en-US" smtClean="0"/>
              <a:t>Contact tab</a:t>
            </a:r>
          </a:p>
        </p:txBody>
      </p:sp>
      <p:sp>
        <p:nvSpPr>
          <p:cNvPr id="18435" name="Content Placeholder 2"/>
          <p:cNvSpPr>
            <a:spLocks noGrp="1"/>
          </p:cNvSpPr>
          <p:nvPr>
            <p:ph idx="1"/>
          </p:nvPr>
        </p:nvSpPr>
        <p:spPr>
          <a:xfrm>
            <a:off x="519113" y="708025"/>
            <a:ext cx="8318500" cy="5692775"/>
          </a:xfrm>
        </p:spPr>
        <p:txBody>
          <a:bodyPr/>
          <a:lstStyle/>
          <a:p>
            <a:pPr>
              <a:buFont typeface="Arial" charset="0"/>
              <a:buChar char="•"/>
            </a:pPr>
            <a:r>
              <a:rPr lang="en-US" smtClean="0"/>
              <a:t>360 degree view of a client across Guidewire Suite</a:t>
            </a:r>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1962" y="2710656"/>
            <a:ext cx="2838450" cy="8477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3863" y="3727450"/>
            <a:ext cx="4391025" cy="11525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23"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1174" y="1296194"/>
            <a:ext cx="2152650" cy="123825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18"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003675" y="1199356"/>
            <a:ext cx="4200525" cy="274320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9222"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108325" y="5014913"/>
            <a:ext cx="5610225" cy="117157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cxnSp>
        <p:nvCxnSpPr>
          <p:cNvPr id="18442" name="Straight Connector 13"/>
          <p:cNvCxnSpPr>
            <a:cxnSpLocks noChangeShapeType="1"/>
          </p:cNvCxnSpPr>
          <p:nvPr/>
        </p:nvCxnSpPr>
        <p:spPr bwMode="auto">
          <a:xfrm flipH="1" flipV="1">
            <a:off x="2663825" y="2889251"/>
            <a:ext cx="1555750" cy="81755"/>
          </a:xfrm>
          <a:prstGeom prst="line">
            <a:avLst/>
          </a:prstGeom>
          <a:noFill/>
          <a:ln w="19050" algn="ctr">
            <a:solidFill>
              <a:srgbClr val="C00000"/>
            </a:solidFill>
            <a:round/>
            <a:headEnd/>
            <a:tailEnd/>
          </a:ln>
          <a:extLst>
            <a:ext uri="{909E8E84-426E-40DD-AFC4-6F175D3DCCD1}">
              <a14:hiddenFill xmlns:a14="http://schemas.microsoft.com/office/drawing/2010/main" xmlns="">
                <a:noFill/>
              </a14:hiddenFill>
            </a:ext>
          </a:extLst>
        </p:spPr>
      </p:cxnSp>
      <p:cxnSp>
        <p:nvCxnSpPr>
          <p:cNvPr id="18443" name="Straight Connector 15"/>
          <p:cNvCxnSpPr>
            <a:cxnSpLocks noChangeShapeType="1"/>
          </p:cNvCxnSpPr>
          <p:nvPr/>
        </p:nvCxnSpPr>
        <p:spPr bwMode="auto">
          <a:xfrm flipH="1">
            <a:off x="2619375" y="3248818"/>
            <a:ext cx="1574801" cy="608807"/>
          </a:xfrm>
          <a:prstGeom prst="line">
            <a:avLst/>
          </a:prstGeom>
          <a:noFill/>
          <a:ln w="19050" algn="ctr">
            <a:solidFill>
              <a:srgbClr val="C00000"/>
            </a:solidFill>
            <a:round/>
            <a:headEnd/>
            <a:tailEnd/>
          </a:ln>
          <a:extLst>
            <a:ext uri="{909E8E84-426E-40DD-AFC4-6F175D3DCCD1}">
              <a14:hiddenFill xmlns:a14="http://schemas.microsoft.com/office/drawing/2010/main" xmlns="">
                <a:noFill/>
              </a14:hiddenFill>
            </a:ext>
          </a:extLst>
        </p:spPr>
      </p:cxnSp>
      <p:cxnSp>
        <p:nvCxnSpPr>
          <p:cNvPr id="18444" name="Straight Connector 11"/>
          <p:cNvCxnSpPr>
            <a:cxnSpLocks noChangeShapeType="1"/>
          </p:cNvCxnSpPr>
          <p:nvPr/>
        </p:nvCxnSpPr>
        <p:spPr bwMode="auto">
          <a:xfrm rot="10800000">
            <a:off x="2749550" y="1647825"/>
            <a:ext cx="1470025" cy="1111250"/>
          </a:xfrm>
          <a:prstGeom prst="line">
            <a:avLst/>
          </a:prstGeom>
          <a:noFill/>
          <a:ln w="19050" algn="ctr">
            <a:solidFill>
              <a:srgbClr val="C00000"/>
            </a:solidFill>
            <a:round/>
            <a:headEnd/>
            <a:tailEnd/>
          </a:ln>
          <a:extLst>
            <a:ext uri="{909E8E84-426E-40DD-AFC4-6F175D3DCCD1}">
              <a14:hiddenFill xmlns:a14="http://schemas.microsoft.com/office/drawing/2010/main" xmlns="">
                <a:noFill/>
              </a14:hiddenFill>
            </a:ext>
          </a:extLst>
        </p:spPr>
      </p:cxnSp>
      <p:cxnSp>
        <p:nvCxnSpPr>
          <p:cNvPr id="6" name="Straight Connector 5"/>
          <p:cNvCxnSpPr/>
          <p:nvPr/>
        </p:nvCxnSpPr>
        <p:spPr bwMode="auto">
          <a:xfrm>
            <a:off x="5076825" y="3553221"/>
            <a:ext cx="171450" cy="1461692"/>
          </a:xfrm>
          <a:prstGeom prst="line">
            <a:avLst/>
          </a:prstGeom>
          <a:noFill/>
          <a:ln w="19050" algn="ctr">
            <a:solidFill>
              <a:srgbClr val="C0000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25895569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Tab</a:t>
            </a:r>
            <a:endParaRPr lang="en-US" dirty="0"/>
          </a:p>
        </p:txBody>
      </p:sp>
      <p:sp>
        <p:nvSpPr>
          <p:cNvPr id="3" name="Content Placeholder 2"/>
          <p:cNvSpPr>
            <a:spLocks noGrp="1"/>
          </p:cNvSpPr>
          <p:nvPr>
            <p:ph idx="1"/>
          </p:nvPr>
        </p:nvSpPr>
        <p:spPr/>
        <p:txBody>
          <a:bodyPr/>
          <a:lstStyle/>
          <a:p>
            <a:r>
              <a:rPr lang="en-US" dirty="0" smtClean="0"/>
              <a:t>Use Search tab to find:</a:t>
            </a:r>
          </a:p>
          <a:p>
            <a:pPr lvl="1"/>
            <a:r>
              <a:rPr lang="en-US" dirty="0" smtClean="0"/>
              <a:t>Policies, Accounts, Producer Codes, Activities, and Contacts</a:t>
            </a:r>
          </a:p>
          <a:p>
            <a:pPr lvl="1"/>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0550" y="1981199"/>
            <a:ext cx="7869682" cy="36290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5" name="Rectangle 4"/>
          <p:cNvSpPr txBox="1">
            <a:spLocks noChangeArrowheads="1"/>
          </p:cNvSpPr>
          <p:nvPr/>
        </p:nvSpPr>
        <p:spPr bwMode="auto">
          <a:xfrm>
            <a:off x="619570" y="5788818"/>
            <a:ext cx="7840662" cy="449263"/>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smtClean="0">
                <a:solidFill>
                  <a:srgbClr val="000000"/>
                </a:solidFill>
              </a:rPr>
              <a:t>Text fields are treated as "starts with" conditions </a:t>
            </a:r>
            <a:endParaRPr lang="en-US" b="0" kern="0" dirty="0" smtClean="0">
              <a:solidFill>
                <a:srgbClr val="000000"/>
              </a:solidFill>
            </a:endParaRPr>
          </a:p>
        </p:txBody>
      </p:sp>
    </p:spTree>
    <p:extLst>
      <p:ext uri="{BB962C8B-B14F-4D97-AF65-F5344CB8AC3E}">
        <p14:creationId xmlns:p14="http://schemas.microsoft.com/office/powerpoint/2010/main" xmlns="" val="35414774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dirty="0" smtClean="0"/>
              <a:t>Two types of search for policies - Basic and Advanced</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2925" y="1993542"/>
            <a:ext cx="8204760" cy="434058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9463" name="Rounded Rectangle 8"/>
          <p:cNvSpPr>
            <a:spLocks noChangeArrowheads="1"/>
          </p:cNvSpPr>
          <p:nvPr/>
        </p:nvSpPr>
        <p:spPr bwMode="auto">
          <a:xfrm>
            <a:off x="4529138" y="5686425"/>
            <a:ext cx="1376362" cy="6477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cxnSp>
        <p:nvCxnSpPr>
          <p:cNvPr id="19464" name="Straight Connector 12"/>
          <p:cNvCxnSpPr>
            <a:cxnSpLocks noChangeShapeType="1"/>
          </p:cNvCxnSpPr>
          <p:nvPr/>
        </p:nvCxnSpPr>
        <p:spPr bwMode="auto">
          <a:xfrm>
            <a:off x="2552700" y="5089525"/>
            <a:ext cx="1976438" cy="596900"/>
          </a:xfrm>
          <a:prstGeom prst="line">
            <a:avLst/>
          </a:prstGeom>
          <a:noFill/>
          <a:ln w="19050" algn="ctr">
            <a:solidFill>
              <a:srgbClr val="D33941"/>
            </a:solidFill>
            <a:round/>
            <a:headEnd type="none" w="med" len="med"/>
            <a:tailEnd type="arrow" w="med" len="med"/>
          </a:ln>
          <a:extLst>
            <a:ext uri="{909E8E84-426E-40DD-AFC4-6F175D3DCCD1}">
              <a14:hiddenFill xmlns:a14="http://schemas.microsoft.com/office/drawing/2010/main" xmlns="">
                <a:noFill/>
              </a14:hiddenFill>
            </a:ext>
          </a:extLst>
        </p:spPr>
      </p:cxnSp>
      <p:sp>
        <p:nvSpPr>
          <p:cNvPr id="6" name="Rounded Rectangle 5"/>
          <p:cNvSpPr/>
          <p:nvPr/>
        </p:nvSpPr>
        <p:spPr bwMode="auto">
          <a:xfrm>
            <a:off x="3390900" y="3457575"/>
            <a:ext cx="676275" cy="102870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8" name="Rounded Rectangle 7"/>
          <p:cNvSpPr/>
          <p:nvPr/>
        </p:nvSpPr>
        <p:spPr bwMode="auto">
          <a:xfrm>
            <a:off x="2228850" y="4838700"/>
            <a:ext cx="552450" cy="260350"/>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10" name="Rounded Rectangle 9"/>
          <p:cNvSpPr/>
          <p:nvPr/>
        </p:nvSpPr>
        <p:spPr bwMode="auto">
          <a:xfrm>
            <a:off x="2686049" y="2628900"/>
            <a:ext cx="790575" cy="332025"/>
          </a:xfrm>
          <a:prstGeom prst="roundRect">
            <a:avLst/>
          </a:prstGeom>
          <a:noFill/>
          <a:ln w="19050" algn="ctr">
            <a:solidFill>
              <a:srgbClr val="D33941"/>
            </a:solidFill>
            <a:prstDash val="solid"/>
            <a:round/>
            <a:headEnd/>
            <a:tailEnd/>
          </a:ln>
        </p:spPr>
        <p:txBody>
          <a:bodyPr wrap="none" lIns="0" tIns="0" rIns="0" bIns="0" rtlCol="0" anchor="ctr">
            <a:noAutofit/>
          </a:bodyPr>
          <a:lstStyle/>
          <a:p>
            <a:pPr>
              <a:buClr>
                <a:srgbClr val="FFFFFF"/>
              </a:buClr>
            </a:pPr>
            <a:endParaRPr lang="en-US"/>
          </a:p>
        </p:txBody>
      </p:sp>
      <p:sp>
        <p:nvSpPr>
          <p:cNvPr id="22" name="Content Placeholder 1"/>
          <p:cNvSpPr txBox="1">
            <a:spLocks/>
          </p:cNvSpPr>
          <p:nvPr/>
        </p:nvSpPr>
        <p:spPr bwMode="auto">
          <a:xfrm>
            <a:off x="542925" y="1066799"/>
            <a:ext cx="8474076"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kern="0" dirty="0" smtClean="0">
                <a:solidFill>
                  <a:srgbClr val="000000"/>
                </a:solidFill>
              </a:rPr>
              <a:t>Basic and Advanced tabs display if Free-Text Search is enabled</a:t>
            </a:r>
          </a:p>
          <a:p>
            <a:r>
              <a:rPr lang="en-US" sz="2000" b="0" dirty="0"/>
              <a:t>Advanced tab search </a:t>
            </a:r>
            <a:r>
              <a:rPr lang="en-US" sz="2000" b="0" dirty="0" smtClean="0"/>
              <a:t>is same as </a:t>
            </a:r>
            <a:r>
              <a:rPr lang="en-US" sz="2000" dirty="0" smtClean="0"/>
              <a:t>Search </a:t>
            </a:r>
            <a:r>
              <a:rPr lang="en-US" sz="2000" dirty="0">
                <a:sym typeface="Wingdings" pitchFamily="2" charset="2"/>
              </a:rPr>
              <a:t> </a:t>
            </a:r>
            <a:r>
              <a:rPr lang="en-US" sz="2000" dirty="0" smtClean="0">
                <a:sym typeface="Wingdings" pitchFamily="2" charset="2"/>
              </a:rPr>
              <a:t>Policies</a:t>
            </a:r>
            <a:endParaRPr lang="en-US" sz="2200" b="0" kern="0" dirty="0" smtClean="0">
              <a:solidFill>
                <a:srgbClr val="000000"/>
              </a:solidFill>
            </a:endParaRPr>
          </a:p>
        </p:txBody>
      </p:sp>
    </p:spTree>
    <p:extLst>
      <p:ext uri="{BB962C8B-B14F-4D97-AF65-F5344CB8AC3E}">
        <p14:creationId xmlns:p14="http://schemas.microsoft.com/office/powerpoint/2010/main" xmlns="" val="380412925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dirty="0" smtClean="0"/>
              <a:t>Basic Policy Search (Free Text Search if enabled)</a:t>
            </a:r>
            <a:r>
              <a:rPr lang="en-US" dirty="0" smtClean="0">
                <a:sym typeface="Wingdings" pitchFamily="2" charset="2"/>
              </a:rPr>
              <a:t> </a:t>
            </a:r>
            <a:endParaRPr lang="en-US" dirty="0" smtClean="0"/>
          </a:p>
        </p:txBody>
      </p:sp>
      <p:sp>
        <p:nvSpPr>
          <p:cNvPr id="22" name="Content Placeholder 1"/>
          <p:cNvSpPr txBox="1">
            <a:spLocks/>
          </p:cNvSpPr>
          <p:nvPr/>
        </p:nvSpPr>
        <p:spPr bwMode="auto">
          <a:xfrm>
            <a:off x="333375" y="962025"/>
            <a:ext cx="8474076" cy="390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000" dirty="0">
                <a:solidFill>
                  <a:srgbClr val="000000"/>
                </a:solidFill>
              </a:rPr>
              <a:t>Search </a:t>
            </a:r>
            <a:r>
              <a:rPr lang="en-US" sz="2000" dirty="0">
                <a:solidFill>
                  <a:srgbClr val="000000"/>
                </a:solidFill>
                <a:sym typeface="Wingdings" pitchFamily="2" charset="2"/>
              </a:rPr>
              <a:t> Policies  Basic tab</a:t>
            </a:r>
            <a:endParaRPr lang="en-US" sz="2200" b="0" kern="0" dirty="0">
              <a:solidFill>
                <a:srgbClr val="000000"/>
              </a:solidFill>
            </a:endParaRPr>
          </a:p>
        </p:txBody>
      </p:sp>
      <p:pic>
        <p:nvPicPr>
          <p:cNvPr id="16" name="Picture 2" descr="C:\Users\kshukla\AppData\Local\Temp\SNAGHTMLaedf0e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0100" y="1403350"/>
            <a:ext cx="7581900" cy="5024152"/>
          </a:xfrm>
          <a:prstGeom prst="rect">
            <a:avLst/>
          </a:prstGeom>
          <a:noFill/>
          <a:ln>
            <a:solidFill>
              <a:schemeClr val="bg1"/>
            </a:solidFill>
          </a:ln>
          <a:extLst>
            <a:ext uri="{909E8E84-426E-40DD-AFC4-6F175D3DCCD1}">
              <a14:hiddenFill xmlns:a14="http://schemas.microsoft.com/office/drawing/2010/main" xmlns="">
                <a:solidFill>
                  <a:srgbClr val="FFFFFF"/>
                </a:solidFill>
              </a14:hiddenFill>
            </a:ext>
          </a:extLst>
        </p:spPr>
      </p:pic>
      <p:sp>
        <p:nvSpPr>
          <p:cNvPr id="10" name="TextBox 4"/>
          <p:cNvSpPr txBox="1">
            <a:spLocks noChangeArrowheads="1"/>
          </p:cNvSpPr>
          <p:nvPr/>
        </p:nvSpPr>
        <p:spPr bwMode="auto">
          <a:xfrm>
            <a:off x="852486" y="5530850"/>
            <a:ext cx="3717927" cy="369332"/>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buClr>
                <a:srgbClr val="FFFFFF"/>
              </a:buClr>
            </a:pPr>
            <a:r>
              <a:rPr lang="en-US" sz="1800" dirty="0">
                <a:solidFill>
                  <a:srgbClr val="C00000"/>
                </a:solidFill>
                <a:latin typeface="Calibri" pitchFamily="34" charset="0"/>
              </a:rPr>
              <a:t>Unbound submission or change job</a:t>
            </a:r>
          </a:p>
        </p:txBody>
      </p:sp>
      <p:sp>
        <p:nvSpPr>
          <p:cNvPr id="11" name="Rounded Rectangle 5"/>
          <p:cNvSpPr>
            <a:spLocks noChangeArrowheads="1"/>
          </p:cNvSpPr>
          <p:nvPr/>
        </p:nvSpPr>
        <p:spPr bwMode="auto">
          <a:xfrm>
            <a:off x="942975" y="5902325"/>
            <a:ext cx="222250" cy="1936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cxnSp>
        <p:nvCxnSpPr>
          <p:cNvPr id="12" name="Straight Connector 7"/>
          <p:cNvCxnSpPr>
            <a:cxnSpLocks noChangeShapeType="1"/>
          </p:cNvCxnSpPr>
          <p:nvPr/>
        </p:nvCxnSpPr>
        <p:spPr bwMode="auto">
          <a:xfrm>
            <a:off x="1138237" y="5783263"/>
            <a:ext cx="0" cy="100012"/>
          </a:xfrm>
          <a:prstGeom prst="line">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sp>
        <p:nvSpPr>
          <p:cNvPr id="13" name="TextBox 3"/>
          <p:cNvSpPr txBox="1">
            <a:spLocks noChangeArrowheads="1"/>
          </p:cNvSpPr>
          <p:nvPr/>
        </p:nvSpPr>
        <p:spPr bwMode="auto">
          <a:xfrm>
            <a:off x="942975" y="3920189"/>
            <a:ext cx="2070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buClr>
                <a:srgbClr val="FFFFFF"/>
              </a:buClr>
            </a:pPr>
            <a:r>
              <a:rPr lang="en-US" dirty="0">
                <a:solidFill>
                  <a:srgbClr val="C00000"/>
                </a:solidFill>
                <a:latin typeface="Calibri" pitchFamily="34" charset="0"/>
              </a:rPr>
              <a:t>Bound policy icon</a:t>
            </a:r>
          </a:p>
        </p:txBody>
      </p:sp>
      <p:sp>
        <p:nvSpPr>
          <p:cNvPr id="14" name="Rounded Rectangle 8"/>
          <p:cNvSpPr>
            <a:spLocks noChangeArrowheads="1"/>
          </p:cNvSpPr>
          <p:nvPr/>
        </p:nvSpPr>
        <p:spPr bwMode="auto">
          <a:xfrm>
            <a:off x="915987" y="4652963"/>
            <a:ext cx="220663" cy="2032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cxnSp>
        <p:nvCxnSpPr>
          <p:cNvPr id="15" name="Straight Connector 10"/>
          <p:cNvCxnSpPr>
            <a:cxnSpLocks noChangeShapeType="1"/>
          </p:cNvCxnSpPr>
          <p:nvPr/>
        </p:nvCxnSpPr>
        <p:spPr bwMode="auto">
          <a:xfrm flipH="1" flipV="1">
            <a:off x="1054101" y="4238625"/>
            <a:ext cx="1" cy="414340"/>
          </a:xfrm>
          <a:prstGeom prst="line">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sp>
        <p:nvSpPr>
          <p:cNvPr id="19" name="Rounded Rectangle 1"/>
          <p:cNvSpPr>
            <a:spLocks noChangeArrowheads="1"/>
          </p:cNvSpPr>
          <p:nvPr/>
        </p:nvSpPr>
        <p:spPr bwMode="auto">
          <a:xfrm>
            <a:off x="885824" y="3178175"/>
            <a:ext cx="576263"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sp>
        <p:nvSpPr>
          <p:cNvPr id="3" name="Rounded Rectangle 2"/>
          <p:cNvSpPr/>
          <p:nvPr/>
        </p:nvSpPr>
        <p:spPr bwMode="auto">
          <a:xfrm>
            <a:off x="782637" y="1431925"/>
            <a:ext cx="581025" cy="217487"/>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
        <p:nvSpPr>
          <p:cNvPr id="17" name="Rounded Rectangle 1"/>
          <p:cNvSpPr>
            <a:spLocks noChangeArrowheads="1"/>
          </p:cNvSpPr>
          <p:nvPr/>
        </p:nvSpPr>
        <p:spPr bwMode="auto">
          <a:xfrm>
            <a:off x="814387" y="2262594"/>
            <a:ext cx="2145668" cy="24528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18" name="Rounded Rectangle 4"/>
          <p:cNvSpPr>
            <a:spLocks noChangeArrowheads="1"/>
          </p:cNvSpPr>
          <p:nvPr/>
        </p:nvSpPr>
        <p:spPr bwMode="auto">
          <a:xfrm>
            <a:off x="3802412" y="5913717"/>
            <a:ext cx="768001" cy="51378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
        <p:nvSpPr>
          <p:cNvPr id="20" name="Rounded Rectangle 3"/>
          <p:cNvSpPr>
            <a:spLocks noChangeArrowheads="1"/>
          </p:cNvSpPr>
          <p:nvPr/>
        </p:nvSpPr>
        <p:spPr bwMode="auto">
          <a:xfrm>
            <a:off x="2955925" y="4643438"/>
            <a:ext cx="757852" cy="591904"/>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xmlns="" val="26818663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5123" name="Rectangle 3"/>
          <p:cNvSpPr>
            <a:spLocks noGrp="1" noChangeArrowheads="1"/>
          </p:cNvSpPr>
          <p:nvPr>
            <p:ph type="body" idx="4294967295"/>
          </p:nvPr>
        </p:nvSpPr>
        <p:spPr bwMode="gray">
          <a:xfrm>
            <a:off x="482600" y="681038"/>
            <a:ext cx="8318500" cy="5708650"/>
          </a:xfrm>
        </p:spPr>
        <p:txBody>
          <a:bodyPr/>
          <a:lstStyle/>
          <a:p>
            <a:pPr>
              <a:lnSpc>
                <a:spcPct val="150000"/>
              </a:lnSpc>
            </a:pPr>
            <a:r>
              <a:rPr lang="en-US" sz="2800" dirty="0" smtClean="0"/>
              <a:t>PolicyCenter overview</a:t>
            </a:r>
          </a:p>
          <a:p>
            <a:pPr>
              <a:lnSpc>
                <a:spcPct val="150000"/>
              </a:lnSpc>
            </a:pPr>
            <a:r>
              <a:rPr lang="en-US" sz="2800" dirty="0" smtClean="0">
                <a:solidFill>
                  <a:srgbClr val="C0C0C0"/>
                </a:solidFill>
              </a:rPr>
              <a:t>Logging in</a:t>
            </a:r>
          </a:p>
          <a:p>
            <a:pPr>
              <a:lnSpc>
                <a:spcPct val="150000"/>
              </a:lnSpc>
            </a:pPr>
            <a:r>
              <a:rPr lang="en-US" sz="2800" dirty="0" smtClean="0">
                <a:solidFill>
                  <a:schemeClr val="hlink"/>
                </a:solidFill>
              </a:rPr>
              <a:t>User Interface</a:t>
            </a:r>
          </a:p>
          <a:p>
            <a:pPr>
              <a:lnSpc>
                <a:spcPct val="150000"/>
              </a:lnSpc>
            </a:pPr>
            <a:r>
              <a:rPr lang="en-US" sz="2800" dirty="0" smtClean="0">
                <a:solidFill>
                  <a:srgbClr val="C0C0C0"/>
                </a:solidFill>
              </a:rPr>
              <a:t>PolicyCenter implementations</a:t>
            </a:r>
          </a:p>
          <a:p>
            <a:endParaRPr lang="en-US" sz="2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smtClean="0"/>
              <a:t>Actions menu</a:t>
            </a:r>
          </a:p>
        </p:txBody>
      </p:sp>
      <p:sp>
        <p:nvSpPr>
          <p:cNvPr id="22534" name="Text Box 6"/>
          <p:cNvSpPr txBox="1">
            <a:spLocks noChangeArrowheads="1"/>
          </p:cNvSpPr>
          <p:nvPr/>
        </p:nvSpPr>
        <p:spPr bwMode="auto">
          <a:xfrm>
            <a:off x="2913618" y="1627354"/>
            <a:ext cx="1703388" cy="73818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2400" dirty="0" smtClean="0">
                <a:solidFill>
                  <a:srgbClr val="D33941"/>
                </a:solidFill>
              </a:rPr>
              <a:t>Menu</a:t>
            </a:r>
            <a:r>
              <a:rPr lang="en-US" sz="2400" dirty="0">
                <a:solidFill>
                  <a:srgbClr val="D33941"/>
                </a:solidFill>
              </a:rPr>
              <a:t/>
            </a:r>
            <a:br>
              <a:rPr lang="en-US" sz="2400" dirty="0">
                <a:solidFill>
                  <a:srgbClr val="D33941"/>
                </a:solidFill>
              </a:rPr>
            </a:br>
            <a:r>
              <a:rPr lang="en-US" sz="2400" dirty="0">
                <a:solidFill>
                  <a:srgbClr val="D33941"/>
                </a:solidFill>
              </a:rPr>
              <a:t>actions</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5449" y="781050"/>
            <a:ext cx="2488169" cy="235267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1536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21000" y="800100"/>
            <a:ext cx="1699838" cy="8129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2531" name="Rectangle 4"/>
          <p:cNvSpPr>
            <a:spLocks noGrp="1" noChangeArrowheads="1"/>
          </p:cNvSpPr>
          <p:nvPr>
            <p:ph idx="1"/>
          </p:nvPr>
        </p:nvSpPr>
        <p:spPr>
          <a:xfrm>
            <a:off x="4638675" y="825500"/>
            <a:ext cx="4329113" cy="3336925"/>
          </a:xfrm>
        </p:spPr>
        <p:txBody>
          <a:bodyPr/>
          <a:lstStyle/>
          <a:p>
            <a:pPr>
              <a:buFont typeface="Arial" charset="0"/>
              <a:buChar char="•"/>
            </a:pPr>
            <a:r>
              <a:rPr lang="en-US" dirty="0" smtClean="0"/>
              <a:t>Menu links display new screens in screen area</a:t>
            </a:r>
            <a:br>
              <a:rPr lang="en-US" dirty="0" smtClean="0"/>
            </a:br>
            <a:endParaRPr lang="en-US" dirty="0" smtClean="0"/>
          </a:p>
          <a:p>
            <a:pPr>
              <a:buFont typeface="Arial" charset="0"/>
              <a:buChar char="•"/>
            </a:pPr>
            <a:r>
              <a:rPr lang="en-US" dirty="0" smtClean="0"/>
              <a:t>Menu actions execute actions (which often display screens in the screen area or workspace frame)</a:t>
            </a:r>
          </a:p>
        </p:txBody>
      </p:sp>
      <p:sp>
        <p:nvSpPr>
          <p:cNvPr id="22533" name="Text Box 5"/>
          <p:cNvSpPr txBox="1">
            <a:spLocks noChangeArrowheads="1"/>
          </p:cNvSpPr>
          <p:nvPr/>
        </p:nvSpPr>
        <p:spPr bwMode="auto">
          <a:xfrm>
            <a:off x="1669533" y="1811503"/>
            <a:ext cx="11239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2400" dirty="0" smtClean="0">
                <a:solidFill>
                  <a:srgbClr val="D33941"/>
                </a:solidFill>
              </a:rPr>
              <a:t>Menu </a:t>
            </a:r>
            <a:r>
              <a:rPr lang="en-US" sz="2400" dirty="0">
                <a:solidFill>
                  <a:srgbClr val="D33941"/>
                </a:solidFill>
              </a:rPr>
              <a:t>links</a:t>
            </a:r>
          </a:p>
        </p:txBody>
      </p:sp>
      <p:sp>
        <p:nvSpPr>
          <p:cNvPr id="2" name="Rounded Rectangle 1"/>
          <p:cNvSpPr/>
          <p:nvPr/>
        </p:nvSpPr>
        <p:spPr bwMode="auto">
          <a:xfrm>
            <a:off x="425449" y="800100"/>
            <a:ext cx="2488169" cy="40648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xmlns="" val="90554834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The "QuickJump" field</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725" y="1150938"/>
            <a:ext cx="8208963" cy="120015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7655" name="Text Box 7"/>
          <p:cNvSpPr txBox="1">
            <a:spLocks noChangeArrowheads="1"/>
          </p:cNvSpPr>
          <p:nvPr/>
        </p:nvSpPr>
        <p:spPr bwMode="auto">
          <a:xfrm>
            <a:off x="2185988" y="588963"/>
            <a:ext cx="3517900" cy="1107996"/>
          </a:xfrm>
          <a:prstGeom prst="rect">
            <a:avLst/>
          </a:prstGeom>
          <a:solidFill>
            <a:schemeClr val="tx1"/>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uClr>
                <a:srgbClr val="FFFFFF"/>
              </a:buClr>
            </a:pPr>
            <a:r>
              <a:rPr lang="en-US" sz="2400" dirty="0" smtClean="0">
                <a:solidFill>
                  <a:srgbClr val="D33941"/>
                </a:solidFill>
              </a:rPr>
              <a:t>Alt + /, then “Policy 0741796636"</a:t>
            </a:r>
            <a:r>
              <a:rPr lang="en-US" sz="2400" dirty="0">
                <a:solidFill>
                  <a:srgbClr val="D33941"/>
                </a:solidFill>
              </a:rPr>
              <a:t/>
            </a:r>
            <a:br>
              <a:rPr lang="en-US" sz="2400" dirty="0">
                <a:solidFill>
                  <a:srgbClr val="D33941"/>
                </a:solidFill>
              </a:rPr>
            </a:br>
            <a:r>
              <a:rPr lang="en-US" sz="2400" dirty="0">
                <a:solidFill>
                  <a:srgbClr val="D33941"/>
                </a:solidFill>
              </a:rPr>
              <a:t>and then Enter</a:t>
            </a:r>
          </a:p>
        </p:txBody>
      </p:sp>
      <p:sp>
        <p:nvSpPr>
          <p:cNvPr id="2" name="Rounded Rectangle 1"/>
          <p:cNvSpPr/>
          <p:nvPr/>
        </p:nvSpPr>
        <p:spPr bwMode="auto">
          <a:xfrm>
            <a:off x="6305550" y="1150938"/>
            <a:ext cx="1238250" cy="3063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descr="C:\Users\kshukla\AppData\Local\Temp\SNAGHTML561f64af.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6268" y="2674938"/>
            <a:ext cx="8064244" cy="3592512"/>
          </a:xfrm>
          <a:prstGeom prst="rect">
            <a:avLst/>
          </a:prstGeom>
          <a:noFill/>
          <a:ln>
            <a:solidFill>
              <a:schemeClr val="bg1"/>
            </a:solidFill>
          </a:ln>
          <a:extLst>
            <a:ext uri="{909E8E84-426E-40DD-AFC4-6F175D3DCCD1}">
              <a14:hiddenFill xmlns:a14="http://schemas.microsoft.com/office/drawing/2010/main" xmlns="">
                <a:solidFill>
                  <a:srgbClr val="FFFFFF"/>
                </a:solidFill>
              </a14:hiddenFill>
            </a:ext>
          </a:extLst>
        </p:spPr>
      </p:pic>
      <p:sp>
        <p:nvSpPr>
          <p:cNvPr id="27654" name="Line 6"/>
          <p:cNvSpPr>
            <a:spLocks noChangeShapeType="1"/>
          </p:cNvSpPr>
          <p:nvPr/>
        </p:nvSpPr>
        <p:spPr bwMode="auto">
          <a:xfrm>
            <a:off x="7343775" y="1457325"/>
            <a:ext cx="100012" cy="1571625"/>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xmlns="" val="426887221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bar modes</a:t>
            </a:r>
            <a:endParaRPr lang="en-US" dirty="0"/>
          </a:p>
        </p:txBody>
      </p:sp>
      <p:sp>
        <p:nvSpPr>
          <p:cNvPr id="3" name="Content Placeholder 2"/>
          <p:cNvSpPr>
            <a:spLocks noGrp="1"/>
          </p:cNvSpPr>
          <p:nvPr>
            <p:ph sz="half" idx="1"/>
          </p:nvPr>
        </p:nvSpPr>
        <p:spPr>
          <a:xfrm>
            <a:off x="519112" y="3886200"/>
            <a:ext cx="2651760" cy="2667000"/>
          </a:xfrm>
        </p:spPr>
        <p:txBody>
          <a:bodyPr/>
          <a:lstStyle/>
          <a:p>
            <a:r>
              <a:rPr lang="en-US" dirty="0" smtClean="0"/>
              <a:t>Remains fixed</a:t>
            </a:r>
          </a:p>
          <a:p>
            <a:r>
              <a:rPr lang="en-US" dirty="0" smtClean="0"/>
              <a:t>Adjustable borders</a:t>
            </a:r>
          </a:p>
          <a:p>
            <a:r>
              <a:rPr lang="en-US" dirty="0" smtClean="0"/>
              <a:t>Right and bottom scrollbars supported </a:t>
            </a:r>
          </a:p>
          <a:p>
            <a:pPr marL="0" indent="0">
              <a:buNone/>
            </a:pPr>
            <a:endParaRPr lang="en-US" dirty="0"/>
          </a:p>
        </p:txBody>
      </p:sp>
      <p:sp>
        <p:nvSpPr>
          <p:cNvPr id="22" name="Content Placeholder 21"/>
          <p:cNvSpPr>
            <a:spLocks noGrp="1"/>
          </p:cNvSpPr>
          <p:nvPr>
            <p:ph sz="half" idx="10"/>
          </p:nvPr>
        </p:nvSpPr>
        <p:spPr>
          <a:xfrm>
            <a:off x="3352800" y="3886200"/>
            <a:ext cx="2651760" cy="2590800"/>
          </a:xfrm>
        </p:spPr>
        <p:txBody>
          <a:bodyPr/>
          <a:lstStyle/>
          <a:p>
            <a:r>
              <a:rPr lang="en-US" dirty="0" smtClean="0"/>
              <a:t>Panel collapses</a:t>
            </a:r>
          </a:p>
          <a:p>
            <a:r>
              <a:rPr lang="en-US" dirty="0" smtClean="0"/>
              <a:t>Center moves left and creates screen real estate</a:t>
            </a:r>
            <a:endParaRPr lang="en-US" dirty="0"/>
          </a:p>
        </p:txBody>
      </p:sp>
      <p:sp>
        <p:nvSpPr>
          <p:cNvPr id="21" name="Content Placeholder 20"/>
          <p:cNvSpPr>
            <a:spLocks noGrp="1"/>
          </p:cNvSpPr>
          <p:nvPr>
            <p:ph sz="half" idx="2"/>
          </p:nvPr>
        </p:nvSpPr>
        <p:spPr>
          <a:xfrm>
            <a:off x="6172200" y="3886200"/>
            <a:ext cx="2651760" cy="2427290"/>
          </a:xfrm>
        </p:spPr>
        <p:txBody>
          <a:bodyPr/>
          <a:lstStyle/>
          <a:p>
            <a:r>
              <a:rPr lang="en-US" dirty="0" smtClean="0"/>
              <a:t>Click collapsed panel to trigger</a:t>
            </a:r>
          </a:p>
          <a:p>
            <a:r>
              <a:rPr lang="en-US" dirty="0" smtClean="0"/>
              <a:t>Panel floats over center</a:t>
            </a:r>
            <a:endParaRPr lang="en-US" dirty="0"/>
          </a:p>
        </p:txBody>
      </p:sp>
      <p:sp>
        <p:nvSpPr>
          <p:cNvPr id="6" name="Subtitle 5"/>
          <p:cNvSpPr>
            <a:spLocks noGrp="1"/>
          </p:cNvSpPr>
          <p:nvPr>
            <p:ph type="subTitle" idx="11"/>
          </p:nvPr>
        </p:nvSpPr>
        <p:spPr/>
        <p:txBody>
          <a:bodyPr/>
          <a:lstStyle/>
          <a:p>
            <a:r>
              <a:rPr lang="en-US" dirty="0" smtClean="0"/>
              <a:t>Fixed mode</a:t>
            </a:r>
            <a:endParaRPr lang="en-US" dirty="0"/>
          </a:p>
        </p:txBody>
      </p:sp>
      <p:sp>
        <p:nvSpPr>
          <p:cNvPr id="7" name="Text Placeholder 6"/>
          <p:cNvSpPr>
            <a:spLocks noGrp="1"/>
          </p:cNvSpPr>
          <p:nvPr>
            <p:ph type="body" sz="quarter" idx="12"/>
          </p:nvPr>
        </p:nvSpPr>
        <p:spPr/>
        <p:txBody>
          <a:bodyPr/>
          <a:lstStyle/>
          <a:p>
            <a:r>
              <a:rPr lang="en-US" dirty="0" smtClean="0"/>
              <a:t>Collapsed mode</a:t>
            </a:r>
            <a:endParaRPr lang="en-US" dirty="0"/>
          </a:p>
        </p:txBody>
      </p:sp>
      <p:sp>
        <p:nvSpPr>
          <p:cNvPr id="8" name="Text Placeholder 7"/>
          <p:cNvSpPr>
            <a:spLocks noGrp="1"/>
          </p:cNvSpPr>
          <p:nvPr>
            <p:ph type="body" sz="quarter" idx="13"/>
          </p:nvPr>
        </p:nvSpPr>
        <p:spPr/>
        <p:txBody>
          <a:bodyPr/>
          <a:lstStyle/>
          <a:p>
            <a:r>
              <a:rPr lang="en-US" dirty="0" smtClean="0"/>
              <a:t>Floating mode</a:t>
            </a:r>
            <a:endParaRPr lang="en-US" dirty="0"/>
          </a:p>
        </p:txBody>
      </p:sp>
      <p:pic>
        <p:nvPicPr>
          <p:cNvPr id="3086" name="pci Floati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2200"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pic>
        <p:nvPicPr>
          <p:cNvPr id="3087" name="pci Collpase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55388"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
        <p:nvSpPr>
          <p:cNvPr id="4" name="Right Arrow 3"/>
          <p:cNvSpPr/>
          <p:nvPr/>
        </p:nvSpPr>
        <p:spPr bwMode="auto">
          <a:xfrm rot="10800000">
            <a:off x="3741356" y="2598337"/>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5" name="Line 6"/>
          <p:cNvSpPr>
            <a:spLocks noChangeShapeType="1"/>
          </p:cNvSpPr>
          <p:nvPr/>
        </p:nvSpPr>
        <p:spPr bwMode="auto">
          <a:xfrm>
            <a:off x="3776981" y="1485901"/>
            <a:ext cx="0" cy="2247900"/>
          </a:xfrm>
          <a:prstGeom prst="line">
            <a:avLst/>
          </a:prstGeom>
          <a:noFill/>
          <a:ln w="19050">
            <a:solidFill>
              <a:srgbClr val="FF0000"/>
            </a:solidFill>
            <a:round/>
            <a:headEnd/>
            <a:tailEnd type="none" w="med" len="med"/>
          </a:ln>
          <a:extLst>
            <a:ext uri="{909E8E84-426E-40DD-AFC4-6F175D3DCCD1}">
              <a14:hiddenFill xmlns:a14="http://schemas.microsoft.com/office/drawing/2010/main" xmlns="">
                <a:noFill/>
              </a14:hiddenFill>
            </a:ext>
          </a:extLst>
        </p:spPr>
        <p:txBody>
          <a:bodyPr wrap="square" lIns="0" tIns="0" rIns="0" bIns="0" anchor="ctr">
            <a:spAutoFit/>
          </a:bodyPr>
          <a:lstStyle/>
          <a:p>
            <a:pPr>
              <a:buClr>
                <a:srgbClr val="FFFFFF"/>
              </a:buClr>
            </a:pPr>
            <a:endParaRPr lang="en-US" sz="1400" b="0">
              <a:solidFill>
                <a:srgbClr val="000000"/>
              </a:solidFill>
            </a:endParaRPr>
          </a:p>
        </p:txBody>
      </p:sp>
      <p:sp>
        <p:nvSpPr>
          <p:cNvPr id="16" name="Right Arrow 15"/>
          <p:cNvSpPr/>
          <p:nvPr/>
        </p:nvSpPr>
        <p:spPr bwMode="auto">
          <a:xfrm>
            <a:off x="7563230" y="2723029"/>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pic>
        <p:nvPicPr>
          <p:cNvPr id="17" name="Pic Fixed Panel"/>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24522" y="1462874"/>
            <a:ext cx="2361763" cy="2270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
        <p:nvSpPr>
          <p:cNvPr id="12" name="AutoShape 4"/>
          <p:cNvSpPr>
            <a:spLocks noChangeArrowheads="1"/>
          </p:cNvSpPr>
          <p:nvPr/>
        </p:nvSpPr>
        <p:spPr bwMode="auto">
          <a:xfrm>
            <a:off x="524522" y="1485900"/>
            <a:ext cx="1948016" cy="2247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xmlns="" val="1209363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28625" y="912532"/>
            <a:ext cx="1752600" cy="346667"/>
          </a:xfrm>
          <a:prstGeom prst="rect">
            <a:avLst/>
          </a:prstGeom>
          <a:noFill/>
          <a:ln>
            <a:noFill/>
          </a:ln>
        </p:spPr>
        <p:txBody>
          <a:bodyPr wrap="square" rtlCol="0">
            <a:noAutofit/>
          </a:bodyPr>
          <a:lstStyle/>
          <a:p>
            <a:pPr>
              <a:buClr>
                <a:srgbClr val="FFFFFF"/>
              </a:buClr>
            </a:pPr>
            <a:r>
              <a:rPr lang="en-US" sz="1600" b="0" dirty="0" smtClean="0">
                <a:solidFill>
                  <a:srgbClr val="000000"/>
                </a:solidFill>
                <a:latin typeface="Arial" pitchFamily="32" charset="0"/>
                <a:cs typeface="Arial" pitchFamily="32" charset="0"/>
              </a:rPr>
              <a:t>Tax Filing Status</a:t>
            </a:r>
          </a:p>
        </p:txBody>
      </p:sp>
      <p:sp>
        <p:nvSpPr>
          <p:cNvPr id="3" name="Title 2"/>
          <p:cNvSpPr>
            <a:spLocks noGrp="1"/>
          </p:cNvSpPr>
          <p:nvPr>
            <p:ph type="title"/>
          </p:nvPr>
        </p:nvSpPr>
        <p:spPr/>
        <p:txBody>
          <a:bodyPr/>
          <a:lstStyle/>
          <a:p>
            <a:r>
              <a:rPr lang="en-US" dirty="0" smtClean="0"/>
              <a:t>Drop-down list</a:t>
            </a:r>
            <a:endParaRPr lang="en-US" dirty="0"/>
          </a:p>
        </p:txBody>
      </p:sp>
      <p:sp>
        <p:nvSpPr>
          <p:cNvPr id="21" name="Content Placeholder 20"/>
          <p:cNvSpPr>
            <a:spLocks noGrp="1"/>
          </p:cNvSpPr>
          <p:nvPr>
            <p:ph idx="1"/>
          </p:nvPr>
        </p:nvSpPr>
        <p:spPr>
          <a:xfrm>
            <a:off x="519113" y="3429000"/>
            <a:ext cx="8318500" cy="2971800"/>
          </a:xfrm>
        </p:spPr>
        <p:txBody>
          <a:bodyPr/>
          <a:lstStyle/>
          <a:p>
            <a:r>
              <a:rPr lang="en-US" dirty="0"/>
              <a:t>Filters as you </a:t>
            </a:r>
            <a:r>
              <a:rPr lang="en-US" dirty="0" smtClean="0"/>
              <a:t>type</a:t>
            </a:r>
          </a:p>
          <a:p>
            <a:r>
              <a:rPr lang="en-US" dirty="0" smtClean="0"/>
              <a:t>When editing, the longest option value determines width of combo box</a:t>
            </a:r>
          </a:p>
          <a:p>
            <a:r>
              <a:rPr lang="en-US" dirty="0" smtClean="0"/>
              <a:t>Drop-down lists are implemented and configured as combo boxes</a:t>
            </a:r>
          </a:p>
          <a:p>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58228" y="912533"/>
            <a:ext cx="2228572" cy="3466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58227" y="1259200"/>
            <a:ext cx="1993333" cy="59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143543" y="912533"/>
            <a:ext cx="2228572" cy="3466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2"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143542" y="1226858"/>
            <a:ext cx="3342858" cy="1782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
        <p:nvSpPr>
          <p:cNvPr id="5" name="Arc 4"/>
          <p:cNvSpPr/>
          <p:nvPr/>
        </p:nvSpPr>
        <p:spPr bwMode="auto">
          <a:xfrm flipH="1">
            <a:off x="5867400" y="781050"/>
            <a:ext cx="990600" cy="1238065"/>
          </a:xfrm>
          <a:prstGeom prst="arc">
            <a:avLst>
              <a:gd name="adj1" fmla="val 13967793"/>
              <a:gd name="adj2" fmla="val 7804793"/>
            </a:avLst>
          </a:prstGeom>
          <a:noFill/>
          <a:ln w="28575" cap="flat" cmpd="sng" algn="ctr">
            <a:solidFill>
              <a:srgbClr val="D33941"/>
            </a:solidFill>
            <a:prstDash val="solid"/>
            <a:round/>
            <a:headEnd type="none" w="med" len="med"/>
            <a:tailEnd type="arrow" w="lg" len="med"/>
          </a:ln>
          <a:effectLst/>
        </p:spPr>
        <p:txBody>
          <a:bodyPr vert="horz" wrap="square" lIns="0" tIns="0" rIns="0" bIns="0" numCol="1" rtlCol="0" anchor="ctr" anchorCtr="0" compatLnSpc="1">
            <a:prstTxWarp prst="textNoShape">
              <a:avLst/>
            </a:prstTxWarp>
            <a:spAutoFit/>
          </a:bodyPr>
          <a:lstStyle/>
          <a:p>
            <a:pPr>
              <a:buClr>
                <a:srgbClr val="FFFFFF"/>
              </a:buClr>
            </a:pPr>
            <a:endParaRPr lang="en-US" smtClean="0"/>
          </a:p>
        </p:txBody>
      </p:sp>
      <p:sp>
        <p:nvSpPr>
          <p:cNvPr id="6" name="Rectangle 5"/>
          <p:cNvSpPr/>
          <p:nvPr/>
        </p:nvSpPr>
        <p:spPr>
          <a:xfrm>
            <a:off x="5867400" y="2247716"/>
            <a:ext cx="2819400" cy="738664"/>
          </a:xfrm>
          <a:prstGeom prst="rect">
            <a:avLst/>
          </a:prstGeom>
        </p:spPr>
        <p:txBody>
          <a:bodyPr wrap="square">
            <a:spAutoFit/>
          </a:bodyPr>
          <a:lstStyle/>
          <a:p>
            <a:pPr lvl="1">
              <a:buClr>
                <a:srgbClr val="FFFFFF"/>
              </a:buClr>
            </a:pPr>
            <a:r>
              <a:rPr lang="en-US" sz="1400" dirty="0" smtClean="0">
                <a:solidFill>
                  <a:srgbClr val="D33941"/>
                </a:solidFill>
              </a:rPr>
              <a:t>As </a:t>
            </a:r>
            <a:r>
              <a:rPr lang="en-US" sz="1400" dirty="0">
                <a:solidFill>
                  <a:srgbClr val="D33941"/>
                </a:solidFill>
              </a:rPr>
              <a:t>you </a:t>
            </a:r>
            <a:r>
              <a:rPr lang="en-US" sz="1400" dirty="0" smtClean="0">
                <a:solidFill>
                  <a:srgbClr val="D33941"/>
                </a:solidFill>
              </a:rPr>
              <a:t>type, the list filters to the matching pattern</a:t>
            </a:r>
            <a:endParaRPr lang="en-US" sz="1400" dirty="0">
              <a:solidFill>
                <a:srgbClr val="D33941"/>
              </a:solidFill>
            </a:endParaRPr>
          </a:p>
        </p:txBody>
      </p:sp>
    </p:spTree>
    <p:extLst>
      <p:ext uri="{BB962C8B-B14F-4D97-AF65-F5344CB8AC3E}">
        <p14:creationId xmlns:p14="http://schemas.microsoft.com/office/powerpoint/2010/main" xmlns="" val="22488369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 LV"/>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583" y="913912"/>
            <a:ext cx="8146286" cy="1998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lstStyle/>
          <a:p>
            <a:r>
              <a:rPr lang="en-US" dirty="0" smtClean="0"/>
              <a:t>User configurable lists</a:t>
            </a:r>
            <a:endParaRPr lang="en-US" dirty="0"/>
          </a:p>
        </p:txBody>
      </p:sp>
      <p:sp>
        <p:nvSpPr>
          <p:cNvPr id="3" name="text"/>
          <p:cNvSpPr>
            <a:spLocks noGrp="1"/>
          </p:cNvSpPr>
          <p:nvPr>
            <p:ph idx="1"/>
          </p:nvPr>
        </p:nvSpPr>
        <p:spPr>
          <a:xfrm>
            <a:off x="519113" y="3124200"/>
            <a:ext cx="8318500" cy="3276600"/>
          </a:xfrm>
        </p:spPr>
        <p:txBody>
          <a:bodyPr/>
          <a:lstStyle/>
          <a:p>
            <a:pPr marL="457200" indent="-457200">
              <a:buFont typeface="+mj-lt"/>
              <a:buAutoNum type="arabicPeriod"/>
            </a:pPr>
            <a:r>
              <a:rPr lang="en-US" dirty="0" smtClean="0"/>
              <a:t>Ascending and descending sort</a:t>
            </a:r>
          </a:p>
          <a:p>
            <a:pPr marL="457200" indent="-457200">
              <a:buFont typeface="+mj-lt"/>
              <a:buAutoNum type="arabicPeriod"/>
            </a:pPr>
            <a:r>
              <a:rPr lang="en-US" dirty="0" smtClean="0"/>
              <a:t>Group by this field</a:t>
            </a:r>
          </a:p>
          <a:p>
            <a:pPr marL="800100" lvl="1" indent="-457200"/>
            <a:r>
              <a:rPr lang="en-US" dirty="0" smtClean="0"/>
              <a:t>By column data value</a:t>
            </a:r>
          </a:p>
          <a:p>
            <a:pPr marL="800100" lvl="1" indent="-457200"/>
            <a:r>
              <a:rPr lang="en-US" dirty="0" smtClean="0"/>
              <a:t>Collapse  and expand</a:t>
            </a:r>
          </a:p>
          <a:p>
            <a:pPr marL="457200" indent="-457200">
              <a:buFont typeface="+mj-lt"/>
              <a:buAutoNum type="arabicPeriod"/>
            </a:pPr>
            <a:r>
              <a:rPr lang="en-US" dirty="0" smtClean="0"/>
              <a:t>Re-arrange horizontally</a:t>
            </a:r>
          </a:p>
          <a:p>
            <a:pPr marL="457200" indent="-457200">
              <a:buFont typeface="+mj-lt"/>
              <a:buAutoNum type="arabicPeriod"/>
            </a:pPr>
            <a:r>
              <a:rPr lang="en-US" dirty="0" smtClean="0"/>
              <a:t>Show and hide columns</a:t>
            </a:r>
          </a:p>
          <a:p>
            <a:pPr marL="457200" indent="-457200">
              <a:buFont typeface="+mj-lt"/>
              <a:buAutoNum type="arabicPeriod"/>
            </a:pPr>
            <a:r>
              <a:rPr lang="en-US" dirty="0" smtClean="0"/>
              <a:t>Resize columns</a:t>
            </a:r>
          </a:p>
        </p:txBody>
      </p:sp>
      <p:pic>
        <p:nvPicPr>
          <p:cNvPr id="1037" name="zip"/>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75184" y="1207483"/>
            <a:ext cx="515428" cy="31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45" name="Picture 21" descr="C:\Users\sluersen\AppData\Local\Temp\SNAGHTML8d2ec0.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71380" y="826723"/>
            <a:ext cx="113142" cy="553143"/>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num1"/>
          <p:cNvSpPr/>
          <p:nvPr/>
        </p:nvSpPr>
        <p:spPr bwMode="auto">
          <a:xfrm>
            <a:off x="1693984" y="86164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1</a:t>
            </a:r>
            <a:endParaRPr lang="en-US" sz="1400" b="0" dirty="0">
              <a:solidFill>
                <a:srgbClr val="000000"/>
              </a:solidFill>
            </a:endParaRPr>
          </a:p>
        </p:txBody>
      </p:sp>
      <p:sp>
        <p:nvSpPr>
          <p:cNvPr id="27" name="num4"/>
          <p:cNvSpPr/>
          <p:nvPr/>
        </p:nvSpPr>
        <p:spPr bwMode="auto">
          <a:xfrm>
            <a:off x="1371600" y="2514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2</a:t>
            </a:r>
            <a:endParaRPr lang="en-US" sz="1400" b="0" dirty="0">
              <a:solidFill>
                <a:srgbClr val="000000"/>
              </a:solidFill>
            </a:endParaRPr>
          </a:p>
        </p:txBody>
      </p:sp>
      <p:pic>
        <p:nvPicPr>
          <p:cNvPr id="1047" name="pic Menu"/>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818184" y="1285875"/>
            <a:ext cx="1910857" cy="14331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3" name="pic Column Select"/>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705600" y="1809460"/>
            <a:ext cx="1483614" cy="23637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 name="num2"/>
          <p:cNvSpPr/>
          <p:nvPr/>
        </p:nvSpPr>
        <p:spPr bwMode="auto">
          <a:xfrm>
            <a:off x="4267200" y="1447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a:solidFill>
                  <a:srgbClr val="003399"/>
                </a:solidFill>
              </a:rPr>
              <a:t>3</a:t>
            </a:r>
            <a:endParaRPr lang="en-US" sz="1400" b="0" dirty="0">
              <a:solidFill>
                <a:srgbClr val="000000"/>
              </a:solidFill>
            </a:endParaRPr>
          </a:p>
        </p:txBody>
      </p:sp>
      <p:sp>
        <p:nvSpPr>
          <p:cNvPr id="26" name="num3"/>
          <p:cNvSpPr/>
          <p:nvPr/>
        </p:nvSpPr>
        <p:spPr bwMode="auto">
          <a:xfrm>
            <a:off x="8153400" y="3505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4</a:t>
            </a:r>
            <a:endParaRPr lang="en-US" sz="1400" b="0" dirty="0">
              <a:solidFill>
                <a:srgbClr val="000000"/>
              </a:solidFill>
            </a:endParaRPr>
          </a:p>
        </p:txBody>
      </p:sp>
      <p:pic>
        <p:nvPicPr>
          <p:cNvPr id="6148" name="Picture 4" descr="C:\Users\sluersen\AppData\Local\Temp\SNAGHTML1835ff2.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353300" y="813901"/>
            <a:ext cx="502857" cy="238857"/>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num3"/>
          <p:cNvSpPr/>
          <p:nvPr/>
        </p:nvSpPr>
        <p:spPr bwMode="auto">
          <a:xfrm>
            <a:off x="7796215" y="82672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buClr>
                <a:srgbClr val="FFFFFF"/>
              </a:buClr>
            </a:pPr>
            <a:r>
              <a:rPr lang="en-US" sz="1400" b="0" dirty="0" smtClean="0">
                <a:solidFill>
                  <a:srgbClr val="003399"/>
                </a:solidFill>
              </a:rPr>
              <a:t>5</a:t>
            </a:r>
            <a:endParaRPr lang="en-US" sz="1400" b="0" dirty="0">
              <a:solidFill>
                <a:srgbClr val="000000"/>
              </a:solidFill>
            </a:endParaRPr>
          </a:p>
        </p:txBody>
      </p:sp>
      <p:sp>
        <p:nvSpPr>
          <p:cNvPr id="20" name="Content Placeholder 9"/>
          <p:cNvSpPr txBox="1">
            <a:spLocks/>
          </p:cNvSpPr>
          <p:nvPr/>
        </p:nvSpPr>
        <p:spPr>
          <a:xfrm>
            <a:off x="4572000" y="5410200"/>
            <a:ext cx="4265613" cy="962025"/>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b="0" kern="0" dirty="0" smtClean="0">
                <a:solidFill>
                  <a:srgbClr val="000000"/>
                </a:solidFill>
              </a:rPr>
              <a:t>User-configuration persists in browser local storage</a:t>
            </a:r>
            <a:endParaRPr lang="en-US" b="0" kern="0" dirty="0">
              <a:solidFill>
                <a:srgbClr val="000000"/>
              </a:solidFill>
            </a:endParaRPr>
          </a:p>
        </p:txBody>
      </p:sp>
    </p:spTree>
    <p:extLst>
      <p:ext uri="{BB962C8B-B14F-4D97-AF65-F5344CB8AC3E}">
        <p14:creationId xmlns:p14="http://schemas.microsoft.com/office/powerpoint/2010/main" xmlns="" val="28732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layout preference</a:t>
            </a:r>
            <a:endParaRPr lang="en-US" dirty="0"/>
          </a:p>
        </p:txBody>
      </p:sp>
      <p:sp>
        <p:nvSpPr>
          <p:cNvPr id="3" name="Content Placeholder 2"/>
          <p:cNvSpPr>
            <a:spLocks noGrp="1"/>
          </p:cNvSpPr>
          <p:nvPr>
            <p:ph sz="half" idx="1"/>
          </p:nvPr>
        </p:nvSpPr>
        <p:spPr/>
        <p:txBody>
          <a:bodyPr/>
          <a:lstStyle/>
          <a:p>
            <a:r>
              <a:rPr lang="en-US" dirty="0" smtClean="0"/>
              <a:t>User configuration stored in browser Local Data store</a:t>
            </a:r>
          </a:p>
          <a:p>
            <a:r>
              <a:rPr lang="en-US" dirty="0" smtClean="0"/>
              <a:t>Reset layout default with </a:t>
            </a:r>
            <a:r>
              <a:rPr lang="en-US" b="1" dirty="0"/>
              <a:t>Settings </a:t>
            </a:r>
            <a:r>
              <a:rPr lang="en-US" b="1" dirty="0" smtClean="0">
                <a:sym typeface="Wingdings" pitchFamily="2" charset="2"/>
              </a:rPr>
              <a:t></a:t>
            </a:r>
            <a:br>
              <a:rPr lang="en-US" b="1" dirty="0" smtClean="0">
                <a:sym typeface="Wingdings" pitchFamily="2" charset="2"/>
              </a:rPr>
            </a:br>
            <a:r>
              <a:rPr lang="en-US" b="1" dirty="0" smtClean="0">
                <a:sym typeface="Wingdings" pitchFamily="2" charset="2"/>
              </a:rPr>
              <a:t>Clear </a:t>
            </a:r>
            <a:r>
              <a:rPr lang="en-US" b="1" dirty="0">
                <a:sym typeface="Wingdings" pitchFamily="2" charset="2"/>
              </a:rPr>
              <a:t>Layout Preference</a:t>
            </a:r>
          </a:p>
          <a:p>
            <a:endParaRPr lang="en-US" dirty="0"/>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3581400"/>
            <a:ext cx="30861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pic>
        <p:nvPicPr>
          <p:cNvPr id="1126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61016" y="4724400"/>
            <a:ext cx="7527641" cy="16990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pic>
        <p:nvPicPr>
          <p:cNvPr id="11266" name="Picture 2" descr="C:\Users\sluersen\AppData\Local\Temp\SNAGHTML23704bc.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12425" y="885825"/>
            <a:ext cx="3176232" cy="2745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8" name="Rounded Rectangle 7"/>
          <p:cNvSpPr/>
          <p:nvPr/>
        </p:nvSpPr>
        <p:spPr bwMode="auto">
          <a:xfrm>
            <a:off x="6248400" y="4381500"/>
            <a:ext cx="2431428" cy="38100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r>
              <a:rPr lang="en-US" sz="1400" b="0" dirty="0" smtClean="0">
                <a:solidFill>
                  <a:srgbClr val="000000"/>
                </a:solidFill>
              </a:rPr>
              <a:t>Default configuration</a:t>
            </a:r>
            <a:endParaRPr lang="en-US" sz="1400" b="0" dirty="0">
              <a:solidFill>
                <a:srgbClr val="000000"/>
              </a:solidFill>
            </a:endParaRPr>
          </a:p>
        </p:txBody>
      </p:sp>
      <p:sp>
        <p:nvSpPr>
          <p:cNvPr id="10" name="Rounded Rectangle 9"/>
          <p:cNvSpPr/>
          <p:nvPr/>
        </p:nvSpPr>
        <p:spPr bwMode="auto">
          <a:xfrm>
            <a:off x="2076450" y="3240289"/>
            <a:ext cx="2057400" cy="38100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r>
              <a:rPr lang="en-US" sz="1400" b="0" dirty="0" smtClean="0">
                <a:solidFill>
                  <a:srgbClr val="000000"/>
                </a:solidFill>
              </a:rPr>
              <a:t>User configuration</a:t>
            </a:r>
            <a:endParaRPr lang="en-US" sz="1400" b="0" dirty="0">
              <a:solidFill>
                <a:srgbClr val="000000"/>
              </a:solidFill>
            </a:endParaRPr>
          </a:p>
        </p:txBody>
      </p:sp>
    </p:spTree>
    <p:extLst>
      <p:ext uri="{BB962C8B-B14F-4D97-AF65-F5344CB8AC3E}">
        <p14:creationId xmlns:p14="http://schemas.microsoft.com/office/powerpoint/2010/main" xmlns="" val="47081568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5" name="Picture 2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914399"/>
            <a:ext cx="8220953" cy="186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lstStyle/>
          <a:p>
            <a:r>
              <a:rPr lang="en-US" dirty="0" smtClean="0"/>
              <a:t>Editing lists</a:t>
            </a:r>
            <a:endParaRPr lang="en-US" dirty="0"/>
          </a:p>
        </p:txBody>
      </p:sp>
      <p:sp>
        <p:nvSpPr>
          <p:cNvPr id="3" name="Content Placeholder 2"/>
          <p:cNvSpPr>
            <a:spLocks noGrp="1"/>
          </p:cNvSpPr>
          <p:nvPr>
            <p:ph idx="1"/>
          </p:nvPr>
        </p:nvSpPr>
        <p:spPr>
          <a:xfrm>
            <a:off x="261938" y="3610088"/>
            <a:ext cx="4936628" cy="2295412"/>
          </a:xfrm>
        </p:spPr>
        <p:txBody>
          <a:bodyPr/>
          <a:lstStyle/>
          <a:p>
            <a:r>
              <a:rPr lang="en-US" dirty="0" smtClean="0"/>
              <a:t>Editable cell indicator</a:t>
            </a:r>
          </a:p>
          <a:p>
            <a:pPr lvl="1"/>
            <a:r>
              <a:rPr lang="en-US" dirty="0" smtClean="0"/>
              <a:t>Top left triangle: </a:t>
            </a:r>
          </a:p>
          <a:p>
            <a:r>
              <a:rPr lang="en-US" dirty="0" smtClean="0"/>
              <a:t>Standard controls support</a:t>
            </a:r>
          </a:p>
          <a:p>
            <a:pPr lvl="1"/>
            <a:r>
              <a:rPr lang="en-US" dirty="0" smtClean="0"/>
              <a:t>Watermark</a:t>
            </a:r>
          </a:p>
          <a:p>
            <a:pPr lvl="1"/>
            <a:r>
              <a:rPr lang="en-US" dirty="0" smtClean="0"/>
              <a:t>Validation</a:t>
            </a:r>
          </a:p>
          <a:p>
            <a:pPr lvl="1"/>
            <a:r>
              <a:rPr lang="en-US" dirty="0" smtClean="0"/>
              <a:t>Drop-down lists</a:t>
            </a:r>
          </a:p>
          <a:p>
            <a:pPr lvl="1"/>
            <a:r>
              <a:rPr lang="en-US" dirty="0" smtClean="0"/>
              <a:t>Calendar</a:t>
            </a:r>
          </a:p>
        </p:txBody>
      </p:sp>
      <p:pic>
        <p:nvPicPr>
          <p:cNvPr id="2073" name="pic Cell mask"/>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83835" y="2439749"/>
            <a:ext cx="1550590" cy="3501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74" name="pic Calenda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278256" y="2763920"/>
            <a:ext cx="2637144" cy="29590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76" name="pic Cell None"/>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019550" y="2437256"/>
            <a:ext cx="1621905" cy="3466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72" name="pic dropdown"/>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19550" y="2759158"/>
            <a:ext cx="1436191"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77" name="pic Cell Input Mask"/>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439549" y="2436525"/>
            <a:ext cx="1572381" cy="3466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69" name="pic Floating Mask"/>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12242" y="2724889"/>
            <a:ext cx="829524" cy="37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Isosceles Triangle 5"/>
          <p:cNvSpPr/>
          <p:nvPr/>
        </p:nvSpPr>
        <p:spPr bwMode="auto">
          <a:xfrm rot="5400000">
            <a:off x="3054747" y="4121547"/>
            <a:ext cx="390412" cy="358094"/>
          </a:xfrm>
          <a:prstGeom prst="triangle">
            <a:avLst>
              <a:gd name="adj" fmla="val 0"/>
            </a:avLst>
          </a:prstGeom>
          <a:solidFill>
            <a:schemeClr val="accent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buClr>
                <a:srgbClr val="FFFFFF"/>
              </a:buClr>
            </a:pPr>
            <a:endParaRPr lang="en-US" sz="1400" b="0">
              <a:solidFill>
                <a:srgbClr val="000000"/>
              </a:solidFill>
            </a:endParaRPr>
          </a:p>
        </p:txBody>
      </p:sp>
    </p:spTree>
    <p:extLst>
      <p:ext uri="{BB962C8B-B14F-4D97-AF65-F5344CB8AC3E}">
        <p14:creationId xmlns:p14="http://schemas.microsoft.com/office/powerpoint/2010/main" xmlns="" val="28011568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Localization</a:t>
            </a:r>
          </a:p>
        </p:txBody>
      </p:sp>
      <p:sp>
        <p:nvSpPr>
          <p:cNvPr id="47107" name="Rectangle 3"/>
          <p:cNvSpPr>
            <a:spLocks noGrp="1" noChangeArrowheads="1"/>
          </p:cNvSpPr>
          <p:nvPr>
            <p:ph idx="1"/>
          </p:nvPr>
        </p:nvSpPr>
        <p:spPr>
          <a:xfrm>
            <a:off x="519113" y="788988"/>
            <a:ext cx="8318500" cy="2319337"/>
          </a:xfrm>
        </p:spPr>
        <p:txBody>
          <a:bodyPr/>
          <a:lstStyle/>
          <a:p>
            <a:pPr>
              <a:buFont typeface="Arial" charset="0"/>
              <a:buChar char="•"/>
            </a:pPr>
            <a:r>
              <a:rPr lang="en-US" smtClean="0"/>
              <a:t>A locale can define how various elements of the UI are presented, including</a:t>
            </a:r>
          </a:p>
          <a:p>
            <a:pPr lvl="1"/>
            <a:r>
              <a:rPr lang="en-US" smtClean="0"/>
              <a:t>Currency formats</a:t>
            </a:r>
          </a:p>
          <a:p>
            <a:pPr lvl="1"/>
            <a:r>
              <a:rPr lang="en-US" smtClean="0"/>
              <a:t>Number formats</a:t>
            </a:r>
          </a:p>
          <a:p>
            <a:pPr lvl="1"/>
            <a:r>
              <a:rPr lang="en-US" smtClean="0"/>
              <a:t>Date/time formats</a:t>
            </a:r>
          </a:p>
          <a:p>
            <a:pPr lvl="1"/>
            <a:r>
              <a:rPr lang="en-US" smtClean="0"/>
              <a:t>Text labels</a:t>
            </a:r>
          </a:p>
        </p:txBody>
      </p:sp>
      <p:pic>
        <p:nvPicPr>
          <p:cNvPr id="47108" name="Picture 1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2425" y="3260725"/>
            <a:ext cx="8553450" cy="3171825"/>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sp>
        <p:nvSpPr>
          <p:cNvPr id="47109" name="Line 5"/>
          <p:cNvSpPr>
            <a:spLocks noChangeShapeType="1"/>
          </p:cNvSpPr>
          <p:nvPr/>
        </p:nvSpPr>
        <p:spPr bwMode="auto">
          <a:xfrm>
            <a:off x="2243138" y="3124200"/>
            <a:ext cx="625475" cy="155575"/>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
        <p:nvSpPr>
          <p:cNvPr id="47110" name="Line 6"/>
          <p:cNvSpPr>
            <a:spLocks noChangeShapeType="1"/>
          </p:cNvSpPr>
          <p:nvPr/>
        </p:nvSpPr>
        <p:spPr bwMode="auto">
          <a:xfrm>
            <a:off x="2036763" y="3135313"/>
            <a:ext cx="77787" cy="636587"/>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
        <p:nvSpPr>
          <p:cNvPr id="47111" name="Line 7"/>
          <p:cNvSpPr>
            <a:spLocks noChangeShapeType="1"/>
          </p:cNvSpPr>
          <p:nvPr/>
        </p:nvSpPr>
        <p:spPr bwMode="auto">
          <a:xfrm flipH="1">
            <a:off x="1439863" y="3143250"/>
            <a:ext cx="423862" cy="993775"/>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
        <p:nvSpPr>
          <p:cNvPr id="47112" name="Line 8"/>
          <p:cNvSpPr>
            <a:spLocks noChangeShapeType="1"/>
          </p:cNvSpPr>
          <p:nvPr/>
        </p:nvSpPr>
        <p:spPr bwMode="auto">
          <a:xfrm>
            <a:off x="3279775" y="1828800"/>
            <a:ext cx="5567363" cy="2286000"/>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
        <p:nvSpPr>
          <p:cNvPr id="47113" name="Line 9"/>
          <p:cNvSpPr>
            <a:spLocks noChangeShapeType="1"/>
          </p:cNvSpPr>
          <p:nvPr/>
        </p:nvSpPr>
        <p:spPr bwMode="auto">
          <a:xfrm>
            <a:off x="3382963" y="2617788"/>
            <a:ext cx="1109662" cy="1747837"/>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cxnSp>
        <p:nvCxnSpPr>
          <p:cNvPr id="47114" name="Straight Arrow Connector 22"/>
          <p:cNvCxnSpPr>
            <a:cxnSpLocks noChangeShapeType="1"/>
          </p:cNvCxnSpPr>
          <p:nvPr/>
        </p:nvCxnSpPr>
        <p:spPr bwMode="auto">
          <a:xfrm>
            <a:off x="3189288" y="2182813"/>
            <a:ext cx="5097462" cy="200025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2109466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Setting user locale</a:t>
            </a:r>
          </a:p>
        </p:txBody>
      </p:sp>
      <p:sp>
        <p:nvSpPr>
          <p:cNvPr id="48131" name="Rectangle 3"/>
          <p:cNvSpPr>
            <a:spLocks noGrp="1" noChangeArrowheads="1"/>
          </p:cNvSpPr>
          <p:nvPr>
            <p:ph idx="1"/>
          </p:nvPr>
        </p:nvSpPr>
        <p:spPr>
          <a:xfrm>
            <a:off x="519113" y="804863"/>
            <a:ext cx="8318500" cy="1306512"/>
          </a:xfrm>
        </p:spPr>
        <p:txBody>
          <a:bodyPr/>
          <a:lstStyle/>
          <a:p>
            <a:pPr>
              <a:buFont typeface="Arial" charset="0"/>
              <a:buChar char="•"/>
            </a:pPr>
            <a:r>
              <a:rPr lang="en-US" smtClean="0"/>
              <a:t>Language and locale preference can be set per user</a:t>
            </a:r>
          </a:p>
          <a:p>
            <a:pPr lvl="1"/>
            <a:r>
              <a:rPr lang="en-US" smtClean="0"/>
              <a:t>At logon</a:t>
            </a:r>
          </a:p>
          <a:p>
            <a:pPr lvl="1"/>
            <a:r>
              <a:rPr lang="en-US" smtClean="0"/>
              <a:t>Via preferences</a:t>
            </a:r>
          </a:p>
        </p:txBody>
      </p:sp>
      <p:sp>
        <p:nvSpPr>
          <p:cNvPr id="48132" name="Line 8"/>
          <p:cNvSpPr>
            <a:spLocks noChangeShapeType="1"/>
          </p:cNvSpPr>
          <p:nvPr/>
        </p:nvSpPr>
        <p:spPr bwMode="auto">
          <a:xfrm flipH="1" flipV="1">
            <a:off x="6181725" y="4097338"/>
            <a:ext cx="1785938" cy="0"/>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pic>
        <p:nvPicPr>
          <p:cNvPr id="48133"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57338" y="2125663"/>
            <a:ext cx="7196137" cy="2022475"/>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48134"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6400" y="3973513"/>
            <a:ext cx="7154863" cy="2252662"/>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48135" name="Picture 1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307263" y="4313238"/>
            <a:ext cx="1487487" cy="792162"/>
          </a:xfrm>
          <a:prstGeom prst="rect">
            <a:avLst/>
          </a:prstGeom>
          <a:noFill/>
          <a:ln w="127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cxnSp>
        <p:nvCxnSpPr>
          <p:cNvPr id="48136" name="Straight Connector 13"/>
          <p:cNvCxnSpPr>
            <a:cxnSpLocks noChangeShapeType="1"/>
          </p:cNvCxnSpPr>
          <p:nvPr/>
        </p:nvCxnSpPr>
        <p:spPr bwMode="auto">
          <a:xfrm flipH="1" flipV="1">
            <a:off x="7032625" y="4975225"/>
            <a:ext cx="468313" cy="0"/>
          </a:xfrm>
          <a:prstGeom prst="line">
            <a:avLst/>
          </a:prstGeom>
          <a:noFill/>
          <a:ln w="19050" algn="ctr">
            <a:solidFill>
              <a:srgbClr val="D33941"/>
            </a:solidFill>
            <a:round/>
            <a:headEnd/>
            <a:tailEnd/>
          </a:ln>
          <a:extLst>
            <a:ext uri="{909E8E84-426E-40DD-AFC4-6F175D3DCCD1}">
              <a14:hiddenFill xmlns:a14="http://schemas.microsoft.com/office/drawing/2010/main" xmlns="">
                <a:noFill/>
              </a14:hiddenFill>
            </a:ext>
          </a:extLst>
        </p:spPr>
      </p:cxnSp>
      <p:sp>
        <p:nvSpPr>
          <p:cNvPr id="48137" name="Line 9"/>
          <p:cNvSpPr>
            <a:spLocks noChangeShapeType="1"/>
          </p:cNvSpPr>
          <p:nvPr/>
        </p:nvSpPr>
        <p:spPr bwMode="auto">
          <a:xfrm>
            <a:off x="7956550" y="4090988"/>
            <a:ext cx="11113" cy="285750"/>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pPr>
              <a:buClr>
                <a:srgbClr val="FFFFFF"/>
              </a:buClr>
            </a:pPr>
            <a:endParaRPr lang="en-US"/>
          </a:p>
        </p:txBody>
      </p:sp>
    </p:spTree>
    <p:extLst>
      <p:ext uri="{BB962C8B-B14F-4D97-AF65-F5344CB8AC3E}">
        <p14:creationId xmlns:p14="http://schemas.microsoft.com/office/powerpoint/2010/main" xmlns="" val="184010543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bwMode="gray"/>
        <p:txBody>
          <a:bodyPr/>
          <a:lstStyle/>
          <a:p>
            <a:pPr>
              <a:lnSpc>
                <a:spcPct val="150000"/>
              </a:lnSpc>
            </a:pPr>
            <a:r>
              <a:rPr lang="en-US" sz="2800" dirty="0">
                <a:solidFill>
                  <a:schemeClr val="hlink"/>
                </a:solidFill>
              </a:rPr>
              <a:t>PolicyCenter overview</a:t>
            </a:r>
          </a:p>
          <a:p>
            <a:pPr>
              <a:lnSpc>
                <a:spcPct val="150000"/>
              </a:lnSpc>
            </a:pPr>
            <a:r>
              <a:rPr lang="en-US" sz="2800" dirty="0">
                <a:solidFill>
                  <a:schemeClr val="hlink"/>
                </a:solidFill>
              </a:rPr>
              <a:t>Logging in</a:t>
            </a:r>
          </a:p>
          <a:p>
            <a:pPr>
              <a:lnSpc>
                <a:spcPct val="150000"/>
              </a:lnSpc>
            </a:pPr>
            <a:r>
              <a:rPr lang="en-US" sz="2800" dirty="0">
                <a:solidFill>
                  <a:schemeClr val="hlink"/>
                </a:solidFill>
              </a:rPr>
              <a:t>User Interface</a:t>
            </a:r>
          </a:p>
          <a:p>
            <a:pPr>
              <a:lnSpc>
                <a:spcPct val="150000"/>
              </a:lnSpc>
            </a:pPr>
            <a:r>
              <a:rPr lang="en-US" sz="2800" dirty="0"/>
              <a:t>PolicyCenter implementations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product landscape</a:t>
            </a:r>
            <a:endParaRPr lang="en-US" dirty="0"/>
          </a:p>
        </p:txBody>
      </p:sp>
      <p:sp>
        <p:nvSpPr>
          <p:cNvPr id="12" name="Content Placeholder 11"/>
          <p:cNvSpPr>
            <a:spLocks noGrp="1"/>
          </p:cNvSpPr>
          <p:nvPr>
            <p:ph idx="1"/>
          </p:nvPr>
        </p:nvSpPr>
        <p:spPr/>
        <p:txBody>
          <a:bodyPr/>
          <a:lstStyle/>
          <a:p>
            <a:r>
              <a:rPr lang="en-US" dirty="0" smtClean="0"/>
              <a:t>Guidewire provides core systems used by carriers as operational systems of record</a:t>
            </a:r>
          </a:p>
        </p:txBody>
      </p:sp>
      <p:grpSp>
        <p:nvGrpSpPr>
          <p:cNvPr id="9" name="Group 8"/>
          <p:cNvGrpSpPr/>
          <p:nvPr/>
        </p:nvGrpSpPr>
        <p:grpSpPr>
          <a:xfrm>
            <a:off x="2362200" y="1971675"/>
            <a:ext cx="4371975" cy="4371975"/>
            <a:chOff x="2362200" y="1971675"/>
            <a:chExt cx="4371975" cy="4371975"/>
          </a:xfrm>
        </p:grpSpPr>
        <p:sp>
          <p:nvSpPr>
            <p:cNvPr id="3" name="Oval 2"/>
            <p:cNvSpPr/>
            <p:nvPr/>
          </p:nvSpPr>
          <p:spPr bwMode="auto">
            <a:xfrm>
              <a:off x="2362200" y="1971675"/>
              <a:ext cx="4371975" cy="4371975"/>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buClr>
                  <a:srgbClr val="FFFFFF"/>
                </a:buClr>
              </a:pPr>
              <a:r>
                <a:rPr lang="en-US" sz="1800" b="0" dirty="0" smtClean="0">
                  <a:solidFill>
                    <a:srgbClr val="000000"/>
                  </a:solidFill>
                  <a:latin typeface="Arial Black" pitchFamily="34" charset="0"/>
                </a:rPr>
                <a:t>Core Operations Support</a:t>
              </a:r>
              <a:endParaRPr lang="en-US" sz="1800" b="0" dirty="0">
                <a:solidFill>
                  <a:srgbClr val="000000"/>
                </a:solidFill>
                <a:latin typeface="Arial Black" pitchFamily="34" charset="0"/>
              </a:endParaRPr>
            </a:p>
          </p:txBody>
        </p:sp>
        <p:sp>
          <p:nvSpPr>
            <p:cNvPr id="5" name="TextBox 4"/>
            <p:cNvSpPr txBox="1"/>
            <p:nvPr/>
          </p:nvSpPr>
          <p:spPr>
            <a:xfrm>
              <a:off x="2668333" y="3829050"/>
              <a:ext cx="3759708" cy="1733550"/>
            </a:xfrm>
            <a:prstGeom prst="rect">
              <a:avLst/>
            </a:prstGeom>
            <a:noFill/>
          </p:spPr>
          <p:txBody>
            <a:bodyPr wrap="none" rtlCol="0">
              <a:prstTxWarp prst="textArchDown">
                <a:avLst/>
              </a:prstTxWarp>
              <a:spAutoFit/>
            </a:bodyPr>
            <a:lstStyle/>
            <a:p>
              <a:pPr>
                <a:buClr>
                  <a:srgbClr val="FFFFFF"/>
                </a:buClr>
              </a:pPr>
              <a:r>
                <a:rPr lang="en-US" sz="1800" b="0" dirty="0" smtClean="0">
                  <a:solidFill>
                    <a:srgbClr val="000000"/>
                  </a:solidFill>
                  <a:latin typeface="Arial Black" pitchFamily="34" charset="0"/>
                  <a:cs typeface="Calibri" pitchFamily="34" charset="0"/>
                </a:rPr>
                <a:t>Data Management &amp; </a:t>
              </a:r>
              <a:br>
                <a:rPr lang="en-US" sz="1800" b="0" dirty="0" smtClean="0">
                  <a:solidFill>
                    <a:srgbClr val="000000"/>
                  </a:solidFill>
                  <a:latin typeface="Arial Black" pitchFamily="34" charset="0"/>
                  <a:cs typeface="Calibri" pitchFamily="34" charset="0"/>
                </a:rPr>
              </a:br>
              <a:r>
                <a:rPr lang="en-US" sz="1800" b="0" dirty="0" smtClean="0">
                  <a:solidFill>
                    <a:srgbClr val="000000"/>
                  </a:solidFill>
                  <a:latin typeface="Arial Black" pitchFamily="34" charset="0"/>
                  <a:cs typeface="Calibri" pitchFamily="34" charset="0"/>
                </a:rPr>
                <a:t>Business Intelligence</a:t>
              </a:r>
            </a:p>
          </p:txBody>
        </p:sp>
        <p:sp>
          <p:nvSpPr>
            <p:cNvPr id="6" name="Rectangle 5"/>
            <p:cNvSpPr/>
            <p:nvPr/>
          </p:nvSpPr>
          <p:spPr>
            <a:xfrm>
              <a:off x="2571293" y="4003773"/>
              <a:ext cx="4001415" cy="400110"/>
            </a:xfrm>
            <a:prstGeom prst="rect">
              <a:avLst/>
            </a:prstGeom>
          </p:spPr>
          <p:txBody>
            <a:bodyPr wrap="none">
              <a:spAutoFit/>
            </a:bodyPr>
            <a:lstStyle/>
            <a:p>
              <a:pPr>
                <a:buClr>
                  <a:srgbClr val="FFFFFF"/>
                </a:buClr>
              </a:pPr>
              <a:r>
                <a:rPr lang="en-US" dirty="0">
                  <a:solidFill>
                    <a:srgbClr val="04628C"/>
                  </a:solidFill>
                  <a:latin typeface="Arial" pitchFamily="34" charset="0"/>
                  <a:cs typeface="Arial" pitchFamily="34" charset="0"/>
                </a:rPr>
                <a:t>Operational Systems of Record</a:t>
              </a:r>
            </a:p>
          </p:txBody>
        </p:sp>
      </p:grpSp>
      <p:grpSp>
        <p:nvGrpSpPr>
          <p:cNvPr id="13" name="Group 12"/>
          <p:cNvGrpSpPr/>
          <p:nvPr/>
        </p:nvGrpSpPr>
        <p:grpSpPr>
          <a:xfrm>
            <a:off x="694213" y="2786062"/>
            <a:ext cx="1667987" cy="2743200"/>
            <a:chOff x="737302" y="2903537"/>
            <a:chExt cx="1667987" cy="2743200"/>
          </a:xfrm>
        </p:grpSpPr>
        <p:sp>
          <p:nvSpPr>
            <p:cNvPr id="7" name="Freeform 6"/>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0" name="Rectangle 9"/>
            <p:cNvSpPr/>
            <p:nvPr/>
          </p:nvSpPr>
          <p:spPr>
            <a:xfrm>
              <a:off x="931386" y="3967361"/>
              <a:ext cx="1146468" cy="563231"/>
            </a:xfrm>
            <a:prstGeom prst="rect">
              <a:avLst/>
            </a:prstGeom>
          </p:spPr>
          <p:txBody>
            <a:bodyPr wrap="non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External</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Access</a:t>
              </a:r>
            </a:p>
          </p:txBody>
        </p:sp>
      </p:grpSp>
      <p:grpSp>
        <p:nvGrpSpPr>
          <p:cNvPr id="14" name="Group 13"/>
          <p:cNvGrpSpPr/>
          <p:nvPr/>
        </p:nvGrpSpPr>
        <p:grpSpPr>
          <a:xfrm>
            <a:off x="6738378" y="2786062"/>
            <a:ext cx="1667987" cy="2743200"/>
            <a:chOff x="6766953" y="2903537"/>
            <a:chExt cx="1667987" cy="2743200"/>
          </a:xfrm>
        </p:grpSpPr>
        <p:sp>
          <p:nvSpPr>
            <p:cNvPr id="8"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1" name="Rectangle 10"/>
            <p:cNvSpPr/>
            <p:nvPr/>
          </p:nvSpPr>
          <p:spPr>
            <a:xfrm>
              <a:off x="6890403" y="3967361"/>
              <a:ext cx="1531188" cy="563231"/>
            </a:xfrm>
            <a:prstGeom prst="rect">
              <a:avLst/>
            </a:prstGeom>
          </p:spPr>
          <p:txBody>
            <a:bodyPr wrap="non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Monitoring</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&amp; Guidance</a:t>
              </a:r>
            </a:p>
          </p:txBody>
        </p:sp>
      </p:grpSp>
    </p:spTree>
    <p:extLst>
      <p:ext uri="{BB962C8B-B14F-4D97-AF65-F5344CB8AC3E}">
        <p14:creationId xmlns:p14="http://schemas.microsoft.com/office/powerpoint/2010/main" xmlns="" val="185967104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Guidewire implementation team</a:t>
            </a:r>
          </a:p>
        </p:txBody>
      </p:sp>
      <p:sp>
        <p:nvSpPr>
          <p:cNvPr id="35843" name="Content Placeholder 2"/>
          <p:cNvSpPr>
            <a:spLocks noGrp="1"/>
          </p:cNvSpPr>
          <p:nvPr>
            <p:ph idx="1"/>
          </p:nvPr>
        </p:nvSpPr>
        <p:spPr/>
        <p:txBody>
          <a:bodyPr/>
          <a:lstStyle/>
          <a:p>
            <a:pPr>
              <a:buFont typeface="Arial" charset="0"/>
              <a:buChar char="•"/>
            </a:pPr>
            <a:r>
              <a:rPr lang="en-US" smtClean="0"/>
              <a:t>Business architect</a:t>
            </a:r>
          </a:p>
          <a:p>
            <a:pPr lvl="1"/>
            <a:r>
              <a:rPr lang="en-US" smtClean="0"/>
              <a:t>Writes business requirements documents</a:t>
            </a:r>
          </a:p>
          <a:p>
            <a:pPr>
              <a:buFont typeface="Arial" charset="0"/>
              <a:buChar char="•"/>
            </a:pPr>
            <a:r>
              <a:rPr lang="en-US" smtClean="0"/>
              <a:t>Configuration developer</a:t>
            </a:r>
          </a:p>
          <a:p>
            <a:pPr lvl="1"/>
            <a:r>
              <a:rPr lang="en-US" smtClean="0"/>
              <a:t>Configure product data model, user interface, and business logic</a:t>
            </a:r>
          </a:p>
          <a:p>
            <a:pPr>
              <a:buFont typeface="Arial" charset="0"/>
              <a:buChar char="•"/>
            </a:pPr>
            <a:r>
              <a:rPr lang="en-US" smtClean="0"/>
              <a:t>Integration developer</a:t>
            </a:r>
          </a:p>
          <a:p>
            <a:pPr lvl="1"/>
            <a:r>
              <a:rPr lang="en-US" smtClean="0"/>
              <a:t>Create integration points to external systems to share data with Guidewire application</a:t>
            </a:r>
          </a:p>
          <a:p>
            <a:pPr>
              <a:buFont typeface="Arial" charset="0"/>
              <a:buChar char="•"/>
            </a:pPr>
            <a:r>
              <a:rPr lang="en-US" smtClean="0"/>
              <a:t>Reporting developer</a:t>
            </a:r>
          </a:p>
          <a:p>
            <a:pPr lvl="1"/>
            <a:r>
              <a:rPr lang="en-US" smtClean="0"/>
              <a:t>Develops data warehouses and reports</a:t>
            </a:r>
          </a:p>
          <a:p>
            <a:pPr>
              <a:buFont typeface="Arial" charset="0"/>
              <a:buChar char="•"/>
            </a:pPr>
            <a:r>
              <a:rPr lang="en-US" smtClean="0"/>
              <a:t>Data migration developer</a:t>
            </a:r>
          </a:p>
          <a:p>
            <a:pPr lvl="1"/>
            <a:r>
              <a:rPr lang="en-US" smtClean="0"/>
              <a:t>Migrates data from legacy system to Guidewire application</a:t>
            </a:r>
          </a:p>
        </p:txBody>
      </p:sp>
    </p:spTree>
    <p:extLst>
      <p:ext uri="{BB962C8B-B14F-4D97-AF65-F5344CB8AC3E}">
        <p14:creationId xmlns:p14="http://schemas.microsoft.com/office/powerpoint/2010/main" xmlns="" val="7731029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5299" y="120650"/>
            <a:ext cx="8467725" cy="742950"/>
          </a:xfrm>
        </p:spPr>
        <p:txBody>
          <a:bodyPr/>
          <a:lstStyle/>
          <a:p>
            <a:r>
              <a:rPr lang="en-US" dirty="0" smtClean="0"/>
              <a:t>Configure PolicyCenter using Guidewire Studio</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1356" y="723900"/>
            <a:ext cx="7350402" cy="495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3"/>
          <p:cNvSpPr>
            <a:spLocks noGrp="1" noChangeArrowheads="1"/>
          </p:cNvSpPr>
          <p:nvPr>
            <p:ph sz="half" idx="1"/>
          </p:nvPr>
        </p:nvSpPr>
        <p:spPr>
          <a:xfrm>
            <a:off x="344519" y="5734049"/>
            <a:ext cx="8456580" cy="733425"/>
          </a:xfrm>
        </p:spPr>
        <p:txBody>
          <a:bodyPr/>
          <a:lstStyle/>
          <a:p>
            <a:pPr>
              <a:buFont typeface="Arial" charset="0"/>
              <a:buChar char="•"/>
            </a:pPr>
            <a:r>
              <a:rPr lang="en-US" sz="2200" dirty="0" smtClean="0"/>
              <a:t>Configure product behavior, user interface, integration points and business logic</a:t>
            </a:r>
          </a:p>
        </p:txBody>
      </p:sp>
    </p:spTree>
    <p:extLst>
      <p:ext uri="{BB962C8B-B14F-4D97-AF65-F5344CB8AC3E}">
        <p14:creationId xmlns:p14="http://schemas.microsoft.com/office/powerpoint/2010/main" xmlns="" val="214009270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Example: Editing fields in the user interface</a:t>
            </a:r>
          </a:p>
        </p:txBody>
      </p:sp>
      <p:sp>
        <p:nvSpPr>
          <p:cNvPr id="15363" name="Rectangle 3"/>
          <p:cNvSpPr>
            <a:spLocks noGrp="1" noChangeArrowheads="1"/>
          </p:cNvSpPr>
          <p:nvPr>
            <p:ph sz="half" idx="1"/>
          </p:nvPr>
        </p:nvSpPr>
        <p:spPr>
          <a:xfrm>
            <a:off x="4101222" y="660739"/>
            <a:ext cx="4870763" cy="2133948"/>
          </a:xfrm>
        </p:spPr>
        <p:txBody>
          <a:bodyPr/>
          <a:lstStyle/>
          <a:p>
            <a:pPr>
              <a:buFont typeface="Arial" charset="0"/>
              <a:buChar char="•"/>
            </a:pPr>
            <a:r>
              <a:rPr lang="en-US" sz="2200" dirty="0" smtClean="0"/>
              <a:t>Use PCF Visual Editor to:</a:t>
            </a:r>
          </a:p>
          <a:p>
            <a:pPr lvl="1">
              <a:buFont typeface="Arial" charset="0"/>
              <a:buChar char="•"/>
            </a:pPr>
            <a:r>
              <a:rPr lang="en-US" sz="2000" dirty="0" smtClean="0"/>
              <a:t>Add or remove widgets from UI</a:t>
            </a:r>
          </a:p>
          <a:p>
            <a:pPr lvl="1">
              <a:buFont typeface="Arial" charset="0"/>
              <a:buChar char="•"/>
            </a:pPr>
            <a:r>
              <a:rPr lang="en-US" sz="2000" dirty="0" smtClean="0"/>
              <a:t>Rearrange widgets or modify label text</a:t>
            </a:r>
          </a:p>
          <a:p>
            <a:pPr lvl="1">
              <a:buFont typeface="Arial" charset="0"/>
              <a:buChar char="•"/>
            </a:pPr>
            <a:r>
              <a:rPr lang="en-US" sz="2000" dirty="0" smtClean="0"/>
              <a:t>Create and modify detail views, list views, card views and </a:t>
            </a:r>
            <a:r>
              <a:rPr lang="en-US" sz="2000" dirty="0" err="1" smtClean="0"/>
              <a:t>listdetail</a:t>
            </a:r>
            <a:r>
              <a:rPr lang="en-US" sz="2000" dirty="0" smtClean="0"/>
              <a:t> views</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5612" y="736939"/>
            <a:ext cx="3604981" cy="287383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92462" y="2794687"/>
            <a:ext cx="5676900" cy="366712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5367" name="AutoShape 8"/>
          <p:cNvSpPr>
            <a:spLocks noChangeArrowheads="1"/>
          </p:cNvSpPr>
          <p:nvPr/>
        </p:nvSpPr>
        <p:spPr bwMode="auto">
          <a:xfrm>
            <a:off x="3493019" y="3635517"/>
            <a:ext cx="2613025" cy="3413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pPr>
              <a:buClr>
                <a:srgbClr val="FFFFFF"/>
              </a:buClr>
            </a:pPr>
            <a:endParaRPr lang="en-US"/>
          </a:p>
        </p:txBody>
      </p:sp>
      <p:sp>
        <p:nvSpPr>
          <p:cNvPr id="15368" name="Rounded Rectangle 15"/>
          <p:cNvSpPr>
            <a:spLocks noChangeArrowheads="1"/>
          </p:cNvSpPr>
          <p:nvPr/>
        </p:nvSpPr>
        <p:spPr bwMode="auto">
          <a:xfrm>
            <a:off x="2065337" y="1999603"/>
            <a:ext cx="1127125"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pPr>
              <a:buClr>
                <a:srgbClr val="FFFFFF"/>
              </a:buClr>
            </a:pPr>
            <a:endParaRPr lang="en-US"/>
          </a:p>
        </p:txBody>
      </p:sp>
      <p:cxnSp>
        <p:nvCxnSpPr>
          <p:cNvPr id="15366" name="AutoShape 7"/>
          <p:cNvCxnSpPr>
            <a:cxnSpLocks noChangeShapeType="1"/>
            <a:stCxn id="15367" idx="0"/>
          </p:cNvCxnSpPr>
          <p:nvPr/>
        </p:nvCxnSpPr>
        <p:spPr bwMode="auto">
          <a:xfrm rot="16200000" flipV="1">
            <a:off x="3195997" y="2031982"/>
            <a:ext cx="1512883" cy="1694188"/>
          </a:xfrm>
          <a:prstGeom prst="curvedConnector2">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16627206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Product Designer</a:t>
            </a:r>
          </a:p>
        </p:txBody>
      </p:sp>
      <p:sp>
        <p:nvSpPr>
          <p:cNvPr id="8195" name="Content Placeholder 2"/>
          <p:cNvSpPr>
            <a:spLocks noGrp="1"/>
          </p:cNvSpPr>
          <p:nvPr>
            <p:ph idx="1"/>
          </p:nvPr>
        </p:nvSpPr>
        <p:spPr/>
        <p:txBody>
          <a:bodyPr/>
          <a:lstStyle/>
          <a:p>
            <a:pPr eaLnBrk="1" hangingPunct="1">
              <a:buFont typeface="Arial" charset="0"/>
              <a:buChar char="•"/>
            </a:pPr>
            <a:r>
              <a:rPr lang="en-US" b="1" dirty="0" smtClean="0"/>
              <a:t>Product Designer </a:t>
            </a:r>
            <a:r>
              <a:rPr lang="en-US" dirty="0" smtClean="0"/>
              <a:t>is a web based tool for business users to edit product model information </a:t>
            </a:r>
          </a:p>
          <a:p>
            <a:pPr eaLnBrk="1" hangingPunct="1">
              <a:buFont typeface="Arial" charset="0"/>
              <a:buChar char="•"/>
            </a:pPr>
            <a:r>
              <a:rPr lang="en-US" dirty="0" smtClean="0"/>
              <a:t>Includes product model, system tables, and audit schedules information</a:t>
            </a:r>
          </a:p>
        </p:txBody>
      </p:sp>
      <p:pic>
        <p:nvPicPr>
          <p:cNvPr id="8196"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0538" y="2624138"/>
            <a:ext cx="8344307" cy="3795712"/>
          </a:xfrm>
          <a:prstGeom prst="rect">
            <a:avLst/>
          </a:prstGeom>
          <a:noFill/>
          <a:ln w="9525">
            <a:solidFill>
              <a:schemeClr val="accent1"/>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400224884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495300" y="120650"/>
            <a:ext cx="8024813" cy="538163"/>
          </a:xfrm>
        </p:spPr>
        <p:txBody>
          <a:bodyPr/>
          <a:lstStyle/>
          <a:p>
            <a:pPr eaLnBrk="1" hangingPunct="1"/>
            <a:r>
              <a:rPr lang="en-US" dirty="0" smtClean="0"/>
              <a:t>PolicyCenter Documentation </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2884" y="632414"/>
            <a:ext cx="6843993" cy="581119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6636" name="TextBox 14"/>
          <p:cNvSpPr txBox="1">
            <a:spLocks noChangeArrowheads="1"/>
          </p:cNvSpPr>
          <p:nvPr/>
        </p:nvSpPr>
        <p:spPr bwMode="auto">
          <a:xfrm>
            <a:off x="948585" y="3546801"/>
            <a:ext cx="123264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33CC"/>
                </a:solidFill>
                <a:latin typeface="Calibri" pitchFamily="34" charset="0"/>
                <a:ea typeface="Calibri" pitchFamily="34" charset="0"/>
                <a:cs typeface="Calibri" pitchFamily="34" charset="0"/>
              </a:rPr>
              <a:t>Table of contents</a:t>
            </a:r>
          </a:p>
        </p:txBody>
      </p:sp>
      <p:cxnSp>
        <p:nvCxnSpPr>
          <p:cNvPr id="26637" name="Straight Connector 17"/>
          <p:cNvCxnSpPr>
            <a:cxnSpLocks noChangeShapeType="1"/>
          </p:cNvCxnSpPr>
          <p:nvPr/>
        </p:nvCxnSpPr>
        <p:spPr bwMode="auto">
          <a:xfrm flipH="1">
            <a:off x="1422769" y="3423811"/>
            <a:ext cx="7022" cy="122990"/>
          </a:xfrm>
          <a:prstGeom prst="line">
            <a:avLst/>
          </a:prstGeom>
          <a:noFill/>
          <a:ln w="19050" algn="ctr">
            <a:solidFill>
              <a:srgbClr val="0033CC"/>
            </a:solidFill>
            <a:round/>
            <a:headEnd/>
            <a:tailEnd/>
          </a:ln>
          <a:extLst>
            <a:ext uri="{909E8E84-426E-40DD-AFC4-6F175D3DCCD1}">
              <a14:hiddenFill xmlns:a14="http://schemas.microsoft.com/office/drawing/2010/main" xmlns="">
                <a:noFill/>
              </a14:hiddenFill>
            </a:ext>
          </a:extLst>
        </p:spPr>
      </p:cxnSp>
      <p:sp>
        <p:nvSpPr>
          <p:cNvPr id="26638" name="Rectangle 19"/>
          <p:cNvSpPr>
            <a:spLocks noChangeArrowheads="1"/>
          </p:cNvSpPr>
          <p:nvPr/>
        </p:nvSpPr>
        <p:spPr bwMode="auto">
          <a:xfrm>
            <a:off x="2910554" y="1351550"/>
            <a:ext cx="4996323" cy="5092053"/>
          </a:xfrm>
          <a:prstGeom prst="rect">
            <a:avLst/>
          </a:prstGeom>
          <a:noFill/>
          <a:ln w="1905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
        <p:nvSpPr>
          <p:cNvPr id="26639" name="Rectangle 20"/>
          <p:cNvSpPr>
            <a:spLocks noChangeArrowheads="1"/>
          </p:cNvSpPr>
          <p:nvPr/>
        </p:nvSpPr>
        <p:spPr bwMode="auto">
          <a:xfrm>
            <a:off x="1062885" y="964608"/>
            <a:ext cx="1827720" cy="2511793"/>
          </a:xfrm>
          <a:prstGeom prst="rect">
            <a:avLst/>
          </a:prstGeom>
          <a:noFill/>
          <a:ln w="19050" algn="ctr">
            <a:solidFill>
              <a:srgbClr val="0033CC"/>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
        <p:nvSpPr>
          <p:cNvPr id="26640" name="TextBox 21"/>
          <p:cNvSpPr txBox="1">
            <a:spLocks noChangeArrowheads="1"/>
          </p:cNvSpPr>
          <p:nvPr/>
        </p:nvSpPr>
        <p:spPr bwMode="auto">
          <a:xfrm>
            <a:off x="996210" y="4681740"/>
            <a:ext cx="1870393" cy="707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Documentation set</a:t>
            </a:r>
          </a:p>
        </p:txBody>
      </p:sp>
      <p:sp>
        <p:nvSpPr>
          <p:cNvPr id="26641" name="Rounded Rectangle 24"/>
          <p:cNvSpPr>
            <a:spLocks noChangeArrowheads="1"/>
          </p:cNvSpPr>
          <p:nvPr/>
        </p:nvSpPr>
        <p:spPr bwMode="auto">
          <a:xfrm>
            <a:off x="5691861" y="6292603"/>
            <a:ext cx="1553481" cy="15405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
        <p:nvSpPr>
          <p:cNvPr id="26642" name="TextBox 25"/>
          <p:cNvSpPr txBox="1">
            <a:spLocks noChangeArrowheads="1"/>
          </p:cNvSpPr>
          <p:nvPr/>
        </p:nvSpPr>
        <p:spPr bwMode="auto">
          <a:xfrm>
            <a:off x="3779062" y="6092578"/>
            <a:ext cx="1912799" cy="40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latin typeface="Calibri" pitchFamily="34" charset="0"/>
                <a:ea typeface="Calibri" pitchFamily="34" charset="0"/>
                <a:cs typeface="Calibri" pitchFamily="34" charset="0"/>
              </a:rPr>
              <a:t>Publication date</a:t>
            </a:r>
          </a:p>
        </p:txBody>
      </p:sp>
      <p:cxnSp>
        <p:nvCxnSpPr>
          <p:cNvPr id="26643" name="Straight Connector 27"/>
          <p:cNvCxnSpPr>
            <a:cxnSpLocks noChangeShapeType="1"/>
          </p:cNvCxnSpPr>
          <p:nvPr/>
        </p:nvCxnSpPr>
        <p:spPr bwMode="auto">
          <a:xfrm>
            <a:off x="2809263" y="4890458"/>
            <a:ext cx="159013" cy="0"/>
          </a:xfrm>
          <a:prstGeom prst="line">
            <a:avLst/>
          </a:prstGeom>
          <a:noFill/>
          <a:ln w="19050" algn="ctr">
            <a:solidFill>
              <a:srgbClr val="C00000"/>
            </a:solidFill>
            <a:round/>
            <a:headEnd/>
            <a:tailEnd/>
          </a:ln>
          <a:extLst>
            <a:ext uri="{909E8E84-426E-40DD-AFC4-6F175D3DCCD1}">
              <a14:hiddenFill xmlns:a14="http://schemas.microsoft.com/office/drawing/2010/main" xmlns="">
                <a:noFill/>
              </a14:hiddenFill>
            </a:ext>
          </a:extLst>
        </p:spPr>
      </p:cxnSp>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49376" y="632414"/>
            <a:ext cx="2838450" cy="1438275"/>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grpSp>
        <p:nvGrpSpPr>
          <p:cNvPr id="23" name="Group 10"/>
          <p:cNvGrpSpPr>
            <a:grpSpLocks/>
          </p:cNvGrpSpPr>
          <p:nvPr/>
        </p:nvGrpSpPr>
        <p:grpSpPr bwMode="auto">
          <a:xfrm>
            <a:off x="8632825" y="79375"/>
            <a:ext cx="431800" cy="461963"/>
            <a:chOff x="8632825" y="79375"/>
            <a:chExt cx="431800" cy="461963"/>
          </a:xfrm>
        </p:grpSpPr>
        <p:sp>
          <p:nvSpPr>
            <p:cNvPr id="24"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5"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grpSp>
        <p:nvGrpSpPr>
          <p:cNvPr id="26" name="Group 9"/>
          <p:cNvGrpSpPr>
            <a:grpSpLocks/>
          </p:cNvGrpSpPr>
          <p:nvPr/>
        </p:nvGrpSpPr>
        <p:grpSpPr bwMode="auto">
          <a:xfrm>
            <a:off x="8621713" y="90488"/>
            <a:ext cx="431800" cy="461962"/>
            <a:chOff x="8632825" y="79375"/>
            <a:chExt cx="431800" cy="461963"/>
          </a:xfrm>
        </p:grpSpPr>
        <p:sp>
          <p:nvSpPr>
            <p:cNvPr id="27"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8"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par>
                          <p:cTn id="7" fill="hold">
                            <p:stCondLst>
                              <p:cond delay="0"/>
                            </p:stCondLst>
                            <p:childTnLst>
                              <p:par>
                                <p:cTn id="8" presetID="17" presetClass="entr" presetSubtype="1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500" fill="hold"/>
                                        <p:tgtEl>
                                          <p:spTgt spid="26"/>
                                        </p:tgtEl>
                                        <p:attrNameLst>
                                          <p:attrName>ppt_w</p:attrName>
                                        </p:attrNameLst>
                                      </p:cBhvr>
                                      <p:tavLst>
                                        <p:tav tm="0">
                                          <p:val>
                                            <p:fltVal val="0"/>
                                          </p:val>
                                        </p:tav>
                                        <p:tav tm="100000">
                                          <p:val>
                                            <p:strVal val="#ppt_w"/>
                                          </p:val>
                                        </p:tav>
                                      </p:tavLst>
                                    </p:anim>
                                    <p:anim calcmode="lin" valueType="num">
                                      <p:cBhvr>
                                        <p:cTn id="11"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Location of Documentation</a:t>
            </a:r>
          </a:p>
        </p:txBody>
      </p:sp>
      <p:sp>
        <p:nvSpPr>
          <p:cNvPr id="27651" name="Rectangle 3"/>
          <p:cNvSpPr>
            <a:spLocks noGrp="1" noChangeArrowheads="1"/>
          </p:cNvSpPr>
          <p:nvPr>
            <p:ph idx="1"/>
          </p:nvPr>
        </p:nvSpPr>
        <p:spPr>
          <a:xfrm>
            <a:off x="5624513" y="712789"/>
            <a:ext cx="3271837" cy="2516186"/>
          </a:xfrm>
        </p:spPr>
        <p:txBody>
          <a:bodyPr/>
          <a:lstStyle/>
          <a:p>
            <a:pPr>
              <a:buFont typeface="Arial" charset="0"/>
              <a:buChar char="•"/>
            </a:pPr>
            <a:r>
              <a:rPr lang="en-US" dirty="0" smtClean="0"/>
              <a:t>Available from &lt;PolicyCenter home&gt;\doc directory</a:t>
            </a:r>
          </a:p>
          <a:p>
            <a:pPr>
              <a:buFont typeface="Arial" charset="0"/>
              <a:buChar char="•"/>
            </a:pPr>
            <a:r>
              <a:rPr lang="en-US" dirty="0" smtClean="0"/>
              <a:t>API references are also available but must be generated</a:t>
            </a: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1770" y="733761"/>
            <a:ext cx="4907359" cy="5728953"/>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7653" name="Line 5"/>
          <p:cNvSpPr>
            <a:spLocks noChangeShapeType="1"/>
          </p:cNvSpPr>
          <p:nvPr/>
        </p:nvSpPr>
        <p:spPr bwMode="auto">
          <a:xfrm flipV="1">
            <a:off x="3949700" y="4011614"/>
            <a:ext cx="1640681" cy="1"/>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wrap="square" lIns="0" tIns="0" rIns="0" bIns="0" anchor="ctr">
            <a:spAutoFit/>
          </a:bodyPr>
          <a:lstStyle/>
          <a:p>
            <a:endParaRPr lang="en-US"/>
          </a:p>
        </p:txBody>
      </p:sp>
      <p:sp>
        <p:nvSpPr>
          <p:cNvPr id="27654" name="Line 6"/>
          <p:cNvSpPr>
            <a:spLocks noChangeShapeType="1"/>
          </p:cNvSpPr>
          <p:nvPr/>
        </p:nvSpPr>
        <p:spPr bwMode="auto">
          <a:xfrm flipV="1">
            <a:off x="4320579" y="5821364"/>
            <a:ext cx="1369814" cy="546100"/>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wrap="square" lIns="0" tIns="0" rIns="0" bIns="0" anchor="ctr">
            <a:spAutoFit/>
          </a:bodyPr>
          <a:lstStyle/>
          <a:p>
            <a:endParaRPr lang="en-US"/>
          </a:p>
        </p:txBody>
      </p:sp>
      <p:sp>
        <p:nvSpPr>
          <p:cNvPr id="27655" name="Text Box 7"/>
          <p:cNvSpPr txBox="1">
            <a:spLocks noChangeArrowheads="1"/>
          </p:cNvSpPr>
          <p:nvPr/>
        </p:nvSpPr>
        <p:spPr bwMode="auto">
          <a:xfrm>
            <a:off x="5804693" y="3736977"/>
            <a:ext cx="194468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Documentation set in PDF</a:t>
            </a:r>
          </a:p>
        </p:txBody>
      </p:sp>
      <p:sp>
        <p:nvSpPr>
          <p:cNvPr id="27656" name="Text Box 8"/>
          <p:cNvSpPr txBox="1">
            <a:spLocks noChangeArrowheads="1"/>
          </p:cNvSpPr>
          <p:nvPr/>
        </p:nvSpPr>
        <p:spPr bwMode="auto">
          <a:xfrm>
            <a:off x="5828506" y="5609432"/>
            <a:ext cx="2082800"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Always open this file to access full documentation set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 Lesson objectives review</a:t>
            </a:r>
          </a:p>
        </p:txBody>
      </p:sp>
      <p:sp>
        <p:nvSpPr>
          <p:cNvPr id="3072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a:t>Describe the role of </a:t>
            </a:r>
            <a:r>
              <a:rPr lang="en-US" dirty="0" smtClean="0"/>
              <a:t>PolicyCenter in </a:t>
            </a:r>
            <a:r>
              <a:rPr lang="en-US" dirty="0"/>
              <a:t>the Guidewire </a:t>
            </a:r>
            <a:r>
              <a:rPr lang="en-US" dirty="0" err="1"/>
              <a:t>InsuranceSuite</a:t>
            </a:r>
            <a:r>
              <a:rPr lang="en-US" dirty="0"/>
              <a:t> products </a:t>
            </a:r>
          </a:p>
          <a:p>
            <a:pPr lvl="1"/>
            <a:r>
              <a:rPr lang="en-US" dirty="0"/>
              <a:t>Describe the process of logging on to PolicyCenter </a:t>
            </a:r>
          </a:p>
          <a:p>
            <a:pPr lvl="1"/>
            <a:r>
              <a:rPr lang="en-US" dirty="0"/>
              <a:t>Describe the structure and functionality of the user interface</a:t>
            </a:r>
          </a:p>
          <a:p>
            <a:pPr lvl="1"/>
            <a:r>
              <a:rPr lang="en-US" dirty="0"/>
              <a:t>Describe the typical implementation team members and tools that they use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Review questions</a:t>
            </a:r>
          </a:p>
        </p:txBody>
      </p:sp>
      <p:sp>
        <p:nvSpPr>
          <p:cNvPr id="40963" name="Content Placeholder 2"/>
          <p:cNvSpPr>
            <a:spLocks noGrp="1"/>
          </p:cNvSpPr>
          <p:nvPr>
            <p:ph idx="1"/>
          </p:nvPr>
        </p:nvSpPr>
        <p:spPr/>
        <p:txBody>
          <a:bodyPr/>
          <a:lstStyle/>
          <a:p>
            <a:pPr marL="457200" indent="-457200">
              <a:buFont typeface="Arial" charset="0"/>
              <a:buAutoNum type="arabicPeriod"/>
            </a:pPr>
            <a:r>
              <a:rPr lang="en-US" dirty="0" smtClean="0"/>
              <a:t>Name three external systems that are typically integrated with PolicyCenter.</a:t>
            </a:r>
          </a:p>
          <a:p>
            <a:pPr marL="457200" indent="-457200">
              <a:buFont typeface="Arial" charset="0"/>
              <a:buAutoNum type="arabicPeriod"/>
            </a:pPr>
            <a:r>
              <a:rPr lang="en-US" dirty="0" smtClean="0"/>
              <a:t>What does an end user need to access a Guidewire application?</a:t>
            </a:r>
          </a:p>
          <a:p>
            <a:pPr marL="457200" indent="-457200">
              <a:buFont typeface="Arial" charset="0"/>
              <a:buAutoNum type="arabicPeriod"/>
            </a:pPr>
            <a:r>
              <a:rPr lang="en-US" dirty="0" smtClean="0"/>
              <a:t>When a user attempts to log into </a:t>
            </a:r>
            <a:r>
              <a:rPr lang="en-US" dirty="0"/>
              <a:t>PolicyCenter</a:t>
            </a:r>
            <a:r>
              <a:rPr lang="en-US" dirty="0" smtClean="0"/>
              <a:t>, what three pieces of information does the application attempt to determine?</a:t>
            </a:r>
          </a:p>
          <a:p>
            <a:pPr marL="457200" indent="-457200">
              <a:buFont typeface="Webdings" pitchFamily="18" charset="2"/>
              <a:buAutoNum type="arabicPeriod"/>
            </a:pPr>
            <a:r>
              <a:rPr lang="en-US" dirty="0" smtClean="0"/>
              <a:t>Name two ways a user could identify if they have any unsaved work.</a:t>
            </a:r>
          </a:p>
          <a:p>
            <a:pPr marL="457200" indent="-457200">
              <a:buFont typeface="Webdings" pitchFamily="18" charset="2"/>
              <a:buAutoNum type="arabicPeriod"/>
            </a:pPr>
            <a:r>
              <a:rPr lang="en-US" dirty="0" smtClean="0"/>
              <a:t>What is Guidewire Studio?</a:t>
            </a:r>
          </a:p>
          <a:p>
            <a:pPr marL="457200" indent="-457200">
              <a:buFont typeface="Arial" charset="0"/>
              <a:buAutoNum type="arabicPeriod"/>
            </a:pPr>
            <a:endParaRPr lang="en-US" dirty="0" smtClean="0"/>
          </a:p>
        </p:txBody>
      </p:sp>
    </p:spTree>
    <p:extLst>
      <p:ext uri="{BB962C8B-B14F-4D97-AF65-F5344CB8AC3E}">
        <p14:creationId xmlns:p14="http://schemas.microsoft.com/office/powerpoint/2010/main" xmlns="" val="345108911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xmlns="" val="30683824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products</a:t>
            </a:r>
            <a:endParaRPr lang="en-US" dirty="0"/>
          </a:p>
        </p:txBody>
      </p:sp>
      <p:sp>
        <p:nvSpPr>
          <p:cNvPr id="3" name="Oval 2"/>
          <p:cNvSpPr/>
          <p:nvPr/>
        </p:nvSpPr>
        <p:spPr bwMode="auto">
          <a:xfrm>
            <a:off x="1971675" y="758365"/>
            <a:ext cx="5356686" cy="5356686"/>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buClr>
                <a:srgbClr val="FFFFFF"/>
              </a:buClr>
            </a:pPr>
            <a:endParaRPr lang="en-US" sz="1800" b="0" dirty="0">
              <a:solidFill>
                <a:srgbClr val="000000"/>
              </a:solidFill>
              <a:latin typeface="Arial Black" pitchFamily="34" charset="0"/>
            </a:endParaRPr>
          </a:p>
        </p:txBody>
      </p:sp>
      <p:sp>
        <p:nvSpPr>
          <p:cNvPr id="7" name="Freeform 6"/>
          <p:cNvSpPr>
            <a:spLocks/>
          </p:cNvSpPr>
          <p:nvPr/>
        </p:nvSpPr>
        <p:spPr bwMode="auto">
          <a:xfrm>
            <a:off x="251527" y="1752279"/>
            <a:ext cx="1790998"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8" name="Freeform 6"/>
          <p:cNvSpPr>
            <a:spLocks/>
          </p:cNvSpPr>
          <p:nvPr/>
        </p:nvSpPr>
        <p:spPr bwMode="auto">
          <a:xfrm flipH="1">
            <a:off x="7262252" y="1752279"/>
            <a:ext cx="1792224"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pPr>
              <a:buClr>
                <a:srgbClr val="FFFFFF"/>
              </a:buClr>
            </a:pPr>
            <a:endParaRPr lang="en-US" sz="1400" b="0">
              <a:solidFill>
                <a:srgbClr val="000000"/>
              </a:solidFill>
            </a:endParaRPr>
          </a:p>
        </p:txBody>
      </p:sp>
      <p:sp>
        <p:nvSpPr>
          <p:cNvPr id="10" name="Rectangle 9"/>
          <p:cNvSpPr/>
          <p:nvPr/>
        </p:nvSpPr>
        <p:spPr>
          <a:xfrm>
            <a:off x="203902" y="2912730"/>
            <a:ext cx="1790998" cy="563231"/>
          </a:xfrm>
          <a:prstGeom prst="rect">
            <a:avLst/>
          </a:prstGeom>
        </p:spPr>
        <p:txBody>
          <a:bodyPr wrap="squar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Mobile &amp; Portals</a:t>
            </a:r>
          </a:p>
        </p:txBody>
      </p:sp>
      <p:sp>
        <p:nvSpPr>
          <p:cNvPr id="11" name="Rectangle 10"/>
          <p:cNvSpPr/>
          <p:nvPr/>
        </p:nvSpPr>
        <p:spPr>
          <a:xfrm>
            <a:off x="7411353" y="2847644"/>
            <a:ext cx="1813212" cy="563231"/>
          </a:xfrm>
          <a:prstGeom prst="rect">
            <a:avLst/>
          </a:prstGeom>
        </p:spPr>
        <p:txBody>
          <a:bodyPr wrap="square">
            <a:spAutoFit/>
          </a:bodyPr>
          <a:lstStyle/>
          <a:p>
            <a:pPr>
              <a:lnSpc>
                <a:spcPct val="85000"/>
              </a:lnSpc>
              <a:buClr>
                <a:srgbClr val="FFFFFF"/>
              </a:buClr>
            </a:pP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Guidewire</a:t>
            </a:r>
            <a:b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br>
            <a:r>
              <a:rPr lang="en-US" sz="1800" spc="50" dirty="0" smtClean="0">
                <a:ln w="13500">
                  <a:solidFill>
                    <a:srgbClr val="003399">
                      <a:shade val="2500"/>
                      <a:alpha val="6500"/>
                    </a:srgbClr>
                  </a:solidFill>
                  <a:prstDash val="solid"/>
                </a:ln>
                <a:solidFill>
                  <a:srgbClr val="04628C">
                    <a:alpha val="95000"/>
                  </a:srgbClr>
                </a:solidFill>
                <a:effectLst>
                  <a:innerShdw blurRad="50900" dist="38500" dir="13500000">
                    <a:srgbClr val="000000">
                      <a:alpha val="60000"/>
                    </a:srgbClr>
                  </a:innerShdw>
                </a:effectLst>
                <a:latin typeface="Arial"/>
              </a:rPr>
              <a:t>Live</a:t>
            </a:r>
          </a:p>
        </p:txBody>
      </p:sp>
      <p:grpSp>
        <p:nvGrpSpPr>
          <p:cNvPr id="13" name="Group 12"/>
          <p:cNvGrpSpPr/>
          <p:nvPr/>
        </p:nvGrpSpPr>
        <p:grpSpPr>
          <a:xfrm>
            <a:off x="2917392" y="946610"/>
            <a:ext cx="3441047" cy="4684458"/>
            <a:chOff x="3105249" y="1714499"/>
            <a:chExt cx="2934954" cy="3995490"/>
          </a:xfrm>
        </p:grpSpPr>
        <p:grpSp>
          <p:nvGrpSpPr>
            <p:cNvPr id="14" name="Group 13"/>
            <p:cNvGrpSpPr/>
            <p:nvPr/>
          </p:nvGrpSpPr>
          <p:grpSpPr>
            <a:xfrm>
              <a:off x="3105249" y="1714499"/>
              <a:ext cx="2934954" cy="2442363"/>
              <a:chOff x="2928941" y="1978819"/>
              <a:chExt cx="3395658" cy="2825744"/>
            </a:xfrm>
          </p:grpSpPr>
          <p:pic>
            <p:nvPicPr>
              <p:cNvPr id="21" name="Picture 20" descr="claimcenter.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11724" y="3391691"/>
                <a:ext cx="1412875" cy="1412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billingcenter.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28941" y="3391691"/>
                <a:ext cx="1412872" cy="1412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policycenter.png"/>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67991" y="1978819"/>
                <a:ext cx="1408018" cy="1412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 name="Rectangle 14"/>
            <p:cNvSpPr/>
            <p:nvPr/>
          </p:nvSpPr>
          <p:spPr bwMode="auto">
            <a:xfrm>
              <a:off x="3342306" y="4459680"/>
              <a:ext cx="1221181" cy="1221182"/>
            </a:xfrm>
            <a:prstGeom prst="rect">
              <a:avLst/>
            </a:prstGeom>
            <a:gradFill flip="none" rotWithShape="1">
              <a:gsLst>
                <a:gs pos="0">
                  <a:schemeClr val="tx1">
                    <a:lumMod val="65000"/>
                    <a:tint val="66000"/>
                    <a:satMod val="160000"/>
                  </a:schemeClr>
                </a:gs>
                <a:gs pos="50000">
                  <a:schemeClr val="tx1">
                    <a:lumMod val="65000"/>
                    <a:tint val="44500"/>
                    <a:satMod val="160000"/>
                  </a:schemeClr>
                </a:gs>
                <a:gs pos="100000">
                  <a:schemeClr val="tx1">
                    <a:lumMod val="65000"/>
                    <a:tint val="23500"/>
                    <a:satMod val="160000"/>
                  </a:schemeClr>
                </a:gs>
              </a:gsLst>
              <a:lin ang="8100000" scaled="1"/>
              <a:tileRect/>
            </a:gradFill>
            <a:ln w="19050" algn="ctr">
              <a:no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6" name="Rectangle 15"/>
            <p:cNvSpPr/>
            <p:nvPr/>
          </p:nvSpPr>
          <p:spPr bwMode="auto">
            <a:xfrm>
              <a:off x="3344505" y="4459680"/>
              <a:ext cx="266679" cy="1221181"/>
            </a:xfrm>
            <a:prstGeom prst="rect">
              <a:avLst/>
            </a:prstGeom>
            <a:gradFill flip="none" rotWithShape="1">
              <a:gsLst>
                <a:gs pos="0">
                  <a:schemeClr val="bg1">
                    <a:lumMod val="65000"/>
                    <a:lumOff val="35000"/>
                    <a:tint val="66000"/>
                    <a:satMod val="160000"/>
                  </a:schemeClr>
                </a:gs>
                <a:gs pos="50000">
                  <a:schemeClr val="bg1">
                    <a:lumMod val="65000"/>
                    <a:lumOff val="35000"/>
                    <a:tint val="44500"/>
                    <a:satMod val="160000"/>
                  </a:schemeClr>
                </a:gs>
                <a:gs pos="100000">
                  <a:schemeClr val="bg1">
                    <a:lumMod val="65000"/>
                    <a:lumOff val="35000"/>
                    <a:tint val="23500"/>
                    <a:satMod val="160000"/>
                  </a:schemeClr>
                </a:gs>
              </a:gsLst>
              <a:lin ang="8100000" scaled="1"/>
              <a:tileRect/>
            </a:gradFill>
            <a:ln w="19050" algn="ctr">
              <a:noFill/>
              <a:round/>
              <a:headEnd/>
              <a:tailEnd/>
            </a:ln>
          </p:spPr>
          <p:txBody>
            <a:bodyPr wrap="none" lIns="0" tIns="0" rIns="0" bIns="0" rtlCol="0" anchor="ctr">
              <a:noAutofit/>
            </a:bodyPr>
            <a:lstStyle/>
            <a:p>
              <a:pPr>
                <a:buClr>
                  <a:srgbClr val="FFFFFF"/>
                </a:buClr>
              </a:pPr>
              <a:endParaRPr lang="en-US" sz="1400">
                <a:ln w="18000">
                  <a:solidFill>
                    <a:srgbClr val="FF9933">
                      <a:satMod val="140000"/>
                    </a:srgb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342306" y="5324026"/>
              <a:ext cx="1194558" cy="369332"/>
            </a:xfrm>
            <a:prstGeom prst="rect">
              <a:avLst/>
            </a:prstGeom>
            <a:noFill/>
            <a:effectLst>
              <a:glow rad="63500">
                <a:schemeClr val="accent1">
                  <a:satMod val="175000"/>
                  <a:alpha val="40000"/>
                </a:schemeClr>
              </a:glow>
            </a:effectLst>
          </p:spPr>
          <p:txBody>
            <a:bodyPr wrap="none" rtlCol="0">
              <a:spAutoFit/>
            </a:bodyPr>
            <a:lstStyle/>
            <a:p>
              <a:pPr>
                <a:buClr>
                  <a:srgbClr val="FFFFFF"/>
                </a:buClr>
              </a:pPr>
              <a:r>
                <a:rPr lang="en-US" sz="1800" dirty="0" smtClean="0">
                  <a:solidFill>
                    <a:srgbClr val="FFFFFF">
                      <a:lumMod val="50000"/>
                    </a:srgbClr>
                  </a:solidFill>
                  <a:latin typeface="Calibri" pitchFamily="34" charset="0"/>
                  <a:cs typeface="Calibri" pitchFamily="34" charset="0"/>
                </a:rPr>
                <a:t>InfoCenter</a:t>
              </a:r>
            </a:p>
          </p:txBody>
        </p:sp>
        <p:sp>
          <p:nvSpPr>
            <p:cNvPr id="18" name="Can 17"/>
            <p:cNvSpPr/>
            <p:nvPr/>
          </p:nvSpPr>
          <p:spPr bwMode="auto">
            <a:xfrm>
              <a:off x="4657725" y="4459679"/>
              <a:ext cx="1228725" cy="1221182"/>
            </a:xfrm>
            <a:prstGeom prst="can">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0800000" scaled="1"/>
              <a:tileRect/>
            </a:gradFill>
            <a:ln w="19050" algn="ctr">
              <a:solidFill>
                <a:schemeClr val="tx1">
                  <a:lumMod val="50000"/>
                </a:schemeClr>
              </a:solid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sp>
          <p:nvSpPr>
            <p:cNvPr id="19" name="TextBox 18"/>
            <p:cNvSpPr txBox="1"/>
            <p:nvPr/>
          </p:nvSpPr>
          <p:spPr>
            <a:xfrm>
              <a:off x="4735623" y="5324026"/>
              <a:ext cx="1072925" cy="385963"/>
            </a:xfrm>
            <a:prstGeom prst="rect">
              <a:avLst/>
            </a:prstGeom>
            <a:noFill/>
            <a:effectLst>
              <a:glow rad="63500">
                <a:schemeClr val="accent1">
                  <a:satMod val="175000"/>
                  <a:alpha val="40000"/>
                </a:schemeClr>
              </a:glow>
            </a:effectLst>
          </p:spPr>
          <p:txBody>
            <a:bodyPr wrap="none" rtlCol="0">
              <a:spAutoFit/>
            </a:bodyPr>
            <a:lstStyle/>
            <a:p>
              <a:pPr>
                <a:buClr>
                  <a:srgbClr val="FFFFFF"/>
                </a:buClr>
              </a:pPr>
              <a:r>
                <a:rPr lang="en-US" sz="1800" dirty="0" smtClean="0">
                  <a:solidFill>
                    <a:srgbClr val="696969"/>
                  </a:solidFill>
                  <a:latin typeface="Calibri" pitchFamily="34" charset="0"/>
                  <a:cs typeface="Calibri" pitchFamily="34" charset="0"/>
                </a:rPr>
                <a:t>DataHub</a:t>
              </a:r>
            </a:p>
          </p:txBody>
        </p:sp>
        <p:sp>
          <p:nvSpPr>
            <p:cNvPr id="20" name="Oval 19"/>
            <p:cNvSpPr/>
            <p:nvPr/>
          </p:nvSpPr>
          <p:spPr bwMode="auto">
            <a:xfrm>
              <a:off x="3344505" y="4459679"/>
              <a:ext cx="266679" cy="266679"/>
            </a:xfrm>
            <a:prstGeom prst="ellipse">
              <a:avLst/>
            </a:prstGeom>
            <a:gradFill flip="none" rotWithShape="1">
              <a:gsLst>
                <a:gs pos="0">
                  <a:schemeClr val="bg1">
                    <a:lumMod val="50000"/>
                    <a:lumOff val="50000"/>
                    <a:tint val="66000"/>
                    <a:satMod val="160000"/>
                  </a:schemeClr>
                </a:gs>
                <a:gs pos="50000">
                  <a:schemeClr val="bg1">
                    <a:lumMod val="50000"/>
                    <a:lumOff val="50000"/>
                    <a:tint val="44500"/>
                    <a:satMod val="160000"/>
                  </a:schemeClr>
                </a:gs>
                <a:gs pos="100000">
                  <a:schemeClr val="bg1">
                    <a:lumMod val="50000"/>
                    <a:lumOff val="50000"/>
                    <a:tint val="23500"/>
                    <a:satMod val="160000"/>
                  </a:schemeClr>
                </a:gs>
              </a:gsLst>
              <a:lin ang="5400000" scaled="1"/>
              <a:tileRect/>
            </a:gradFill>
            <a:ln w="19050" algn="ctr">
              <a:noFill/>
              <a:round/>
              <a:headEnd/>
              <a:tailEnd/>
            </a:ln>
          </p:spPr>
          <p:txBody>
            <a:bodyPr wrap="none" lIns="0" tIns="0" rIns="0" bIns="0" rtlCol="0" anchor="ctr">
              <a:noAutofit/>
            </a:bodyPr>
            <a:lstStyle/>
            <a:p>
              <a:pPr>
                <a:buClr>
                  <a:srgbClr val="FFFFFF"/>
                </a:buClr>
              </a:pPr>
              <a:endParaRPr lang="en-US" sz="1400" b="0">
                <a:solidFill>
                  <a:srgbClr val="000000"/>
                </a:solidFill>
              </a:endParaRPr>
            </a:p>
          </p:txBody>
        </p:sp>
      </p:grpSp>
      <p:pic>
        <p:nvPicPr>
          <p:cNvPr id="1026" name="Picture 2" descr="compare"/>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477594" y="3582497"/>
            <a:ext cx="640080" cy="64008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laim canvas"/>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179874" y="4109547"/>
            <a:ext cx="640080" cy="64008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before &amp; afte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261149" y="3381445"/>
            <a:ext cx="640080" cy="64008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4" descr="free vector Tablet clip art"/>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35680" y="3449018"/>
            <a:ext cx="1337438" cy="11501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835123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466975" y="2058988"/>
            <a:ext cx="2157413"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147" name="Rectangle 3"/>
          <p:cNvSpPr>
            <a:spLocks noGrp="1" noChangeArrowheads="1"/>
          </p:cNvSpPr>
          <p:nvPr>
            <p:ph type="title"/>
          </p:nvPr>
        </p:nvSpPr>
        <p:spPr/>
        <p:txBody>
          <a:bodyPr/>
          <a:lstStyle/>
          <a:p>
            <a:pPr eaLnBrk="1" hangingPunct="1"/>
            <a:r>
              <a:rPr lang="en-US" smtClean="0"/>
              <a:t>PolicyCenter</a:t>
            </a:r>
          </a:p>
        </p:txBody>
      </p:sp>
      <p:sp>
        <p:nvSpPr>
          <p:cNvPr id="6148" name="Rectangle 12"/>
          <p:cNvSpPr>
            <a:spLocks noGrp="1" noChangeArrowheads="1"/>
          </p:cNvSpPr>
          <p:nvPr>
            <p:ph idx="1"/>
          </p:nvPr>
        </p:nvSpPr>
        <p:spPr>
          <a:xfrm>
            <a:off x="519113" y="3902075"/>
            <a:ext cx="8318500" cy="2116138"/>
          </a:xfrm>
        </p:spPr>
        <p:txBody>
          <a:bodyPr/>
          <a:lstStyle/>
          <a:p>
            <a:pPr>
              <a:buFont typeface="Arial" charset="0"/>
              <a:buChar char="•"/>
            </a:pPr>
            <a:r>
              <a:rPr lang="en-US" smtClean="0"/>
              <a:t>Browser-based application</a:t>
            </a:r>
          </a:p>
          <a:p>
            <a:pPr>
              <a:buFont typeface="Arial" charset="0"/>
              <a:buChar char="•"/>
            </a:pPr>
            <a:r>
              <a:rPr lang="en-US" smtClean="0"/>
              <a:t>Supports multiple types of users, such as:</a:t>
            </a:r>
          </a:p>
          <a:p>
            <a:pPr lvl="1"/>
            <a:r>
              <a:rPr lang="en-US" smtClean="0"/>
              <a:t>Producers (who refer accounts to carrier)</a:t>
            </a:r>
          </a:p>
          <a:p>
            <a:pPr lvl="1"/>
            <a:r>
              <a:rPr lang="en-US" smtClean="0"/>
              <a:t>Underwriters (who create and manage policies)</a:t>
            </a:r>
          </a:p>
          <a:p>
            <a:pPr lvl="1"/>
            <a:r>
              <a:rPr lang="en-US" smtClean="0"/>
              <a:t>Supervisors (who supervise users and approve work)</a:t>
            </a:r>
          </a:p>
        </p:txBody>
      </p:sp>
      <p:sp>
        <p:nvSpPr>
          <p:cNvPr id="6149" name="AutoShape 4"/>
          <p:cNvSpPr>
            <a:spLocks noChangeArrowheads="1"/>
          </p:cNvSpPr>
          <p:nvPr/>
        </p:nvSpPr>
        <p:spPr bwMode="invGray">
          <a:xfrm>
            <a:off x="4605338" y="919163"/>
            <a:ext cx="3614737" cy="2379662"/>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0" name="Line 5"/>
          <p:cNvSpPr>
            <a:spLocks noChangeShapeType="1"/>
          </p:cNvSpPr>
          <p:nvPr/>
        </p:nvSpPr>
        <p:spPr bwMode="invGray">
          <a:xfrm>
            <a:off x="8051800" y="987425"/>
            <a:ext cx="777875" cy="639763"/>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1" name="Line 6"/>
          <p:cNvSpPr>
            <a:spLocks noChangeShapeType="1"/>
          </p:cNvSpPr>
          <p:nvPr/>
        </p:nvSpPr>
        <p:spPr bwMode="invGray">
          <a:xfrm flipV="1">
            <a:off x="8099425" y="2374900"/>
            <a:ext cx="742950" cy="80803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2" name="Line 7"/>
          <p:cNvSpPr>
            <a:spLocks noChangeShapeType="1"/>
          </p:cNvSpPr>
          <p:nvPr/>
        </p:nvSpPr>
        <p:spPr bwMode="invGray">
          <a:xfrm>
            <a:off x="8832850" y="1589088"/>
            <a:ext cx="0" cy="81597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3" name="Line 8"/>
          <p:cNvSpPr>
            <a:spLocks noChangeShapeType="1"/>
          </p:cNvSpPr>
          <p:nvPr/>
        </p:nvSpPr>
        <p:spPr bwMode="invGray">
          <a:xfrm flipH="1">
            <a:off x="4992688" y="3298825"/>
            <a:ext cx="139700" cy="20637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4" name="Line 9"/>
          <p:cNvSpPr>
            <a:spLocks noChangeShapeType="1"/>
          </p:cNvSpPr>
          <p:nvPr/>
        </p:nvSpPr>
        <p:spPr bwMode="invGray">
          <a:xfrm>
            <a:off x="7735888" y="3289300"/>
            <a:ext cx="123825" cy="185738"/>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5" name="Line 10"/>
          <p:cNvSpPr>
            <a:spLocks noChangeShapeType="1"/>
          </p:cNvSpPr>
          <p:nvPr/>
        </p:nvSpPr>
        <p:spPr bwMode="invGray">
          <a:xfrm>
            <a:off x="5000625" y="3489325"/>
            <a:ext cx="2887663"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6" name="Line 11"/>
          <p:cNvSpPr>
            <a:spLocks noChangeShapeType="1"/>
          </p:cNvSpPr>
          <p:nvPr/>
        </p:nvSpPr>
        <p:spPr bwMode="auto">
          <a:xfrm>
            <a:off x="1355725" y="1227138"/>
            <a:ext cx="3265488"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57" name="Group 33"/>
          <p:cNvGrpSpPr>
            <a:grpSpLocks/>
          </p:cNvGrpSpPr>
          <p:nvPr/>
        </p:nvGrpSpPr>
        <p:grpSpPr bwMode="auto">
          <a:xfrm>
            <a:off x="2219325" y="2540000"/>
            <a:ext cx="904875" cy="1270000"/>
            <a:chOff x="3870" y="2092"/>
            <a:chExt cx="570" cy="800"/>
          </a:xfrm>
        </p:grpSpPr>
        <p:sp>
          <p:nvSpPr>
            <p:cNvPr id="6187" name="Line 3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88" name="Line 3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89" name="AutoShape 3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endParaRPr lang="en-US"/>
            </a:p>
          </p:txBody>
        </p:sp>
        <p:sp>
          <p:nvSpPr>
            <p:cNvPr id="6190" name="Freeform 37"/>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a:p>
          </p:txBody>
        </p:sp>
        <p:sp>
          <p:nvSpPr>
            <p:cNvPr id="6191" name="AutoShape 3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6158" name="Text Box 39"/>
          <p:cNvSpPr txBox="1">
            <a:spLocks noChangeArrowheads="1"/>
          </p:cNvSpPr>
          <p:nvPr/>
        </p:nvSpPr>
        <p:spPr bwMode="auto">
          <a:xfrm>
            <a:off x="1554163" y="885825"/>
            <a:ext cx="2587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producer</a:t>
            </a:r>
          </a:p>
        </p:txBody>
      </p:sp>
      <p:sp>
        <p:nvSpPr>
          <p:cNvPr id="6159" name="Text Box 40"/>
          <p:cNvSpPr txBox="1">
            <a:spLocks noChangeArrowheads="1"/>
          </p:cNvSpPr>
          <p:nvPr/>
        </p:nvSpPr>
        <p:spPr bwMode="auto">
          <a:xfrm>
            <a:off x="2809875" y="1728788"/>
            <a:ext cx="14716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underwriter</a:t>
            </a:r>
          </a:p>
        </p:txBody>
      </p:sp>
      <p:sp>
        <p:nvSpPr>
          <p:cNvPr id="6160" name="Line 41"/>
          <p:cNvSpPr>
            <a:spLocks noChangeShapeType="1"/>
          </p:cNvSpPr>
          <p:nvPr/>
        </p:nvSpPr>
        <p:spPr bwMode="auto">
          <a:xfrm>
            <a:off x="3117850" y="2989263"/>
            <a:ext cx="1489075"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6161" name="Text Box 42"/>
          <p:cNvSpPr txBox="1">
            <a:spLocks noChangeArrowheads="1"/>
          </p:cNvSpPr>
          <p:nvPr/>
        </p:nvSpPr>
        <p:spPr bwMode="auto">
          <a:xfrm>
            <a:off x="3095625" y="2659063"/>
            <a:ext cx="14017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supervisor</a:t>
            </a:r>
          </a:p>
        </p:txBody>
      </p:sp>
      <p:grpSp>
        <p:nvGrpSpPr>
          <p:cNvPr id="6163" name="Group 59"/>
          <p:cNvGrpSpPr>
            <a:grpSpLocks/>
          </p:cNvGrpSpPr>
          <p:nvPr/>
        </p:nvGrpSpPr>
        <p:grpSpPr bwMode="auto">
          <a:xfrm>
            <a:off x="593725" y="803275"/>
            <a:ext cx="854075" cy="1098550"/>
            <a:chOff x="2634" y="2618"/>
            <a:chExt cx="538" cy="692"/>
          </a:xfrm>
        </p:grpSpPr>
        <p:sp>
          <p:nvSpPr>
            <p:cNvPr id="6175" name="AutoShape 6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6176" name="Freeform 61"/>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77" name="Freeform 62"/>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178" name="Rectangle 63"/>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79" name="Rectangle 64"/>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180" name="Oval 65"/>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1" name="Oval 66"/>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2" name="Oval 67"/>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3" name="Oval 68"/>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84" name="Freeform 69"/>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185" name="Freeform 70"/>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6186" name="Freeform 71"/>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6164" name="Group 155"/>
          <p:cNvGrpSpPr>
            <a:grpSpLocks/>
          </p:cNvGrpSpPr>
          <p:nvPr/>
        </p:nvGrpSpPr>
        <p:grpSpPr bwMode="auto">
          <a:xfrm>
            <a:off x="1695450" y="1581150"/>
            <a:ext cx="895350" cy="806450"/>
            <a:chOff x="370" y="1819"/>
            <a:chExt cx="696" cy="627"/>
          </a:xfrm>
        </p:grpSpPr>
        <p:sp>
          <p:nvSpPr>
            <p:cNvPr id="6165"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166" name="Group 157"/>
            <p:cNvGrpSpPr>
              <a:grpSpLocks/>
            </p:cNvGrpSpPr>
            <p:nvPr/>
          </p:nvGrpSpPr>
          <p:grpSpPr bwMode="auto">
            <a:xfrm>
              <a:off x="760" y="2101"/>
              <a:ext cx="306" cy="345"/>
              <a:chOff x="2768" y="2267"/>
              <a:chExt cx="624" cy="704"/>
            </a:xfrm>
          </p:grpSpPr>
          <p:sp>
            <p:nvSpPr>
              <p:cNvPr id="6167"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68"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6169"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6170" name="Group 161"/>
              <p:cNvGrpSpPr>
                <a:grpSpLocks/>
              </p:cNvGrpSpPr>
              <p:nvPr/>
            </p:nvGrpSpPr>
            <p:grpSpPr bwMode="auto">
              <a:xfrm>
                <a:off x="3136" y="2620"/>
                <a:ext cx="231" cy="343"/>
                <a:chOff x="2784" y="3210"/>
                <a:chExt cx="523" cy="772"/>
              </a:xfrm>
            </p:grpSpPr>
            <p:sp>
              <p:nvSpPr>
                <p:cNvPr id="6171"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6172"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6173"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6174"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xmlns="" w="12700" algn="ctr">
                      <a:solidFill>
                        <a:srgbClr val="000000"/>
                      </a:solidFill>
                      <a:round/>
                      <a:headEnd/>
                      <a:tailEnd/>
                    </a14:hiddenLine>
                  </a:ext>
                </a:extLst>
              </p:spPr>
              <p:txBody>
                <a:bodyPr wrap="none" anchor="ctr"/>
                <a:lstStyle/>
                <a:p>
                  <a:endParaRPr lang="en-US"/>
                </a:p>
              </p:txBody>
            </p:sp>
          </p:grpSp>
        </p:grpSp>
      </p:grpSp>
      <p:pic>
        <p:nvPicPr>
          <p:cNvPr id="6194" name="Picture 5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84318" y="1235879"/>
            <a:ext cx="3678216" cy="1727984"/>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2770" name="Rectangle 2"/>
          <p:cNvSpPr>
            <a:spLocks noChangeArrowheads="1"/>
          </p:cNvSpPr>
          <p:nvPr/>
        </p:nvSpPr>
        <p:spPr bwMode="auto">
          <a:xfrm>
            <a:off x="419100" y="4900613"/>
            <a:ext cx="2840038"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chemeClr val="bg1"/>
                </a:solidFill>
              </a:rPr>
              <a:t>Policy-centric</a:t>
            </a:r>
            <a:endParaRPr lang="en-US" sz="2200">
              <a:solidFill>
                <a:schemeClr val="accent1"/>
              </a:solidFill>
            </a:endParaRPr>
          </a:p>
        </p:txBody>
      </p:sp>
      <p:sp>
        <p:nvSpPr>
          <p:cNvPr id="3872771" name="Rectangle 3"/>
          <p:cNvSpPr>
            <a:spLocks noChangeArrowheads="1"/>
          </p:cNvSpPr>
          <p:nvPr/>
        </p:nvSpPr>
        <p:spPr bwMode="auto">
          <a:xfrm>
            <a:off x="417513" y="5338763"/>
            <a:ext cx="284003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rgbClr val="C8A200"/>
                </a:solidFill>
              </a:rPr>
              <a:t>Collaborative</a:t>
            </a:r>
          </a:p>
        </p:txBody>
      </p:sp>
      <p:sp>
        <p:nvSpPr>
          <p:cNvPr id="3872772" name="Rectangle 4"/>
          <p:cNvSpPr>
            <a:spLocks noChangeArrowheads="1"/>
          </p:cNvSpPr>
          <p:nvPr/>
        </p:nvSpPr>
        <p:spPr bwMode="auto">
          <a:xfrm>
            <a:off x="419100" y="5776913"/>
            <a:ext cx="28400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a:solidFill>
                  <a:schemeClr val="accent1"/>
                </a:solidFill>
              </a:rPr>
              <a:t>Configurable</a:t>
            </a:r>
          </a:p>
        </p:txBody>
      </p:sp>
      <p:sp>
        <p:nvSpPr>
          <p:cNvPr id="7173" name="Rectangle 6"/>
          <p:cNvSpPr>
            <a:spLocks noGrp="1" noChangeArrowheads="1"/>
          </p:cNvSpPr>
          <p:nvPr>
            <p:ph type="title"/>
          </p:nvPr>
        </p:nvSpPr>
        <p:spPr/>
        <p:txBody>
          <a:bodyPr/>
          <a:lstStyle/>
          <a:p>
            <a:pPr eaLnBrk="1" hangingPunct="1"/>
            <a:r>
              <a:rPr lang="en-US" smtClean="0"/>
              <a:t>Value proposition of PolicyCenter</a:t>
            </a:r>
          </a:p>
        </p:txBody>
      </p:sp>
      <p:sp>
        <p:nvSpPr>
          <p:cNvPr id="7174" name="Rectangle 5"/>
          <p:cNvSpPr>
            <a:spLocks noGrp="1" noChangeArrowheads="1"/>
          </p:cNvSpPr>
          <p:nvPr>
            <p:ph idx="1"/>
          </p:nvPr>
        </p:nvSpPr>
        <p:spPr>
          <a:xfrm>
            <a:off x="419100" y="931863"/>
            <a:ext cx="3084513" cy="1274762"/>
          </a:xfrm>
        </p:spPr>
        <p:txBody>
          <a:bodyPr/>
          <a:lstStyle/>
          <a:p>
            <a:pPr>
              <a:buFont typeface="Arial" charset="0"/>
              <a:buChar char="•"/>
            </a:pPr>
            <a:r>
              <a:rPr lang="en-US" smtClean="0"/>
              <a:t>PolicyCenter makes the processing of policies:</a:t>
            </a:r>
            <a:endParaRPr lang="en-US" b="1" smtClean="0">
              <a:solidFill>
                <a:schemeClr val="accent1"/>
              </a:solidFill>
            </a:endParaRPr>
          </a:p>
        </p:txBody>
      </p:sp>
      <p:grpSp>
        <p:nvGrpSpPr>
          <p:cNvPr id="7175" name="Group 98"/>
          <p:cNvGrpSpPr>
            <a:grpSpLocks/>
          </p:cNvGrpSpPr>
          <p:nvPr/>
        </p:nvGrpSpPr>
        <p:grpSpPr bwMode="auto">
          <a:xfrm>
            <a:off x="5240338" y="2690813"/>
            <a:ext cx="1233487" cy="1389062"/>
            <a:chOff x="2324" y="435"/>
            <a:chExt cx="933" cy="1052"/>
          </a:xfrm>
        </p:grpSpPr>
        <p:sp>
          <p:nvSpPr>
            <p:cNvPr id="7259" name="AutoShape 9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260" name="Freeform 10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61" name="Freeform 10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262" name="Freeform 10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263" name="Group 103"/>
            <p:cNvGrpSpPr>
              <a:grpSpLocks/>
            </p:cNvGrpSpPr>
            <p:nvPr/>
          </p:nvGrpSpPr>
          <p:grpSpPr bwMode="auto">
            <a:xfrm>
              <a:off x="2889" y="957"/>
              <a:ext cx="348" cy="510"/>
              <a:chOff x="2784" y="3210"/>
              <a:chExt cx="523" cy="772"/>
            </a:xfrm>
          </p:grpSpPr>
          <p:sp>
            <p:nvSpPr>
              <p:cNvPr id="7264" name="AutoShape 10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265" name="AutoShape 10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266" name="AutoShape 10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7267" name="Oval 10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4" name="Group 223"/>
          <p:cNvGrpSpPr>
            <a:grpSpLocks/>
          </p:cNvGrpSpPr>
          <p:nvPr/>
        </p:nvGrpSpPr>
        <p:grpSpPr bwMode="auto">
          <a:xfrm>
            <a:off x="3352800" y="1933575"/>
            <a:ext cx="4981575" cy="3095625"/>
            <a:chOff x="2112" y="1218"/>
            <a:chExt cx="3138" cy="1950"/>
          </a:xfrm>
        </p:grpSpPr>
        <p:sp>
          <p:nvSpPr>
            <p:cNvPr id="7242" name="Text Box 108"/>
            <p:cNvSpPr txBox="1">
              <a:spLocks noChangeArrowheads="1"/>
            </p:cNvSpPr>
            <p:nvPr/>
          </p:nvSpPr>
          <p:spPr bwMode="auto">
            <a:xfrm>
              <a:off x="3135" y="1261"/>
              <a:ext cx="1097"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insured</a:t>
              </a:r>
            </a:p>
          </p:txBody>
        </p:sp>
        <p:sp>
          <p:nvSpPr>
            <p:cNvPr id="7243" name="Text Box 109"/>
            <p:cNvSpPr txBox="1">
              <a:spLocks noChangeArrowheads="1"/>
            </p:cNvSpPr>
            <p:nvPr/>
          </p:nvSpPr>
          <p:spPr bwMode="auto">
            <a:xfrm>
              <a:off x="2112" y="1535"/>
              <a:ext cx="1097"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contacts</a:t>
              </a:r>
            </a:p>
          </p:txBody>
        </p:sp>
        <p:sp>
          <p:nvSpPr>
            <p:cNvPr id="7244" name="Text Box 110"/>
            <p:cNvSpPr txBox="1">
              <a:spLocks noChangeArrowheads="1"/>
            </p:cNvSpPr>
            <p:nvPr/>
          </p:nvSpPr>
          <p:spPr bwMode="auto">
            <a:xfrm>
              <a:off x="4051" y="1535"/>
              <a:ext cx="1097"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locations</a:t>
              </a:r>
            </a:p>
          </p:txBody>
        </p:sp>
        <p:sp>
          <p:nvSpPr>
            <p:cNvPr id="7245" name="Text Box 112"/>
            <p:cNvSpPr txBox="1">
              <a:spLocks noChangeArrowheads="1"/>
            </p:cNvSpPr>
            <p:nvPr/>
          </p:nvSpPr>
          <p:spPr bwMode="auto">
            <a:xfrm>
              <a:off x="2317" y="2374"/>
              <a:ext cx="808"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trans-</a:t>
              </a:r>
              <a:br>
                <a:rPr lang="en-US" sz="2400">
                  <a:solidFill>
                    <a:schemeClr val="bg1"/>
                  </a:solidFill>
                </a:rPr>
              </a:br>
              <a:r>
                <a:rPr lang="en-US" sz="2400">
                  <a:solidFill>
                    <a:schemeClr val="bg1"/>
                  </a:solidFill>
                </a:rPr>
                <a:t>actions</a:t>
              </a:r>
            </a:p>
          </p:txBody>
        </p:sp>
        <p:sp>
          <p:nvSpPr>
            <p:cNvPr id="7246" name="Text Box 113"/>
            <p:cNvSpPr txBox="1">
              <a:spLocks noChangeArrowheads="1"/>
            </p:cNvSpPr>
            <p:nvPr/>
          </p:nvSpPr>
          <p:spPr bwMode="auto">
            <a:xfrm>
              <a:off x="4191" y="2374"/>
              <a:ext cx="798"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risk</a:t>
              </a:r>
              <a:br>
                <a:rPr lang="en-US" sz="2400">
                  <a:solidFill>
                    <a:schemeClr val="bg1"/>
                  </a:solidFill>
                </a:rPr>
              </a:br>
              <a:r>
                <a:rPr lang="en-US" sz="2400">
                  <a:solidFill>
                    <a:schemeClr val="bg1"/>
                  </a:solidFill>
                </a:rPr>
                <a:t>analysis</a:t>
              </a:r>
            </a:p>
          </p:txBody>
        </p:sp>
        <p:sp>
          <p:nvSpPr>
            <p:cNvPr id="7247" name="Text Box 114"/>
            <p:cNvSpPr txBox="1">
              <a:spLocks noChangeArrowheads="1"/>
            </p:cNvSpPr>
            <p:nvPr/>
          </p:nvSpPr>
          <p:spPr bwMode="auto">
            <a:xfrm>
              <a:off x="4163" y="1927"/>
              <a:ext cx="942"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payments</a:t>
              </a:r>
            </a:p>
          </p:txBody>
        </p:sp>
        <p:sp>
          <p:nvSpPr>
            <p:cNvPr id="7248" name="Text Box 115"/>
            <p:cNvSpPr txBox="1">
              <a:spLocks noChangeArrowheads="1"/>
            </p:cNvSpPr>
            <p:nvPr/>
          </p:nvSpPr>
          <p:spPr bwMode="auto">
            <a:xfrm>
              <a:off x="2330" y="1927"/>
              <a:ext cx="720" cy="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forms</a:t>
              </a:r>
            </a:p>
          </p:txBody>
        </p:sp>
        <p:sp>
          <p:nvSpPr>
            <p:cNvPr id="7249" name="Text Box 116"/>
            <p:cNvSpPr txBox="1">
              <a:spLocks noChangeArrowheads="1"/>
            </p:cNvSpPr>
            <p:nvPr/>
          </p:nvSpPr>
          <p:spPr bwMode="auto">
            <a:xfrm>
              <a:off x="3202" y="2669"/>
              <a:ext cx="987" cy="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product</a:t>
              </a:r>
              <a:br>
                <a:rPr lang="en-US" sz="2400">
                  <a:solidFill>
                    <a:schemeClr val="bg1"/>
                  </a:solidFill>
                </a:rPr>
              </a:br>
              <a:r>
                <a:rPr lang="en-US" sz="2400">
                  <a:solidFill>
                    <a:schemeClr val="bg1"/>
                  </a:solidFill>
                </a:rPr>
                <a:t>model</a:t>
              </a:r>
            </a:p>
          </p:txBody>
        </p:sp>
        <p:sp>
          <p:nvSpPr>
            <p:cNvPr id="7250" name="Rectangle 117"/>
            <p:cNvSpPr>
              <a:spLocks noChangeArrowheads="1"/>
            </p:cNvSpPr>
            <p:nvPr/>
          </p:nvSpPr>
          <p:spPr bwMode="auto">
            <a:xfrm>
              <a:off x="2127" y="1218"/>
              <a:ext cx="3123" cy="1950"/>
            </a:xfrm>
            <a:prstGeom prst="rect">
              <a:avLst/>
            </a:prstGeom>
            <a:noFill/>
            <a:ln w="28575"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51" name="Line 118"/>
            <p:cNvSpPr>
              <a:spLocks noChangeShapeType="1"/>
            </p:cNvSpPr>
            <p:nvPr/>
          </p:nvSpPr>
          <p:spPr bwMode="auto">
            <a:xfrm>
              <a:off x="3090" y="1650"/>
              <a:ext cx="211" cy="10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2" name="Line 119"/>
            <p:cNvSpPr>
              <a:spLocks noChangeShapeType="1"/>
            </p:cNvSpPr>
            <p:nvPr/>
          </p:nvSpPr>
          <p:spPr bwMode="auto">
            <a:xfrm>
              <a:off x="2991" y="2060"/>
              <a:ext cx="310" cy="11"/>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3" name="Line 120"/>
            <p:cNvSpPr>
              <a:spLocks noChangeShapeType="1"/>
            </p:cNvSpPr>
            <p:nvPr/>
          </p:nvSpPr>
          <p:spPr bwMode="auto">
            <a:xfrm flipV="1">
              <a:off x="3057" y="2459"/>
              <a:ext cx="244" cy="133"/>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4" name="Line 121"/>
            <p:cNvSpPr>
              <a:spLocks noChangeShapeType="1"/>
            </p:cNvSpPr>
            <p:nvPr/>
          </p:nvSpPr>
          <p:spPr bwMode="auto">
            <a:xfrm flipV="1">
              <a:off x="3655" y="2570"/>
              <a:ext cx="0" cy="122"/>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5" name="Line 122"/>
            <p:cNvSpPr>
              <a:spLocks noChangeShapeType="1"/>
            </p:cNvSpPr>
            <p:nvPr/>
          </p:nvSpPr>
          <p:spPr bwMode="auto">
            <a:xfrm flipH="1" flipV="1">
              <a:off x="4076" y="2404"/>
              <a:ext cx="255" cy="144"/>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6" name="Line 123"/>
            <p:cNvSpPr>
              <a:spLocks noChangeShapeType="1"/>
            </p:cNvSpPr>
            <p:nvPr/>
          </p:nvSpPr>
          <p:spPr bwMode="auto">
            <a:xfrm flipH="1">
              <a:off x="4076" y="2071"/>
              <a:ext cx="89"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7" name="Line 124"/>
            <p:cNvSpPr>
              <a:spLocks noChangeShapeType="1"/>
            </p:cNvSpPr>
            <p:nvPr/>
          </p:nvSpPr>
          <p:spPr bwMode="auto">
            <a:xfrm flipH="1">
              <a:off x="4010" y="1673"/>
              <a:ext cx="144" cy="11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258" name="Line 125"/>
            <p:cNvSpPr>
              <a:spLocks noChangeShapeType="1"/>
            </p:cNvSpPr>
            <p:nvPr/>
          </p:nvSpPr>
          <p:spPr bwMode="auto">
            <a:xfrm>
              <a:off x="3689" y="1506"/>
              <a:ext cx="0" cy="189"/>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5" name="Group 225"/>
          <p:cNvGrpSpPr>
            <a:grpSpLocks/>
          </p:cNvGrpSpPr>
          <p:nvPr/>
        </p:nvGrpSpPr>
        <p:grpSpPr bwMode="auto">
          <a:xfrm>
            <a:off x="781050" y="2447925"/>
            <a:ext cx="2824163" cy="2236788"/>
            <a:chOff x="492" y="1542"/>
            <a:chExt cx="1779" cy="1409"/>
          </a:xfrm>
        </p:grpSpPr>
        <p:sp>
          <p:nvSpPr>
            <p:cNvPr id="7225" name="AutoShape 221"/>
            <p:cNvSpPr>
              <a:spLocks noChangeArrowheads="1"/>
            </p:cNvSpPr>
            <p:nvPr/>
          </p:nvSpPr>
          <p:spPr bwMode="auto">
            <a:xfrm>
              <a:off x="931" y="1961"/>
              <a:ext cx="1340" cy="554"/>
            </a:xfrm>
            <a:prstGeom prst="rightArrow">
              <a:avLst>
                <a:gd name="adj1" fmla="val 50000"/>
                <a:gd name="adj2" fmla="val 60469"/>
              </a:avLst>
            </a:prstGeom>
            <a:solidFill>
              <a:schemeClr val="accent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nvGrpSpPr>
            <p:cNvPr id="7226" name="Group 205"/>
            <p:cNvGrpSpPr>
              <a:grpSpLocks/>
            </p:cNvGrpSpPr>
            <p:nvPr/>
          </p:nvGrpSpPr>
          <p:grpSpPr bwMode="auto">
            <a:xfrm>
              <a:off x="493" y="2241"/>
              <a:ext cx="716" cy="710"/>
              <a:chOff x="4497" y="2485"/>
              <a:chExt cx="1263" cy="1253"/>
            </a:xfrm>
          </p:grpSpPr>
          <p:sp>
            <p:nvSpPr>
              <p:cNvPr id="7230" name="Freeform 206"/>
              <p:cNvSpPr>
                <a:spLocks/>
              </p:cNvSpPr>
              <p:nvPr/>
            </p:nvSpPr>
            <p:spPr bwMode="auto">
              <a:xfrm>
                <a:off x="4497" y="2485"/>
                <a:ext cx="1263" cy="1253"/>
              </a:xfrm>
              <a:custGeom>
                <a:avLst/>
                <a:gdLst>
                  <a:gd name="T0" fmla="*/ 20 w 1770"/>
                  <a:gd name="T1" fmla="*/ 22 h 1755"/>
                  <a:gd name="T2" fmla="*/ 20 w 1770"/>
                  <a:gd name="T3" fmla="*/ 22 h 1755"/>
                  <a:gd name="T4" fmla="*/ 21 w 1770"/>
                  <a:gd name="T5" fmla="*/ 22 h 1755"/>
                  <a:gd name="T6" fmla="*/ 21 w 1770"/>
                  <a:gd name="T7" fmla="*/ 21 h 1755"/>
                  <a:gd name="T8" fmla="*/ 21 w 1770"/>
                  <a:gd name="T9" fmla="*/ 21 h 1755"/>
                  <a:gd name="T10" fmla="*/ 21 w 1770"/>
                  <a:gd name="T11" fmla="*/ 21 h 1755"/>
                  <a:gd name="T12" fmla="*/ 22 w 1770"/>
                  <a:gd name="T13" fmla="*/ 21 h 1755"/>
                  <a:gd name="T14" fmla="*/ 22 w 1770"/>
                  <a:gd name="T15" fmla="*/ 20 h 1755"/>
                  <a:gd name="T16" fmla="*/ 22 w 1770"/>
                  <a:gd name="T17" fmla="*/ 20 h 1755"/>
                  <a:gd name="T18" fmla="*/ 22 w 1770"/>
                  <a:gd name="T19" fmla="*/ 3 h 1755"/>
                  <a:gd name="T20" fmla="*/ 22 w 1770"/>
                  <a:gd name="T21" fmla="*/ 2 h 1755"/>
                  <a:gd name="T22" fmla="*/ 22 w 1770"/>
                  <a:gd name="T23" fmla="*/ 1 h 1755"/>
                  <a:gd name="T24" fmla="*/ 21 w 1770"/>
                  <a:gd name="T25" fmla="*/ 1 h 1755"/>
                  <a:gd name="T26" fmla="*/ 21 w 1770"/>
                  <a:gd name="T27" fmla="*/ 1 h 1755"/>
                  <a:gd name="T28" fmla="*/ 21 w 1770"/>
                  <a:gd name="T29" fmla="*/ 1 h 1755"/>
                  <a:gd name="T30" fmla="*/ 21 w 1770"/>
                  <a:gd name="T31" fmla="*/ 1 h 1755"/>
                  <a:gd name="T32" fmla="*/ 20 w 1770"/>
                  <a:gd name="T33" fmla="*/ 1 h 1755"/>
                  <a:gd name="T34" fmla="*/ 20 w 1770"/>
                  <a:gd name="T35" fmla="*/ 0 h 1755"/>
                  <a:gd name="T36" fmla="*/ 3 w 1770"/>
                  <a:gd name="T37" fmla="*/ 0 h 1755"/>
                  <a:gd name="T38" fmla="*/ 2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2 h 1755"/>
                  <a:gd name="T52" fmla="*/ 0 w 1770"/>
                  <a:gd name="T53" fmla="*/ 3 h 1755"/>
                  <a:gd name="T54" fmla="*/ 0 w 1770"/>
                  <a:gd name="T55" fmla="*/ 20 h 1755"/>
                  <a:gd name="T56" fmla="*/ 1 w 1770"/>
                  <a:gd name="T57" fmla="*/ 20 h 1755"/>
                  <a:gd name="T58" fmla="*/ 1 w 1770"/>
                  <a:gd name="T59" fmla="*/ 21 h 1755"/>
                  <a:gd name="T60" fmla="*/ 1 w 1770"/>
                  <a:gd name="T61" fmla="*/ 21 h 1755"/>
                  <a:gd name="T62" fmla="*/ 1 w 1770"/>
                  <a:gd name="T63" fmla="*/ 21 h 1755"/>
                  <a:gd name="T64" fmla="*/ 1 w 1770"/>
                  <a:gd name="T65" fmla="*/ 21 h 1755"/>
                  <a:gd name="T66" fmla="*/ 1 w 1770"/>
                  <a:gd name="T67" fmla="*/ 22 h 1755"/>
                  <a:gd name="T68" fmla="*/ 2 w 1770"/>
                  <a:gd name="T69" fmla="*/ 22 h 1755"/>
                  <a:gd name="T70" fmla="*/ 3 w 1770"/>
                  <a:gd name="T71" fmla="*/ 22 h 1755"/>
                  <a:gd name="T72" fmla="*/ 20 w 1770"/>
                  <a:gd name="T73" fmla="*/ 22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7231" name="Group 207"/>
              <p:cNvGrpSpPr>
                <a:grpSpLocks/>
              </p:cNvGrpSpPr>
              <p:nvPr/>
            </p:nvGrpSpPr>
            <p:grpSpPr bwMode="auto">
              <a:xfrm>
                <a:off x="4595" y="2550"/>
                <a:ext cx="1001" cy="1001"/>
                <a:chOff x="4244" y="2777"/>
                <a:chExt cx="832" cy="500"/>
              </a:xfrm>
            </p:grpSpPr>
            <p:sp>
              <p:nvSpPr>
                <p:cNvPr id="7232" name="Freeform 208"/>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3" name="Freeform 209"/>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4" name="Freeform 210"/>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5" name="Freeform 211"/>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6" name="Freeform 212"/>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7" name="Freeform 213"/>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8" name="Freeform 214"/>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39" name="Freeform 215"/>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40" name="Freeform 216"/>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241" name="Freeform 217"/>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7227" name="Group 218"/>
            <p:cNvGrpSpPr>
              <a:grpSpLocks/>
            </p:cNvGrpSpPr>
            <p:nvPr/>
          </p:nvGrpSpPr>
          <p:grpSpPr bwMode="auto">
            <a:xfrm>
              <a:off x="492" y="1542"/>
              <a:ext cx="718" cy="712"/>
              <a:chOff x="2994" y="578"/>
              <a:chExt cx="1266" cy="1256"/>
            </a:xfrm>
          </p:grpSpPr>
          <p:sp>
            <p:nvSpPr>
              <p:cNvPr id="7228" name="Freeform 219"/>
              <p:cNvSpPr>
                <a:spLocks/>
              </p:cNvSpPr>
              <p:nvPr/>
            </p:nvSpPr>
            <p:spPr bwMode="auto">
              <a:xfrm>
                <a:off x="2994" y="578"/>
                <a:ext cx="1266" cy="1256"/>
              </a:xfrm>
              <a:custGeom>
                <a:avLst/>
                <a:gdLst>
                  <a:gd name="T0" fmla="*/ 20 w 1770"/>
                  <a:gd name="T1" fmla="*/ 22 h 1755"/>
                  <a:gd name="T2" fmla="*/ 21 w 1770"/>
                  <a:gd name="T3" fmla="*/ 22 h 1755"/>
                  <a:gd name="T4" fmla="*/ 21 w 1770"/>
                  <a:gd name="T5" fmla="*/ 22 h 1755"/>
                  <a:gd name="T6" fmla="*/ 21 w 1770"/>
                  <a:gd name="T7" fmla="*/ 22 h 1755"/>
                  <a:gd name="T8" fmla="*/ 22 w 1770"/>
                  <a:gd name="T9" fmla="*/ 22 h 1755"/>
                  <a:gd name="T10" fmla="*/ 22 w 1770"/>
                  <a:gd name="T11" fmla="*/ 21 h 1755"/>
                  <a:gd name="T12" fmla="*/ 22 w 1770"/>
                  <a:gd name="T13" fmla="*/ 21 h 1755"/>
                  <a:gd name="T14" fmla="*/ 22 w 1770"/>
                  <a:gd name="T15" fmla="*/ 21 h 1755"/>
                  <a:gd name="T16" fmla="*/ 22 w 1770"/>
                  <a:gd name="T17" fmla="*/ 20 h 1755"/>
                  <a:gd name="T18" fmla="*/ 22 w 1770"/>
                  <a:gd name="T19" fmla="*/ 3 h 1755"/>
                  <a:gd name="T20" fmla="*/ 22 w 1770"/>
                  <a:gd name="T21" fmla="*/ 2 h 1755"/>
                  <a:gd name="T22" fmla="*/ 22 w 1770"/>
                  <a:gd name="T23" fmla="*/ 1 h 1755"/>
                  <a:gd name="T24" fmla="*/ 22 w 1770"/>
                  <a:gd name="T25" fmla="*/ 1 h 1755"/>
                  <a:gd name="T26" fmla="*/ 22 w 1770"/>
                  <a:gd name="T27" fmla="*/ 1 h 1755"/>
                  <a:gd name="T28" fmla="*/ 21 w 1770"/>
                  <a:gd name="T29" fmla="*/ 1 h 1755"/>
                  <a:gd name="T30" fmla="*/ 21 w 1770"/>
                  <a:gd name="T31" fmla="*/ 1 h 1755"/>
                  <a:gd name="T32" fmla="*/ 21 w 1770"/>
                  <a:gd name="T33" fmla="*/ 1 h 1755"/>
                  <a:gd name="T34" fmla="*/ 20 w 1770"/>
                  <a:gd name="T35" fmla="*/ 0 h 1755"/>
                  <a:gd name="T36" fmla="*/ 3 w 1770"/>
                  <a:gd name="T37" fmla="*/ 0 h 1755"/>
                  <a:gd name="T38" fmla="*/ 2 w 1770"/>
                  <a:gd name="T39" fmla="*/ 1 h 1755"/>
                  <a:gd name="T40" fmla="*/ 1 w 1770"/>
                  <a:gd name="T41" fmla="*/ 1 h 1755"/>
                  <a:gd name="T42" fmla="*/ 1 w 1770"/>
                  <a:gd name="T43" fmla="*/ 1 h 1755"/>
                  <a:gd name="T44" fmla="*/ 1 w 1770"/>
                  <a:gd name="T45" fmla="*/ 1 h 1755"/>
                  <a:gd name="T46" fmla="*/ 1 w 1770"/>
                  <a:gd name="T47" fmla="*/ 1 h 1755"/>
                  <a:gd name="T48" fmla="*/ 1 w 1770"/>
                  <a:gd name="T49" fmla="*/ 1 h 1755"/>
                  <a:gd name="T50" fmla="*/ 1 w 1770"/>
                  <a:gd name="T51" fmla="*/ 2 h 1755"/>
                  <a:gd name="T52" fmla="*/ 0 w 1770"/>
                  <a:gd name="T53" fmla="*/ 3 h 1755"/>
                  <a:gd name="T54" fmla="*/ 0 w 1770"/>
                  <a:gd name="T55" fmla="*/ 20 h 1755"/>
                  <a:gd name="T56" fmla="*/ 1 w 1770"/>
                  <a:gd name="T57" fmla="*/ 21 h 1755"/>
                  <a:gd name="T58" fmla="*/ 1 w 1770"/>
                  <a:gd name="T59" fmla="*/ 21 h 1755"/>
                  <a:gd name="T60" fmla="*/ 1 w 1770"/>
                  <a:gd name="T61" fmla="*/ 21 h 1755"/>
                  <a:gd name="T62" fmla="*/ 1 w 1770"/>
                  <a:gd name="T63" fmla="*/ 22 h 1755"/>
                  <a:gd name="T64" fmla="*/ 1 w 1770"/>
                  <a:gd name="T65" fmla="*/ 22 h 1755"/>
                  <a:gd name="T66" fmla="*/ 1 w 1770"/>
                  <a:gd name="T67" fmla="*/ 22 h 1755"/>
                  <a:gd name="T68" fmla="*/ 2 w 1770"/>
                  <a:gd name="T69" fmla="*/ 22 h 1755"/>
                  <a:gd name="T70" fmla="*/ 3 w 1770"/>
                  <a:gd name="T71" fmla="*/ 22 h 1755"/>
                  <a:gd name="T72" fmla="*/ 20 w 1770"/>
                  <a:gd name="T73" fmla="*/ 22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pic>
            <p:nvPicPr>
              <p:cNvPr id="7229" name="Picture 220" descr="bl00520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2" y="695"/>
                <a:ext cx="1050" cy="1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9" name="Group 113"/>
          <p:cNvGrpSpPr>
            <a:grpSpLocks/>
          </p:cNvGrpSpPr>
          <p:nvPr/>
        </p:nvGrpSpPr>
        <p:grpSpPr bwMode="auto">
          <a:xfrm>
            <a:off x="3654425" y="812800"/>
            <a:ext cx="4160838" cy="5592763"/>
            <a:chOff x="3654425" y="812800"/>
            <a:chExt cx="4160838" cy="5592763"/>
          </a:xfrm>
        </p:grpSpPr>
        <p:grpSp>
          <p:nvGrpSpPr>
            <p:cNvPr id="7185" name="Group 141"/>
            <p:cNvGrpSpPr>
              <a:grpSpLocks/>
            </p:cNvGrpSpPr>
            <p:nvPr/>
          </p:nvGrpSpPr>
          <p:grpSpPr bwMode="auto">
            <a:xfrm>
              <a:off x="6910388" y="5135563"/>
              <a:ext cx="904875" cy="1270000"/>
              <a:chOff x="3870" y="2092"/>
              <a:chExt cx="570" cy="800"/>
            </a:xfrm>
          </p:grpSpPr>
          <p:sp>
            <p:nvSpPr>
              <p:cNvPr id="7220" name="Line 14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21" name="Line 14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222" name="AutoShape 14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endParaRPr lang="en-US"/>
              </a:p>
            </p:txBody>
          </p:sp>
          <p:sp>
            <p:nvSpPr>
              <p:cNvPr id="7223" name="Freeform 145"/>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endParaRPr lang="en-US"/>
              </a:p>
            </p:txBody>
          </p:sp>
          <p:sp>
            <p:nvSpPr>
              <p:cNvPr id="7224" name="AutoShape 14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7186" name="Group 147"/>
            <p:cNvGrpSpPr>
              <a:grpSpLocks/>
            </p:cNvGrpSpPr>
            <p:nvPr/>
          </p:nvGrpSpPr>
          <p:grpSpPr bwMode="auto">
            <a:xfrm>
              <a:off x="3717925" y="5156200"/>
              <a:ext cx="854075" cy="1098550"/>
              <a:chOff x="2634" y="2618"/>
              <a:chExt cx="538" cy="692"/>
            </a:xfrm>
          </p:grpSpPr>
          <p:sp>
            <p:nvSpPr>
              <p:cNvPr id="7208" name="AutoShape 14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209" name="Freeform 14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210" name="Freeform 15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211" name="Rectangle 15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12" name="Rectangle 15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213" name="Oval 15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4" name="Oval 15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5" name="Oval 15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6" name="Oval 15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7" name="Freeform 15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18" name="Freeform 15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219" name="Freeform 15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7187" name="Group 161"/>
            <p:cNvGrpSpPr>
              <a:grpSpLocks/>
            </p:cNvGrpSpPr>
            <p:nvPr/>
          </p:nvGrpSpPr>
          <p:grpSpPr bwMode="auto">
            <a:xfrm>
              <a:off x="3654425" y="812800"/>
              <a:ext cx="979488" cy="933450"/>
              <a:chOff x="3917" y="3057"/>
              <a:chExt cx="809" cy="771"/>
            </a:xfrm>
          </p:grpSpPr>
          <p:sp>
            <p:nvSpPr>
              <p:cNvPr id="7203" name="AutoShape 162"/>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204" name="Oval 163"/>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7205" name="Freeform 164"/>
              <p:cNvSpPr>
                <a:spLocks/>
              </p:cNvSpPr>
              <p:nvPr/>
            </p:nvSpPr>
            <p:spPr bwMode="auto">
              <a:xfrm>
                <a:off x="4387" y="3376"/>
                <a:ext cx="270" cy="365"/>
              </a:xfrm>
              <a:custGeom>
                <a:avLst/>
                <a:gdLst>
                  <a:gd name="T0" fmla="*/ 0 w 162"/>
                  <a:gd name="T1" fmla="*/ 197928 h 216"/>
                  <a:gd name="T2" fmla="*/ 57328 w 162"/>
                  <a:gd name="T3" fmla="*/ 167405 h 216"/>
                  <a:gd name="T4" fmla="*/ 107963 w 162"/>
                  <a:gd name="T5" fmla="*/ 77044 h 216"/>
                  <a:gd name="T6" fmla="*/ 12403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6" name="Freeform 165"/>
              <p:cNvSpPr>
                <a:spLocks/>
              </p:cNvSpPr>
              <p:nvPr/>
            </p:nvSpPr>
            <p:spPr bwMode="auto">
              <a:xfrm>
                <a:off x="3939" y="3057"/>
                <a:ext cx="740" cy="349"/>
              </a:xfrm>
              <a:custGeom>
                <a:avLst/>
                <a:gdLst>
                  <a:gd name="T0" fmla="*/ 0 w 446"/>
                  <a:gd name="T1" fmla="*/ 158192 h 206"/>
                  <a:gd name="T2" fmla="*/ 21800 w 446"/>
                  <a:gd name="T3" fmla="*/ 72663 h 206"/>
                  <a:gd name="T4" fmla="*/ 104129 w 446"/>
                  <a:gd name="T5" fmla="*/ 19061 h 206"/>
                  <a:gd name="T6" fmla="*/ 177552 w 446"/>
                  <a:gd name="T7" fmla="*/ 4679 h 206"/>
                  <a:gd name="T8" fmla="*/ 264250 w 446"/>
                  <a:gd name="T9" fmla="*/ 47508 h 206"/>
                  <a:gd name="T10" fmla="*/ 314284 w 446"/>
                  <a:gd name="T11" fmla="*/ 140820 h 206"/>
                  <a:gd name="T12" fmla="*/ 312093 w 446"/>
                  <a:gd name="T13" fmla="*/ 194983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07" name="Oval 166"/>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7188" name="Line 201"/>
            <p:cNvSpPr>
              <a:spLocks noChangeShapeType="1"/>
            </p:cNvSpPr>
            <p:nvPr/>
          </p:nvSpPr>
          <p:spPr bwMode="auto">
            <a:xfrm>
              <a:off x="4394200" y="1643063"/>
              <a:ext cx="1023938" cy="1087438"/>
            </a:xfrm>
            <a:prstGeom prst="line">
              <a:avLst/>
            </a:prstGeom>
            <a:noFill/>
            <a:ln w="5715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9" name="Line 202"/>
            <p:cNvSpPr>
              <a:spLocks noChangeShapeType="1"/>
            </p:cNvSpPr>
            <p:nvPr/>
          </p:nvSpPr>
          <p:spPr bwMode="auto">
            <a:xfrm flipH="1">
              <a:off x="6346825" y="1687513"/>
              <a:ext cx="582613" cy="1062038"/>
            </a:xfrm>
            <a:prstGeom prst="line">
              <a:avLst/>
            </a:prstGeom>
            <a:noFill/>
            <a:ln w="5715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90" name="Line 203"/>
            <p:cNvSpPr>
              <a:spLocks noChangeShapeType="1"/>
            </p:cNvSpPr>
            <p:nvPr/>
          </p:nvSpPr>
          <p:spPr bwMode="auto">
            <a:xfrm flipV="1">
              <a:off x="4418013" y="4100513"/>
              <a:ext cx="860425" cy="1174750"/>
            </a:xfrm>
            <a:prstGeom prst="line">
              <a:avLst/>
            </a:prstGeom>
            <a:noFill/>
            <a:ln w="5715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91" name="Line 204"/>
            <p:cNvSpPr>
              <a:spLocks noChangeShapeType="1"/>
            </p:cNvSpPr>
            <p:nvPr/>
          </p:nvSpPr>
          <p:spPr bwMode="auto">
            <a:xfrm flipH="1" flipV="1">
              <a:off x="6411913" y="4065588"/>
              <a:ext cx="692150" cy="1130300"/>
            </a:xfrm>
            <a:prstGeom prst="line">
              <a:avLst/>
            </a:prstGeom>
            <a:noFill/>
            <a:ln w="5715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7192" name="Group 155"/>
            <p:cNvGrpSpPr>
              <a:grpSpLocks/>
            </p:cNvGrpSpPr>
            <p:nvPr/>
          </p:nvGrpSpPr>
          <p:grpSpPr bwMode="auto">
            <a:xfrm>
              <a:off x="6701776" y="881270"/>
              <a:ext cx="1078120" cy="971073"/>
              <a:chOff x="370" y="1819"/>
              <a:chExt cx="696" cy="627"/>
            </a:xfrm>
          </p:grpSpPr>
          <p:sp>
            <p:nvSpPr>
              <p:cNvPr id="7193" name="AutoShape 15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7194" name="Group 157"/>
              <p:cNvGrpSpPr>
                <a:grpSpLocks/>
              </p:cNvGrpSpPr>
              <p:nvPr/>
            </p:nvGrpSpPr>
            <p:grpSpPr bwMode="auto">
              <a:xfrm>
                <a:off x="760" y="2101"/>
                <a:ext cx="306" cy="345"/>
                <a:chOff x="2768" y="2267"/>
                <a:chExt cx="624" cy="704"/>
              </a:xfrm>
            </p:grpSpPr>
            <p:sp>
              <p:nvSpPr>
                <p:cNvPr id="7195"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196"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sp>
              <p:nvSpPr>
                <p:cNvPr id="7197"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a:p>
              </p:txBody>
            </p:sp>
            <p:grpSp>
              <p:nvGrpSpPr>
                <p:cNvPr id="7198" name="Group 161"/>
                <p:cNvGrpSpPr>
                  <a:grpSpLocks/>
                </p:cNvGrpSpPr>
                <p:nvPr/>
              </p:nvGrpSpPr>
              <p:grpSpPr bwMode="auto">
                <a:xfrm>
                  <a:off x="3136" y="2620"/>
                  <a:ext cx="231" cy="343"/>
                  <a:chOff x="2784" y="3210"/>
                  <a:chExt cx="523" cy="772"/>
                </a:xfrm>
              </p:grpSpPr>
              <p:sp>
                <p:nvSpPr>
                  <p:cNvPr id="7199"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7200"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7201"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7202"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xmlns="" w="12700" algn="ctr">
                        <a:solidFill>
                          <a:srgbClr val="000000"/>
                        </a:solidFill>
                        <a:round/>
                        <a:headEnd/>
                        <a:tailEnd/>
                      </a14:hiddenLine>
                    </a:ext>
                  </a:extLst>
                </p:spPr>
                <p:txBody>
                  <a:bodyPr wrap="none" anchor="ctr"/>
                  <a:lstStyle/>
                  <a:p>
                    <a:endParaRPr lang="en-US"/>
                  </a:p>
                </p:txBody>
              </p:sp>
            </p:grpSp>
          </p:grpSp>
        </p:grpSp>
      </p:grpSp>
      <p:grpSp>
        <p:nvGrpSpPr>
          <p:cNvPr id="7179" name="Group 4"/>
          <p:cNvGrpSpPr>
            <a:grpSpLocks/>
          </p:cNvGrpSpPr>
          <p:nvPr/>
        </p:nvGrpSpPr>
        <p:grpSpPr bwMode="auto">
          <a:xfrm>
            <a:off x="8632825" y="79375"/>
            <a:ext cx="431800" cy="461963"/>
            <a:chOff x="3777" y="1768"/>
            <a:chExt cx="467" cy="499"/>
          </a:xfrm>
        </p:grpSpPr>
        <p:sp>
          <p:nvSpPr>
            <p:cNvPr id="7183" name="Rectangle 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184" name="AutoShape 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7"/>
          <p:cNvGrpSpPr>
            <a:grpSpLocks/>
          </p:cNvGrpSpPr>
          <p:nvPr/>
        </p:nvGrpSpPr>
        <p:grpSpPr bwMode="auto">
          <a:xfrm>
            <a:off x="8632825" y="79375"/>
            <a:ext cx="431800" cy="461963"/>
            <a:chOff x="2967" y="1718"/>
            <a:chExt cx="467" cy="499"/>
          </a:xfrm>
        </p:grpSpPr>
        <p:sp>
          <p:nvSpPr>
            <p:cNvPr id="7181" name="Rectangle 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182" name="Rectangle 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27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727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27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nodeType="afterGroup">
                            <p:stCondLst>
                              <p:cond delay="0"/>
                            </p:stCondLst>
                            <p:childTnLst>
                              <p:par>
                                <p:cTn id="22" presetID="17" presetClass="entr" presetSubtype="1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2770" grpId="0"/>
      <p:bldP spid="3872771" grpId="0"/>
      <p:bldP spid="38727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2"/>
          <p:cNvSpPr>
            <a:spLocks noChangeArrowheads="1"/>
          </p:cNvSpPr>
          <p:nvPr/>
        </p:nvSpPr>
        <p:spPr bwMode="auto">
          <a:xfrm>
            <a:off x="327025" y="1179513"/>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267" name="Rectangle 61"/>
          <p:cNvSpPr>
            <a:spLocks noChangeArrowheads="1"/>
          </p:cNvSpPr>
          <p:nvPr/>
        </p:nvSpPr>
        <p:spPr bwMode="auto">
          <a:xfrm>
            <a:off x="3030538" y="1857375"/>
            <a:ext cx="3017837" cy="1985963"/>
          </a:xfrm>
          <a:prstGeom prst="rect">
            <a:avLst/>
          </a:prstGeom>
          <a:noFill/>
          <a:ln w="381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buClr>
                <a:srgbClr val="FFFFFF"/>
              </a:buClr>
            </a:pPr>
            <a:endParaRPr lang="en-US" sz="1400" b="0" smtClean="0">
              <a:solidFill>
                <a:srgbClr val="000000"/>
              </a:solidFill>
            </a:endParaRPr>
          </a:p>
        </p:txBody>
      </p:sp>
      <p:sp>
        <p:nvSpPr>
          <p:cNvPr id="11268" name="Rectangle 34"/>
          <p:cNvSpPr>
            <a:spLocks noChangeArrowheads="1"/>
          </p:cNvSpPr>
          <p:nvPr/>
        </p:nvSpPr>
        <p:spPr bwMode="auto">
          <a:xfrm>
            <a:off x="2930525" y="1198563"/>
            <a:ext cx="3409950" cy="2830512"/>
          </a:xfrm>
          <a:prstGeom prst="rect">
            <a:avLst/>
          </a:prstGeom>
          <a:noFill/>
          <a:ln w="2857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buClr>
                <a:srgbClr val="FFFFFF"/>
              </a:buClr>
            </a:pPr>
            <a:endParaRPr lang="en-US" sz="1400" b="0" smtClean="0">
              <a:solidFill>
                <a:srgbClr val="000000"/>
              </a:solidFill>
            </a:endParaRPr>
          </a:p>
        </p:txBody>
      </p:sp>
      <p:sp>
        <p:nvSpPr>
          <p:cNvPr id="11269" name="Text Box 35"/>
          <p:cNvSpPr txBox="1">
            <a:spLocks noChangeArrowheads="1"/>
          </p:cNvSpPr>
          <p:nvPr/>
        </p:nvSpPr>
        <p:spPr bwMode="invGray">
          <a:xfrm>
            <a:off x="2973388" y="1477963"/>
            <a:ext cx="32670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Guidewire Application</a:t>
            </a:r>
          </a:p>
        </p:txBody>
      </p:sp>
      <p:sp>
        <p:nvSpPr>
          <p:cNvPr id="11273" name="Line 43"/>
          <p:cNvSpPr>
            <a:spLocks noChangeShapeType="1"/>
          </p:cNvSpPr>
          <p:nvPr/>
        </p:nvSpPr>
        <p:spPr bwMode="auto">
          <a:xfrm>
            <a:off x="5338763" y="3043238"/>
            <a:ext cx="1662112" cy="4143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spAutoFit/>
          </a:bodyPr>
          <a:lstStyle/>
          <a:p>
            <a:pPr>
              <a:buClr>
                <a:srgbClr val="FFFFFF"/>
              </a:buClr>
            </a:pPr>
            <a:endParaRPr lang="en-US" sz="1400" b="0" smtClean="0">
              <a:solidFill>
                <a:srgbClr val="000000"/>
              </a:solidFill>
            </a:endParaRPr>
          </a:p>
        </p:txBody>
      </p:sp>
      <p:sp>
        <p:nvSpPr>
          <p:cNvPr id="11274" name="Line 44"/>
          <p:cNvSpPr>
            <a:spLocks noChangeShapeType="1"/>
          </p:cNvSpPr>
          <p:nvPr/>
        </p:nvSpPr>
        <p:spPr bwMode="auto">
          <a:xfrm flipV="1">
            <a:off x="5349875" y="2770188"/>
            <a:ext cx="1508125" cy="460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spAutoFit/>
          </a:bodyPr>
          <a:lstStyle/>
          <a:p>
            <a:pPr>
              <a:buClr>
                <a:srgbClr val="FFFFFF"/>
              </a:buClr>
            </a:pPr>
            <a:endParaRPr lang="en-US" sz="1400" b="0" smtClean="0">
              <a:solidFill>
                <a:srgbClr val="000000"/>
              </a:solidFill>
            </a:endParaRPr>
          </a:p>
        </p:txBody>
      </p:sp>
      <p:sp>
        <p:nvSpPr>
          <p:cNvPr id="11275" name="Line 45"/>
          <p:cNvSpPr>
            <a:spLocks noChangeShapeType="1"/>
          </p:cNvSpPr>
          <p:nvPr/>
        </p:nvSpPr>
        <p:spPr bwMode="auto">
          <a:xfrm flipV="1">
            <a:off x="5349875" y="2100263"/>
            <a:ext cx="1336675" cy="48895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spAutoFit/>
          </a:bodyPr>
          <a:lstStyle/>
          <a:p>
            <a:pPr>
              <a:buClr>
                <a:srgbClr val="FFFFFF"/>
              </a:buClr>
            </a:pPr>
            <a:endParaRPr lang="en-US" sz="1400" b="0" smtClean="0">
              <a:solidFill>
                <a:srgbClr val="000000"/>
              </a:solidFill>
            </a:endParaRPr>
          </a:p>
        </p:txBody>
      </p:sp>
      <p:sp>
        <p:nvSpPr>
          <p:cNvPr id="11277" name="AutoShape 7"/>
          <p:cNvSpPr>
            <a:spLocks noChangeArrowheads="1"/>
          </p:cNvSpPr>
          <p:nvPr/>
        </p:nvSpPr>
        <p:spPr bwMode="auto">
          <a:xfrm>
            <a:off x="949325" y="2222500"/>
            <a:ext cx="1085850" cy="893763"/>
          </a:xfrm>
          <a:prstGeom prst="can">
            <a:avLst>
              <a:gd name="adj" fmla="val 25000"/>
            </a:avLst>
          </a:prstGeom>
          <a:solidFill>
            <a:schemeClr val="bg2"/>
          </a:solidFill>
          <a:ln w="28575">
            <a:solidFill>
              <a:schemeClr val="bg1"/>
            </a:solidFill>
            <a:round/>
            <a:headEnd/>
            <a:tailEnd/>
          </a:ln>
        </p:spPr>
        <p:txBody>
          <a:bodyPr wrap="none" anchor="ctr"/>
          <a:lstStyle/>
          <a:p>
            <a:pPr>
              <a:buClr>
                <a:srgbClr val="FFFFFF"/>
              </a:buClr>
            </a:pPr>
            <a:endParaRPr lang="en-US" sz="1400" b="0" smtClean="0">
              <a:solidFill>
                <a:srgbClr val="000000"/>
              </a:solidFill>
            </a:endParaRPr>
          </a:p>
        </p:txBody>
      </p:sp>
      <p:sp>
        <p:nvSpPr>
          <p:cNvPr id="11278" name="Text Box 11"/>
          <p:cNvSpPr txBox="1">
            <a:spLocks noChangeArrowheads="1"/>
          </p:cNvSpPr>
          <p:nvPr/>
        </p:nvSpPr>
        <p:spPr bwMode="auto">
          <a:xfrm>
            <a:off x="307975" y="1477963"/>
            <a:ext cx="2370138"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Operational</a:t>
            </a:r>
            <a:br>
              <a:rPr lang="en-US" sz="2000" smtClean="0">
                <a:solidFill>
                  <a:srgbClr val="000000"/>
                </a:solidFill>
                <a:latin typeface="MetaPlusBook-Roman" pitchFamily="34" charset="0"/>
              </a:rPr>
            </a:br>
            <a:r>
              <a:rPr lang="en-US" sz="2000" smtClean="0">
                <a:solidFill>
                  <a:srgbClr val="000000"/>
                </a:solidFill>
                <a:latin typeface="MetaPlusBook-Roman" pitchFamily="34" charset="0"/>
              </a:rPr>
              <a:t>Database</a:t>
            </a:r>
          </a:p>
        </p:txBody>
      </p:sp>
      <p:grpSp>
        <p:nvGrpSpPr>
          <p:cNvPr id="11279" name="Group 9"/>
          <p:cNvGrpSpPr>
            <a:grpSpLocks/>
          </p:cNvGrpSpPr>
          <p:nvPr/>
        </p:nvGrpSpPr>
        <p:grpSpPr bwMode="auto">
          <a:xfrm rot="5400000">
            <a:off x="8522495" y="5149056"/>
            <a:ext cx="106362" cy="441325"/>
            <a:chOff x="682" y="3110"/>
            <a:chExt cx="67" cy="278"/>
          </a:xfrm>
        </p:grpSpPr>
        <p:sp>
          <p:nvSpPr>
            <p:cNvPr id="11309"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sp>
          <p:nvSpPr>
            <p:cNvPr id="11310"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sp>
          <p:nvSpPr>
            <p:cNvPr id="11311"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lstStyle/>
            <a:p>
              <a:pPr>
                <a:buClr>
                  <a:srgbClr val="FFFFFF"/>
                </a:buClr>
              </a:pPr>
              <a:endParaRPr lang="en-US" sz="1400" b="0" smtClean="0">
                <a:solidFill>
                  <a:srgbClr val="000000"/>
                </a:solidFill>
              </a:endParaRPr>
            </a:p>
          </p:txBody>
        </p:sp>
      </p:grpSp>
      <p:grpSp>
        <p:nvGrpSpPr>
          <p:cNvPr id="11280" name="Group 74"/>
          <p:cNvGrpSpPr>
            <a:grpSpLocks/>
          </p:cNvGrpSpPr>
          <p:nvPr/>
        </p:nvGrpSpPr>
        <p:grpSpPr bwMode="auto">
          <a:xfrm>
            <a:off x="901700" y="4462463"/>
            <a:ext cx="2322513" cy="931862"/>
            <a:chOff x="301624" y="4706938"/>
            <a:chExt cx="2322513" cy="931862"/>
          </a:xfrm>
        </p:grpSpPr>
        <p:sp>
          <p:nvSpPr>
            <p:cNvPr id="11306"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7"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Claims</a:t>
              </a:r>
              <a:br>
                <a:rPr lang="en-US" sz="2000" dirty="0" smtClean="0">
                  <a:solidFill>
                    <a:srgbClr val="003399"/>
                  </a:solidFill>
                  <a:latin typeface="MetaPlusBook-Roman" pitchFamily="34" charset="0"/>
                </a:rPr>
              </a:br>
              <a:r>
                <a:rPr lang="en-US" sz="2000" dirty="0" smtClean="0">
                  <a:solidFill>
                    <a:srgbClr val="003399"/>
                  </a:solidFill>
                  <a:latin typeface="MetaPlusBook-Roman" pitchFamily="34" charset="0"/>
                </a:rPr>
                <a:t>Admin.</a:t>
              </a:r>
            </a:p>
          </p:txBody>
        </p:sp>
        <p:pic>
          <p:nvPicPr>
            <p:cNvPr id="11308" name="Picture 26"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11281" name="Straight Connector 65"/>
          <p:cNvCxnSpPr>
            <a:cxnSpLocks noChangeShapeType="1"/>
          </p:cNvCxnSpPr>
          <p:nvPr/>
        </p:nvCxnSpPr>
        <p:spPr bwMode="auto">
          <a:xfrm>
            <a:off x="2011363" y="2744788"/>
            <a:ext cx="1793875" cy="158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grpSp>
        <p:nvGrpSpPr>
          <p:cNvPr id="11282" name="Group 75"/>
          <p:cNvGrpSpPr>
            <a:grpSpLocks/>
          </p:cNvGrpSpPr>
          <p:nvPr/>
        </p:nvGrpSpPr>
        <p:grpSpPr bwMode="auto">
          <a:xfrm>
            <a:off x="2168525" y="5241925"/>
            <a:ext cx="2322513" cy="941388"/>
            <a:chOff x="1401762" y="5513388"/>
            <a:chExt cx="2322513" cy="941387"/>
          </a:xfrm>
        </p:grpSpPr>
        <p:sp>
          <p:nvSpPr>
            <p:cNvPr id="11303"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4"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smtClean="0">
                  <a:solidFill>
                    <a:srgbClr val="003399"/>
                  </a:solidFill>
                  <a:latin typeface="MetaPlusBook-Roman" pitchFamily="34" charset="0"/>
                </a:rPr>
                <a:t>Address</a:t>
              </a:r>
              <a:br>
                <a:rPr lang="en-US" sz="2000" smtClean="0">
                  <a:solidFill>
                    <a:srgbClr val="003399"/>
                  </a:solidFill>
                  <a:latin typeface="MetaPlusBook-Roman" pitchFamily="34" charset="0"/>
                </a:rPr>
              </a:br>
              <a:r>
                <a:rPr lang="en-US" sz="2000" smtClean="0">
                  <a:solidFill>
                    <a:srgbClr val="003399"/>
                  </a:solidFill>
                  <a:latin typeface="MetaPlusBook-Roman" pitchFamily="34" charset="0"/>
                </a:rPr>
                <a:t>Book</a:t>
              </a:r>
            </a:p>
          </p:txBody>
        </p:sp>
        <p:pic>
          <p:nvPicPr>
            <p:cNvPr id="11305" name="Picture 17"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283" name="Group 78"/>
          <p:cNvGrpSpPr>
            <a:grpSpLocks/>
          </p:cNvGrpSpPr>
          <p:nvPr/>
        </p:nvGrpSpPr>
        <p:grpSpPr bwMode="auto">
          <a:xfrm>
            <a:off x="3435350" y="4462463"/>
            <a:ext cx="2293938" cy="936625"/>
            <a:chOff x="3416300" y="4619626"/>
            <a:chExt cx="2293938" cy="936625"/>
          </a:xfrm>
        </p:grpSpPr>
        <p:sp>
          <p:nvSpPr>
            <p:cNvPr id="11300"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301"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smtClean="0">
                  <a:solidFill>
                    <a:srgbClr val="003399"/>
                  </a:solidFill>
                  <a:latin typeface="MetaPlusBook-Roman" pitchFamily="34" charset="0"/>
                </a:rPr>
                <a:t>Authen-</a:t>
              </a:r>
              <a:br>
                <a:rPr lang="en-US" sz="2000" smtClean="0">
                  <a:solidFill>
                    <a:srgbClr val="003399"/>
                  </a:solidFill>
                  <a:latin typeface="MetaPlusBook-Roman" pitchFamily="34" charset="0"/>
                </a:rPr>
              </a:br>
              <a:r>
                <a:rPr lang="en-US" sz="2000" smtClean="0">
                  <a:solidFill>
                    <a:srgbClr val="003399"/>
                  </a:solidFill>
                  <a:latin typeface="MetaPlusBook-Roman" pitchFamily="34" charset="0"/>
                </a:rPr>
                <a:t>tication</a:t>
              </a:r>
            </a:p>
          </p:txBody>
        </p:sp>
        <p:pic>
          <p:nvPicPr>
            <p:cNvPr id="11302" name="Picture 20"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284" name="Group 76"/>
          <p:cNvGrpSpPr>
            <a:grpSpLocks/>
          </p:cNvGrpSpPr>
          <p:nvPr/>
        </p:nvGrpSpPr>
        <p:grpSpPr bwMode="auto">
          <a:xfrm>
            <a:off x="4673600" y="5251450"/>
            <a:ext cx="2322513" cy="931863"/>
            <a:chOff x="5316537" y="5486400"/>
            <a:chExt cx="2322513" cy="931863"/>
          </a:xfrm>
        </p:grpSpPr>
        <p:sp>
          <p:nvSpPr>
            <p:cNvPr id="11297"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sp>
          <p:nvSpPr>
            <p:cNvPr id="11298"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Billing</a:t>
              </a:r>
              <a:br>
                <a:rPr lang="en-US" sz="2000" dirty="0" smtClean="0">
                  <a:solidFill>
                    <a:srgbClr val="003399"/>
                  </a:solidFill>
                  <a:latin typeface="MetaPlusBook-Roman" pitchFamily="34" charset="0"/>
                </a:rPr>
              </a:br>
              <a:r>
                <a:rPr lang="en-US" sz="2000" dirty="0" smtClean="0">
                  <a:solidFill>
                    <a:srgbClr val="003399"/>
                  </a:solidFill>
                  <a:latin typeface="MetaPlusBook-Roman" pitchFamily="34" charset="0"/>
                </a:rPr>
                <a:t>Admin</a:t>
              </a:r>
            </a:p>
          </p:txBody>
        </p:sp>
        <p:pic>
          <p:nvPicPr>
            <p:cNvPr id="11299" name="Picture 23"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285" name="Group 77"/>
          <p:cNvGrpSpPr>
            <a:grpSpLocks/>
          </p:cNvGrpSpPr>
          <p:nvPr/>
        </p:nvGrpSpPr>
        <p:grpSpPr bwMode="auto">
          <a:xfrm>
            <a:off x="5940425" y="4462463"/>
            <a:ext cx="2403475" cy="928687"/>
            <a:chOff x="6540502" y="4613273"/>
            <a:chExt cx="2403475" cy="928688"/>
          </a:xfrm>
        </p:grpSpPr>
        <p:sp>
          <p:nvSpPr>
            <p:cNvPr id="11294"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p:spPr>
          <p:txBody>
            <a:bodyPr anchor="ctr"/>
            <a:lstStyle/>
            <a:p>
              <a:pPr>
                <a:buClr>
                  <a:srgbClr val="FFFFFF"/>
                </a:buClr>
              </a:pPr>
              <a:endParaRPr lang="en-US" sz="1400" b="0" smtClean="0">
                <a:solidFill>
                  <a:srgbClr val="000000"/>
                </a:solidFill>
              </a:endParaRPr>
            </a:p>
          </p:txBody>
        </p:sp>
        <p:pic>
          <p:nvPicPr>
            <p:cNvPr id="11295" name="Picture 14"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96"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dirty="0" smtClean="0">
                  <a:solidFill>
                    <a:srgbClr val="003399"/>
                  </a:solidFill>
                  <a:latin typeface="MetaPlusBook-Roman" pitchFamily="34" charset="0"/>
                </a:rPr>
                <a:t>Reporting</a:t>
              </a:r>
            </a:p>
          </p:txBody>
        </p:sp>
      </p:grpSp>
      <p:cxnSp>
        <p:nvCxnSpPr>
          <p:cNvPr id="11286" name="Straight Connector 82"/>
          <p:cNvCxnSpPr>
            <a:cxnSpLocks noChangeShapeType="1"/>
          </p:cNvCxnSpPr>
          <p:nvPr/>
        </p:nvCxnSpPr>
        <p:spPr bwMode="auto">
          <a:xfrm rot="16200000" flipV="1">
            <a:off x="2865438" y="4249738"/>
            <a:ext cx="430212" cy="4762"/>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287" name="Straight Connector 84"/>
          <p:cNvCxnSpPr>
            <a:cxnSpLocks noChangeShapeType="1"/>
            <a:stCxn id="11303" idx="0"/>
          </p:cNvCxnSpPr>
          <p:nvPr/>
        </p:nvCxnSpPr>
        <p:spPr bwMode="auto">
          <a:xfrm rot="5400000" flipH="1" flipV="1">
            <a:off x="2705100" y="4641850"/>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288" name="Straight Connector 85"/>
          <p:cNvCxnSpPr>
            <a:cxnSpLocks noChangeShapeType="1"/>
          </p:cNvCxnSpPr>
          <p:nvPr/>
        </p:nvCxnSpPr>
        <p:spPr bwMode="auto">
          <a:xfrm rot="16200000" flipV="1">
            <a:off x="5943601" y="4249737"/>
            <a:ext cx="430212"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289" name="Straight Connector 86"/>
          <p:cNvCxnSpPr>
            <a:cxnSpLocks noChangeShapeType="1"/>
          </p:cNvCxnSpPr>
          <p:nvPr/>
        </p:nvCxnSpPr>
        <p:spPr bwMode="auto">
          <a:xfrm rot="5400000" flipH="1" flipV="1">
            <a:off x="5232400" y="4649788"/>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1290" name="Straight Connector 87"/>
          <p:cNvCxnSpPr>
            <a:cxnSpLocks noChangeShapeType="1"/>
          </p:cNvCxnSpPr>
          <p:nvPr/>
        </p:nvCxnSpPr>
        <p:spPr bwMode="auto">
          <a:xfrm rot="16200000" flipV="1">
            <a:off x="4323557" y="4245768"/>
            <a:ext cx="431800"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1291" name="Title 1"/>
          <p:cNvSpPr txBox="1">
            <a:spLocks/>
          </p:cNvSpPr>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lnSpc>
                <a:spcPct val="90000"/>
              </a:lnSpc>
              <a:spcBef>
                <a:spcPct val="0"/>
              </a:spcBef>
              <a:spcAft>
                <a:spcPct val="0"/>
              </a:spcAft>
              <a:buClrTx/>
            </a:pPr>
            <a:r>
              <a:rPr lang="en-US" sz="3400" smtClean="0">
                <a:solidFill>
                  <a:srgbClr val="04628C"/>
                </a:solidFill>
                <a:latin typeface="Calibri" pitchFamily="34" charset="0"/>
                <a:ea typeface="Calibri" pitchFamily="34" charset="0"/>
                <a:cs typeface="Calibri" pitchFamily="34" charset="0"/>
              </a:rPr>
              <a:t>Guidewire applications architecture</a:t>
            </a:r>
          </a:p>
        </p:txBody>
      </p:sp>
      <p:sp>
        <p:nvSpPr>
          <p:cNvPr id="11292" name="Text Box 35"/>
          <p:cNvSpPr txBox="1">
            <a:spLocks noChangeArrowheads="1"/>
          </p:cNvSpPr>
          <p:nvPr/>
        </p:nvSpPr>
        <p:spPr bwMode="invGray">
          <a:xfrm>
            <a:off x="6834188" y="1292225"/>
            <a:ext cx="1412875"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smtClean="0">
                <a:solidFill>
                  <a:srgbClr val="000000"/>
                </a:solidFill>
                <a:latin typeface="MetaPlusBook-Roman" pitchFamily="34" charset="0"/>
              </a:rPr>
              <a:t>Users</a:t>
            </a:r>
          </a:p>
        </p:txBody>
      </p:sp>
      <p:pic>
        <p:nvPicPr>
          <p:cNvPr id="54" name="Picture 21" descr="policycenter.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05238" y="2015566"/>
            <a:ext cx="1554163" cy="1555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2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38975" y="3182172"/>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pic>
        <p:nvPicPr>
          <p:cNvPr id="58" name="Picture 2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85651" y="2471211"/>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pic>
        <p:nvPicPr>
          <p:cNvPr id="59" name="Picture 29"/>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42775" y="1749690"/>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8337389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Common points of integration</a:t>
            </a:r>
          </a:p>
        </p:txBody>
      </p:sp>
      <p:sp>
        <p:nvSpPr>
          <p:cNvPr id="19459" name="Rectangle 3"/>
          <p:cNvSpPr>
            <a:spLocks noGrp="1" noChangeArrowheads="1"/>
          </p:cNvSpPr>
          <p:nvPr>
            <p:ph idx="1"/>
          </p:nvPr>
        </p:nvSpPr>
        <p:spPr>
          <a:xfrm>
            <a:off x="519113" y="1662113"/>
            <a:ext cx="4113212" cy="4432300"/>
          </a:xfrm>
        </p:spPr>
        <p:txBody>
          <a:bodyPr/>
          <a:lstStyle/>
          <a:p>
            <a:pPr>
              <a:buFont typeface="Arial" charset="0"/>
              <a:buChar char="•"/>
            </a:pPr>
            <a:r>
              <a:rPr lang="en-US" sz="2800" dirty="0" smtClean="0"/>
              <a:t>Policy Processing</a:t>
            </a:r>
          </a:p>
          <a:p>
            <a:pPr lvl="1"/>
            <a:r>
              <a:rPr lang="en-US" dirty="0" smtClean="0"/>
              <a:t>Legacy policy admin.</a:t>
            </a:r>
            <a:endParaRPr lang="en-US" sz="2600" dirty="0" smtClean="0"/>
          </a:p>
          <a:p>
            <a:pPr lvl="1"/>
            <a:r>
              <a:rPr lang="en-US" dirty="0" smtClean="0"/>
              <a:t>Document production</a:t>
            </a:r>
          </a:p>
          <a:p>
            <a:pPr lvl="1"/>
            <a:r>
              <a:rPr lang="en-US" dirty="0" smtClean="0"/>
              <a:t>Document storage</a:t>
            </a:r>
          </a:p>
          <a:p>
            <a:pPr lvl="1"/>
            <a:r>
              <a:rPr lang="en-US" dirty="0" smtClean="0"/>
              <a:t>Billing</a:t>
            </a:r>
          </a:p>
          <a:p>
            <a:pPr>
              <a:buFont typeface="Arial" charset="0"/>
              <a:buChar char="•"/>
            </a:pPr>
            <a:r>
              <a:rPr lang="en-US" sz="2800" dirty="0" smtClean="0"/>
              <a:t>Policy Pricing</a:t>
            </a:r>
          </a:p>
          <a:p>
            <a:pPr lvl="1"/>
            <a:r>
              <a:rPr lang="en-US" dirty="0" smtClean="0"/>
              <a:t>ISO</a:t>
            </a:r>
          </a:p>
          <a:p>
            <a:pPr lvl="1"/>
            <a:r>
              <a:rPr lang="en-US" dirty="0" smtClean="0"/>
              <a:t>Credit rating</a:t>
            </a:r>
          </a:p>
          <a:p>
            <a:pPr lvl="1"/>
            <a:r>
              <a:rPr lang="en-US" dirty="0" smtClean="0"/>
              <a:t>Claims</a:t>
            </a:r>
          </a:p>
          <a:p>
            <a:pPr lvl="1"/>
            <a:r>
              <a:rPr lang="en-US" dirty="0" smtClean="0"/>
              <a:t>Rating</a:t>
            </a:r>
            <a:endParaRPr lang="en-US" dirty="0"/>
          </a:p>
        </p:txBody>
      </p:sp>
      <p:sp>
        <p:nvSpPr>
          <p:cNvPr id="19460" name="Rectangle 4"/>
          <p:cNvSpPr>
            <a:spLocks noChangeArrowheads="1"/>
          </p:cNvSpPr>
          <p:nvPr/>
        </p:nvSpPr>
        <p:spPr bwMode="auto">
          <a:xfrm>
            <a:off x="4678363" y="1662113"/>
            <a:ext cx="4240212" cy="458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indent="-285750" algn="l" eaLnBrk="0" hangingPunct="0">
              <a:spcBef>
                <a:spcPct val="40000"/>
              </a:spcBef>
              <a:spcAft>
                <a:spcPct val="0"/>
              </a:spcAft>
              <a:buClr>
                <a:srgbClr val="04628C"/>
              </a:buClr>
              <a:buSzPct val="90000"/>
              <a:buFont typeface="Arial" charset="0"/>
              <a:buChar char="•"/>
            </a:pPr>
            <a:r>
              <a:rPr lang="en-US" sz="2800" b="0" dirty="0">
                <a:solidFill>
                  <a:schemeClr val="bg1"/>
                </a:solidFill>
                <a:latin typeface="+mn-lt"/>
                <a:ea typeface="Calibri" pitchFamily="34" charset="0"/>
                <a:cs typeface="Calibri" pitchFamily="34" charset="0"/>
              </a:rPr>
              <a:t>User Management</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Authentication</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Agent Management System</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Contact Manager</a:t>
            </a:r>
          </a:p>
          <a:p>
            <a:pPr marL="285750" indent="-285750" algn="l" eaLnBrk="0" hangingPunct="0">
              <a:spcBef>
                <a:spcPct val="40000"/>
              </a:spcBef>
              <a:spcAft>
                <a:spcPct val="0"/>
              </a:spcAft>
              <a:buClr>
                <a:srgbClr val="04628C"/>
              </a:buClr>
              <a:buSzPct val="90000"/>
              <a:buFont typeface="Arial" charset="0"/>
              <a:buChar char="•"/>
            </a:pPr>
            <a:r>
              <a:rPr lang="en-US" sz="2800" b="0" dirty="0">
                <a:solidFill>
                  <a:schemeClr val="bg1"/>
                </a:solidFill>
                <a:latin typeface="+mn-lt"/>
                <a:ea typeface="Calibri" pitchFamily="34" charset="0"/>
                <a:cs typeface="Calibri" pitchFamily="34" charset="0"/>
              </a:rPr>
              <a:t>Miscellaneous</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a:solidFill>
                  <a:schemeClr val="bg1"/>
                </a:solidFill>
                <a:latin typeface="+mn-lt"/>
                <a:ea typeface="Calibri" pitchFamily="34" charset="0"/>
                <a:cs typeface="Calibri" pitchFamily="34" charset="0"/>
              </a:rPr>
              <a:t>Address normalization</a:t>
            </a:r>
          </a:p>
          <a:p>
            <a:pPr marL="628650" lvl="1" indent="-228600" algn="l" eaLnBrk="0" hangingPunct="0">
              <a:spcBef>
                <a:spcPct val="20000"/>
              </a:spcBef>
              <a:spcAft>
                <a:spcPct val="0"/>
              </a:spcAft>
              <a:buClr>
                <a:srgbClr val="04628C"/>
              </a:buClr>
              <a:buSzPct val="90000"/>
              <a:buFont typeface="Calibri" pitchFamily="34" charset="0"/>
              <a:buChar char="-"/>
            </a:pPr>
            <a:r>
              <a:rPr lang="en-US" sz="2200" b="0" dirty="0" smtClean="0">
                <a:solidFill>
                  <a:schemeClr val="bg1"/>
                </a:solidFill>
                <a:latin typeface="+mn-lt"/>
                <a:ea typeface="Calibri" pitchFamily="34" charset="0"/>
                <a:cs typeface="Calibri" pitchFamily="34" charset="0"/>
              </a:rPr>
              <a:t>Reporting</a:t>
            </a:r>
            <a:endParaRPr lang="en-US" sz="2200" b="0" dirty="0">
              <a:solidFill>
                <a:schemeClr val="bg1"/>
              </a:solidFill>
              <a:latin typeface="+mn-lt"/>
              <a:ea typeface="Calibri" pitchFamily="34" charset="0"/>
              <a:cs typeface="Calibri" pitchFamily="34" charset="0"/>
            </a:endParaRPr>
          </a:p>
        </p:txBody>
      </p:sp>
      <p:pic>
        <p:nvPicPr>
          <p:cNvPr id="19461" name="Picture 6"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76613" y="625475"/>
            <a:ext cx="939800"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2" name="Text Box 7"/>
          <p:cNvSpPr txBox="1">
            <a:spLocks noChangeArrowheads="1"/>
          </p:cNvSpPr>
          <p:nvPr/>
        </p:nvSpPr>
        <p:spPr bwMode="auto">
          <a:xfrm>
            <a:off x="4271963" y="735013"/>
            <a:ext cx="14065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rgbClr val="003399"/>
                </a:solidFill>
                <a:latin typeface="MetaPlusBook-Roman" pitchFamily="34" charset="0"/>
              </a:rPr>
              <a:t>External</a:t>
            </a:r>
            <a:br>
              <a:rPr lang="en-US" sz="1800">
                <a:solidFill>
                  <a:srgbClr val="003399"/>
                </a:solidFill>
                <a:latin typeface="MetaPlusBook-Roman" pitchFamily="34" charset="0"/>
              </a:rPr>
            </a:br>
            <a:r>
              <a:rPr lang="en-US" sz="1800">
                <a:solidFill>
                  <a:srgbClr val="003399"/>
                </a:solidFill>
                <a:latin typeface="MetaPlusBook-Roman" pitchFamily="34" charset="0"/>
              </a:rPr>
              <a:t>System</a:t>
            </a:r>
          </a:p>
        </p:txBody>
      </p:sp>
    </p:spTree>
    <p:extLst>
      <p:ext uri="{BB962C8B-B14F-4D97-AF65-F5344CB8AC3E}">
        <p14:creationId xmlns:p14="http://schemas.microsoft.com/office/powerpoint/2010/main" xmlns="" val="12875930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PresentationTemplate_Dartmouth">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43684</TotalTime>
  <Words>6369</Words>
  <Application>Microsoft Office PowerPoint</Application>
  <PresentationFormat>On-screen Show (4:3)</PresentationFormat>
  <Paragraphs>533</Paragraphs>
  <Slides>48</Slides>
  <Notes>48</Notes>
  <HiddenSlides>1</HiddenSlides>
  <MMClips>0</MMClips>
  <ScaleCrop>false</ScaleCrop>
  <HeadingPairs>
    <vt:vector size="4" baseType="variant">
      <vt:variant>
        <vt:lpstr>Theme</vt:lpstr>
      </vt:variant>
      <vt:variant>
        <vt:i4>15</vt:i4>
      </vt:variant>
      <vt:variant>
        <vt:lpstr>Slide Titles</vt:lpstr>
      </vt:variant>
      <vt:variant>
        <vt:i4>48</vt:i4>
      </vt:variant>
    </vt:vector>
  </HeadingPairs>
  <TitlesOfParts>
    <vt:vector size="63" baseType="lpstr">
      <vt:lpstr>2_test-template</vt:lpstr>
      <vt:lpstr>1_test-template</vt:lpstr>
      <vt:lpstr>3_test-template</vt:lpstr>
      <vt:lpstr>4_test-template</vt:lpstr>
      <vt:lpstr>5_test-template</vt:lpstr>
      <vt:lpstr>6_test-template</vt:lpstr>
      <vt:lpstr>7_test-template</vt:lpstr>
      <vt:lpstr>8_test-template</vt:lpstr>
      <vt:lpstr>9_test-template</vt:lpstr>
      <vt:lpstr>10_test-template</vt:lpstr>
      <vt:lpstr>11_test-template</vt:lpstr>
      <vt:lpstr>PresentationTemplate_Dartmouth</vt:lpstr>
      <vt:lpstr>12_test-template</vt:lpstr>
      <vt:lpstr>13_test-template</vt:lpstr>
      <vt:lpstr>14_test-template</vt:lpstr>
      <vt:lpstr>PolicyCenter Overview</vt:lpstr>
      <vt:lpstr> Lesson objectives</vt:lpstr>
      <vt:lpstr>Lesson outline</vt:lpstr>
      <vt:lpstr>Guidewire product landscape</vt:lpstr>
      <vt:lpstr>Guidewire products</vt:lpstr>
      <vt:lpstr>PolicyCenter</vt:lpstr>
      <vt:lpstr>Value proposition of PolicyCenter</vt:lpstr>
      <vt:lpstr>Slide 8</vt:lpstr>
      <vt:lpstr>Common points of integration</vt:lpstr>
      <vt:lpstr>(Notes only slide)</vt:lpstr>
      <vt:lpstr>Lesson outline</vt:lpstr>
      <vt:lpstr>Accessing PolicyCenter</vt:lpstr>
      <vt:lpstr>Login page</vt:lpstr>
      <vt:lpstr>Authentication and authorization</vt:lpstr>
      <vt:lpstr>Startup view</vt:lpstr>
      <vt:lpstr>User permissions</vt:lpstr>
      <vt:lpstr>Logging out</vt:lpstr>
      <vt:lpstr>Unsaved work list</vt:lpstr>
      <vt:lpstr>Logging off with unsaved work</vt:lpstr>
      <vt:lpstr>Lesson outline</vt:lpstr>
      <vt:lpstr>Main areas of the user interface</vt:lpstr>
      <vt:lpstr>Tab bar</vt:lpstr>
      <vt:lpstr>Desktop tab</vt:lpstr>
      <vt:lpstr>Account tab</vt:lpstr>
      <vt:lpstr>Policy tab</vt:lpstr>
      <vt:lpstr>Contact tab</vt:lpstr>
      <vt:lpstr>Search Tab</vt:lpstr>
      <vt:lpstr>Two types of search for policies - Basic and Advanced</vt:lpstr>
      <vt:lpstr>Basic Policy Search (Free Text Search if enabled) </vt:lpstr>
      <vt:lpstr>Actions menu</vt:lpstr>
      <vt:lpstr>The "QuickJump" field</vt:lpstr>
      <vt:lpstr>Side bar modes</vt:lpstr>
      <vt:lpstr>Drop-down list</vt:lpstr>
      <vt:lpstr>User configurable lists</vt:lpstr>
      <vt:lpstr>Clear layout preference</vt:lpstr>
      <vt:lpstr>Editing lists</vt:lpstr>
      <vt:lpstr>Localization</vt:lpstr>
      <vt:lpstr>Setting user locale</vt:lpstr>
      <vt:lpstr>Lesson outline</vt:lpstr>
      <vt:lpstr>Guidewire implementation team</vt:lpstr>
      <vt:lpstr>Configure PolicyCenter using Guidewire Studio</vt:lpstr>
      <vt:lpstr>Example: Editing fields in the user interface</vt:lpstr>
      <vt:lpstr>Product Designer</vt:lpstr>
      <vt:lpstr>PolicyCenter Documentation </vt:lpstr>
      <vt:lpstr>Location of Documentation</vt:lpstr>
      <vt:lpstr> Lesson objectives review</vt:lpstr>
      <vt:lpstr>Review questions</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jinpatel</cp:lastModifiedBy>
  <cp:revision>1953</cp:revision>
  <dcterms:created xsi:type="dcterms:W3CDTF">2007-08-02T20:13:16Z</dcterms:created>
  <dcterms:modified xsi:type="dcterms:W3CDTF">2014-04-22T02:35:11Z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