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9" r:id="rId8"/>
    <p:sldId id="270" r:id="rId9"/>
    <p:sldId id="271" r:id="rId10"/>
    <p:sldId id="272" r:id="rId11"/>
    <p:sldId id="260" r:id="rId12"/>
    <p:sldId id="265" r:id="rId13"/>
    <p:sldId id="266" r:id="rId14"/>
    <p:sldId id="267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>
        <p:scale>
          <a:sx n="84" d="100"/>
          <a:sy n="84" d="100"/>
        </p:scale>
        <p:origin x="15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6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4FF505-CAA2-492C-86C7-A5E1BBE4ECB0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70D72A-4A41-4FC3-B769-096B993B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ub.quadri89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trek.com/" TargetMode="External"/><Relationship Id="rId2" Type="http://schemas.openxmlformats.org/officeDocument/2006/relationships/hyperlink" Target="http://www.mathsisfun.com/data/index.html#sta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school.io/simple-guide-to-confusion-matrix-terminology/" TargetMode="External"/><Relationship Id="rId5" Type="http://schemas.openxmlformats.org/officeDocument/2006/relationships/hyperlink" Target="https://youtu.be/E4rlJ82CUZI" TargetMode="External"/><Relationship Id="rId4" Type="http://schemas.openxmlformats.org/officeDocument/2006/relationships/hyperlink" Target="https://www.khanacademy.org/video/conditional-probability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- Basics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8223" y="4888741"/>
            <a:ext cx="3935785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Shah Ayub Quadri</a:t>
            </a:r>
          </a:p>
          <a:p>
            <a:r>
              <a:rPr lang="en-US" smtClean="0">
                <a:hlinkClick r:id="rId3"/>
              </a:rPr>
              <a:t>Ayub.quadri89@gmail.com</a:t>
            </a:r>
            <a:r>
              <a:rPr lang="en-US" smtClean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25502" r="21219" b="-1"/>
          <a:stretch/>
        </p:blipFill>
        <p:spPr>
          <a:xfrm>
            <a:off x="10793691" y="4512544"/>
            <a:ext cx="1276272" cy="22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78" y="1080770"/>
            <a:ext cx="9238394" cy="4051300"/>
          </a:xfrm>
        </p:spPr>
      </p:pic>
    </p:spTree>
    <p:extLst>
      <p:ext uri="{BB962C8B-B14F-4D97-AF65-F5344CB8AC3E}">
        <p14:creationId xmlns:p14="http://schemas.microsoft.com/office/powerpoint/2010/main" val="26105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365760"/>
                <a:ext cx="10058400" cy="5806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probability: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that event B will occur given that event A has already occurred is called as conditional probability.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 Theorem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way of finding a probability when you know certain other probabilities</a:t>
                </a:r>
              </a:p>
              <a:p>
                <a:pPr marL="27432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P(B) != 0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P(A) – Probability of event ‘A’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P(B) – Probability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event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‘B’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P(B|A) – conditional probability of event ‘B’ when event ‘A’ has occurred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365760"/>
                <a:ext cx="10058400" cy="5806440"/>
              </a:xfrm>
              <a:blipFill rotWithShape="0">
                <a:blip r:embed="rId2"/>
                <a:stretch>
                  <a:fillRect l="-667" t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1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329184"/>
            <a:ext cx="10750296" cy="5843016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00" y="892105"/>
            <a:ext cx="9838095" cy="29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3408" y="4091841"/>
                <a:ext cx="4086944" cy="611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𝐴𝑐𝑡𝑢𝑎𝑙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𝑣𝑒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8" y="4091841"/>
                <a:ext cx="4086944" cy="6110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5344" y="4950197"/>
                <a:ext cx="3764704" cy="61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" y="4950197"/>
                <a:ext cx="376470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27863" y="4091841"/>
                <a:ext cx="3884105" cy="565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63" y="4091841"/>
                <a:ext cx="3884105" cy="565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27863" y="4898260"/>
                <a:ext cx="3934968" cy="66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𝑃𝑟𝑒𝑐𝑒𝑠𝑠𝑖𝑜𝑛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𝑃𝑟𝑒𝑐𝑒𝑠𝑠𝑖𝑜𝑛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63" y="4898260"/>
                <a:ext cx="3934968" cy="6674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80000" y="5832684"/>
                <a:ext cx="8180832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00" y="5832684"/>
                <a:ext cx="8180832" cy="6790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8" y="707704"/>
            <a:ext cx="10770579" cy="5903408"/>
          </a:xfrm>
        </p:spPr>
      </p:pic>
      <p:sp>
        <p:nvSpPr>
          <p:cNvPr id="5" name="TextBox 4"/>
          <p:cNvSpPr txBox="1"/>
          <p:nvPr/>
        </p:nvSpPr>
        <p:spPr>
          <a:xfrm>
            <a:off x="463296" y="18448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 Spam Filter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" y="662720"/>
            <a:ext cx="10753344" cy="6071115"/>
          </a:xfrm>
        </p:spPr>
      </p:pic>
      <p:sp>
        <p:nvSpPr>
          <p:cNvPr id="5" name="TextBox 4"/>
          <p:cNvSpPr txBox="1"/>
          <p:nvPr/>
        </p:nvSpPr>
        <p:spPr>
          <a:xfrm>
            <a:off x="414059" y="201055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Breast Cancer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512064"/>
            <a:ext cx="11301984" cy="5660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have been tasked to build a classifier for cancer diagnosis.  It is of high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patients with cancer can be diagnosed wrongly as negative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without cancer should NEVER be diagnosed as positive.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classification models would you prefer?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(Assuming: Positives = Cancer, Negatives = Not cancer)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Rate [which is = True Positive / Actual Positive]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Rate [which is = True Negative / Actual Negative]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[which is = True Positive / Predicted Positive]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Accuracy [which is = (True Positive + True Negative) / Total Population]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– Precision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References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45920"/>
            <a:ext cx="100584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Probability &amp; statistics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www.mathsisfun.com/data/index.html#stats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Short definition &amp; terms in probability and statistics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stattrek.com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Conditional probability explained visually 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>
                <a:hlinkClick r:id="rId4"/>
              </a:rPr>
              <a:t>www.khanacademy.org/video/conditional-probability2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Bayes Theorem: 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://youtu.be/E4rlJ82CUZI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pPr lvl="1"/>
            <a:r>
              <a:rPr lang="en-US" dirty="0">
                <a:hlinkClick r:id="rId6"/>
              </a:rPr>
              <a:t>http://www.dataschool.io/simple-guide-to-confusion-matrix-terminology/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6" y="326136"/>
            <a:ext cx="10058400" cy="844296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459943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Events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Independent, Dependent, Mutually Exclusive events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probabilities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 Programming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92480"/>
            <a:ext cx="10058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is the measure of how much likelihood that an event will occur.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is qualified between 0 &amp; 1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probability of an event, more certain that the event will occur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Impossibility of an event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highly certain that even will occur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Weather condition: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“80% chances that it would rain today”</a:t>
            </a:r>
          </a:p>
          <a:p>
            <a:pPr marL="0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 on Probability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(A priori or Theoretical)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(Posterior or Frequentist)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Probability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512064"/>
                <a:ext cx="10058400" cy="60228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Classical Probability (A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can be determined theoretically prior to conducting any experiment</a:t>
                </a: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𝑂𝑢𝑡𝑐𝑜𝑚𝑒𝑠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𝑝𝑜𝑠𝑠𝑖𝑏𝑙𝑒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𝑂𝑢𝑡𝑐𝑜𝑚𝑒𝑠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Tossing a fair dice to get 4 on a die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(4)=1/6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to use Classical method? When possible outcomes are finite or known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Probability (A posterior or Frequentist):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defines the probability via conducting experiments </a:t>
                </a: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𝑡𝑖𝑚𝑒𝑠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𝑒𝑣𝑒𝑛𝑡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𝑜𝑐𝑐𝑢𝑟𝑒𝑑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𝑐𝑎𝑟𝑟𝑖𝑒𝑑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Out of  5 fair coin tosses, Heads appeared 2 times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)=2/5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512064"/>
                <a:ext cx="10058400" cy="6022848"/>
              </a:xfrm>
              <a:blipFill rotWithShape="0">
                <a:blip r:embed="rId2"/>
                <a:stretch>
                  <a:fillRect l="-667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17" y="940117"/>
            <a:ext cx="2562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475488"/>
                <a:ext cx="10058400" cy="56967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Subjective Probability: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an individual person’s measure of belief that an event will occur based on the feeling, insights, knowledge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person.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differs from person to person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Events are nothing but one or more outcome of an experiment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Getting heads when a fair coin is tossed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of Events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Mutually Exclusive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475488"/>
                <a:ext cx="10058400" cy="5696712"/>
              </a:xfrm>
              <a:blipFill rotWithShape="0">
                <a:blip r:embed="rId2"/>
                <a:stretch>
                  <a:fillRect l="-667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731520"/>
                <a:ext cx="10058400" cy="5766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Event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event which is not effected by any other events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Toss 3 fair coins, event of getting heads at one coin does not effect any other coin tosses</a:t>
                </a:r>
              </a:p>
              <a:p>
                <a:pPr lvl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Event: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event that is affected by previous event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Mutually exclusive events: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two events, If an event ‘A’ happened than event ‘B’ cannot happen.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731520"/>
                <a:ext cx="10058400" cy="5766816"/>
              </a:xfrm>
              <a:blipFill rotWithShape="0">
                <a:blip r:embed="rId2"/>
                <a:stretch>
                  <a:fillRect l="-667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1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" y="297180"/>
            <a:ext cx="10682478" cy="587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table summarizing 2 variables, Loan Defaulters vs 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0" y="982599"/>
            <a:ext cx="9324975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0" y="3800475"/>
            <a:ext cx="9296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5" y="1369536"/>
            <a:ext cx="9829800" cy="3695700"/>
          </a:xfrm>
        </p:spPr>
      </p:pic>
      <p:sp>
        <p:nvSpPr>
          <p:cNvPr id="5" name="TextBox 4"/>
          <p:cNvSpPr txBox="1"/>
          <p:nvPr/>
        </p:nvSpPr>
        <p:spPr>
          <a:xfrm>
            <a:off x="582930" y="582930"/>
            <a:ext cx="396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Types of Probabilities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0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57" y="1629092"/>
            <a:ext cx="9896475" cy="3686175"/>
          </a:xfrm>
        </p:spPr>
      </p:pic>
    </p:spTree>
    <p:extLst>
      <p:ext uri="{BB962C8B-B14F-4D97-AF65-F5344CB8AC3E}">
        <p14:creationId xmlns:p14="http://schemas.microsoft.com/office/powerpoint/2010/main" val="3401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693</TotalTime>
  <Words>480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Rockwell</vt:lpstr>
      <vt:lpstr>Rockwell Condensed</vt:lpstr>
      <vt:lpstr>Times New Roman</vt:lpstr>
      <vt:lpstr>Wingdings</vt:lpstr>
      <vt:lpstr>Wood Type</vt:lpstr>
      <vt:lpstr>Probability - Basics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- Basics</dc:title>
  <dc:creator>Quadri, Shah</dc:creator>
  <cp:lastModifiedBy>Quadri, Shah</cp:lastModifiedBy>
  <cp:revision>21</cp:revision>
  <dcterms:created xsi:type="dcterms:W3CDTF">2017-08-10T17:28:58Z</dcterms:created>
  <dcterms:modified xsi:type="dcterms:W3CDTF">2017-08-11T05:02:29Z</dcterms:modified>
</cp:coreProperties>
</file>