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75" r:id="rId4"/>
    <p:sldId id="258" r:id="rId5"/>
    <p:sldId id="259" r:id="rId6"/>
    <p:sldId id="260" r:id="rId7"/>
    <p:sldId id="280" r:id="rId8"/>
    <p:sldId id="282" r:id="rId9"/>
    <p:sldId id="283" r:id="rId10"/>
    <p:sldId id="284" r:id="rId11"/>
    <p:sldId id="261" r:id="rId12"/>
    <p:sldId id="266" r:id="rId13"/>
    <p:sldId id="267" r:id="rId14"/>
    <p:sldId id="268" r:id="rId15"/>
    <p:sldId id="285" r:id="rId16"/>
    <p:sldId id="288" r:id="rId17"/>
    <p:sldId id="286" r:id="rId18"/>
    <p:sldId id="287" r:id="rId19"/>
    <p:sldId id="277" r:id="rId20"/>
    <p:sldId id="274" r:id="rId21"/>
    <p:sldId id="276" r:id="rId22"/>
  </p:sldIdLst>
  <p:sldSz cx="9144000" cy="5143500" type="screen16x9"/>
  <p:notesSz cx="6858000" cy="9144000"/>
  <p:embeddedFontLst>
    <p:embeddedFont>
      <p:font typeface="Montserrat"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81407" autoAdjust="0"/>
  </p:normalViewPr>
  <p:slideViewPr>
    <p:cSldViewPr snapToGrid="0">
      <p:cViewPr varScale="1">
        <p:scale>
          <a:sx n="84" d="100"/>
          <a:sy n="84" d="100"/>
        </p:scale>
        <p:origin x="-804" y="-90"/>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a:buNone/>
            </a:pPr>
            <a:endParaRPr lang="en-US" dirty="0" smtClean="0"/>
          </a:p>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pic>
        <p:nvPicPr>
          <p:cNvPr id="9" name="Google Shape;9;p1"/>
          <p:cNvPicPr preferRelativeResize="0"/>
          <p:nvPr/>
        </p:nvPicPr>
        <p:blipFill rotWithShape="1">
          <a:blip r:embed="rId11">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rtl="0">
              <a:lnSpc>
                <a:spcPct val="100000"/>
              </a:lnSpc>
              <a:spcBef>
                <a:spcPts val="0"/>
              </a:spcBef>
              <a:spcAft>
                <a:spcPts val="0"/>
              </a:spcAft>
              <a:buSzPts val="5200"/>
              <a:buNone/>
            </a:pPr>
            <a:r>
              <a:rPr lang="en-US" sz="3600" b="1" dirty="0">
                <a:solidFill>
                  <a:schemeClr val="lt1"/>
                </a:solidFill>
                <a:latin typeface="Montserrat"/>
                <a:ea typeface="Montserrat"/>
                <a:cs typeface="Montserrat"/>
                <a:sym typeface="Montserrat"/>
              </a:rPr>
              <a:t> </a:t>
            </a:r>
            <a:r>
              <a:rPr lang="en-US" sz="3200" b="1" dirty="0">
                <a:solidFill>
                  <a:srgbClr val="C00000"/>
                </a:solidFill>
                <a:latin typeface="Montserrat"/>
                <a:ea typeface="Montserrat"/>
                <a:cs typeface="Montserrat"/>
                <a:sym typeface="Montserrat"/>
              </a:rPr>
              <a:t>Capstone Project </a:t>
            </a:r>
            <a:r>
              <a:rPr lang="en-US" sz="3200" b="1" dirty="0" smtClean="0">
                <a:solidFill>
                  <a:srgbClr val="C00000"/>
                </a:solidFill>
                <a:latin typeface="Montserrat"/>
                <a:ea typeface="Montserrat"/>
                <a:cs typeface="Montserrat"/>
                <a:sym typeface="Montserrat"/>
              </a:rPr>
              <a:t>4 </a:t>
            </a:r>
            <a:r>
              <a:rPr lang="en-US" sz="3200" b="1" dirty="0">
                <a:solidFill>
                  <a:srgbClr val="C00000"/>
                </a:solidFill>
                <a:latin typeface="Montserrat"/>
                <a:ea typeface="Montserrat"/>
                <a:cs typeface="Montserrat"/>
                <a:sym typeface="Montserrat"/>
              </a:rPr>
              <a:t/>
            </a:r>
            <a:br>
              <a:rPr lang="en-US" sz="3200" b="1" dirty="0">
                <a:solidFill>
                  <a:srgbClr val="C00000"/>
                </a:solidFill>
                <a:latin typeface="Montserrat"/>
                <a:ea typeface="Montserrat"/>
                <a:cs typeface="Montserrat"/>
                <a:sym typeface="Montserrat"/>
              </a:rPr>
            </a:br>
            <a:r>
              <a:rPr lang="en-US" sz="2800" b="1" dirty="0" smtClean="0">
                <a:solidFill>
                  <a:srgbClr val="C00000"/>
                </a:solidFill>
                <a:latin typeface="Montserrat"/>
                <a:ea typeface="Montserrat"/>
                <a:cs typeface="Montserrat"/>
                <a:sym typeface="Montserrat"/>
              </a:rPr>
              <a:t>Netflix Movies &amp;Tv show Clustering</a:t>
            </a:r>
            <a:r>
              <a:rPr lang="en-US" sz="2800" b="1" dirty="0">
                <a:solidFill>
                  <a:schemeClr val="lt1"/>
                </a:solidFill>
                <a:latin typeface="Montserrat"/>
                <a:ea typeface="Montserrat"/>
                <a:cs typeface="Montserrat"/>
                <a:sym typeface="Montserrat"/>
              </a:rPr>
              <a:t/>
            </a:r>
            <a:br>
              <a:rPr lang="en-US" sz="2800" b="1" dirty="0">
                <a:solidFill>
                  <a:schemeClr val="lt1"/>
                </a:solidFill>
                <a:latin typeface="Montserrat"/>
                <a:ea typeface="Montserrat"/>
                <a:cs typeface="Montserrat"/>
                <a:sym typeface="Montserrat"/>
              </a:rPr>
            </a:br>
            <a:r>
              <a:rPr lang="en-US" sz="2800" b="1" dirty="0">
                <a:solidFill>
                  <a:schemeClr val="lt1"/>
                </a:solidFill>
                <a:latin typeface="Montserrat"/>
                <a:ea typeface="Montserrat"/>
                <a:cs typeface="Montserrat"/>
                <a:sym typeface="Montserrat"/>
              </a:rPr>
              <a:t>  </a:t>
            </a:r>
            <a:r>
              <a:rPr lang="en-US" sz="2800" b="1" dirty="0">
                <a:solidFill>
                  <a:srgbClr val="C00000"/>
                </a:solidFill>
                <a:latin typeface="Montserrat"/>
                <a:ea typeface="Montserrat"/>
                <a:cs typeface="Montserrat"/>
                <a:sym typeface="Montserrat"/>
              </a:rPr>
              <a:t>Data science learners Team</a:t>
            </a:r>
            <a:br>
              <a:rPr lang="en-US" sz="2800" b="1" dirty="0">
                <a:solidFill>
                  <a:srgbClr val="C00000"/>
                </a:solidFill>
                <a:latin typeface="Montserrat"/>
                <a:ea typeface="Montserrat"/>
                <a:cs typeface="Montserrat"/>
                <a:sym typeface="Montserrat"/>
              </a:rPr>
            </a:br>
            <a:r>
              <a:rPr lang="en-US" sz="2800" b="1" dirty="0">
                <a:solidFill>
                  <a:schemeClr val="lt1"/>
                </a:solidFill>
                <a:latin typeface="Montserrat"/>
                <a:ea typeface="Montserrat"/>
                <a:cs typeface="Montserrat"/>
                <a:sym typeface="Montserrat"/>
              </a:rPr>
              <a:t/>
            </a:r>
            <a:br>
              <a:rPr lang="en-US" sz="2800" b="1" dirty="0">
                <a:solidFill>
                  <a:schemeClr val="lt1"/>
                </a:solidFill>
                <a:latin typeface="Montserrat"/>
                <a:ea typeface="Montserrat"/>
                <a:cs typeface="Montserrat"/>
                <a:sym typeface="Montserrat"/>
              </a:rPr>
            </a:br>
            <a:r>
              <a:rPr lang="en-US" sz="2800" b="1" dirty="0">
                <a:solidFill>
                  <a:schemeClr val="lt1"/>
                </a:solidFill>
                <a:latin typeface="Montserrat"/>
                <a:ea typeface="Montserrat"/>
                <a:cs typeface="Montserrat"/>
                <a:sym typeface="Montserrat"/>
              </a:rPr>
              <a:t> </a:t>
            </a:r>
            <a:r>
              <a:rPr lang="en-US" sz="2800" b="1" dirty="0">
                <a:solidFill>
                  <a:srgbClr val="C00000"/>
                </a:solidFill>
                <a:latin typeface="Montserrat"/>
                <a:ea typeface="Montserrat"/>
                <a:cs typeface="Montserrat"/>
                <a:sym typeface="Montserrat"/>
              </a:rPr>
              <a:t>Team Members:</a:t>
            </a:r>
            <a:r>
              <a:rPr lang="en-US" sz="2800" b="1" dirty="0">
                <a:solidFill>
                  <a:schemeClr val="lt1"/>
                </a:solidFill>
                <a:latin typeface="Montserrat"/>
                <a:ea typeface="Montserrat"/>
                <a:cs typeface="Montserrat"/>
                <a:sym typeface="Montserrat"/>
              </a:rPr>
              <a:t/>
            </a:r>
            <a:br>
              <a:rPr lang="en-US" sz="2800" b="1" dirty="0">
                <a:solidFill>
                  <a:schemeClr val="lt1"/>
                </a:solidFill>
                <a:latin typeface="Montserrat"/>
                <a:ea typeface="Montserrat"/>
                <a:cs typeface="Montserrat"/>
                <a:sym typeface="Montserrat"/>
              </a:rPr>
            </a:br>
            <a:r>
              <a:rPr lang="en-US" sz="2800" b="1" dirty="0">
                <a:solidFill>
                  <a:schemeClr val="bg1">
                    <a:lumMod val="75000"/>
                  </a:schemeClr>
                </a:solidFill>
                <a:latin typeface="Montserrat"/>
                <a:ea typeface="Montserrat"/>
                <a:cs typeface="Montserrat"/>
                <a:sym typeface="Montserrat"/>
              </a:rPr>
              <a:t>Ayush Goyal</a:t>
            </a:r>
            <a:endParaRPr sz="2800" b="1" dirty="0">
              <a:solidFill>
                <a:schemeClr val="bg1">
                  <a:lumMod val="75000"/>
                </a:schemeClr>
              </a:solidFill>
              <a:latin typeface="Montserrat"/>
              <a:ea typeface="Montserrat"/>
              <a:cs typeface="Montserrat"/>
              <a:sym typeface="Montserrat"/>
            </a:endParaRPr>
          </a:p>
          <a:p>
            <a:pPr marL="0" lvl="0" indent="0" rtl="0">
              <a:lnSpc>
                <a:spcPct val="100000"/>
              </a:lnSpc>
              <a:spcBef>
                <a:spcPts val="0"/>
              </a:spcBef>
              <a:spcAft>
                <a:spcPts val="0"/>
              </a:spcAft>
              <a:buSzPts val="5200"/>
              <a:buNone/>
            </a:pPr>
            <a:r>
              <a:rPr lang="en-US" sz="2800" b="1" dirty="0">
                <a:solidFill>
                  <a:schemeClr val="lt1"/>
                </a:solidFill>
                <a:latin typeface="Montserrat"/>
                <a:ea typeface="Montserrat"/>
                <a:cs typeface="Montserrat"/>
                <a:sym typeface="Montserrat"/>
              </a:rPr>
              <a:t>M Sameer Ahamed</a:t>
            </a:r>
            <a:endParaRPr sz="2800" b="1" dirty="0">
              <a:solidFill>
                <a:schemeClr val="lt1"/>
              </a:solidFill>
              <a:latin typeface="Montserrat"/>
              <a:ea typeface="Montserrat"/>
              <a:cs typeface="Montserrat"/>
              <a:sym typeface="Montserrat"/>
            </a:endParaRPr>
          </a:p>
          <a:p>
            <a:pPr marL="0" lvl="0" indent="0" rtl="0">
              <a:spcBef>
                <a:spcPts val="0"/>
              </a:spcBef>
              <a:spcAft>
                <a:spcPts val="0"/>
              </a:spcAft>
              <a:buSzPts val="5200"/>
              <a:buNone/>
            </a:pPr>
            <a:r>
              <a:rPr lang="en-US" sz="2800" b="1" dirty="0">
                <a:solidFill>
                  <a:schemeClr val="lt1"/>
                </a:solidFill>
                <a:latin typeface="Montserrat"/>
                <a:ea typeface="Montserrat"/>
                <a:cs typeface="Montserrat"/>
                <a:sym typeface="Montserrat"/>
              </a:rPr>
              <a:t>Nitesh Bhowmick</a:t>
            </a:r>
            <a:endParaRPr sz="28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10 Genre in Movies</a:t>
            </a:r>
            <a:endParaRPr lang="en-US" dirty="0"/>
          </a:p>
        </p:txBody>
      </p:sp>
      <p:sp>
        <p:nvSpPr>
          <p:cNvPr id="3" name="Text Placeholder 2"/>
          <p:cNvSpPr>
            <a:spLocks noGrp="1"/>
          </p:cNvSpPr>
          <p:nvPr>
            <p:ph type="body"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a:buNone/>
            </a:pPr>
            <a:endParaRPr lang="en-US" sz="1600" dirty="0" smtClean="0">
              <a:solidFill>
                <a:srgbClr val="002060"/>
              </a:solidFill>
            </a:endParaRPr>
          </a:p>
          <a:p>
            <a:pPr>
              <a:buNone/>
            </a:pPr>
            <a:r>
              <a:rPr lang="en-US" sz="1600" dirty="0" smtClean="0">
                <a:solidFill>
                  <a:srgbClr val="002060"/>
                </a:solidFill>
              </a:rPr>
              <a:t>Documents are the top most genre in Netflix which is followed by standup comedy and drama and international  movies</a:t>
            </a:r>
            <a:endParaRPr lang="en-US" sz="1600" dirty="0">
              <a:solidFill>
                <a:srgbClr val="002060"/>
              </a:solidFill>
            </a:endParaRPr>
          </a:p>
        </p:txBody>
      </p:sp>
      <p:pic>
        <p:nvPicPr>
          <p:cNvPr id="5" name="Picture 4" descr="top 10 movies.png"/>
          <p:cNvPicPr>
            <a:picLocks noChangeAspect="1"/>
          </p:cNvPicPr>
          <p:nvPr/>
        </p:nvPicPr>
        <p:blipFill>
          <a:blip r:embed="rId2"/>
          <a:stretch>
            <a:fillRect/>
          </a:stretch>
        </p:blipFill>
        <p:spPr>
          <a:xfrm>
            <a:off x="340468" y="1058284"/>
            <a:ext cx="8501973" cy="2861963"/>
          </a:xfrm>
          <a:prstGeom prst="rect">
            <a:avLst/>
          </a:prstGeom>
        </p:spPr>
      </p:pic>
    </p:spTree>
    <p:extLst>
      <p:ext uri="{BB962C8B-B14F-4D97-AF65-F5344CB8AC3E}">
        <p14:creationId xmlns:p14="http://schemas.microsoft.com/office/powerpoint/2010/main" xmlns="" val="2593245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err="1" smtClean="0"/>
              <a:t>Th</a:t>
            </a:r>
            <a:endParaRPr lang="en-US" dirty="0" smtClean="0"/>
          </a:p>
          <a:p>
            <a:r>
              <a:rPr lang="en-US" dirty="0" smtClean="0">
                <a:solidFill>
                  <a:srgbClr val="002060"/>
                </a:solidFill>
              </a:rPr>
              <a:t> There are 6 of actor in the top 10 of list of number TV shows and movies are       from </a:t>
            </a:r>
            <a:r>
              <a:rPr lang="en-US" dirty="0" smtClean="0">
                <a:solidFill>
                  <a:srgbClr val="002060"/>
                </a:solidFill>
              </a:rPr>
              <a:t>I</a:t>
            </a:r>
            <a:r>
              <a:rPr lang="en-US" dirty="0" smtClean="0">
                <a:solidFill>
                  <a:srgbClr val="002060"/>
                </a:solidFill>
              </a:rPr>
              <a:t>ndia .</a:t>
            </a:r>
            <a:endParaRPr lang="en-US" dirty="0"/>
          </a:p>
          <a:p>
            <a:endParaRPr lang="en-US" dirty="0"/>
          </a:p>
          <a:p>
            <a:r>
              <a:rPr lang="en-US" dirty="0" smtClean="0"/>
              <a:t>N</a:t>
            </a:r>
            <a:endParaRPr lang="en-US" sz="1600" dirty="0"/>
          </a:p>
        </p:txBody>
      </p:sp>
      <p:pic>
        <p:nvPicPr>
          <p:cNvPr id="5" name="Picture 4" descr="newplot.png"/>
          <p:cNvPicPr>
            <a:picLocks noChangeAspect="1"/>
          </p:cNvPicPr>
          <p:nvPr/>
        </p:nvPicPr>
        <p:blipFill>
          <a:blip r:embed="rId2"/>
          <a:stretch>
            <a:fillRect/>
          </a:stretch>
        </p:blipFill>
        <p:spPr>
          <a:xfrm>
            <a:off x="587022" y="959555"/>
            <a:ext cx="7337778" cy="275448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a:t>
            </a:r>
          </a:p>
        </p:txBody>
      </p:sp>
      <p:sp>
        <p:nvSpPr>
          <p:cNvPr id="3" name="Text Placeholder 2"/>
          <p:cNvSpPr>
            <a:spLocks noGrp="1"/>
          </p:cNvSpPr>
          <p:nvPr>
            <p:ph type="body" idx="1"/>
          </p:nvPr>
        </p:nvSpPr>
        <p:spPr/>
        <p:txBody>
          <a:bodyPr/>
          <a:lstStyle/>
          <a:p>
            <a:pPr>
              <a:buClr>
                <a:srgbClr val="002060"/>
              </a:buClr>
              <a:buSzPct val="120000"/>
              <a:buFont typeface="Arial" pitchFamily="34" charset="0"/>
              <a:buChar char="•"/>
            </a:pPr>
            <a:r>
              <a:rPr lang="en-US" sz="2000" dirty="0">
                <a:solidFill>
                  <a:srgbClr val="002060"/>
                </a:solidFill>
              </a:rPr>
              <a:t>Machine learning is a type of artificial intelligent that allow software application to become more accurate at predicting outcome without being explicitly programmed to do so machine learning algorithms use historical data as input to predict new output value</a:t>
            </a:r>
          </a:p>
          <a:p>
            <a:pPr>
              <a:buClr>
                <a:srgbClr val="002060"/>
              </a:buClr>
              <a:buSzPct val="120000"/>
              <a:buFont typeface="Arial" pitchFamily="34" charset="0"/>
              <a:buChar char="•"/>
            </a:pPr>
            <a:r>
              <a:rPr lang="en-US" sz="2000" dirty="0">
                <a:solidFill>
                  <a:srgbClr val="002060"/>
                </a:solidFill>
              </a:rPr>
              <a:t>Machine learning are a common  use case for machine learning other popular uses include fraud detection, business process automation (BPA) and predictive maintenance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machine learning is important</a:t>
            </a:r>
          </a:p>
        </p:txBody>
      </p:sp>
      <p:sp>
        <p:nvSpPr>
          <p:cNvPr id="3" name="Text Placeholder 2"/>
          <p:cNvSpPr>
            <a:spLocks noGrp="1"/>
          </p:cNvSpPr>
          <p:nvPr>
            <p:ph type="body" idx="1"/>
          </p:nvPr>
        </p:nvSpPr>
        <p:spPr/>
        <p:txBody>
          <a:bodyPr/>
          <a:lstStyle/>
          <a:p>
            <a:r>
              <a:rPr lang="en-US" sz="2000" dirty="0">
                <a:solidFill>
                  <a:srgbClr val="002060"/>
                </a:solidFill>
              </a:rPr>
              <a:t>Machine learning is important because it gives enterprises a view  of  trends in customers behavior and  business operational patterns , as well as supports the development of new products. Many of today leading companies such as Facebook, Google and Uber, make machine learning a central part of their operation. Machine learning has become a significant competitive  differentiator for many companies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types of machine learning</a:t>
            </a:r>
          </a:p>
        </p:txBody>
      </p:sp>
      <p:sp>
        <p:nvSpPr>
          <p:cNvPr id="3" name="Text Placeholder 2"/>
          <p:cNvSpPr>
            <a:spLocks noGrp="1"/>
          </p:cNvSpPr>
          <p:nvPr>
            <p:ph type="body" idx="1"/>
          </p:nvPr>
        </p:nvSpPr>
        <p:spPr/>
        <p:txBody>
          <a:bodyPr/>
          <a:lstStyle/>
          <a:p>
            <a:pPr>
              <a:buClr>
                <a:srgbClr val="002060"/>
              </a:buClr>
              <a:buSzPct val="120000"/>
              <a:buFont typeface="Arial" pitchFamily="34" charset="0"/>
              <a:buChar char="•"/>
            </a:pPr>
            <a:r>
              <a:rPr lang="en-US" sz="2000" b="1" dirty="0">
                <a:solidFill>
                  <a:srgbClr val="002060"/>
                </a:solidFill>
              </a:rPr>
              <a:t>Supervised learning : In</a:t>
            </a:r>
            <a:r>
              <a:rPr lang="en-US" sz="2000" dirty="0">
                <a:solidFill>
                  <a:srgbClr val="002060"/>
                </a:solidFill>
              </a:rPr>
              <a:t> this types  of machine learning, data scientists supply algorithms with labeled training data and defined the variables they wants the algorithms to assess for correlation.</a:t>
            </a:r>
          </a:p>
          <a:p>
            <a:pPr>
              <a:buClr>
                <a:srgbClr val="002060"/>
              </a:buClr>
              <a:buSzPct val="120000"/>
              <a:buFont typeface="Arial" pitchFamily="34" charset="0"/>
              <a:buChar char="•"/>
            </a:pPr>
            <a:r>
              <a:rPr lang="en-US" sz="2000" b="1" dirty="0">
                <a:solidFill>
                  <a:srgbClr val="002060"/>
                </a:solidFill>
              </a:rPr>
              <a:t>Unsupervised learning :</a:t>
            </a:r>
            <a:r>
              <a:rPr lang="en-US" sz="2000" dirty="0">
                <a:solidFill>
                  <a:srgbClr val="002060"/>
                </a:solidFill>
              </a:rPr>
              <a:t> This types of machine learning involves algorithms that train on unlabeled data.</a:t>
            </a:r>
          </a:p>
          <a:p>
            <a:pPr>
              <a:buClr>
                <a:srgbClr val="002060"/>
              </a:buClr>
              <a:buSzPct val="120000"/>
              <a:buFont typeface="Arial" pitchFamily="34" charset="0"/>
              <a:buChar char="•"/>
            </a:pPr>
            <a:r>
              <a:rPr lang="en-US" sz="2000" b="1" dirty="0">
                <a:solidFill>
                  <a:srgbClr val="002060"/>
                </a:solidFill>
              </a:rPr>
              <a:t>Reinforcement learning: It </a:t>
            </a:r>
            <a:r>
              <a:rPr lang="en-US" sz="2000" dirty="0">
                <a:solidFill>
                  <a:srgbClr val="002060"/>
                </a:solidFill>
              </a:rPr>
              <a:t> is  multi step process for which there are clearly defined rules Data scientist program algorithm complete a task</a:t>
            </a:r>
            <a:endParaRPr lang="en-US" sz="20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a:t>
            </a:r>
            <a:endParaRPr lang="en-US" dirty="0"/>
          </a:p>
        </p:txBody>
      </p:sp>
      <p:sp>
        <p:nvSpPr>
          <p:cNvPr id="3" name="Text Placeholder 2"/>
          <p:cNvSpPr>
            <a:spLocks noGrp="1"/>
          </p:cNvSpPr>
          <p:nvPr>
            <p:ph type="body" idx="1"/>
          </p:nvPr>
        </p:nvSpPr>
        <p:spPr/>
        <p:txBody>
          <a:bodyPr/>
          <a:lstStyle/>
          <a:p>
            <a:pPr>
              <a:buNone/>
            </a:pPr>
            <a:r>
              <a:rPr lang="en-US" dirty="0" smtClean="0">
                <a:solidFill>
                  <a:srgbClr val="002060"/>
                </a:solidFill>
              </a:rPr>
              <a:t>Clustering is a type of unsupervised learning method of machine  learning .in the unsupervised learning method . The inferences are drawn from the datasets which not contain labelled output variable. It  is an exploratory  data analysis technique that allow us to analyze he multivariate data sets.</a:t>
            </a:r>
          </a:p>
          <a:p>
            <a:pPr>
              <a:buNone/>
            </a:pPr>
            <a:r>
              <a:rPr lang="en-US" dirty="0" smtClean="0">
                <a:solidFill>
                  <a:srgbClr val="002060"/>
                </a:solidFill>
              </a:rPr>
              <a:t> </a:t>
            </a:r>
            <a:r>
              <a:rPr lang="en-US" dirty="0" smtClean="0">
                <a:solidFill>
                  <a:srgbClr val="002060"/>
                </a:solidFill>
              </a:rPr>
              <a:t>clustering is a task of dividing the  data sets into  a certain number of cluster in such a manner that the data points belonging to a cluster have similar characteristics clusters are nothing but the grouping of data points such  that the distance between the data point s within the clusters is minimal clustering is done to segregate  groups with similar traits.</a:t>
            </a:r>
          </a:p>
          <a:p>
            <a:pPr>
              <a:buNone/>
            </a:pPr>
            <a:r>
              <a:rPr lang="en-US" dirty="0" smtClean="0">
                <a:solidFill>
                  <a:srgbClr val="002060"/>
                </a:solidFill>
              </a:rPr>
              <a:t> </a:t>
            </a:r>
            <a:endParaRPr lang="en-US" dirty="0" smtClean="0">
              <a:solidFill>
                <a:srgbClr val="002060"/>
              </a:solidFill>
            </a:endParaRPr>
          </a:p>
          <a:p>
            <a:pPr>
              <a:buNone/>
            </a:pPr>
            <a:r>
              <a:rPr lang="en-US" dirty="0" smtClean="0">
                <a:solidFill>
                  <a:srgbClr val="002060"/>
                </a:solidFill>
              </a:rPr>
              <a:t> </a:t>
            </a:r>
            <a:r>
              <a:rPr lang="en-US" dirty="0" smtClean="0">
                <a:solidFill>
                  <a:srgbClr val="002060"/>
                </a:solidFill>
              </a:rPr>
              <a:t> </a:t>
            </a:r>
          </a:p>
          <a:p>
            <a:pPr>
              <a:buNone/>
            </a:pPr>
            <a:endParaRPr lang="en-US" dirty="0">
              <a:solidFill>
                <a:srgbClr val="00206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 Mean Clustering.</a:t>
            </a:r>
            <a:br>
              <a:rPr lang="en-US" dirty="0" smtClean="0"/>
            </a:br>
            <a:endParaRPr lang="en-US" dirty="0"/>
          </a:p>
        </p:txBody>
      </p:sp>
      <p:sp>
        <p:nvSpPr>
          <p:cNvPr id="3" name="Text Placeholder 2"/>
          <p:cNvSpPr>
            <a:spLocks noGrp="1"/>
          </p:cNvSpPr>
          <p:nvPr>
            <p:ph type="body" idx="1"/>
          </p:nvPr>
        </p:nvSpPr>
        <p:spPr/>
        <p:txBody>
          <a:bodyPr/>
          <a:lstStyle/>
          <a:p>
            <a:pPr>
              <a:buNone/>
            </a:pPr>
            <a:r>
              <a:rPr lang="en-US" dirty="0" smtClean="0">
                <a:solidFill>
                  <a:srgbClr val="002060"/>
                </a:solidFill>
              </a:rPr>
              <a:t>K-means clustering is an unsupervised learning algorithm. There is no labeled</a:t>
            </a:r>
          </a:p>
          <a:p>
            <a:pPr>
              <a:buNone/>
            </a:pPr>
            <a:r>
              <a:rPr lang="en-US" dirty="0" smtClean="0">
                <a:solidFill>
                  <a:srgbClr val="002060"/>
                </a:solidFill>
              </a:rPr>
              <a:t>data for this clustering, unlike in supervised learning . K-means performs the</a:t>
            </a:r>
          </a:p>
          <a:p>
            <a:pPr>
              <a:buNone/>
            </a:pPr>
            <a:r>
              <a:rPr lang="en-US" dirty="0" smtClean="0">
                <a:solidFill>
                  <a:srgbClr val="002060"/>
                </a:solidFill>
              </a:rPr>
              <a:t>division of objects into clusters that share similarities and are dissimilar to the</a:t>
            </a:r>
          </a:p>
          <a:p>
            <a:pPr>
              <a:buNone/>
            </a:pPr>
            <a:r>
              <a:rPr lang="en-US" dirty="0" smtClean="0">
                <a:solidFill>
                  <a:srgbClr val="002060"/>
                </a:solidFill>
              </a:rPr>
              <a:t>object belonging to another cluster</a:t>
            </a:r>
          </a:p>
          <a:p>
            <a:pPr>
              <a:buNone/>
            </a:pPr>
            <a:r>
              <a:rPr lang="en-US" b="1" dirty="0" smtClean="0">
                <a:solidFill>
                  <a:srgbClr val="002060"/>
                </a:solidFill>
              </a:rPr>
              <a:t>Advantage &amp;disadvantage</a:t>
            </a:r>
            <a:r>
              <a:rPr lang="en-US" dirty="0" smtClean="0">
                <a:solidFill>
                  <a:srgbClr val="002060"/>
                </a:solidFill>
              </a:rPr>
              <a:t>:</a:t>
            </a:r>
          </a:p>
          <a:p>
            <a:pPr>
              <a:buNone/>
            </a:pPr>
            <a:r>
              <a:rPr lang="en-US" dirty="0" smtClean="0">
                <a:solidFill>
                  <a:srgbClr val="002060"/>
                </a:solidFill>
              </a:rPr>
              <a:t>If the variable are huge , then k means most of the times computationally faster </a:t>
            </a:r>
          </a:p>
          <a:p>
            <a:pPr>
              <a:buNone/>
            </a:pPr>
            <a:r>
              <a:rPr lang="en-US" dirty="0" smtClean="0">
                <a:solidFill>
                  <a:srgbClr val="002060"/>
                </a:solidFill>
              </a:rPr>
              <a:t>than hierarchical clustering, and on other hand difficult to predict k- value .</a:t>
            </a:r>
          </a:p>
          <a:p>
            <a:pPr>
              <a:buNone/>
            </a:pPr>
            <a:r>
              <a:rPr lang="en-US" dirty="0" smtClean="0">
                <a:solidFill>
                  <a:srgbClr val="002060"/>
                </a:solidFill>
              </a:rPr>
              <a:t>K –means produce tighter cluster than hierarchical clustering and other side</a:t>
            </a:r>
          </a:p>
          <a:p>
            <a:pPr>
              <a:buNone/>
            </a:pPr>
            <a:r>
              <a:rPr lang="en-US" dirty="0" smtClean="0">
                <a:solidFill>
                  <a:srgbClr val="002060"/>
                </a:solidFill>
              </a:rPr>
              <a:t>global cluster , it did</a:t>
            </a:r>
            <a:r>
              <a:rPr lang="en-US" dirty="0" smtClean="0">
                <a:solidFill>
                  <a:srgbClr val="002060"/>
                </a:solidFill>
              </a:rPr>
              <a:t> </a:t>
            </a:r>
            <a:r>
              <a:rPr lang="en-US" dirty="0" smtClean="0">
                <a:solidFill>
                  <a:srgbClr val="002060"/>
                </a:solidFill>
              </a:rPr>
              <a:t>not work well .  </a:t>
            </a:r>
            <a:endParaRPr lang="en-US" dirty="0" smtClean="0">
              <a:solidFill>
                <a:srgbClr val="00206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Agglomerative Clustering</a:t>
            </a:r>
            <a:br>
              <a:rPr lang="en-US" dirty="0" smtClean="0"/>
            </a:br>
            <a:endParaRPr lang="en-US" dirty="0"/>
          </a:p>
        </p:txBody>
      </p:sp>
      <p:sp>
        <p:nvSpPr>
          <p:cNvPr id="3" name="Text Placeholder 2"/>
          <p:cNvSpPr>
            <a:spLocks noGrp="1"/>
          </p:cNvSpPr>
          <p:nvPr>
            <p:ph type="body" idx="1"/>
          </p:nvPr>
        </p:nvSpPr>
        <p:spPr/>
        <p:txBody>
          <a:bodyPr/>
          <a:lstStyle/>
          <a:p>
            <a:pPr>
              <a:buNone/>
            </a:pPr>
            <a:r>
              <a:rPr lang="en-US" dirty="0" smtClean="0">
                <a:solidFill>
                  <a:srgbClr val="002060"/>
                </a:solidFill>
              </a:rPr>
              <a:t>The agglomerative clustering is the most well known kind of variable leveled</a:t>
            </a:r>
          </a:p>
          <a:p>
            <a:pPr>
              <a:buNone/>
            </a:pPr>
            <a:r>
              <a:rPr lang="en-US" dirty="0" smtClean="0">
                <a:solidFill>
                  <a:srgbClr val="002060"/>
                </a:solidFill>
              </a:rPr>
              <a:t>clustering used to gather in bunches based on their comparability .its otherwise</a:t>
            </a:r>
          </a:p>
          <a:p>
            <a:pPr>
              <a:buNone/>
            </a:pPr>
            <a:r>
              <a:rPr lang="en-US" dirty="0" smtClean="0">
                <a:solidFill>
                  <a:srgbClr val="002060"/>
                </a:solidFill>
              </a:rPr>
              <a:t>called agglomerative clustering.</a:t>
            </a:r>
          </a:p>
          <a:p>
            <a:pPr>
              <a:buNone/>
            </a:pPr>
            <a:r>
              <a:rPr lang="en-US" b="1" dirty="0" smtClean="0">
                <a:solidFill>
                  <a:srgbClr val="002060"/>
                </a:solidFill>
              </a:rPr>
              <a:t>Advantage &amp;disadvantage</a:t>
            </a:r>
            <a:r>
              <a:rPr lang="en-US" dirty="0" smtClean="0">
                <a:solidFill>
                  <a:srgbClr val="002060"/>
                </a:solidFill>
              </a:rPr>
              <a:t>:</a:t>
            </a:r>
          </a:p>
          <a:p>
            <a:pPr>
              <a:buNone/>
            </a:pPr>
            <a:r>
              <a:rPr lang="en-US" dirty="0" smtClean="0">
                <a:solidFill>
                  <a:srgbClr val="002060"/>
                </a:solidFill>
              </a:rPr>
              <a:t>No need foe information about how many number of clusters are required</a:t>
            </a:r>
          </a:p>
          <a:p>
            <a:pPr>
              <a:buNone/>
            </a:pPr>
            <a:r>
              <a:rPr lang="en-US" dirty="0" smtClean="0">
                <a:solidFill>
                  <a:srgbClr val="002060"/>
                </a:solidFill>
              </a:rPr>
              <a:t>And easy to used on other side we can not take a step back in this algorithm and </a:t>
            </a:r>
          </a:p>
          <a:p>
            <a:pPr>
              <a:buNone/>
            </a:pPr>
            <a:r>
              <a:rPr lang="en-US" dirty="0" smtClean="0">
                <a:solidFill>
                  <a:srgbClr val="002060"/>
                </a:solidFill>
              </a:rPr>
              <a:t>Time complexity is higher at least 0(n^2logn)</a:t>
            </a:r>
          </a:p>
          <a:p>
            <a:pPr>
              <a:buNone/>
            </a:pPr>
            <a:r>
              <a:rPr lang="en-US" dirty="0" smtClean="0">
                <a:solidFill>
                  <a:srgbClr val="002060"/>
                </a:solidFill>
              </a:rPr>
              <a:t>It is bottom up clustering where as clusters have sub clusters which is turn have</a:t>
            </a:r>
          </a:p>
          <a:p>
            <a:pPr>
              <a:buNone/>
            </a:pPr>
            <a:r>
              <a:rPr lang="en-US" dirty="0" smtClean="0">
                <a:solidFill>
                  <a:srgbClr val="002060"/>
                </a:solidFill>
              </a:rPr>
              <a:t>It can start by placing each object in its  clusters.</a:t>
            </a:r>
          </a:p>
          <a:p>
            <a:pPr>
              <a:buNone/>
            </a:pPr>
            <a:endParaRPr lang="en-US" dirty="0" smtClean="0">
              <a:solidFill>
                <a:srgbClr val="002060"/>
              </a:solidFill>
            </a:endParaRPr>
          </a:p>
          <a:p>
            <a:pPr>
              <a:buNone/>
            </a:pPr>
            <a:endParaRPr lang="en-US" dirty="0" smtClean="0">
              <a:solidFill>
                <a:srgbClr val="002060"/>
              </a:solidFill>
            </a:endParaRPr>
          </a:p>
          <a:p>
            <a:pPr>
              <a:buNone/>
            </a:pPr>
            <a:endParaRPr lang="en-US" dirty="0" smtClean="0">
              <a:solidFill>
                <a:srgbClr val="002060"/>
              </a:solidFill>
            </a:endParaRPr>
          </a:p>
          <a:p>
            <a:pPr>
              <a:buNone/>
            </a:pPr>
            <a:endParaRPr lang="en-US" dirty="0">
              <a:solidFill>
                <a:srgbClr val="00206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Dendrogram</a:t>
            </a:r>
            <a:r>
              <a:rPr lang="en-US" dirty="0" smtClean="0"/>
              <a:t/>
            </a:r>
            <a:br>
              <a:rPr lang="en-US" dirty="0" smtClean="0"/>
            </a:br>
            <a:endParaRPr lang="en-US" dirty="0"/>
          </a:p>
        </p:txBody>
      </p:sp>
      <p:sp>
        <p:nvSpPr>
          <p:cNvPr id="3" name="Text Placeholder 2"/>
          <p:cNvSpPr>
            <a:spLocks noGrp="1"/>
          </p:cNvSpPr>
          <p:nvPr>
            <p:ph type="body" idx="1"/>
          </p:nvPr>
        </p:nvSpPr>
        <p:spPr/>
        <p:txBody>
          <a:bodyPr/>
          <a:lstStyle/>
          <a:p>
            <a:pPr>
              <a:buNone/>
            </a:pPr>
            <a:r>
              <a:rPr lang="en-US" dirty="0" smtClean="0">
                <a:solidFill>
                  <a:srgbClr val="002060"/>
                </a:solidFill>
              </a:rPr>
              <a:t>Dendrogram  is a diagram that allow that shows the hierarchical relationship</a:t>
            </a:r>
          </a:p>
          <a:p>
            <a:pPr>
              <a:buNone/>
            </a:pPr>
            <a:r>
              <a:rPr lang="en-US" dirty="0" smtClean="0">
                <a:solidFill>
                  <a:srgbClr val="002060"/>
                </a:solidFill>
              </a:rPr>
              <a:t>between objects . It is most  commonly created as an output from hierarchical</a:t>
            </a:r>
          </a:p>
          <a:p>
            <a:pPr>
              <a:buNone/>
            </a:pPr>
            <a:r>
              <a:rPr lang="en-US" dirty="0" smtClean="0">
                <a:solidFill>
                  <a:srgbClr val="002060"/>
                </a:solidFill>
              </a:rPr>
              <a:t>clustering .The main use of a Dendrogram Is to work out  the best way to allocate</a:t>
            </a:r>
          </a:p>
          <a:p>
            <a:pPr>
              <a:buNone/>
            </a:pPr>
            <a:r>
              <a:rPr lang="en-US" dirty="0" smtClean="0">
                <a:solidFill>
                  <a:srgbClr val="002060"/>
                </a:solidFill>
              </a:rPr>
              <a:t>objects to clusters . The dendrogram below shows the hierarchical clustering of</a:t>
            </a:r>
          </a:p>
          <a:p>
            <a:pPr>
              <a:buNone/>
            </a:pPr>
            <a:r>
              <a:rPr lang="en-US" dirty="0" smtClean="0">
                <a:solidFill>
                  <a:srgbClr val="002060"/>
                </a:solidFill>
              </a:rPr>
              <a:t>six observation shows on the scatter plot to the left. It is very important algorithm</a:t>
            </a:r>
          </a:p>
          <a:p>
            <a:pPr>
              <a:buNone/>
            </a:pPr>
            <a:r>
              <a:rPr lang="en-US" dirty="0" smtClean="0">
                <a:solidFill>
                  <a:srgbClr val="002060"/>
                </a:solidFill>
              </a:rPr>
              <a:t>which are very useful . It is data structure used with hierarchical clustering</a:t>
            </a:r>
          </a:p>
          <a:p>
            <a:pPr>
              <a:buNone/>
            </a:pPr>
            <a:r>
              <a:rPr lang="en-US" dirty="0" smtClean="0">
                <a:solidFill>
                  <a:srgbClr val="002060"/>
                </a:solidFill>
              </a:rPr>
              <a:t>algorithms that group clusters at different heights of a tree where  the  heights</a:t>
            </a:r>
          </a:p>
          <a:p>
            <a:pPr>
              <a:buNone/>
            </a:pPr>
            <a:r>
              <a:rPr lang="en-US" dirty="0" smtClean="0">
                <a:solidFill>
                  <a:srgbClr val="002060"/>
                </a:solidFill>
              </a:rPr>
              <a:t>correspond to distance measure between clusters.</a:t>
            </a:r>
            <a:endParaRPr lang="en-US" dirty="0">
              <a:solidFill>
                <a:srgbClr val="00206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a:t>
            </a:r>
          </a:p>
        </p:txBody>
      </p:sp>
      <p:sp>
        <p:nvSpPr>
          <p:cNvPr id="3" name="Text Placeholder 2"/>
          <p:cNvSpPr>
            <a:spLocks noGrp="1"/>
          </p:cNvSpPr>
          <p:nvPr>
            <p:ph type="body" idx="1"/>
          </p:nvPr>
        </p:nvSpPr>
        <p:spPr/>
        <p:txBody>
          <a:bodyPr/>
          <a:lstStyle/>
          <a:p>
            <a:pPr>
              <a:buClr>
                <a:srgbClr val="002060"/>
              </a:buClr>
              <a:buSzPct val="120000"/>
              <a:buFont typeface="Arial" pitchFamily="34" charset="0"/>
              <a:buChar char="•"/>
            </a:pPr>
            <a:r>
              <a:rPr lang="en-US" dirty="0">
                <a:solidFill>
                  <a:srgbClr val="002060"/>
                </a:solidFill>
              </a:rPr>
              <a:t>Understand the column of the dataset.</a:t>
            </a:r>
          </a:p>
          <a:p>
            <a:pPr marL="114300" indent="0">
              <a:buClr>
                <a:srgbClr val="002060"/>
              </a:buClr>
              <a:buSzPct val="120000"/>
              <a:buNone/>
            </a:pPr>
            <a:endParaRPr lang="en-US" dirty="0">
              <a:solidFill>
                <a:srgbClr val="002060"/>
              </a:solidFill>
            </a:endParaRPr>
          </a:p>
          <a:p>
            <a:pPr>
              <a:buClr>
                <a:srgbClr val="002060"/>
              </a:buClr>
              <a:buSzPct val="120000"/>
              <a:buFont typeface="Arial" pitchFamily="34" charset="0"/>
              <a:buChar char="•"/>
            </a:pPr>
            <a:r>
              <a:rPr lang="en-US" dirty="0">
                <a:solidFill>
                  <a:srgbClr val="002060"/>
                </a:solidFill>
              </a:rPr>
              <a:t>Analyze and visualization of the </a:t>
            </a:r>
            <a:r>
              <a:rPr lang="en-US" dirty="0" smtClean="0">
                <a:solidFill>
                  <a:srgbClr val="002060"/>
                </a:solidFill>
              </a:rPr>
              <a:t>Netflix Tv shows &amp; movies </a:t>
            </a:r>
            <a:r>
              <a:rPr lang="en-US" dirty="0" smtClean="0">
                <a:solidFill>
                  <a:srgbClr val="002060"/>
                </a:solidFill>
              </a:rPr>
              <a:t> </a:t>
            </a:r>
            <a:r>
              <a:rPr lang="en-US" dirty="0">
                <a:solidFill>
                  <a:srgbClr val="002060"/>
                </a:solidFill>
              </a:rPr>
              <a:t>according to feature.</a:t>
            </a:r>
          </a:p>
          <a:p>
            <a:pPr marL="114300" indent="0">
              <a:buClr>
                <a:srgbClr val="002060"/>
              </a:buClr>
              <a:buSzPct val="120000"/>
              <a:buNone/>
            </a:pPr>
            <a:endParaRPr lang="en-US" dirty="0">
              <a:solidFill>
                <a:srgbClr val="002060"/>
              </a:solidFill>
            </a:endParaRPr>
          </a:p>
          <a:p>
            <a:pPr>
              <a:buClr>
                <a:srgbClr val="002060"/>
              </a:buClr>
              <a:buSzPct val="120000"/>
              <a:buFont typeface="Arial" pitchFamily="34" charset="0"/>
              <a:buChar char="•"/>
            </a:pPr>
            <a:r>
              <a:rPr lang="en-US" dirty="0">
                <a:solidFill>
                  <a:srgbClr val="002060"/>
                </a:solidFill>
              </a:rPr>
              <a:t>Find the right chart to show the chart.</a:t>
            </a:r>
          </a:p>
          <a:p>
            <a:pPr marL="114300" indent="0">
              <a:buClr>
                <a:srgbClr val="002060"/>
              </a:buClr>
              <a:buSzPct val="120000"/>
              <a:buNone/>
            </a:pPr>
            <a:endParaRPr lang="en-US" dirty="0">
              <a:solidFill>
                <a:srgbClr val="002060"/>
              </a:solidFill>
            </a:endParaRPr>
          </a:p>
          <a:p>
            <a:pPr>
              <a:buClr>
                <a:srgbClr val="002060"/>
              </a:buClr>
              <a:buSzPct val="120000"/>
              <a:buFont typeface="Arial" pitchFamily="34" charset="0"/>
              <a:buChar char="•"/>
            </a:pPr>
            <a:r>
              <a:rPr lang="en-US" dirty="0">
                <a:solidFill>
                  <a:srgbClr val="002060"/>
                </a:solidFill>
              </a:rPr>
              <a:t>Difficulties to find out the correct model.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Text Placeholder 2"/>
          <p:cNvSpPr>
            <a:spLocks noGrp="1"/>
          </p:cNvSpPr>
          <p:nvPr>
            <p:ph type="body" idx="1"/>
          </p:nvPr>
        </p:nvSpPr>
        <p:spPr/>
        <p:txBody>
          <a:bodyPr/>
          <a:lstStyle/>
          <a:p>
            <a:pPr>
              <a:buClr>
                <a:srgbClr val="002060"/>
              </a:buClr>
              <a:buSzPct val="120000"/>
              <a:buFont typeface="+mj-lt"/>
              <a:buAutoNum type="arabicPeriod"/>
            </a:pPr>
            <a:r>
              <a:rPr lang="en-US" dirty="0">
                <a:solidFill>
                  <a:srgbClr val="002060"/>
                </a:solidFill>
              </a:rPr>
              <a:t>Problem statement</a:t>
            </a:r>
          </a:p>
          <a:p>
            <a:pPr>
              <a:buClr>
                <a:srgbClr val="002060"/>
              </a:buClr>
              <a:buSzPct val="120000"/>
              <a:buFont typeface="+mj-lt"/>
              <a:buAutoNum type="arabicPeriod"/>
            </a:pPr>
            <a:r>
              <a:rPr lang="en-US" dirty="0">
                <a:solidFill>
                  <a:srgbClr val="002060"/>
                </a:solidFill>
              </a:rPr>
              <a:t>Data summary</a:t>
            </a:r>
          </a:p>
          <a:p>
            <a:pPr>
              <a:buClr>
                <a:srgbClr val="002060"/>
              </a:buClr>
              <a:buSzPct val="120000"/>
              <a:buFont typeface="+mj-lt"/>
              <a:buAutoNum type="arabicPeriod"/>
            </a:pPr>
            <a:r>
              <a:rPr lang="en-US" dirty="0">
                <a:solidFill>
                  <a:srgbClr val="002060"/>
                </a:solidFill>
              </a:rPr>
              <a:t>Exploratory Data prediction</a:t>
            </a:r>
          </a:p>
          <a:p>
            <a:pPr>
              <a:buClr>
                <a:srgbClr val="002060"/>
              </a:buClr>
              <a:buSzPct val="120000"/>
              <a:buFont typeface="+mj-lt"/>
              <a:buAutoNum type="arabicPeriod"/>
            </a:pPr>
            <a:r>
              <a:rPr lang="en-US" dirty="0">
                <a:solidFill>
                  <a:srgbClr val="002060"/>
                </a:solidFill>
              </a:rPr>
              <a:t>EDA </a:t>
            </a:r>
            <a:r>
              <a:rPr lang="en-US" dirty="0" smtClean="0">
                <a:solidFill>
                  <a:srgbClr val="002060"/>
                </a:solidFill>
              </a:rPr>
              <a:t>For Netflix Movie &amp; TV show Clstering</a:t>
            </a:r>
            <a:endParaRPr lang="en-US" dirty="0">
              <a:solidFill>
                <a:srgbClr val="002060"/>
              </a:solidFill>
            </a:endParaRPr>
          </a:p>
          <a:p>
            <a:pPr>
              <a:buClr>
                <a:srgbClr val="002060"/>
              </a:buClr>
              <a:buSzPct val="120000"/>
              <a:buFont typeface="+mj-lt"/>
              <a:buAutoNum type="arabicPeriod"/>
            </a:pPr>
            <a:r>
              <a:rPr lang="en-US" dirty="0">
                <a:solidFill>
                  <a:srgbClr val="002060"/>
                </a:solidFill>
              </a:rPr>
              <a:t>Machine Learning</a:t>
            </a:r>
          </a:p>
          <a:p>
            <a:pPr>
              <a:buClr>
                <a:srgbClr val="002060"/>
              </a:buClr>
              <a:buSzPct val="120000"/>
              <a:buFont typeface="+mj-lt"/>
              <a:buAutoNum type="arabicPeriod"/>
            </a:pPr>
            <a:r>
              <a:rPr lang="en-US" dirty="0" smtClean="0">
                <a:solidFill>
                  <a:srgbClr val="002060"/>
                </a:solidFill>
              </a:rPr>
              <a:t>Feature Engineering</a:t>
            </a:r>
          </a:p>
          <a:p>
            <a:pPr>
              <a:buClr>
                <a:srgbClr val="002060"/>
              </a:buClr>
              <a:buSzPct val="120000"/>
              <a:buFont typeface="+mj-lt"/>
              <a:buAutoNum type="arabicPeriod"/>
            </a:pPr>
            <a:r>
              <a:rPr lang="en-US" dirty="0" smtClean="0">
                <a:solidFill>
                  <a:srgbClr val="002060"/>
                </a:solidFill>
              </a:rPr>
              <a:t>K-Means clustering</a:t>
            </a:r>
          </a:p>
          <a:p>
            <a:pPr>
              <a:buClr>
                <a:srgbClr val="002060"/>
              </a:buClr>
              <a:buSzPct val="120000"/>
              <a:buFont typeface="+mj-lt"/>
              <a:buAutoNum type="arabicPeriod"/>
            </a:pPr>
            <a:r>
              <a:rPr lang="en-US" dirty="0" smtClean="0">
                <a:solidFill>
                  <a:srgbClr val="002060"/>
                </a:solidFill>
              </a:rPr>
              <a:t>Dendogram</a:t>
            </a:r>
            <a:endParaRPr lang="en-US" dirty="0">
              <a:solidFill>
                <a:srgbClr val="002060"/>
              </a:solidFill>
            </a:endParaRPr>
          </a:p>
          <a:p>
            <a:pPr>
              <a:buClr>
                <a:srgbClr val="002060"/>
              </a:buClr>
              <a:buSzPct val="120000"/>
              <a:buFont typeface="+mj-lt"/>
              <a:buAutoNum type="arabicPeriod"/>
            </a:pPr>
            <a:r>
              <a:rPr lang="en-US" dirty="0">
                <a:solidFill>
                  <a:srgbClr val="002060"/>
                </a:solidFill>
              </a:rPr>
              <a:t>Challenges</a:t>
            </a:r>
          </a:p>
          <a:p>
            <a:pPr>
              <a:buClr>
                <a:srgbClr val="002060"/>
              </a:buClr>
              <a:buSzPct val="120000"/>
              <a:buFont typeface="+mj-lt"/>
              <a:buAutoNum type="arabicPeriod"/>
            </a:pPr>
            <a:r>
              <a:rPr lang="en-US" dirty="0">
                <a:solidFill>
                  <a:srgbClr val="002060"/>
                </a:solidFill>
              </a:rPr>
              <a:t>Conclusion</a:t>
            </a:r>
          </a:p>
          <a:p>
            <a:pPr>
              <a:buClr>
                <a:srgbClr val="002060"/>
              </a:buClr>
              <a:buSzPct val="120000"/>
              <a:buNone/>
            </a:pPr>
            <a:endParaRPr lang="en-US" dirty="0">
              <a:solidFill>
                <a:srgbClr val="002060"/>
              </a:solidFill>
            </a:endParaRPr>
          </a:p>
          <a:p>
            <a:pPr>
              <a:buClr>
                <a:srgbClr val="002060"/>
              </a:buClr>
              <a:buSzPct val="120000"/>
              <a:buFont typeface="+mj-lt"/>
              <a:buAutoNum type="arabicPeriod"/>
            </a:pPr>
            <a:endParaRPr lang="en-US" dirty="0">
              <a:solidFill>
                <a:srgbClr val="00206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Text Placeholder 2"/>
          <p:cNvSpPr>
            <a:spLocks noGrp="1"/>
          </p:cNvSpPr>
          <p:nvPr>
            <p:ph type="body" idx="1"/>
          </p:nvPr>
        </p:nvSpPr>
        <p:spPr/>
        <p:txBody>
          <a:bodyPr/>
          <a:lstStyle/>
          <a:p>
            <a:pPr>
              <a:buClr>
                <a:srgbClr val="002060"/>
              </a:buClr>
              <a:buSzPct val="120000"/>
              <a:buFont typeface="Arial" pitchFamily="34" charset="0"/>
              <a:buChar char="•"/>
            </a:pPr>
            <a:r>
              <a:rPr lang="en-US" dirty="0" smtClean="0">
                <a:solidFill>
                  <a:srgbClr val="002060"/>
                </a:solidFill>
              </a:rPr>
              <a:t>From elbow and sillhoute score, optimal of  26 cluster formed, k means is the best  for identification than hierarchical as the evaluation metrics also indicates the same . </a:t>
            </a:r>
          </a:p>
          <a:p>
            <a:pPr>
              <a:buClr>
                <a:srgbClr val="002060"/>
              </a:buClr>
              <a:buSzPct val="120000"/>
              <a:buFont typeface="Arial" pitchFamily="34" charset="0"/>
              <a:buChar char="•"/>
            </a:pPr>
            <a:r>
              <a:rPr lang="en-US" dirty="0" smtClean="0">
                <a:solidFill>
                  <a:srgbClr val="002060"/>
                </a:solidFill>
              </a:rPr>
              <a:t>Netflix has 5372 movies and 2398 TV shows , there are more number movies on Netflix than TV shows.</a:t>
            </a:r>
          </a:p>
          <a:p>
            <a:pPr>
              <a:buClr>
                <a:srgbClr val="002060"/>
              </a:buClr>
              <a:buSzPct val="120000"/>
              <a:buFont typeface="Arial" pitchFamily="34" charset="0"/>
              <a:buChar char="•"/>
            </a:pPr>
            <a:r>
              <a:rPr lang="en-US" dirty="0" smtClean="0">
                <a:solidFill>
                  <a:srgbClr val="002060"/>
                </a:solidFill>
              </a:rPr>
              <a:t>TV_MA has the highest no of rating  for </a:t>
            </a:r>
            <a:r>
              <a:rPr lang="en-US" dirty="0" smtClean="0">
                <a:solidFill>
                  <a:srgbClr val="002060"/>
                </a:solidFill>
              </a:rPr>
              <a:t>T</a:t>
            </a:r>
            <a:r>
              <a:rPr lang="en-US" dirty="0" smtClean="0">
                <a:solidFill>
                  <a:srgbClr val="002060"/>
                </a:solidFill>
              </a:rPr>
              <a:t>V</a:t>
            </a:r>
            <a:r>
              <a:rPr lang="en-US" dirty="0" smtClean="0">
                <a:solidFill>
                  <a:srgbClr val="002060"/>
                </a:solidFill>
              </a:rPr>
              <a:t> shows I.e. adult rating</a:t>
            </a:r>
          </a:p>
          <a:p>
            <a:pPr>
              <a:buClr>
                <a:srgbClr val="002060"/>
              </a:buClr>
              <a:buSzPct val="120000"/>
              <a:buFont typeface="Arial" pitchFamily="34" charset="0"/>
              <a:buChar char="•"/>
            </a:pPr>
            <a:r>
              <a:rPr lang="en-US" dirty="0" smtClean="0">
                <a:solidFill>
                  <a:srgbClr val="002060"/>
                </a:solidFill>
              </a:rPr>
              <a:t>Highest number of movies released in 2017 and 2018.</a:t>
            </a:r>
          </a:p>
          <a:p>
            <a:pPr>
              <a:buClr>
                <a:srgbClr val="002060"/>
              </a:buClr>
              <a:buSzPct val="120000"/>
              <a:buFont typeface="Arial" pitchFamily="34" charset="0"/>
              <a:buChar char="•"/>
            </a:pPr>
            <a:r>
              <a:rPr lang="en-US" dirty="0" smtClean="0">
                <a:solidFill>
                  <a:srgbClr val="002060"/>
                </a:solidFill>
              </a:rPr>
              <a:t>Most content is added to </a:t>
            </a:r>
            <a:r>
              <a:rPr lang="en-US" dirty="0" smtClean="0">
                <a:solidFill>
                  <a:srgbClr val="002060"/>
                </a:solidFill>
              </a:rPr>
              <a:t>N</a:t>
            </a:r>
            <a:r>
              <a:rPr lang="en-US" dirty="0" smtClean="0">
                <a:solidFill>
                  <a:srgbClr val="002060"/>
                </a:solidFill>
              </a:rPr>
              <a:t>etflix from </a:t>
            </a:r>
            <a:r>
              <a:rPr lang="en-US" dirty="0" smtClean="0">
                <a:solidFill>
                  <a:srgbClr val="002060"/>
                </a:solidFill>
              </a:rPr>
              <a:t>O</a:t>
            </a:r>
            <a:r>
              <a:rPr lang="en-US" dirty="0" smtClean="0">
                <a:solidFill>
                  <a:srgbClr val="002060"/>
                </a:solidFill>
              </a:rPr>
              <a:t>ctober to </a:t>
            </a:r>
            <a:r>
              <a:rPr lang="en-US" dirty="0" smtClean="0">
                <a:solidFill>
                  <a:srgbClr val="002060"/>
                </a:solidFill>
              </a:rPr>
              <a:t>J</a:t>
            </a:r>
            <a:r>
              <a:rPr lang="en-US" dirty="0" smtClean="0">
                <a:solidFill>
                  <a:srgbClr val="002060"/>
                </a:solidFill>
              </a:rPr>
              <a:t>anuary</a:t>
            </a:r>
          </a:p>
          <a:p>
            <a:pPr>
              <a:buClr>
                <a:srgbClr val="002060"/>
              </a:buClr>
              <a:buSzPct val="120000"/>
              <a:buFont typeface="Arial" pitchFamily="34" charset="0"/>
              <a:buChar char="•"/>
            </a:pPr>
            <a:r>
              <a:rPr lang="en-US" dirty="0" smtClean="0">
                <a:solidFill>
                  <a:srgbClr val="002060"/>
                </a:solidFill>
              </a:rPr>
              <a:t>Kids T</a:t>
            </a:r>
            <a:r>
              <a:rPr lang="en-US" dirty="0" smtClean="0">
                <a:solidFill>
                  <a:srgbClr val="002060"/>
                </a:solidFill>
              </a:rPr>
              <a:t>V</a:t>
            </a:r>
            <a:r>
              <a:rPr lang="en-US" dirty="0" smtClean="0">
                <a:solidFill>
                  <a:srgbClr val="002060"/>
                </a:solidFill>
              </a:rPr>
              <a:t> is the top most T</a:t>
            </a:r>
            <a:r>
              <a:rPr lang="en-US" dirty="0" smtClean="0">
                <a:solidFill>
                  <a:srgbClr val="002060"/>
                </a:solidFill>
              </a:rPr>
              <a:t>V</a:t>
            </a:r>
            <a:r>
              <a:rPr lang="en-US" dirty="0" smtClean="0">
                <a:solidFill>
                  <a:srgbClr val="002060"/>
                </a:solidFill>
              </a:rPr>
              <a:t> show genre in Netflix</a:t>
            </a:r>
          </a:p>
          <a:p>
            <a:pPr>
              <a:buClr>
                <a:srgbClr val="002060"/>
              </a:buClr>
              <a:buSzPct val="120000"/>
              <a:buFont typeface="Arial" pitchFamily="34" charset="0"/>
              <a:buChar char="•"/>
            </a:pPr>
            <a:r>
              <a:rPr lang="en-US" dirty="0" smtClean="0">
                <a:solidFill>
                  <a:srgbClr val="002060"/>
                </a:solidFill>
              </a:rPr>
              <a:t>Most of the movies have duration of between  50 to 150.</a:t>
            </a:r>
            <a:endParaRPr lang="en-US" dirty="0">
              <a:solidFill>
                <a:srgbClr val="00206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9600" dirty="0"/>
              <a:t>       Q/A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Text Placeholder 2"/>
          <p:cNvSpPr>
            <a:spLocks noGrp="1"/>
          </p:cNvSpPr>
          <p:nvPr>
            <p:ph type="body" idx="1"/>
          </p:nvPr>
        </p:nvSpPr>
        <p:spPr/>
        <p:txBody>
          <a:bodyPr/>
          <a:lstStyle/>
          <a:p>
            <a:pPr>
              <a:buClr>
                <a:srgbClr val="002060"/>
              </a:buClr>
              <a:buSzPct val="120000"/>
              <a:buFont typeface="Arial" pitchFamily="34" charset="0"/>
              <a:buChar char="•"/>
            </a:pPr>
            <a:r>
              <a:rPr lang="en-US" dirty="0">
                <a:solidFill>
                  <a:srgbClr val="002060"/>
                </a:solidFill>
              </a:rPr>
              <a:t>Prediction based on </a:t>
            </a:r>
            <a:r>
              <a:rPr lang="en-US" dirty="0" smtClean="0">
                <a:solidFill>
                  <a:srgbClr val="002060"/>
                </a:solidFill>
              </a:rPr>
              <a:t>Country</a:t>
            </a:r>
            <a:endParaRPr lang="en-US" dirty="0">
              <a:solidFill>
                <a:srgbClr val="002060"/>
              </a:solidFill>
            </a:endParaRPr>
          </a:p>
          <a:p>
            <a:pPr>
              <a:buClr>
                <a:srgbClr val="002060"/>
              </a:buClr>
              <a:buSzPct val="120000"/>
              <a:buFont typeface="Arial" pitchFamily="34" charset="0"/>
              <a:buChar char="•"/>
            </a:pPr>
            <a:r>
              <a:rPr lang="en-US" dirty="0">
                <a:solidFill>
                  <a:srgbClr val="002060"/>
                </a:solidFill>
              </a:rPr>
              <a:t>Prediction based on </a:t>
            </a:r>
            <a:r>
              <a:rPr lang="en-US" dirty="0" smtClean="0">
                <a:solidFill>
                  <a:srgbClr val="002060"/>
                </a:solidFill>
              </a:rPr>
              <a:t>Rating</a:t>
            </a:r>
            <a:endParaRPr lang="en-US" dirty="0">
              <a:solidFill>
                <a:srgbClr val="002060"/>
              </a:solidFill>
            </a:endParaRPr>
          </a:p>
          <a:p>
            <a:pPr>
              <a:buClr>
                <a:srgbClr val="002060"/>
              </a:buClr>
              <a:buSzPct val="120000"/>
              <a:buFont typeface="Arial" pitchFamily="34" charset="0"/>
              <a:buChar char="•"/>
            </a:pPr>
            <a:r>
              <a:rPr lang="en-US" dirty="0">
                <a:solidFill>
                  <a:srgbClr val="002060"/>
                </a:solidFill>
              </a:rPr>
              <a:t>Prediction based on </a:t>
            </a:r>
            <a:r>
              <a:rPr lang="en-US" dirty="0" smtClean="0">
                <a:solidFill>
                  <a:srgbClr val="002060"/>
                </a:solidFill>
              </a:rPr>
              <a:t>production growth</a:t>
            </a:r>
            <a:endParaRPr lang="en-US" dirty="0">
              <a:solidFill>
                <a:srgbClr val="002060"/>
              </a:solidFill>
            </a:endParaRPr>
          </a:p>
          <a:p>
            <a:pPr>
              <a:buClr>
                <a:srgbClr val="002060"/>
              </a:buClr>
              <a:buSzPct val="120000"/>
              <a:buFont typeface="Arial" pitchFamily="34" charset="0"/>
              <a:buChar char="•"/>
            </a:pPr>
            <a:r>
              <a:rPr lang="en-US" dirty="0">
                <a:solidFill>
                  <a:srgbClr val="002060"/>
                </a:solidFill>
              </a:rPr>
              <a:t>Prediction based on </a:t>
            </a:r>
            <a:r>
              <a:rPr lang="en-US" dirty="0" smtClean="0">
                <a:solidFill>
                  <a:srgbClr val="002060"/>
                </a:solidFill>
              </a:rPr>
              <a:t>top 10 genre movies &amp; TV show</a:t>
            </a:r>
            <a:endParaRPr lang="en-US" dirty="0">
              <a:solidFill>
                <a:srgbClr val="002060"/>
              </a:solidFill>
            </a:endParaRPr>
          </a:p>
          <a:p>
            <a:pPr>
              <a:buClr>
                <a:srgbClr val="002060"/>
              </a:buClr>
              <a:buSzPct val="120000"/>
              <a:buFont typeface="Arial" pitchFamily="34" charset="0"/>
              <a:buChar char="•"/>
            </a:pPr>
            <a:r>
              <a:rPr lang="en-US" dirty="0">
                <a:solidFill>
                  <a:srgbClr val="002060"/>
                </a:solidFill>
              </a:rPr>
              <a:t>Prediction based on </a:t>
            </a:r>
            <a:r>
              <a:rPr lang="en-US" dirty="0" smtClean="0">
                <a:solidFill>
                  <a:srgbClr val="002060"/>
                </a:solidFill>
              </a:rPr>
              <a:t>Actor with most  content on platform</a:t>
            </a:r>
            <a:endParaRPr lang="en-US" dirty="0">
              <a:solidFill>
                <a:srgbClr val="002060"/>
              </a:solidFill>
            </a:endParaRPr>
          </a:p>
          <a:p>
            <a:pPr>
              <a:buClr>
                <a:srgbClr val="002060"/>
              </a:buClr>
              <a:buSzPct val="120000"/>
              <a:buFont typeface="Arial" pitchFamily="34" charset="0"/>
              <a:buChar char="•"/>
            </a:pPr>
            <a:r>
              <a:rPr lang="en-US" dirty="0">
                <a:solidFill>
                  <a:srgbClr val="002060"/>
                </a:solidFill>
              </a:rPr>
              <a:t>Prediction based on </a:t>
            </a:r>
            <a:r>
              <a:rPr lang="en-US" dirty="0" smtClean="0">
                <a:solidFill>
                  <a:srgbClr val="002060"/>
                </a:solidFill>
              </a:rPr>
              <a:t>Top 15 countries with most contents</a:t>
            </a:r>
          </a:p>
          <a:p>
            <a:pPr>
              <a:buClr>
                <a:srgbClr val="002060"/>
              </a:buClr>
              <a:buSzPct val="120000"/>
              <a:buFont typeface="Arial" pitchFamily="34" charset="0"/>
              <a:buChar char="•"/>
            </a:pPr>
            <a:r>
              <a:rPr lang="en-US" dirty="0" smtClean="0">
                <a:solidFill>
                  <a:srgbClr val="002060"/>
                </a:solidFill>
              </a:rPr>
              <a:t>Prediction based on Highest No in One  season</a:t>
            </a:r>
            <a:endParaRPr lang="en-US" dirty="0">
              <a:solidFill>
                <a:srgbClr val="002060"/>
              </a:solidFill>
            </a:endParaRPr>
          </a:p>
          <a:p>
            <a:pPr>
              <a:buClr>
                <a:srgbClr val="002060"/>
              </a:buClr>
              <a:buSzPct val="120000"/>
              <a:buNone/>
            </a:pPr>
            <a:endParaRPr lang="en-US" dirty="0">
              <a:solidFill>
                <a:srgbClr val="00206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Summary</a:t>
            </a:r>
          </a:p>
        </p:txBody>
      </p:sp>
      <p:sp>
        <p:nvSpPr>
          <p:cNvPr id="3" name="Text Placeholder 2"/>
          <p:cNvSpPr>
            <a:spLocks noGrp="1"/>
          </p:cNvSpPr>
          <p:nvPr>
            <p:ph type="body" idx="1"/>
          </p:nvPr>
        </p:nvSpPr>
        <p:spPr/>
        <p:txBody>
          <a:bodyPr/>
          <a:lstStyle/>
          <a:p>
            <a:pPr>
              <a:buClr>
                <a:srgbClr val="002060"/>
              </a:buClr>
              <a:buSzPct val="120000"/>
              <a:buFont typeface="Arial" pitchFamily="34" charset="0"/>
              <a:buChar char="•"/>
            </a:pPr>
            <a:r>
              <a:rPr lang="en-US" dirty="0">
                <a:solidFill>
                  <a:srgbClr val="002060"/>
                </a:solidFill>
              </a:rPr>
              <a:t>In the </a:t>
            </a:r>
            <a:r>
              <a:rPr lang="en-US" dirty="0" smtClean="0">
                <a:solidFill>
                  <a:srgbClr val="002060"/>
                </a:solidFill>
              </a:rPr>
              <a:t>Netflix movies &amp;Tv shows </a:t>
            </a:r>
            <a:r>
              <a:rPr lang="en-US" dirty="0" smtClean="0">
                <a:solidFill>
                  <a:srgbClr val="002060"/>
                </a:solidFill>
              </a:rPr>
              <a:t> </a:t>
            </a:r>
            <a:r>
              <a:rPr lang="en-US" dirty="0">
                <a:solidFill>
                  <a:srgbClr val="002060"/>
                </a:solidFill>
              </a:rPr>
              <a:t>project there is a dataset which contains </a:t>
            </a:r>
            <a:r>
              <a:rPr lang="en-US" dirty="0" smtClean="0">
                <a:solidFill>
                  <a:srgbClr val="002060"/>
                </a:solidFill>
              </a:rPr>
              <a:t>Netflix Tv shows &amp; movies </a:t>
            </a:r>
            <a:r>
              <a:rPr lang="en-US" dirty="0" smtClean="0">
                <a:solidFill>
                  <a:srgbClr val="002060"/>
                </a:solidFill>
              </a:rPr>
              <a:t>information</a:t>
            </a:r>
            <a:r>
              <a:rPr lang="en-US" dirty="0">
                <a:solidFill>
                  <a:srgbClr val="002060"/>
                </a:solidFill>
              </a:rPr>
              <a:t>.</a:t>
            </a:r>
          </a:p>
          <a:p>
            <a:pPr>
              <a:buClr>
                <a:srgbClr val="002060"/>
              </a:buClr>
              <a:buSzPct val="120000"/>
              <a:buFont typeface="Arial" pitchFamily="34" charset="0"/>
              <a:buChar char="•"/>
            </a:pPr>
            <a:endParaRPr lang="en-US" dirty="0">
              <a:solidFill>
                <a:srgbClr val="002060"/>
              </a:solidFill>
            </a:endParaRPr>
          </a:p>
          <a:p>
            <a:pPr>
              <a:buClr>
                <a:srgbClr val="002060"/>
              </a:buClr>
              <a:buSzPct val="120000"/>
              <a:buFont typeface="Arial" pitchFamily="34" charset="0"/>
              <a:buChar char="•"/>
            </a:pPr>
            <a:r>
              <a:rPr lang="en-US" dirty="0">
                <a:solidFill>
                  <a:srgbClr val="002060"/>
                </a:solidFill>
              </a:rPr>
              <a:t>There are two dataset that is Rossmann Store dataset and Store dataset.</a:t>
            </a:r>
          </a:p>
          <a:p>
            <a:pPr marL="114300" indent="0">
              <a:buClr>
                <a:srgbClr val="002060"/>
              </a:buClr>
              <a:buSzPct val="120000"/>
              <a:buNone/>
            </a:pPr>
            <a:endParaRPr lang="en-US" dirty="0">
              <a:solidFill>
                <a:srgbClr val="002060"/>
              </a:solidFill>
            </a:endParaRPr>
          </a:p>
          <a:p>
            <a:pPr>
              <a:buClr>
                <a:srgbClr val="002060"/>
              </a:buClr>
              <a:buSzPct val="120000"/>
              <a:buFont typeface="Arial" pitchFamily="34" charset="0"/>
              <a:buChar char="•"/>
            </a:pPr>
            <a:r>
              <a:rPr lang="en-US" dirty="0" smtClean="0">
                <a:solidFill>
                  <a:srgbClr val="002060"/>
                </a:solidFill>
              </a:rPr>
              <a:t>Netflix </a:t>
            </a:r>
            <a:r>
              <a:rPr lang="en-US" dirty="0" smtClean="0">
                <a:solidFill>
                  <a:srgbClr val="002060"/>
                </a:solidFill>
              </a:rPr>
              <a:t> </a:t>
            </a:r>
            <a:r>
              <a:rPr lang="en-US" dirty="0">
                <a:solidFill>
                  <a:srgbClr val="002060"/>
                </a:solidFill>
              </a:rPr>
              <a:t>has </a:t>
            </a:r>
            <a:r>
              <a:rPr lang="en-US" dirty="0" smtClean="0">
                <a:solidFill>
                  <a:srgbClr val="002060"/>
                </a:solidFill>
              </a:rPr>
              <a:t>7787</a:t>
            </a:r>
            <a:r>
              <a:rPr lang="en-US" dirty="0" smtClean="0">
                <a:solidFill>
                  <a:srgbClr val="002060"/>
                </a:solidFill>
              </a:rPr>
              <a:t> </a:t>
            </a:r>
            <a:r>
              <a:rPr lang="en-US" dirty="0">
                <a:solidFill>
                  <a:srgbClr val="002060"/>
                </a:solidFill>
              </a:rPr>
              <a:t>rows and </a:t>
            </a:r>
            <a:r>
              <a:rPr lang="en-US" dirty="0" smtClean="0">
                <a:solidFill>
                  <a:srgbClr val="002060"/>
                </a:solidFill>
              </a:rPr>
              <a:t>12 columns</a:t>
            </a:r>
            <a:endParaRPr lang="en-US" dirty="0">
              <a:solidFill>
                <a:srgbClr val="002060"/>
              </a:solidFill>
            </a:endParaRPr>
          </a:p>
          <a:p>
            <a:pPr marL="114300" indent="0">
              <a:buClr>
                <a:srgbClr val="002060"/>
              </a:buClr>
              <a:buSzPct val="120000"/>
              <a:buNone/>
            </a:pPr>
            <a:endParaRPr lang="en-US" dirty="0">
              <a:solidFill>
                <a:srgbClr val="002060"/>
              </a:solidFill>
            </a:endParaRPr>
          </a:p>
          <a:p>
            <a:pPr>
              <a:buClr>
                <a:srgbClr val="002060"/>
              </a:buClr>
              <a:buSzPct val="120000"/>
              <a:buFont typeface="Arial" pitchFamily="34" charset="0"/>
              <a:buChar char="•"/>
            </a:pPr>
            <a:r>
              <a:rPr lang="en-US" dirty="0">
                <a:solidFill>
                  <a:srgbClr val="002060"/>
                </a:solidFill>
              </a:rPr>
              <a:t>Data contain information </a:t>
            </a:r>
            <a:r>
              <a:rPr lang="en-US" dirty="0" smtClean="0">
                <a:solidFill>
                  <a:srgbClr val="002060"/>
                </a:solidFill>
              </a:rPr>
              <a:t>on rating, duration, </a:t>
            </a:r>
            <a:r>
              <a:rPr lang="en-US" dirty="0" smtClean="0">
                <a:solidFill>
                  <a:srgbClr val="002060"/>
                </a:solidFill>
              </a:rPr>
              <a:t>G</a:t>
            </a:r>
            <a:r>
              <a:rPr lang="en-US" dirty="0" smtClean="0">
                <a:solidFill>
                  <a:srgbClr val="002060"/>
                </a:solidFill>
              </a:rPr>
              <a:t>enre, country, </a:t>
            </a:r>
            <a:r>
              <a:rPr lang="en-US" dirty="0" err="1" smtClean="0">
                <a:solidFill>
                  <a:srgbClr val="002060"/>
                </a:solidFill>
              </a:rPr>
              <a:t>directore</a:t>
            </a:r>
            <a:r>
              <a:rPr lang="en-US" dirty="0" smtClean="0">
                <a:solidFill>
                  <a:srgbClr val="002060"/>
                </a:solidFill>
              </a:rPr>
              <a:t>, Title</a:t>
            </a:r>
            <a:r>
              <a:rPr lang="en-US" dirty="0" smtClean="0">
                <a:solidFill>
                  <a:srgbClr val="002060"/>
                </a:solidFill>
              </a:rPr>
              <a:t>, release year</a:t>
            </a:r>
            <a:r>
              <a:rPr lang="en-US" dirty="0" smtClean="0">
                <a:solidFill>
                  <a:srgbClr val="002060"/>
                </a:solidFill>
              </a:rPr>
              <a:t>.</a:t>
            </a:r>
          </a:p>
          <a:p>
            <a:pPr marL="114300" indent="0">
              <a:buClr>
                <a:srgbClr val="002060"/>
              </a:buClr>
              <a:buSzPct val="120000"/>
              <a:buNone/>
            </a:pPr>
            <a:r>
              <a:rPr lang="en-US" dirty="0" smtClean="0">
                <a:solidFill>
                  <a:srgbClr val="002060"/>
                </a:solidFill>
              </a:rPr>
              <a:t> </a:t>
            </a:r>
          </a:p>
          <a:p>
            <a:pPr>
              <a:buClr>
                <a:srgbClr val="002060"/>
              </a:buClr>
              <a:buSzPct val="120000"/>
            </a:pPr>
            <a:endParaRPr lang="en-US" dirty="0">
              <a:solidFill>
                <a:srgbClr val="00206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Data Prediction</a:t>
            </a:r>
          </a:p>
        </p:txBody>
      </p:sp>
      <p:sp>
        <p:nvSpPr>
          <p:cNvPr id="3" name="Text Placeholder 2"/>
          <p:cNvSpPr>
            <a:spLocks noGrp="1"/>
          </p:cNvSpPr>
          <p:nvPr>
            <p:ph type="body" idx="1"/>
          </p:nvPr>
        </p:nvSpPr>
        <p:spPr/>
        <p:txBody>
          <a:bodyPr/>
          <a:lstStyle/>
          <a:p>
            <a:pPr>
              <a:buClr>
                <a:srgbClr val="002060"/>
              </a:buClr>
              <a:buSzPct val="120000"/>
              <a:buFont typeface="Arial" pitchFamily="34" charset="0"/>
              <a:buChar char="•"/>
            </a:pPr>
            <a:r>
              <a:rPr lang="en-US" dirty="0">
                <a:solidFill>
                  <a:srgbClr val="002060"/>
                </a:solidFill>
              </a:rPr>
              <a:t>Exploratory Data Prediction is also known as EDA, is the  process of interpreting datasets by summarizing their key properties and frequently them </a:t>
            </a:r>
          </a:p>
          <a:p>
            <a:pPr>
              <a:buClr>
                <a:srgbClr val="002060"/>
              </a:buClr>
              <a:buSzPct val="120000"/>
              <a:buFont typeface="Arial" pitchFamily="34" charset="0"/>
              <a:buChar char="•"/>
            </a:pPr>
            <a:r>
              <a:rPr lang="en-US" dirty="0">
                <a:solidFill>
                  <a:srgbClr val="002060"/>
                </a:solidFill>
              </a:rPr>
              <a:t>EDA refers to the critical process of performing  initial investigation on datasets so as discover the patterns, to spots anomalies , to hypothesis, and to check  assumptions with the help of summary statics and graphical representation</a:t>
            </a:r>
          </a:p>
          <a:p>
            <a:pPr>
              <a:buClr>
                <a:srgbClr val="002060"/>
              </a:buClr>
              <a:buSzPct val="120000"/>
              <a:buFont typeface="Arial" pitchFamily="34" charset="0"/>
              <a:buChar char="•"/>
            </a:pPr>
            <a:r>
              <a:rPr lang="en-US" dirty="0">
                <a:solidFill>
                  <a:srgbClr val="002060"/>
                </a:solidFill>
              </a:rPr>
              <a:t>In EDA, plotting option include box plot, line plots , scatter plots and many more.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Country</a:t>
            </a:r>
            <a:endParaRPr lang="en-US" dirty="0"/>
          </a:p>
        </p:txBody>
      </p:sp>
      <p:sp>
        <p:nvSpPr>
          <p:cNvPr id="3" name="Text Placeholder 2"/>
          <p:cNvSpPr>
            <a:spLocks noGrp="1"/>
          </p:cNvSpPr>
          <p:nvPr>
            <p:ph type="body" idx="1"/>
          </p:nvPr>
        </p:nvSpPr>
        <p:spPr>
          <a:xfrm>
            <a:off x="345567" y="1208919"/>
            <a:ext cx="8520600" cy="3416400"/>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pPr>
              <a:buNone/>
            </a:pPr>
            <a:endParaRPr lang="en-US" sz="1600" dirty="0">
              <a:solidFill>
                <a:srgbClr val="002060"/>
              </a:solidFill>
            </a:endParaRPr>
          </a:p>
        </p:txBody>
      </p:sp>
      <p:pic>
        <p:nvPicPr>
          <p:cNvPr id="7" name="Picture 6" descr="country.png"/>
          <p:cNvPicPr>
            <a:picLocks noChangeAspect="1"/>
          </p:cNvPicPr>
          <p:nvPr/>
        </p:nvPicPr>
        <p:blipFill>
          <a:blip r:embed="rId3"/>
          <a:stretch>
            <a:fillRect/>
          </a:stretch>
        </p:blipFill>
        <p:spPr>
          <a:xfrm>
            <a:off x="668615" y="1118680"/>
            <a:ext cx="7957931" cy="282114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Production Growth </a:t>
            </a:r>
            <a:endParaRPr lang="en-US" dirty="0"/>
          </a:p>
        </p:txBody>
      </p:sp>
      <p:sp>
        <p:nvSpPr>
          <p:cNvPr id="3" name="Text Placeholder 2"/>
          <p:cNvSpPr>
            <a:spLocks noGrp="1"/>
          </p:cNvSpPr>
          <p:nvPr>
            <p:ph type="body" idx="1"/>
          </p:nvPr>
        </p:nvSpPr>
        <p:spPr>
          <a:xfrm>
            <a:off x="311700" y="1152475"/>
            <a:ext cx="8520600" cy="3614078"/>
          </a:xfrm>
        </p:spPr>
        <p:txBody>
          <a:bodyPr/>
          <a:lstStyle/>
          <a:p>
            <a:endParaRPr lang="en-US" dirty="0"/>
          </a:p>
          <a:p>
            <a:endParaRPr lang="en-US" dirty="0"/>
          </a:p>
          <a:p>
            <a:endParaRPr lang="en-US" dirty="0"/>
          </a:p>
          <a:p>
            <a:endParaRPr lang="en-US" dirty="0"/>
          </a:p>
          <a:p>
            <a:endParaRPr lang="en-US" dirty="0"/>
          </a:p>
          <a:p>
            <a:endParaRPr lang="en-US" dirty="0"/>
          </a:p>
          <a:p>
            <a:r>
              <a:rPr lang="en-US" sz="1600" dirty="0" smtClean="0"/>
              <a:t>B</a:t>
            </a:r>
          </a:p>
          <a:p>
            <a:endParaRPr lang="en-US" sz="1600" dirty="0" smtClean="0"/>
          </a:p>
          <a:p>
            <a:endParaRPr lang="en-US" sz="1600" dirty="0" smtClean="0"/>
          </a:p>
          <a:p>
            <a:r>
              <a:rPr lang="en-US" sz="1600" dirty="0" smtClean="0"/>
              <a:t>Hi    </a:t>
            </a:r>
          </a:p>
          <a:p>
            <a:r>
              <a:rPr lang="en-US" sz="1600" dirty="0" smtClean="0">
                <a:solidFill>
                  <a:srgbClr val="002060"/>
                </a:solidFill>
              </a:rPr>
              <a:t>      Highest no of movies released in 2017 &amp;  2018</a:t>
            </a:r>
            <a:endParaRPr lang="en-US" sz="1600" dirty="0"/>
          </a:p>
        </p:txBody>
      </p:sp>
      <p:pic>
        <p:nvPicPr>
          <p:cNvPr id="6" name="Picture 5" descr="production growth in year.png"/>
          <p:cNvPicPr>
            <a:picLocks noChangeAspect="1"/>
          </p:cNvPicPr>
          <p:nvPr/>
        </p:nvPicPr>
        <p:blipFill>
          <a:blip r:embed="rId2"/>
          <a:stretch>
            <a:fillRect/>
          </a:stretch>
        </p:blipFill>
        <p:spPr>
          <a:xfrm>
            <a:off x="4503957" y="972767"/>
            <a:ext cx="4027200" cy="3161488"/>
          </a:xfrm>
          <a:prstGeom prst="rect">
            <a:avLst/>
          </a:prstGeom>
        </p:spPr>
      </p:pic>
      <p:pic>
        <p:nvPicPr>
          <p:cNvPr id="7" name="Picture 6" descr="count.png"/>
          <p:cNvPicPr>
            <a:picLocks noChangeAspect="1"/>
          </p:cNvPicPr>
          <p:nvPr/>
        </p:nvPicPr>
        <p:blipFill>
          <a:blip r:embed="rId3"/>
          <a:stretch>
            <a:fillRect/>
          </a:stretch>
        </p:blipFill>
        <p:spPr>
          <a:xfrm>
            <a:off x="573932" y="992220"/>
            <a:ext cx="3832698" cy="3122579"/>
          </a:xfrm>
          <a:prstGeom prst="rect">
            <a:avLst/>
          </a:prstGeom>
        </p:spPr>
      </p:pic>
    </p:spTree>
    <p:extLst>
      <p:ext uri="{BB962C8B-B14F-4D97-AF65-F5344CB8AC3E}">
        <p14:creationId xmlns:p14="http://schemas.microsoft.com/office/powerpoint/2010/main" xmlns="" val="3416665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Highest no Rating of single season</a:t>
            </a:r>
            <a:endParaRPr lang="en-US" dirty="0"/>
          </a:p>
        </p:txBody>
      </p:sp>
      <p:sp>
        <p:nvSpPr>
          <p:cNvPr id="3" name="Text Placeholder 2"/>
          <p:cNvSpPr>
            <a:spLocks noGrp="1"/>
          </p:cNvSpPr>
          <p:nvPr>
            <p:ph type="body"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sz="1600" dirty="0" smtClean="0">
              <a:solidFill>
                <a:srgbClr val="002060"/>
              </a:solidFill>
            </a:endParaRPr>
          </a:p>
          <a:p>
            <a:pPr>
              <a:buClr>
                <a:srgbClr val="002060"/>
              </a:buClr>
              <a:buSzPct val="120000"/>
              <a:buFont typeface="Arial" pitchFamily="34" charset="0"/>
              <a:buChar char="•"/>
            </a:pPr>
            <a:r>
              <a:rPr lang="en-US" sz="1600" dirty="0" smtClean="0">
                <a:solidFill>
                  <a:srgbClr val="002060"/>
                </a:solidFill>
              </a:rPr>
              <a:t>   Those movies that have a rating of Nc-17 means adults, they have the longest  average duration</a:t>
            </a:r>
          </a:p>
          <a:p>
            <a:pPr>
              <a:buClr>
                <a:srgbClr val="002060"/>
              </a:buClr>
              <a:buSzPct val="120000"/>
              <a:buFont typeface="Arial" pitchFamily="34" charset="0"/>
              <a:buChar char="•"/>
            </a:pPr>
            <a:r>
              <a:rPr lang="en-US" sz="1600" dirty="0" smtClean="0">
                <a:solidFill>
                  <a:srgbClr val="002060"/>
                </a:solidFill>
              </a:rPr>
              <a:t>   when it comes to that movies having a TV- Y means kids , they have shortest runtime</a:t>
            </a:r>
            <a:endParaRPr lang="en-US" sz="1600" dirty="0" smtClean="0">
              <a:solidFill>
                <a:srgbClr val="002060"/>
              </a:solidFill>
            </a:endParaRPr>
          </a:p>
          <a:p>
            <a:endParaRPr lang="en-US" sz="1600" dirty="0" smtClean="0">
              <a:solidFill>
                <a:srgbClr val="002060"/>
              </a:solidFill>
            </a:endParaRPr>
          </a:p>
          <a:p>
            <a:pPr>
              <a:buClr>
                <a:srgbClr val="002060"/>
              </a:buClr>
              <a:buSzPct val="120000"/>
              <a:buFont typeface="Arial" pitchFamily="34" charset="0"/>
              <a:buChar char="•"/>
            </a:pPr>
            <a:endParaRPr lang="en-US" sz="1600" dirty="0">
              <a:solidFill>
                <a:srgbClr val="002060"/>
              </a:solidFill>
            </a:endParaRPr>
          </a:p>
        </p:txBody>
      </p:sp>
      <p:pic>
        <p:nvPicPr>
          <p:cNvPr id="7" name="Picture 6" descr="rating.png"/>
          <p:cNvPicPr>
            <a:picLocks noChangeAspect="1"/>
          </p:cNvPicPr>
          <p:nvPr/>
        </p:nvPicPr>
        <p:blipFill>
          <a:blip r:embed="rId2"/>
          <a:stretch>
            <a:fillRect/>
          </a:stretch>
        </p:blipFill>
        <p:spPr>
          <a:xfrm>
            <a:off x="673239" y="1055078"/>
            <a:ext cx="7797521" cy="2341266"/>
          </a:xfrm>
          <a:prstGeom prst="rect">
            <a:avLst/>
          </a:prstGeom>
        </p:spPr>
      </p:pic>
    </p:spTree>
    <p:extLst>
      <p:ext uri="{BB962C8B-B14F-4D97-AF65-F5344CB8AC3E}">
        <p14:creationId xmlns:p14="http://schemas.microsoft.com/office/powerpoint/2010/main" xmlns="" val="4235406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10 Genre of TV Show</a:t>
            </a:r>
            <a:endParaRPr lang="en-US" dirty="0"/>
          </a:p>
        </p:txBody>
      </p:sp>
      <p:sp>
        <p:nvSpPr>
          <p:cNvPr id="3" name="Text Placeholder 2"/>
          <p:cNvSpPr>
            <a:spLocks noGrp="1"/>
          </p:cNvSpPr>
          <p:nvPr>
            <p:ph type="body" idx="1"/>
          </p:nvPr>
        </p:nvSpPr>
        <p:spPr>
          <a:xfrm>
            <a:off x="418705" y="1108953"/>
            <a:ext cx="8520600" cy="3404681"/>
          </a:xfrm>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r>
              <a:rPr lang="en-US" dirty="0" smtClean="0"/>
              <a:t>K </a:t>
            </a:r>
            <a:r>
              <a:rPr lang="en-US" dirty="0" smtClean="0">
                <a:solidFill>
                  <a:srgbClr val="002060"/>
                </a:solidFill>
              </a:rPr>
              <a:t>kids Tv is the top most Tv show Genre in Netflix</a:t>
            </a:r>
            <a:endParaRPr lang="en-US" dirty="0" smtClean="0"/>
          </a:p>
        </p:txBody>
      </p:sp>
      <p:pic>
        <p:nvPicPr>
          <p:cNvPr id="7" name="Picture 6" descr="top 10 genre.png"/>
          <p:cNvPicPr>
            <a:picLocks noChangeAspect="1"/>
          </p:cNvPicPr>
          <p:nvPr/>
        </p:nvPicPr>
        <p:blipFill>
          <a:blip r:embed="rId2"/>
          <a:stretch>
            <a:fillRect/>
          </a:stretch>
        </p:blipFill>
        <p:spPr>
          <a:xfrm>
            <a:off x="544748" y="1173163"/>
            <a:ext cx="7869677" cy="2766539"/>
          </a:xfrm>
          <a:prstGeom prst="rect">
            <a:avLst/>
          </a:prstGeom>
        </p:spPr>
      </p:pic>
    </p:spTree>
    <p:extLst>
      <p:ext uri="{BB962C8B-B14F-4D97-AF65-F5344CB8AC3E}">
        <p14:creationId xmlns:p14="http://schemas.microsoft.com/office/powerpoint/2010/main" xmlns="" val="2132982593"/>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306</TotalTime>
  <Words>1126</Words>
  <Application>Microsoft Office PowerPoint</Application>
  <PresentationFormat>On-screen Show (16:9)</PresentationFormat>
  <Paragraphs>159</Paragraphs>
  <Slides>21</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Montserrat</vt:lpstr>
      <vt:lpstr>Simple Light</vt:lpstr>
      <vt:lpstr> Capstone Project 4  Netflix Movies &amp;Tv show Clustering   Data science learners Team   Team Members: Ayush Goyal M Sameer Ahamed Nitesh Bhowmick </vt:lpstr>
      <vt:lpstr>Content</vt:lpstr>
      <vt:lpstr>Problem Statement</vt:lpstr>
      <vt:lpstr>Data Summary</vt:lpstr>
      <vt:lpstr>Exploratory Data Prediction</vt:lpstr>
      <vt:lpstr>Country</vt:lpstr>
      <vt:lpstr>Production Growth </vt:lpstr>
      <vt:lpstr>Highest no Rating of single season</vt:lpstr>
      <vt:lpstr>Top 10 Genre of TV Show</vt:lpstr>
      <vt:lpstr>Top 10 Genre in Movies</vt:lpstr>
      <vt:lpstr>Slide 11</vt:lpstr>
      <vt:lpstr>Machine learning</vt:lpstr>
      <vt:lpstr>Why machine learning is important</vt:lpstr>
      <vt:lpstr>Different types of machine learning</vt:lpstr>
      <vt:lpstr>CLUSTERING</vt:lpstr>
      <vt:lpstr>K Mean Clustering. </vt:lpstr>
      <vt:lpstr>Agglomerative Clustering </vt:lpstr>
      <vt:lpstr>Dendrogram </vt:lpstr>
      <vt:lpstr>Challenges</vt:lpstr>
      <vt:lpstr>Conclusion</vt:lpstr>
      <vt:lpstr>       Q/A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2                 Rossmann Sales prediction              Data science learners Team     </dc:title>
  <cp:lastModifiedBy>DELL</cp:lastModifiedBy>
  <cp:revision>75</cp:revision>
  <dcterms:modified xsi:type="dcterms:W3CDTF">2022-11-21T15:47:54Z</dcterms:modified>
</cp:coreProperties>
</file>