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75" r:id="rId4"/>
    <p:sldId id="258" r:id="rId5"/>
    <p:sldId id="259" r:id="rId6"/>
    <p:sldId id="260" r:id="rId7"/>
    <p:sldId id="280" r:id="rId8"/>
    <p:sldId id="282" r:id="rId9"/>
    <p:sldId id="283" r:id="rId10"/>
    <p:sldId id="284" r:id="rId11"/>
    <p:sldId id="261" r:id="rId12"/>
    <p:sldId id="266" r:id="rId13"/>
    <p:sldId id="267" r:id="rId14"/>
    <p:sldId id="268" r:id="rId15"/>
    <p:sldId id="285" r:id="rId16"/>
    <p:sldId id="269" r:id="rId17"/>
    <p:sldId id="272" r:id="rId18"/>
    <p:sldId id="278" r:id="rId19"/>
    <p:sldId id="286" r:id="rId20"/>
    <p:sldId id="277" r:id="rId21"/>
    <p:sldId id="274" r:id="rId22"/>
    <p:sldId id="276" r:id="rId23"/>
  </p:sldIdLst>
  <p:sldSz cx="9144000" cy="5143500" type="screen16x9"/>
  <p:notesSz cx="6858000" cy="9144000"/>
  <p:embeddedFontLst>
    <p:embeddedFont>
      <p:font typeface="Montserrat"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8" d="100"/>
          <a:sy n="98" d="100"/>
        </p:scale>
        <p:origin x="-414"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11">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rtl="0">
              <a:lnSpc>
                <a:spcPct val="100000"/>
              </a:lnSpc>
              <a:spcBef>
                <a:spcPts val="0"/>
              </a:spcBef>
              <a:spcAft>
                <a:spcPts val="0"/>
              </a:spcAft>
              <a:buSzPts val="5200"/>
              <a:buNone/>
            </a:pPr>
            <a:r>
              <a:rPr lang="en-US" sz="3600" b="1" dirty="0">
                <a:solidFill>
                  <a:schemeClr val="lt1"/>
                </a:solidFill>
                <a:latin typeface="Montserrat"/>
                <a:ea typeface="Montserrat"/>
                <a:cs typeface="Montserrat"/>
                <a:sym typeface="Montserrat"/>
              </a:rPr>
              <a:t> </a:t>
            </a:r>
            <a:r>
              <a:rPr lang="en-US" sz="3200" b="1" dirty="0">
                <a:solidFill>
                  <a:srgbClr val="C00000"/>
                </a:solidFill>
                <a:latin typeface="Montserrat"/>
                <a:ea typeface="Montserrat"/>
                <a:cs typeface="Montserrat"/>
                <a:sym typeface="Montserrat"/>
              </a:rPr>
              <a:t>Capstone Project 2 </a:t>
            </a:r>
            <a:br>
              <a:rPr lang="en-US" sz="3200" b="1" dirty="0">
                <a:solidFill>
                  <a:srgbClr val="C00000"/>
                </a:solidFill>
                <a:latin typeface="Montserrat"/>
                <a:ea typeface="Montserrat"/>
                <a:cs typeface="Montserrat"/>
                <a:sym typeface="Montserrat"/>
              </a:rPr>
            </a:br>
            <a:r>
              <a:rPr lang="en-US" sz="2800" b="1" dirty="0">
                <a:solidFill>
                  <a:srgbClr val="C00000"/>
                </a:solidFill>
                <a:latin typeface="Montserrat"/>
                <a:ea typeface="Montserrat"/>
                <a:cs typeface="Montserrat"/>
                <a:sym typeface="Montserrat"/>
              </a:rPr>
              <a:t>Retail Sales prediction</a:t>
            </a:r>
            <a:r>
              <a:rPr lang="en-US" sz="2800" b="1" dirty="0">
                <a:solidFill>
                  <a:schemeClr val="lt1"/>
                </a:solidFill>
                <a:latin typeface="Montserrat"/>
                <a:ea typeface="Montserrat"/>
                <a:cs typeface="Montserrat"/>
                <a:sym typeface="Montserrat"/>
              </a:rPr>
              <a:t/>
            </a:r>
            <a:br>
              <a:rPr lang="en-US" sz="2800" b="1" dirty="0">
                <a:solidFill>
                  <a:schemeClr val="lt1"/>
                </a:solidFill>
                <a:latin typeface="Montserrat"/>
                <a:ea typeface="Montserrat"/>
                <a:cs typeface="Montserrat"/>
                <a:sym typeface="Montserrat"/>
              </a:rPr>
            </a:br>
            <a:r>
              <a:rPr lang="en-US" sz="2800" b="1" dirty="0">
                <a:solidFill>
                  <a:schemeClr val="lt1"/>
                </a:solidFill>
                <a:latin typeface="Montserrat"/>
                <a:ea typeface="Montserrat"/>
                <a:cs typeface="Montserrat"/>
                <a:sym typeface="Montserrat"/>
              </a:rPr>
              <a:t>  </a:t>
            </a:r>
            <a:r>
              <a:rPr lang="en-US" sz="2800" b="1" dirty="0">
                <a:solidFill>
                  <a:srgbClr val="C00000"/>
                </a:solidFill>
                <a:latin typeface="Montserrat"/>
                <a:ea typeface="Montserrat"/>
                <a:cs typeface="Montserrat"/>
                <a:sym typeface="Montserrat"/>
              </a:rPr>
              <a:t>Data science learners Team</a:t>
            </a:r>
            <a:br>
              <a:rPr lang="en-US" sz="2800" b="1" dirty="0">
                <a:solidFill>
                  <a:srgbClr val="C00000"/>
                </a:solidFill>
                <a:latin typeface="Montserrat"/>
                <a:ea typeface="Montserrat"/>
                <a:cs typeface="Montserrat"/>
                <a:sym typeface="Montserrat"/>
              </a:rPr>
            </a:br>
            <a:r>
              <a:rPr lang="en-US" sz="2800" b="1" dirty="0">
                <a:solidFill>
                  <a:schemeClr val="lt1"/>
                </a:solidFill>
                <a:latin typeface="Montserrat"/>
                <a:ea typeface="Montserrat"/>
                <a:cs typeface="Montserrat"/>
                <a:sym typeface="Montserrat"/>
              </a:rPr>
              <a:t/>
            </a:r>
            <a:br>
              <a:rPr lang="en-US" sz="2800" b="1" dirty="0">
                <a:solidFill>
                  <a:schemeClr val="lt1"/>
                </a:solidFill>
                <a:latin typeface="Montserrat"/>
                <a:ea typeface="Montserrat"/>
                <a:cs typeface="Montserrat"/>
                <a:sym typeface="Montserrat"/>
              </a:rPr>
            </a:br>
            <a:r>
              <a:rPr lang="en-US" sz="2800" b="1" dirty="0">
                <a:solidFill>
                  <a:schemeClr val="lt1"/>
                </a:solidFill>
                <a:latin typeface="Montserrat"/>
                <a:ea typeface="Montserrat"/>
                <a:cs typeface="Montserrat"/>
                <a:sym typeface="Montserrat"/>
              </a:rPr>
              <a:t> </a:t>
            </a:r>
            <a:r>
              <a:rPr lang="en-US" sz="2800" b="1" dirty="0">
                <a:solidFill>
                  <a:srgbClr val="C00000"/>
                </a:solidFill>
                <a:latin typeface="Montserrat"/>
                <a:ea typeface="Montserrat"/>
                <a:cs typeface="Montserrat"/>
                <a:sym typeface="Montserrat"/>
              </a:rPr>
              <a:t>Team Members:</a:t>
            </a:r>
            <a:r>
              <a:rPr lang="en-US" sz="2800" b="1" dirty="0">
                <a:solidFill>
                  <a:schemeClr val="lt1"/>
                </a:solidFill>
                <a:latin typeface="Montserrat"/>
                <a:ea typeface="Montserrat"/>
                <a:cs typeface="Montserrat"/>
                <a:sym typeface="Montserrat"/>
              </a:rPr>
              <a:t/>
            </a:r>
            <a:br>
              <a:rPr lang="en-US" sz="2800" b="1" dirty="0">
                <a:solidFill>
                  <a:schemeClr val="lt1"/>
                </a:solidFill>
                <a:latin typeface="Montserrat"/>
                <a:ea typeface="Montserrat"/>
                <a:cs typeface="Montserrat"/>
                <a:sym typeface="Montserrat"/>
              </a:rPr>
            </a:br>
            <a:r>
              <a:rPr lang="en-US" sz="2800" b="1" dirty="0">
                <a:solidFill>
                  <a:schemeClr val="bg2">
                    <a:lumMod val="25000"/>
                  </a:schemeClr>
                </a:solidFill>
                <a:latin typeface="Montserrat"/>
                <a:ea typeface="Montserrat"/>
                <a:cs typeface="Montserrat"/>
                <a:sym typeface="Montserrat"/>
              </a:rPr>
              <a:t>Ayush Goyal</a:t>
            </a:r>
            <a:endParaRPr sz="2800" b="1" dirty="0">
              <a:solidFill>
                <a:schemeClr val="bg2">
                  <a:lumMod val="25000"/>
                </a:schemeClr>
              </a:solidFill>
              <a:latin typeface="Montserrat"/>
              <a:ea typeface="Montserrat"/>
              <a:cs typeface="Montserrat"/>
              <a:sym typeface="Montserrat"/>
            </a:endParaRPr>
          </a:p>
          <a:p>
            <a:pPr marL="0" lvl="0" indent="0" rtl="0">
              <a:lnSpc>
                <a:spcPct val="100000"/>
              </a:lnSpc>
              <a:spcBef>
                <a:spcPts val="0"/>
              </a:spcBef>
              <a:spcAft>
                <a:spcPts val="0"/>
              </a:spcAft>
              <a:buSzPts val="5200"/>
              <a:buNone/>
            </a:pPr>
            <a:r>
              <a:rPr lang="en-US" sz="2800" b="1" dirty="0">
                <a:solidFill>
                  <a:schemeClr val="lt1"/>
                </a:solidFill>
                <a:latin typeface="Montserrat"/>
                <a:ea typeface="Montserrat"/>
                <a:cs typeface="Montserrat"/>
                <a:sym typeface="Montserrat"/>
              </a:rPr>
              <a:t>M Sameer Ahamed</a:t>
            </a:r>
            <a:endParaRPr sz="28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US" sz="2800" b="1" dirty="0">
                <a:solidFill>
                  <a:schemeClr val="lt1"/>
                </a:solidFill>
                <a:latin typeface="Montserrat"/>
                <a:ea typeface="Montserrat"/>
                <a:cs typeface="Montserrat"/>
                <a:sym typeface="Montserrat"/>
              </a:rPr>
              <a:t>Nitesh Bhowmick</a:t>
            </a:r>
            <a:endParaRPr sz="28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 Type</a:t>
            </a:r>
          </a:p>
        </p:txBody>
      </p:sp>
      <p:sp>
        <p:nvSpPr>
          <p:cNvPr id="3" name="Text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buNone/>
            </a:pPr>
            <a:r>
              <a:rPr lang="en-US" sz="1600" dirty="0">
                <a:solidFill>
                  <a:srgbClr val="002060"/>
                </a:solidFill>
              </a:rPr>
              <a:t>We can see Storetype B who  was the highest average sales and no of customer</a:t>
            </a:r>
          </a:p>
        </p:txBody>
      </p:sp>
      <p:pic>
        <p:nvPicPr>
          <p:cNvPr id="4" name="Picture 3" descr="store 1.png"/>
          <p:cNvPicPr>
            <a:picLocks noChangeAspect="1"/>
          </p:cNvPicPr>
          <p:nvPr/>
        </p:nvPicPr>
        <p:blipFill>
          <a:blip r:embed="rId2"/>
          <a:stretch>
            <a:fillRect/>
          </a:stretch>
        </p:blipFill>
        <p:spPr>
          <a:xfrm>
            <a:off x="0" y="943583"/>
            <a:ext cx="9143999" cy="3083667"/>
          </a:xfrm>
          <a:prstGeom prst="rect">
            <a:avLst/>
          </a:prstGeom>
        </p:spPr>
      </p:pic>
    </p:spTree>
    <p:extLst>
      <p:ext uri="{BB962C8B-B14F-4D97-AF65-F5344CB8AC3E}">
        <p14:creationId xmlns:p14="http://schemas.microsoft.com/office/powerpoint/2010/main" xmlns="" val="2593245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Sales Dependent Variable</a:t>
            </a:r>
          </a:p>
        </p:txBody>
      </p:sp>
      <p:sp>
        <p:nvSpPr>
          <p:cNvPr id="3" name="Text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N </a:t>
            </a:r>
            <a:r>
              <a:rPr lang="en-US" sz="1600" dirty="0">
                <a:solidFill>
                  <a:srgbClr val="002060"/>
                </a:solidFill>
              </a:rPr>
              <a:t>Now checking the number of sales =0</a:t>
            </a:r>
            <a:endParaRPr lang="en-US" sz="1600" dirty="0"/>
          </a:p>
        </p:txBody>
      </p:sp>
      <p:pic>
        <p:nvPicPr>
          <p:cNvPr id="4" name="Picture 3" descr="sales dependent variable.png"/>
          <p:cNvPicPr>
            <a:picLocks noChangeAspect="1"/>
          </p:cNvPicPr>
          <p:nvPr/>
        </p:nvPicPr>
        <p:blipFill>
          <a:blip r:embed="rId2"/>
          <a:stretch>
            <a:fillRect/>
          </a:stretch>
        </p:blipFill>
        <p:spPr>
          <a:xfrm>
            <a:off x="1429966" y="1054957"/>
            <a:ext cx="5359939" cy="2904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a:t>
            </a:r>
          </a:p>
        </p:txBody>
      </p:sp>
      <p:sp>
        <p:nvSpPr>
          <p:cNvPr id="3" name="Text Placeholder 2"/>
          <p:cNvSpPr>
            <a:spLocks noGrp="1"/>
          </p:cNvSpPr>
          <p:nvPr>
            <p:ph type="body" idx="1"/>
          </p:nvPr>
        </p:nvSpPr>
        <p:spPr/>
        <p:txBody>
          <a:bodyPr/>
          <a:lstStyle/>
          <a:p>
            <a:pPr>
              <a:buClr>
                <a:srgbClr val="002060"/>
              </a:buClr>
              <a:buSzPct val="120000"/>
              <a:buFont typeface="Arial" pitchFamily="34" charset="0"/>
              <a:buChar char="•"/>
            </a:pPr>
            <a:r>
              <a:rPr lang="en-US" sz="2000" dirty="0">
                <a:solidFill>
                  <a:srgbClr val="002060"/>
                </a:solidFill>
              </a:rPr>
              <a:t>Machine learning is a type of artificial intelligent that allow software application to become more accurate at predicting outcome without being explicitly programmed to do so machine learning algorithms use historical data as input to predict new output value</a:t>
            </a:r>
          </a:p>
          <a:p>
            <a:pPr>
              <a:buClr>
                <a:srgbClr val="002060"/>
              </a:buClr>
              <a:buSzPct val="120000"/>
              <a:buFont typeface="Arial" pitchFamily="34" charset="0"/>
              <a:buChar char="•"/>
            </a:pPr>
            <a:r>
              <a:rPr lang="en-US" sz="2000" dirty="0">
                <a:solidFill>
                  <a:srgbClr val="002060"/>
                </a:solidFill>
              </a:rPr>
              <a:t>Machine learning are a common  use case for machine learning other popular uses include fraud detection, business process automation (BPA) and predictive maintenance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machine learning is important</a:t>
            </a:r>
          </a:p>
        </p:txBody>
      </p:sp>
      <p:sp>
        <p:nvSpPr>
          <p:cNvPr id="3" name="Text Placeholder 2"/>
          <p:cNvSpPr>
            <a:spLocks noGrp="1"/>
          </p:cNvSpPr>
          <p:nvPr>
            <p:ph type="body" idx="1"/>
          </p:nvPr>
        </p:nvSpPr>
        <p:spPr/>
        <p:txBody>
          <a:bodyPr/>
          <a:lstStyle/>
          <a:p>
            <a:r>
              <a:rPr lang="en-US" sz="2000" dirty="0">
                <a:solidFill>
                  <a:srgbClr val="002060"/>
                </a:solidFill>
              </a:rPr>
              <a:t>Machine learning is important because it gives enterprises a view  of  trends in customers behavior and  business operational patterns , as well as supports the development of new products. Many of today leading companies such as Facebook, Google and Uber, make machine learning a central part of their operation. Machine learning has become a significant competitive  differentiator for many companies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types of machine learning</a:t>
            </a:r>
          </a:p>
        </p:txBody>
      </p:sp>
      <p:sp>
        <p:nvSpPr>
          <p:cNvPr id="3" name="Text Placeholder 2"/>
          <p:cNvSpPr>
            <a:spLocks noGrp="1"/>
          </p:cNvSpPr>
          <p:nvPr>
            <p:ph type="body" idx="1"/>
          </p:nvPr>
        </p:nvSpPr>
        <p:spPr/>
        <p:txBody>
          <a:bodyPr/>
          <a:lstStyle/>
          <a:p>
            <a:pPr>
              <a:buClr>
                <a:srgbClr val="002060"/>
              </a:buClr>
              <a:buSzPct val="120000"/>
              <a:buFont typeface="Arial" pitchFamily="34" charset="0"/>
              <a:buChar char="•"/>
            </a:pPr>
            <a:r>
              <a:rPr lang="en-US" sz="2000" b="1" dirty="0">
                <a:solidFill>
                  <a:srgbClr val="002060"/>
                </a:solidFill>
              </a:rPr>
              <a:t>Supervised learning : In</a:t>
            </a:r>
            <a:r>
              <a:rPr lang="en-US" sz="2000" dirty="0">
                <a:solidFill>
                  <a:srgbClr val="002060"/>
                </a:solidFill>
              </a:rPr>
              <a:t> this types  of machine learning, data scientists supply algorithms with labeled training data and defined the variables they wants the algorithms to assess for correlation.</a:t>
            </a:r>
          </a:p>
          <a:p>
            <a:pPr>
              <a:buClr>
                <a:srgbClr val="002060"/>
              </a:buClr>
              <a:buSzPct val="120000"/>
              <a:buFont typeface="Arial" pitchFamily="34" charset="0"/>
              <a:buChar char="•"/>
            </a:pPr>
            <a:r>
              <a:rPr lang="en-US" sz="2000" b="1" dirty="0">
                <a:solidFill>
                  <a:srgbClr val="002060"/>
                </a:solidFill>
              </a:rPr>
              <a:t>Unsupervised learning :</a:t>
            </a:r>
            <a:r>
              <a:rPr lang="en-US" sz="2000" dirty="0">
                <a:solidFill>
                  <a:srgbClr val="002060"/>
                </a:solidFill>
              </a:rPr>
              <a:t> This types of machine learning involves algorithms that train on unlabeled data.</a:t>
            </a:r>
          </a:p>
          <a:p>
            <a:pPr>
              <a:buClr>
                <a:srgbClr val="002060"/>
              </a:buClr>
              <a:buSzPct val="120000"/>
              <a:buFont typeface="Arial" pitchFamily="34" charset="0"/>
              <a:buChar char="•"/>
            </a:pPr>
            <a:r>
              <a:rPr lang="en-US" sz="2000" b="1" dirty="0">
                <a:solidFill>
                  <a:srgbClr val="002060"/>
                </a:solidFill>
              </a:rPr>
              <a:t>Reinforcement learning: It </a:t>
            </a:r>
            <a:r>
              <a:rPr lang="en-US" sz="2000" dirty="0">
                <a:solidFill>
                  <a:srgbClr val="002060"/>
                </a:solidFill>
              </a:rPr>
              <a:t> is  multi step process for which there are clearly defined rules Data scientist program algorithm complete a task</a:t>
            </a:r>
            <a:endParaRPr lang="en-US" sz="20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sp>
        <p:nvSpPr>
          <p:cNvPr id="3" name="Text Placeholder 2"/>
          <p:cNvSpPr>
            <a:spLocks noGrp="1"/>
          </p:cNvSpPr>
          <p:nvPr>
            <p:ph type="body" idx="1"/>
          </p:nvPr>
        </p:nvSpPr>
        <p:spPr/>
        <p:txBody>
          <a:bodyPr/>
          <a:lstStyle/>
          <a:p>
            <a:pPr>
              <a:buNone/>
            </a:pPr>
            <a:r>
              <a:rPr lang="en-US" dirty="0">
                <a:solidFill>
                  <a:srgbClr val="002060"/>
                </a:solidFill>
              </a:rPr>
              <a:t>   Linear Regression is a kind of parametric regression model that makes a prediction by taking the weighted  average of the input features of an observation or data point.</a:t>
            </a:r>
          </a:p>
          <a:p>
            <a:r>
              <a:rPr lang="en-US" b="1" dirty="0">
                <a:solidFill>
                  <a:srgbClr val="002060"/>
                </a:solidFill>
              </a:rPr>
              <a:t>Advantage and disadvantage of linear regression:</a:t>
            </a:r>
          </a:p>
          <a:p>
            <a:pPr>
              <a:buClr>
                <a:srgbClr val="002060"/>
              </a:buClr>
              <a:buSzPct val="120000"/>
              <a:buFont typeface="Arial" pitchFamily="34" charset="0"/>
              <a:buChar char="•"/>
            </a:pPr>
            <a:r>
              <a:rPr lang="en-US" b="1" dirty="0"/>
              <a:t>L </a:t>
            </a:r>
            <a:r>
              <a:rPr lang="en-US" b="1" dirty="0">
                <a:solidFill>
                  <a:srgbClr val="002060"/>
                </a:solidFill>
              </a:rPr>
              <a:t>Linear </a:t>
            </a:r>
            <a:r>
              <a:rPr lang="en-US" dirty="0">
                <a:solidFill>
                  <a:srgbClr val="002060"/>
                </a:solidFill>
              </a:rPr>
              <a:t> regression is a simple to implement</a:t>
            </a:r>
            <a:r>
              <a:rPr lang="en-US" b="1" dirty="0">
                <a:solidFill>
                  <a:srgbClr val="002060"/>
                </a:solidFill>
              </a:rPr>
              <a:t> , and on </a:t>
            </a:r>
            <a:r>
              <a:rPr lang="en-US" dirty="0">
                <a:solidFill>
                  <a:srgbClr val="002060"/>
                </a:solidFill>
              </a:rPr>
              <a:t> other hand in linear regression  in difficult</a:t>
            </a:r>
          </a:p>
          <a:p>
            <a:pPr>
              <a:buClr>
                <a:srgbClr val="002060"/>
              </a:buClr>
              <a:buSzPct val="120000"/>
              <a:buFont typeface="Arial" pitchFamily="34" charset="0"/>
              <a:buChar char="•"/>
            </a:pPr>
            <a:r>
              <a:rPr lang="en-US" dirty="0">
                <a:solidFill>
                  <a:srgbClr val="002060"/>
                </a:solidFill>
              </a:rPr>
              <a:t>The relationship between the independent variable have a linear relationship, and other hand linear regression also looks at a relationship between the mean of the dependent variable and the independent variables . </a:t>
            </a:r>
          </a:p>
          <a:p>
            <a:pPr>
              <a:buClr>
                <a:srgbClr val="002060"/>
              </a:buClr>
              <a:buSzPct val="120000"/>
              <a:buFont typeface="Arial" pitchFamily="34" charset="0"/>
              <a:buChar char="•"/>
            </a:pPr>
            <a:endParaRPr lang="en-US" b="1" dirty="0"/>
          </a:p>
        </p:txBody>
      </p:sp>
    </p:spTree>
    <p:extLst>
      <p:ext uri="{BB962C8B-B14F-4D97-AF65-F5344CB8AC3E}">
        <p14:creationId xmlns:p14="http://schemas.microsoft.com/office/powerpoint/2010/main" xmlns="" val="162427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a:t>
            </a:r>
            <a:br>
              <a:rPr lang="en-US" dirty="0"/>
            </a:br>
            <a:endParaRPr lang="en-US" dirty="0"/>
          </a:p>
        </p:txBody>
      </p:sp>
      <p:sp>
        <p:nvSpPr>
          <p:cNvPr id="3" name="Text Placeholder 2"/>
          <p:cNvSpPr>
            <a:spLocks noGrp="1"/>
          </p:cNvSpPr>
          <p:nvPr>
            <p:ph type="body" idx="1"/>
          </p:nvPr>
        </p:nvSpPr>
        <p:spPr/>
        <p:txBody>
          <a:bodyPr/>
          <a:lstStyle/>
          <a:p>
            <a:pPr>
              <a:buNone/>
            </a:pPr>
            <a:r>
              <a:rPr lang="en-US" sz="1600" dirty="0">
                <a:solidFill>
                  <a:srgbClr val="002060"/>
                </a:solidFill>
              </a:rPr>
              <a:t>      Decision Tree is the most powerful and popular tool for classification and prediction. Decision tree is a flowchart  like tree structure, where each internal node denotes a test on a attributes, each branch represents an outcome  of the test, and each leaf node(terminal node) holds a class label.</a:t>
            </a:r>
          </a:p>
          <a:p>
            <a:pPr>
              <a:buNone/>
            </a:pPr>
            <a:r>
              <a:rPr lang="en-US" sz="1600" b="1" dirty="0">
                <a:solidFill>
                  <a:srgbClr val="002060"/>
                </a:solidFill>
              </a:rPr>
              <a:t>Advantages and disadvantage  of the decision tree:</a:t>
            </a:r>
          </a:p>
          <a:p>
            <a:pPr>
              <a:buClr>
                <a:srgbClr val="002060"/>
              </a:buClr>
              <a:buSzPct val="120000"/>
              <a:buFont typeface="Arial" pitchFamily="34" charset="0"/>
              <a:buChar char="•"/>
            </a:pPr>
            <a:r>
              <a:rPr lang="en-US" sz="1600" b="1" dirty="0">
                <a:solidFill>
                  <a:srgbClr val="002060"/>
                </a:solidFill>
              </a:rPr>
              <a:t>T</a:t>
            </a:r>
            <a:r>
              <a:rPr lang="en-US" sz="1600" dirty="0">
                <a:solidFill>
                  <a:srgbClr val="002060"/>
                </a:solidFill>
              </a:rPr>
              <a:t>hey are very fast and efficient compared to KNN and other classification algorithms. Each to understand, Interpret, visualize. The data type of decision tree can handle any type of data whether it is numerical, categorical or Boolean</a:t>
            </a:r>
          </a:p>
          <a:p>
            <a:pPr>
              <a:buClr>
                <a:srgbClr val="002060"/>
              </a:buClr>
              <a:buSzPct val="120000"/>
              <a:buFont typeface="Arial" pitchFamily="34" charset="0"/>
              <a:buChar char="•"/>
            </a:pPr>
            <a:r>
              <a:rPr lang="en-US" sz="1600" b="1" dirty="0">
                <a:solidFill>
                  <a:srgbClr val="002060"/>
                </a:solidFill>
              </a:rPr>
              <a:t>O</a:t>
            </a:r>
            <a:r>
              <a:rPr lang="en-US" sz="1600" dirty="0">
                <a:solidFill>
                  <a:srgbClr val="002060"/>
                </a:solidFill>
              </a:rPr>
              <a:t>ne </a:t>
            </a:r>
            <a:r>
              <a:rPr lang="en-US" sz="1600" b="1" dirty="0">
                <a:solidFill>
                  <a:srgbClr val="002060"/>
                </a:solidFill>
              </a:rPr>
              <a:t> of</a:t>
            </a:r>
            <a:r>
              <a:rPr lang="en-US" sz="1600" dirty="0">
                <a:solidFill>
                  <a:srgbClr val="002060"/>
                </a:solidFill>
              </a:rPr>
              <a:t> the limitations of decision tree is that they are largely unstable compared to other decision predictors . A small change in the data can result in a major changes in user will get in a normal event.</a:t>
            </a:r>
            <a:endParaRPr lang="en-US" sz="1600" b="1" dirty="0">
              <a:solidFill>
                <a:srgbClr val="00206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Ridge Regression</a:t>
            </a:r>
          </a:p>
        </p:txBody>
      </p:sp>
      <p:sp>
        <p:nvSpPr>
          <p:cNvPr id="3" name="Text Placeholder 2"/>
          <p:cNvSpPr>
            <a:spLocks noGrp="1"/>
          </p:cNvSpPr>
          <p:nvPr>
            <p:ph type="body" idx="1"/>
          </p:nvPr>
        </p:nvSpPr>
        <p:spPr/>
        <p:txBody>
          <a:bodyPr/>
          <a:lstStyle/>
          <a:p>
            <a:r>
              <a:rPr lang="en-US" dirty="0"/>
              <a:t>R </a:t>
            </a:r>
            <a:r>
              <a:rPr lang="en-US" dirty="0">
                <a:solidFill>
                  <a:srgbClr val="002060"/>
                </a:solidFill>
              </a:rPr>
              <a:t>Ridge regression  is a model tuning method that is used to analyze any data that suffers from Multicollinearity . This  method performs regularization</a:t>
            </a:r>
          </a:p>
          <a:p>
            <a:r>
              <a:rPr lang="en-US" b="1" dirty="0">
                <a:solidFill>
                  <a:srgbClr val="002060"/>
                </a:solidFill>
              </a:rPr>
              <a:t>Advantage and Disadvantage of Ridge regression:</a:t>
            </a:r>
          </a:p>
          <a:p>
            <a:pPr>
              <a:buClr>
                <a:srgbClr val="002060"/>
              </a:buClr>
              <a:buSzPct val="120000"/>
              <a:buFont typeface="Arial" pitchFamily="34" charset="0"/>
              <a:buChar char="•"/>
            </a:pPr>
            <a:r>
              <a:rPr lang="en-US" b="1" dirty="0">
                <a:solidFill>
                  <a:srgbClr val="002060"/>
                </a:solidFill>
              </a:rPr>
              <a:t>    T</a:t>
            </a:r>
            <a:r>
              <a:rPr lang="en-US" dirty="0">
                <a:solidFill>
                  <a:srgbClr val="002060"/>
                </a:solidFill>
              </a:rPr>
              <a:t>he biggest benefit of ridge regression is its ability to produce a lower test mean squared error (MSE) compared to its least square regression when multicollinearity is present</a:t>
            </a:r>
          </a:p>
          <a:p>
            <a:pPr>
              <a:buClr>
                <a:srgbClr val="002060"/>
              </a:buClr>
              <a:buSzPct val="120000"/>
              <a:buFont typeface="Arial" pitchFamily="34" charset="0"/>
              <a:buChar char="•"/>
            </a:pPr>
            <a:r>
              <a:rPr lang="en-US" b="1" dirty="0">
                <a:solidFill>
                  <a:srgbClr val="002060"/>
                </a:solidFill>
              </a:rPr>
              <a:t>T</a:t>
            </a:r>
            <a:r>
              <a:rPr lang="en-US" dirty="0">
                <a:solidFill>
                  <a:srgbClr val="002060"/>
                </a:solidFill>
              </a:rPr>
              <a:t>he biggest drawback of ridge regression is its inability to perform variable selection since it include all predictor variable in the final model since some predictors will get shrunken very close to zero.</a:t>
            </a:r>
            <a:endParaRPr lang="en-US" b="1" dirty="0">
              <a:solidFill>
                <a:srgbClr val="002060"/>
              </a:solidFill>
            </a:endParaRPr>
          </a:p>
          <a:p>
            <a:endParaRPr lang="en-US"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Lasso Regression</a:t>
            </a:r>
          </a:p>
        </p:txBody>
      </p:sp>
      <p:sp>
        <p:nvSpPr>
          <p:cNvPr id="3" name="Text Placeholder 2"/>
          <p:cNvSpPr>
            <a:spLocks noGrp="1"/>
          </p:cNvSpPr>
          <p:nvPr>
            <p:ph type="body" idx="1"/>
          </p:nvPr>
        </p:nvSpPr>
        <p:spPr/>
        <p:txBody>
          <a:bodyPr/>
          <a:lstStyle/>
          <a:p>
            <a:pPr>
              <a:buClr>
                <a:srgbClr val="002060"/>
              </a:buClr>
              <a:buSzPct val="120000"/>
              <a:buNone/>
            </a:pPr>
            <a:r>
              <a:rPr lang="en-US" dirty="0"/>
              <a:t>    </a:t>
            </a:r>
            <a:r>
              <a:rPr lang="en-US" dirty="0">
                <a:solidFill>
                  <a:srgbClr val="002060"/>
                </a:solidFill>
              </a:rPr>
              <a:t>Lasso regression is a type of linear regression that uses shrinkage shrinkage is where data value are shrunk towards a central point.</a:t>
            </a:r>
          </a:p>
          <a:p>
            <a:pPr>
              <a:buClr>
                <a:srgbClr val="002060"/>
              </a:buClr>
              <a:buSzPct val="120000"/>
              <a:buNone/>
            </a:pPr>
            <a:r>
              <a:rPr lang="en-US" dirty="0">
                <a:solidFill>
                  <a:srgbClr val="002060"/>
                </a:solidFill>
              </a:rPr>
              <a:t>Advantage and Disadvantage of Lasso Regression:</a:t>
            </a:r>
          </a:p>
          <a:p>
            <a:pPr>
              <a:buClr>
                <a:srgbClr val="002060"/>
              </a:buClr>
              <a:buSzPct val="120000"/>
              <a:buNone/>
            </a:pPr>
            <a:r>
              <a:rPr lang="en-US" dirty="0">
                <a:solidFill>
                  <a:srgbClr val="002060"/>
                </a:solidFill>
              </a:rPr>
              <a:t>     The main advantage of a lasso regression model is that it has the ability to set the coefficient for feature it does not consider interesting to zero and the model does some automatic feature selection on other side biased coefficient that are produced by a lasso model are biased. The L1 penalty that is added to the model artificial shrinks the coefficient closer to zero and difficult to estimate  standard errors since the coefficient estimates in a lasso model are biased.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a:t>
            </a:r>
            <a:endParaRPr lang="en-US" dirty="0"/>
          </a:p>
        </p:txBody>
      </p:sp>
      <p:sp>
        <p:nvSpPr>
          <p:cNvPr id="3" name="Text Placeholder 2"/>
          <p:cNvSpPr>
            <a:spLocks noGrp="1"/>
          </p:cNvSpPr>
          <p:nvPr>
            <p:ph type="body" idx="1"/>
          </p:nvPr>
        </p:nvSpPr>
        <p:spPr/>
        <p:txBody>
          <a:bodyPr/>
          <a:lstStyle/>
          <a:p>
            <a:pPr>
              <a:buNone/>
            </a:pPr>
            <a:r>
              <a:rPr lang="en-US" dirty="0" smtClean="0"/>
              <a:t>R </a:t>
            </a:r>
            <a:r>
              <a:rPr lang="en-US" dirty="0" smtClean="0">
                <a:solidFill>
                  <a:srgbClr val="002060"/>
                </a:solidFill>
              </a:rPr>
              <a:t>Random forest is a popular machine learning algorithm that belong to the supervised learning technique . It can be used for both classification and regression problems in ml.</a:t>
            </a:r>
          </a:p>
          <a:p>
            <a:pPr>
              <a:buNone/>
            </a:pPr>
            <a:r>
              <a:rPr lang="en-US" dirty="0" smtClean="0">
                <a:solidFill>
                  <a:srgbClr val="002060"/>
                </a:solidFill>
              </a:rPr>
              <a:t>Advantage and Disadvantage:</a:t>
            </a:r>
          </a:p>
          <a:p>
            <a:pPr>
              <a:buClr>
                <a:srgbClr val="002060"/>
              </a:buClr>
              <a:buSzPct val="120000"/>
              <a:buFont typeface="Arial" pitchFamily="34" charset="0"/>
              <a:buChar char="•"/>
            </a:pPr>
            <a:r>
              <a:rPr lang="en-US" dirty="0" smtClean="0">
                <a:solidFill>
                  <a:srgbClr val="002060"/>
                </a:solidFill>
              </a:rPr>
              <a:t>Random forest is capable of performing both classification and regression tasks and it is capable of handing large datasets with high dimensionality</a:t>
            </a:r>
          </a:p>
          <a:p>
            <a:pPr>
              <a:buClr>
                <a:srgbClr val="002060"/>
              </a:buClr>
              <a:buSzPct val="120000"/>
              <a:buFont typeface="Arial" pitchFamily="34" charset="0"/>
              <a:buChar char="•"/>
            </a:pPr>
            <a:r>
              <a:rPr lang="en-US" dirty="0" smtClean="0">
                <a:solidFill>
                  <a:srgbClr val="002060"/>
                </a:solidFill>
              </a:rPr>
              <a:t>Although random forest can be used for both classification and regression tasks, it is not more suitable for regression tasks</a:t>
            </a:r>
          </a:p>
          <a:p>
            <a:pPr>
              <a:buClr>
                <a:srgbClr val="002060"/>
              </a:buClr>
              <a:buSzPct val="120000"/>
              <a:buNone/>
            </a:pPr>
            <a:r>
              <a:rPr lang="en-US" dirty="0" smtClean="0">
                <a:solidFill>
                  <a:srgbClr val="002060"/>
                </a:solidFill>
              </a:rPr>
              <a:t>Import random forest classifier:-</a:t>
            </a:r>
          </a:p>
          <a:p>
            <a:pPr>
              <a:buClr>
                <a:srgbClr val="002060"/>
              </a:buClr>
              <a:buSzPct val="120000"/>
              <a:buNone/>
            </a:pPr>
            <a:r>
              <a:rPr lang="en-US" dirty="0" smtClean="0">
                <a:solidFill>
                  <a:srgbClr val="002060"/>
                </a:solidFill>
              </a:rPr>
              <a:t>From sklearn.ensemble import</a:t>
            </a:r>
          </a:p>
          <a:p>
            <a:pPr>
              <a:buClr>
                <a:srgbClr val="002060"/>
              </a:buClr>
              <a:buSzPct val="120000"/>
              <a:buNone/>
            </a:pPr>
            <a:endParaRPr lang="en-US" dirty="0" smtClean="0">
              <a:solidFill>
                <a:srgbClr val="00206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Text Placeholder 2"/>
          <p:cNvSpPr>
            <a:spLocks noGrp="1"/>
          </p:cNvSpPr>
          <p:nvPr>
            <p:ph type="body" idx="1"/>
          </p:nvPr>
        </p:nvSpPr>
        <p:spPr/>
        <p:txBody>
          <a:bodyPr/>
          <a:lstStyle/>
          <a:p>
            <a:pPr>
              <a:buClr>
                <a:srgbClr val="002060"/>
              </a:buClr>
              <a:buSzPct val="120000"/>
              <a:buFont typeface="+mj-lt"/>
              <a:buAutoNum type="arabicPeriod"/>
            </a:pPr>
            <a:r>
              <a:rPr lang="en-US" dirty="0">
                <a:solidFill>
                  <a:srgbClr val="002060"/>
                </a:solidFill>
              </a:rPr>
              <a:t>Problem statement</a:t>
            </a:r>
          </a:p>
          <a:p>
            <a:pPr>
              <a:buClr>
                <a:srgbClr val="002060"/>
              </a:buClr>
              <a:buSzPct val="120000"/>
              <a:buFont typeface="+mj-lt"/>
              <a:buAutoNum type="arabicPeriod"/>
            </a:pPr>
            <a:r>
              <a:rPr lang="en-US" dirty="0">
                <a:solidFill>
                  <a:srgbClr val="002060"/>
                </a:solidFill>
              </a:rPr>
              <a:t>Data summary</a:t>
            </a:r>
          </a:p>
          <a:p>
            <a:pPr>
              <a:buClr>
                <a:srgbClr val="002060"/>
              </a:buClr>
              <a:buSzPct val="120000"/>
              <a:buFont typeface="+mj-lt"/>
              <a:buAutoNum type="arabicPeriod"/>
            </a:pPr>
            <a:r>
              <a:rPr lang="en-US" dirty="0">
                <a:solidFill>
                  <a:srgbClr val="002060"/>
                </a:solidFill>
              </a:rPr>
              <a:t>Exploratory Data prediction</a:t>
            </a:r>
          </a:p>
          <a:p>
            <a:pPr>
              <a:buClr>
                <a:srgbClr val="002060"/>
              </a:buClr>
              <a:buSzPct val="120000"/>
              <a:buFont typeface="+mj-lt"/>
              <a:buAutoNum type="arabicPeriod"/>
            </a:pPr>
            <a:r>
              <a:rPr lang="en-US" dirty="0">
                <a:solidFill>
                  <a:srgbClr val="002060"/>
                </a:solidFill>
              </a:rPr>
              <a:t>EDA For a Rossmann sales prediction</a:t>
            </a:r>
          </a:p>
          <a:p>
            <a:pPr>
              <a:buClr>
                <a:srgbClr val="002060"/>
              </a:buClr>
              <a:buSzPct val="120000"/>
              <a:buFont typeface="+mj-lt"/>
              <a:buAutoNum type="arabicPeriod"/>
            </a:pPr>
            <a:r>
              <a:rPr lang="en-US" dirty="0">
                <a:solidFill>
                  <a:srgbClr val="002060"/>
                </a:solidFill>
              </a:rPr>
              <a:t>Machine Learning</a:t>
            </a:r>
          </a:p>
          <a:p>
            <a:pPr>
              <a:buClr>
                <a:srgbClr val="002060"/>
              </a:buClr>
              <a:buSzPct val="120000"/>
              <a:buFont typeface="+mj-lt"/>
              <a:buAutoNum type="arabicPeriod"/>
            </a:pPr>
            <a:r>
              <a:rPr lang="en-US" dirty="0">
                <a:solidFill>
                  <a:srgbClr val="002060"/>
                </a:solidFill>
              </a:rPr>
              <a:t>Linear Regression</a:t>
            </a:r>
          </a:p>
          <a:p>
            <a:pPr>
              <a:buClr>
                <a:srgbClr val="002060"/>
              </a:buClr>
              <a:buSzPct val="120000"/>
              <a:buFont typeface="+mj-lt"/>
              <a:buAutoNum type="arabicPeriod"/>
            </a:pPr>
            <a:r>
              <a:rPr lang="en-US" dirty="0">
                <a:solidFill>
                  <a:srgbClr val="002060"/>
                </a:solidFill>
              </a:rPr>
              <a:t>Decision Tree</a:t>
            </a:r>
          </a:p>
          <a:p>
            <a:pPr>
              <a:buClr>
                <a:srgbClr val="002060"/>
              </a:buClr>
              <a:buSzPct val="120000"/>
              <a:buFont typeface="+mj-lt"/>
              <a:buAutoNum type="arabicPeriod"/>
            </a:pPr>
            <a:r>
              <a:rPr lang="en-US" dirty="0">
                <a:solidFill>
                  <a:srgbClr val="002060"/>
                </a:solidFill>
              </a:rPr>
              <a:t>Feature Engineering</a:t>
            </a:r>
          </a:p>
          <a:p>
            <a:pPr>
              <a:buClr>
                <a:srgbClr val="002060"/>
              </a:buClr>
              <a:buSzPct val="120000"/>
              <a:buFont typeface="+mj-lt"/>
              <a:buAutoNum type="arabicPeriod"/>
            </a:pPr>
            <a:r>
              <a:rPr lang="en-US" dirty="0">
                <a:solidFill>
                  <a:srgbClr val="002060"/>
                </a:solidFill>
              </a:rPr>
              <a:t>Challenges</a:t>
            </a:r>
          </a:p>
          <a:p>
            <a:pPr>
              <a:buClr>
                <a:srgbClr val="002060"/>
              </a:buClr>
              <a:buSzPct val="120000"/>
              <a:buFont typeface="+mj-lt"/>
              <a:buAutoNum type="arabicPeriod"/>
            </a:pPr>
            <a:r>
              <a:rPr lang="en-US" dirty="0">
                <a:solidFill>
                  <a:srgbClr val="002060"/>
                </a:solidFill>
              </a:rPr>
              <a:t>Conclusion</a:t>
            </a:r>
          </a:p>
          <a:p>
            <a:pPr>
              <a:buClr>
                <a:srgbClr val="002060"/>
              </a:buClr>
              <a:buSzPct val="120000"/>
              <a:buNone/>
            </a:pPr>
            <a:endParaRPr lang="en-US" dirty="0">
              <a:solidFill>
                <a:srgbClr val="002060"/>
              </a:solidFill>
            </a:endParaRPr>
          </a:p>
          <a:p>
            <a:pPr>
              <a:buClr>
                <a:srgbClr val="002060"/>
              </a:buClr>
              <a:buSzPct val="120000"/>
              <a:buFont typeface="+mj-lt"/>
              <a:buAutoNum type="arabicPeriod"/>
            </a:pPr>
            <a:endParaRPr lang="en-US" dirty="0">
              <a:solidFill>
                <a:srgbClr val="00206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Text Placeholder 2"/>
          <p:cNvSpPr>
            <a:spLocks noGrp="1"/>
          </p:cNvSpPr>
          <p:nvPr>
            <p:ph type="body" idx="1"/>
          </p:nvPr>
        </p:nvSpPr>
        <p:spPr/>
        <p:txBody>
          <a:bodyPr/>
          <a:lstStyle/>
          <a:p>
            <a:pPr>
              <a:buClr>
                <a:srgbClr val="002060"/>
              </a:buClr>
              <a:buSzPct val="120000"/>
              <a:buFont typeface="Arial" pitchFamily="34" charset="0"/>
              <a:buChar char="•"/>
            </a:pPr>
            <a:r>
              <a:rPr lang="en-US" dirty="0">
                <a:solidFill>
                  <a:srgbClr val="002060"/>
                </a:solidFill>
              </a:rPr>
              <a:t>Understand the column of the dataset.</a:t>
            </a:r>
          </a:p>
          <a:p>
            <a:pPr>
              <a:buClr>
                <a:srgbClr val="002060"/>
              </a:buClr>
              <a:buSzPct val="120000"/>
              <a:buFont typeface="Arial" pitchFamily="34" charset="0"/>
              <a:buChar char="•"/>
            </a:pPr>
            <a:r>
              <a:rPr lang="en-US" dirty="0">
                <a:solidFill>
                  <a:srgbClr val="002060"/>
                </a:solidFill>
              </a:rPr>
              <a:t>Analyze and visualization of the rossmann sales according to feature.</a:t>
            </a:r>
          </a:p>
          <a:p>
            <a:pPr>
              <a:buClr>
                <a:srgbClr val="002060"/>
              </a:buClr>
              <a:buSzPct val="120000"/>
              <a:buFont typeface="Arial" pitchFamily="34" charset="0"/>
              <a:buChar char="•"/>
            </a:pPr>
            <a:r>
              <a:rPr lang="en-US" dirty="0">
                <a:solidFill>
                  <a:srgbClr val="002060"/>
                </a:solidFill>
              </a:rPr>
              <a:t>Find the right chart to show the chart.</a:t>
            </a:r>
          </a:p>
          <a:p>
            <a:pPr>
              <a:buClr>
                <a:srgbClr val="002060"/>
              </a:buClr>
              <a:buSzPct val="120000"/>
              <a:buFont typeface="Arial" pitchFamily="34" charset="0"/>
              <a:buChar char="•"/>
            </a:pPr>
            <a:r>
              <a:rPr lang="en-US" dirty="0">
                <a:solidFill>
                  <a:srgbClr val="002060"/>
                </a:solidFill>
              </a:rPr>
              <a:t>Difficulties to find out </a:t>
            </a:r>
            <a:r>
              <a:rPr lang="en-US">
                <a:solidFill>
                  <a:srgbClr val="002060"/>
                </a:solidFill>
              </a:rPr>
              <a:t>the correct model.</a:t>
            </a:r>
            <a:endParaRPr lang="en-US" dirty="0">
              <a:solidFill>
                <a:srgbClr val="00206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Text Placeholder 2"/>
          <p:cNvSpPr>
            <a:spLocks noGrp="1"/>
          </p:cNvSpPr>
          <p:nvPr>
            <p:ph type="body" idx="1"/>
          </p:nvPr>
        </p:nvSpPr>
        <p:spPr/>
        <p:txBody>
          <a:bodyPr/>
          <a:lstStyle/>
          <a:p>
            <a:pPr>
              <a:buClr>
                <a:srgbClr val="002060"/>
              </a:buClr>
              <a:buSzPct val="120000"/>
              <a:buFont typeface="Arial" pitchFamily="34" charset="0"/>
              <a:buChar char="•"/>
            </a:pPr>
            <a:r>
              <a:rPr lang="en-US" dirty="0">
                <a:solidFill>
                  <a:srgbClr val="002060"/>
                </a:solidFill>
              </a:rPr>
              <a:t>From plot sales and competition open since months show sales go increasing from November and highest in months December.</a:t>
            </a:r>
          </a:p>
          <a:p>
            <a:pPr>
              <a:buClr>
                <a:srgbClr val="002060"/>
              </a:buClr>
              <a:buSzPct val="120000"/>
              <a:buFont typeface="Arial" pitchFamily="34" charset="0"/>
              <a:buChar char="•"/>
            </a:pPr>
            <a:r>
              <a:rPr lang="en-US" dirty="0">
                <a:solidFill>
                  <a:srgbClr val="002060"/>
                </a:solidFill>
              </a:rPr>
              <a:t>From plot sales and day of the week sales highest on Monday and start declining from Tuesday to Saturday and o Sunday sales almost near to zero.</a:t>
            </a:r>
          </a:p>
          <a:p>
            <a:pPr>
              <a:buClr>
                <a:srgbClr val="002060"/>
              </a:buClr>
              <a:buSzPct val="120000"/>
              <a:buFont typeface="Arial" pitchFamily="34" charset="0"/>
              <a:buChar char="•"/>
            </a:pPr>
            <a:r>
              <a:rPr lang="en-US" dirty="0">
                <a:solidFill>
                  <a:srgbClr val="002060"/>
                </a:solidFill>
              </a:rPr>
              <a:t>Plot b/t promotion and sales show that promotion  helps in increasing sales.</a:t>
            </a:r>
          </a:p>
          <a:p>
            <a:pPr>
              <a:buClr>
                <a:srgbClr val="002060"/>
              </a:buClr>
              <a:buSzPct val="120000"/>
              <a:buFont typeface="Arial" pitchFamily="34" charset="0"/>
              <a:buChar char="•"/>
            </a:pPr>
            <a:r>
              <a:rPr lang="en-US" dirty="0">
                <a:solidFill>
                  <a:srgbClr val="002060"/>
                </a:solidFill>
              </a:rPr>
              <a:t>Type of store play an important roles in opening pattern of stores. </a:t>
            </a:r>
          </a:p>
          <a:p>
            <a:pPr>
              <a:buClr>
                <a:srgbClr val="002060"/>
              </a:buClr>
              <a:buSzPct val="120000"/>
              <a:buFont typeface="Arial" pitchFamily="34" charset="0"/>
              <a:buChar char="•"/>
            </a:pPr>
            <a:r>
              <a:rPr lang="en-US" dirty="0">
                <a:solidFill>
                  <a:srgbClr val="002060"/>
                </a:solidFill>
              </a:rPr>
              <a:t>All Type’b’stores never closed except for refurbishment or other reason.</a:t>
            </a:r>
          </a:p>
          <a:p>
            <a:pPr>
              <a:buClr>
                <a:srgbClr val="002060"/>
              </a:buClr>
              <a:buSzPct val="120000"/>
              <a:buFont typeface="Arial" pitchFamily="34" charset="0"/>
              <a:buChar char="•"/>
            </a:pPr>
            <a:r>
              <a:rPr lang="en-US" dirty="0">
                <a:solidFill>
                  <a:srgbClr val="002060"/>
                </a:solidFill>
              </a:rPr>
              <a:t>Assortment level ‘b’ is only  offered at store Type ‘b’.</a:t>
            </a:r>
          </a:p>
          <a:p>
            <a:pPr>
              <a:buClr>
                <a:srgbClr val="002060"/>
              </a:buClr>
              <a:buSzPct val="120000"/>
              <a:buFont typeface="Arial" pitchFamily="34" charset="0"/>
              <a:buChar char="•"/>
            </a:pPr>
            <a:r>
              <a:rPr lang="en-US" dirty="0">
                <a:solidFill>
                  <a:srgbClr val="002060"/>
                </a:solidFill>
              </a:rPr>
              <a:t>We can observe that most of the stores remain closed during state Holiday. But it is interesting to note that the no of store opened during school holiday.</a:t>
            </a:r>
          </a:p>
          <a:p>
            <a:pPr>
              <a:buClr>
                <a:srgbClr val="002060"/>
              </a:buClr>
              <a:buSzPct val="120000"/>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9600" dirty="0"/>
              <a:t>       Q/A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Text Placeholder 2"/>
          <p:cNvSpPr>
            <a:spLocks noGrp="1"/>
          </p:cNvSpPr>
          <p:nvPr>
            <p:ph type="body" idx="1"/>
          </p:nvPr>
        </p:nvSpPr>
        <p:spPr/>
        <p:txBody>
          <a:bodyPr/>
          <a:lstStyle/>
          <a:p>
            <a:pPr>
              <a:buClr>
                <a:srgbClr val="002060"/>
              </a:buClr>
              <a:buSzPct val="120000"/>
              <a:buFont typeface="Arial" pitchFamily="34" charset="0"/>
              <a:buChar char="•"/>
            </a:pPr>
            <a:r>
              <a:rPr lang="en-US" dirty="0">
                <a:solidFill>
                  <a:srgbClr val="002060"/>
                </a:solidFill>
              </a:rPr>
              <a:t>Prediction based on sales</a:t>
            </a:r>
          </a:p>
          <a:p>
            <a:pPr>
              <a:buClr>
                <a:srgbClr val="002060"/>
              </a:buClr>
              <a:buSzPct val="120000"/>
              <a:buFont typeface="Arial" pitchFamily="34" charset="0"/>
              <a:buChar char="•"/>
            </a:pPr>
            <a:r>
              <a:rPr lang="en-US" dirty="0">
                <a:solidFill>
                  <a:srgbClr val="002060"/>
                </a:solidFill>
              </a:rPr>
              <a:t>Prediction based on sales on dependent variable</a:t>
            </a:r>
          </a:p>
          <a:p>
            <a:pPr>
              <a:buClr>
                <a:srgbClr val="002060"/>
              </a:buClr>
              <a:buSzPct val="120000"/>
              <a:buFont typeface="Arial" pitchFamily="34" charset="0"/>
              <a:buChar char="•"/>
            </a:pPr>
            <a:r>
              <a:rPr lang="en-US" dirty="0">
                <a:solidFill>
                  <a:srgbClr val="002060"/>
                </a:solidFill>
              </a:rPr>
              <a:t>Prediction based on store type</a:t>
            </a:r>
          </a:p>
          <a:p>
            <a:pPr>
              <a:buClr>
                <a:srgbClr val="002060"/>
              </a:buClr>
              <a:buSzPct val="120000"/>
              <a:buFont typeface="Arial" pitchFamily="34" charset="0"/>
              <a:buChar char="•"/>
            </a:pPr>
            <a:r>
              <a:rPr lang="en-US" dirty="0">
                <a:solidFill>
                  <a:srgbClr val="002060"/>
                </a:solidFill>
              </a:rPr>
              <a:t>Prediction based on sales between assortment and store type</a:t>
            </a:r>
          </a:p>
          <a:p>
            <a:pPr>
              <a:buClr>
                <a:srgbClr val="002060"/>
              </a:buClr>
              <a:buSzPct val="120000"/>
              <a:buFont typeface="Arial" pitchFamily="34" charset="0"/>
              <a:buChar char="•"/>
            </a:pPr>
            <a:r>
              <a:rPr lang="en-US" dirty="0">
                <a:solidFill>
                  <a:srgbClr val="002060"/>
                </a:solidFill>
              </a:rPr>
              <a:t>Prediction based on state holiday and school holiday</a:t>
            </a:r>
          </a:p>
          <a:p>
            <a:pPr>
              <a:buClr>
                <a:srgbClr val="002060"/>
              </a:buClr>
              <a:buSzPct val="120000"/>
              <a:buFont typeface="Arial" pitchFamily="34" charset="0"/>
              <a:buChar char="•"/>
            </a:pPr>
            <a:r>
              <a:rPr lang="en-US" dirty="0">
                <a:solidFill>
                  <a:srgbClr val="002060"/>
                </a:solidFill>
              </a:rPr>
              <a:t>Prediction based on day of week and open promo</a:t>
            </a:r>
          </a:p>
          <a:p>
            <a:pPr>
              <a:buClr>
                <a:srgbClr val="002060"/>
              </a:buClr>
              <a:buSzPct val="120000"/>
              <a:buNone/>
            </a:pPr>
            <a:endParaRPr lang="en-US" dirty="0">
              <a:solidFill>
                <a:srgbClr val="00206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Summary</a:t>
            </a:r>
          </a:p>
        </p:txBody>
      </p:sp>
      <p:sp>
        <p:nvSpPr>
          <p:cNvPr id="3" name="Text Placeholder 2"/>
          <p:cNvSpPr>
            <a:spLocks noGrp="1"/>
          </p:cNvSpPr>
          <p:nvPr>
            <p:ph type="body" idx="1"/>
          </p:nvPr>
        </p:nvSpPr>
        <p:spPr/>
        <p:txBody>
          <a:bodyPr/>
          <a:lstStyle/>
          <a:p>
            <a:pPr>
              <a:buClr>
                <a:srgbClr val="002060"/>
              </a:buClr>
              <a:buSzPct val="120000"/>
              <a:buFont typeface="Arial" pitchFamily="34" charset="0"/>
              <a:buChar char="•"/>
            </a:pPr>
            <a:r>
              <a:rPr lang="en-US" dirty="0">
                <a:solidFill>
                  <a:srgbClr val="002060"/>
                </a:solidFill>
              </a:rPr>
              <a:t>In the Rossmann sales prediction project there is a dataset which contains sales information</a:t>
            </a:r>
          </a:p>
          <a:p>
            <a:pPr>
              <a:buClr>
                <a:srgbClr val="002060"/>
              </a:buClr>
              <a:buSzPct val="120000"/>
              <a:buFont typeface="Arial" pitchFamily="34" charset="0"/>
              <a:buChar char="•"/>
            </a:pPr>
            <a:r>
              <a:rPr lang="en-US" dirty="0">
                <a:solidFill>
                  <a:srgbClr val="002060"/>
                </a:solidFill>
              </a:rPr>
              <a:t>The sales column contain172817rows with 0 sale. So we created a new data frame in which we removed 0 sales rows and tried train our model we used various algorithms and got accuracy score around 74%</a:t>
            </a:r>
          </a:p>
          <a:p>
            <a:pPr>
              <a:buClr>
                <a:srgbClr val="002060"/>
              </a:buClr>
              <a:buSzPct val="120000"/>
              <a:buFont typeface="Arial" pitchFamily="34" charset="0"/>
              <a:buChar char="•"/>
            </a:pPr>
            <a:r>
              <a:rPr lang="en-US" dirty="0">
                <a:solidFill>
                  <a:srgbClr val="002060"/>
                </a:solidFill>
              </a:rPr>
              <a:t>The total dataset sale =0 rows . So we trained and another model using various algorithms accuracy near about 92%which is far better than previous model.</a:t>
            </a:r>
          </a:p>
          <a:p>
            <a:pPr>
              <a:buClr>
                <a:srgbClr val="002060"/>
              </a:buClr>
              <a:buSzPct val="120000"/>
              <a:buFont typeface="Arial" pitchFamily="34" charset="0"/>
              <a:buChar char="•"/>
            </a:pPr>
            <a:r>
              <a:rPr lang="en-US" dirty="0">
                <a:solidFill>
                  <a:srgbClr val="002060"/>
                </a:solidFill>
              </a:rPr>
              <a:t>The removing sales =0 rows actually removes lot of information from dataset as it has 172817rows which is quite large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Prediction</a:t>
            </a:r>
          </a:p>
        </p:txBody>
      </p:sp>
      <p:sp>
        <p:nvSpPr>
          <p:cNvPr id="3" name="Text Placeholder 2"/>
          <p:cNvSpPr>
            <a:spLocks noGrp="1"/>
          </p:cNvSpPr>
          <p:nvPr>
            <p:ph type="body" idx="1"/>
          </p:nvPr>
        </p:nvSpPr>
        <p:spPr/>
        <p:txBody>
          <a:bodyPr/>
          <a:lstStyle/>
          <a:p>
            <a:pPr>
              <a:buClr>
                <a:srgbClr val="002060"/>
              </a:buClr>
              <a:buSzPct val="120000"/>
              <a:buFont typeface="Arial" pitchFamily="34" charset="0"/>
              <a:buChar char="•"/>
            </a:pPr>
            <a:r>
              <a:rPr lang="en-US" dirty="0">
                <a:solidFill>
                  <a:srgbClr val="002060"/>
                </a:solidFill>
              </a:rPr>
              <a:t>Exploratory Data Prediction is also known as EDA, is the  process of interpreting datasets by summarizing their key properties and frequently them </a:t>
            </a:r>
          </a:p>
          <a:p>
            <a:pPr>
              <a:buClr>
                <a:srgbClr val="002060"/>
              </a:buClr>
              <a:buSzPct val="120000"/>
              <a:buFont typeface="Arial" pitchFamily="34" charset="0"/>
              <a:buChar char="•"/>
            </a:pPr>
            <a:r>
              <a:rPr lang="en-US" dirty="0">
                <a:solidFill>
                  <a:srgbClr val="002060"/>
                </a:solidFill>
              </a:rPr>
              <a:t>EDA refers to the critical process of performing  initial investigation on datasets so as discover the patterns, to spots anomalies , to hypothesis, and to check  assumptions with the help of summary statics and graphical representation</a:t>
            </a:r>
          </a:p>
          <a:p>
            <a:pPr>
              <a:buClr>
                <a:srgbClr val="002060"/>
              </a:buClr>
              <a:buSzPct val="120000"/>
              <a:buFont typeface="Arial" pitchFamily="34" charset="0"/>
              <a:buChar char="•"/>
            </a:pPr>
            <a:r>
              <a:rPr lang="en-US" dirty="0">
                <a:solidFill>
                  <a:srgbClr val="002060"/>
                </a:solidFill>
              </a:rPr>
              <a:t>In EDA, plotting option include box plot, line plots , scatter plots and many more.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Sales</a:t>
            </a:r>
          </a:p>
        </p:txBody>
      </p:sp>
      <p:sp>
        <p:nvSpPr>
          <p:cNvPr id="3" name="Text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pPr>
              <a:buNone/>
            </a:pPr>
            <a:endParaRPr lang="en-US" sz="1600" dirty="0">
              <a:solidFill>
                <a:srgbClr val="002060"/>
              </a:solidFill>
            </a:endParaRPr>
          </a:p>
          <a:p>
            <a:pPr>
              <a:buNone/>
            </a:pPr>
            <a:r>
              <a:rPr lang="en-US" sz="1600" dirty="0">
                <a:solidFill>
                  <a:srgbClr val="002060"/>
                </a:solidFill>
              </a:rPr>
              <a:t>From the plot we can see sales  are high during the year 1900. as there are very few store were operated of Rossmann so there is less competition and sales are high but the pass year no of store increased</a:t>
            </a:r>
          </a:p>
        </p:txBody>
      </p:sp>
      <p:pic>
        <p:nvPicPr>
          <p:cNvPr id="4" name="Picture 3" descr="sales.png"/>
          <p:cNvPicPr>
            <a:picLocks noChangeAspect="1"/>
          </p:cNvPicPr>
          <p:nvPr/>
        </p:nvPicPr>
        <p:blipFill>
          <a:blip r:embed="rId2"/>
          <a:stretch>
            <a:fillRect/>
          </a:stretch>
        </p:blipFill>
        <p:spPr>
          <a:xfrm>
            <a:off x="1225685" y="1011677"/>
            <a:ext cx="5700410" cy="258755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Day of week &amp; open promo</a:t>
            </a:r>
          </a:p>
        </p:txBody>
      </p:sp>
      <p:sp>
        <p:nvSpPr>
          <p:cNvPr id="3" name="Text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a:p>
            <a:r>
              <a:rPr lang="en-US" sz="1600" dirty="0"/>
              <a:t>B</a:t>
            </a:r>
          </a:p>
          <a:p>
            <a:r>
              <a:rPr lang="en-US" sz="1600" dirty="0"/>
              <a:t> </a:t>
            </a:r>
            <a:r>
              <a:rPr lang="en-US" sz="1600" dirty="0">
                <a:solidFill>
                  <a:srgbClr val="002060"/>
                </a:solidFill>
              </a:rPr>
              <a:t>Bar plot b/w promo and sales shows the effect of promotion on sales  here 0 represents the store which did not opt for promo and 1 shows for stores who opt for promo. Those store who took promotion their sales are high as compared to store who didn’t took promo </a:t>
            </a:r>
            <a:endParaRPr lang="en-US" sz="1600" dirty="0"/>
          </a:p>
        </p:txBody>
      </p:sp>
      <p:pic>
        <p:nvPicPr>
          <p:cNvPr id="4" name="Picture 3" descr="week.png"/>
          <p:cNvPicPr>
            <a:picLocks noChangeAspect="1"/>
          </p:cNvPicPr>
          <p:nvPr/>
        </p:nvPicPr>
        <p:blipFill>
          <a:blip r:embed="rId2"/>
          <a:stretch>
            <a:fillRect/>
          </a:stretch>
        </p:blipFill>
        <p:spPr>
          <a:xfrm>
            <a:off x="330741" y="1167319"/>
            <a:ext cx="4100212" cy="2227634"/>
          </a:xfrm>
          <a:prstGeom prst="rect">
            <a:avLst/>
          </a:prstGeom>
        </p:spPr>
      </p:pic>
      <p:pic>
        <p:nvPicPr>
          <p:cNvPr id="5" name="Picture 4" descr="promo day.png"/>
          <p:cNvPicPr>
            <a:picLocks noChangeAspect="1"/>
          </p:cNvPicPr>
          <p:nvPr/>
        </p:nvPicPr>
        <p:blipFill>
          <a:blip r:embed="rId3"/>
          <a:stretch>
            <a:fillRect/>
          </a:stretch>
        </p:blipFill>
        <p:spPr>
          <a:xfrm>
            <a:off x="4552544" y="1150863"/>
            <a:ext cx="4192621" cy="2244089"/>
          </a:xfrm>
          <a:prstGeom prst="rect">
            <a:avLst/>
          </a:prstGeom>
        </p:spPr>
      </p:pic>
    </p:spTree>
    <p:extLst>
      <p:ext uri="{BB962C8B-B14F-4D97-AF65-F5344CB8AC3E}">
        <p14:creationId xmlns:p14="http://schemas.microsoft.com/office/powerpoint/2010/main" xmlns="" val="3416665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Holiday &amp; School Holiday</a:t>
            </a:r>
          </a:p>
        </p:txBody>
      </p:sp>
      <p:sp>
        <p:nvSpPr>
          <p:cNvPr id="3" name="Text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sz="1600" dirty="0">
              <a:solidFill>
                <a:srgbClr val="002060"/>
              </a:solidFill>
            </a:endParaRPr>
          </a:p>
          <a:p>
            <a:r>
              <a:rPr lang="en-US" sz="1600" dirty="0">
                <a:solidFill>
                  <a:srgbClr val="002060"/>
                </a:solidFill>
              </a:rPr>
              <a:t>We can observe that most of the store remain closed during state and holiday. but it is interesting to note that the no of store opened during school holiday were more than that were opened during state holiday. Another important thing to note is that the store which were opened during school holiday had more sales than normal.</a:t>
            </a:r>
          </a:p>
        </p:txBody>
      </p:sp>
      <p:pic>
        <p:nvPicPr>
          <p:cNvPr id="4" name="Picture 3" descr="state holiday.png"/>
          <p:cNvPicPr>
            <a:picLocks noChangeAspect="1"/>
          </p:cNvPicPr>
          <p:nvPr/>
        </p:nvPicPr>
        <p:blipFill>
          <a:blip r:embed="rId2"/>
          <a:stretch>
            <a:fillRect/>
          </a:stretch>
        </p:blipFill>
        <p:spPr>
          <a:xfrm>
            <a:off x="302470" y="1157590"/>
            <a:ext cx="3948517" cy="2188725"/>
          </a:xfrm>
          <a:prstGeom prst="rect">
            <a:avLst/>
          </a:prstGeom>
        </p:spPr>
      </p:pic>
      <p:pic>
        <p:nvPicPr>
          <p:cNvPr id="5" name="Picture 4" descr="school holiday.png"/>
          <p:cNvPicPr>
            <a:picLocks noChangeAspect="1"/>
          </p:cNvPicPr>
          <p:nvPr/>
        </p:nvPicPr>
        <p:blipFill>
          <a:blip r:embed="rId3"/>
          <a:stretch>
            <a:fillRect/>
          </a:stretch>
        </p:blipFill>
        <p:spPr>
          <a:xfrm>
            <a:off x="4338537" y="1147863"/>
            <a:ext cx="4455268" cy="2208180"/>
          </a:xfrm>
          <a:prstGeom prst="rect">
            <a:avLst/>
          </a:prstGeom>
        </p:spPr>
      </p:pic>
    </p:spTree>
    <p:extLst>
      <p:ext uri="{BB962C8B-B14F-4D97-AF65-F5344CB8AC3E}">
        <p14:creationId xmlns:p14="http://schemas.microsoft.com/office/powerpoint/2010/main" xmlns="" val="4235406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 plot of sales b/w assortment and store type</a:t>
            </a:r>
          </a:p>
        </p:txBody>
      </p:sp>
      <p:sp>
        <p:nvSpPr>
          <p:cNvPr id="3" name="Text Placeholder 2"/>
          <p:cNvSpPr>
            <a:spLocks noGrp="1"/>
          </p:cNvSpPr>
          <p:nvPr>
            <p:ph type="body" idx="1"/>
          </p:nvPr>
        </p:nvSpPr>
        <p:spPr/>
        <p:txBody>
          <a:bodyPr/>
          <a:lstStyle/>
          <a:p>
            <a:endParaRPr lang="en-US" dirty="0"/>
          </a:p>
        </p:txBody>
      </p:sp>
      <p:pic>
        <p:nvPicPr>
          <p:cNvPr id="4" name="Picture 3" descr="assortment.png"/>
          <p:cNvPicPr>
            <a:picLocks noChangeAspect="1"/>
          </p:cNvPicPr>
          <p:nvPr/>
        </p:nvPicPr>
        <p:blipFill>
          <a:blip r:embed="rId2"/>
          <a:stretch>
            <a:fillRect/>
          </a:stretch>
        </p:blipFill>
        <p:spPr>
          <a:xfrm>
            <a:off x="330741" y="1206228"/>
            <a:ext cx="4163438" cy="3346317"/>
          </a:xfrm>
          <a:prstGeom prst="rect">
            <a:avLst/>
          </a:prstGeom>
        </p:spPr>
      </p:pic>
      <p:pic>
        <p:nvPicPr>
          <p:cNvPr id="5" name="Picture 4" descr="store type.png"/>
          <p:cNvPicPr>
            <a:picLocks noChangeAspect="1"/>
          </p:cNvPicPr>
          <p:nvPr/>
        </p:nvPicPr>
        <p:blipFill>
          <a:blip r:embed="rId3"/>
          <a:stretch>
            <a:fillRect/>
          </a:stretch>
        </p:blipFill>
        <p:spPr>
          <a:xfrm>
            <a:off x="4552544" y="1177046"/>
            <a:ext cx="4253890" cy="3356043"/>
          </a:xfrm>
          <a:prstGeom prst="rect">
            <a:avLst/>
          </a:prstGeom>
        </p:spPr>
      </p:pic>
    </p:spTree>
    <p:extLst>
      <p:ext uri="{BB962C8B-B14F-4D97-AF65-F5344CB8AC3E}">
        <p14:creationId xmlns:p14="http://schemas.microsoft.com/office/powerpoint/2010/main" xmlns="" val="2132982593"/>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1380</Words>
  <Application>Microsoft Office PowerPoint</Application>
  <PresentationFormat>On-screen Show (16:9)</PresentationFormat>
  <Paragraphs>130</Paragraphs>
  <Slides>22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Montserrat</vt:lpstr>
      <vt:lpstr>Simple Light</vt:lpstr>
      <vt:lpstr> Capstone Project 2  Retail Sales prediction   Data science learners Team   Team Members: Ayush Goyal M Sameer Ahamed Nitesh Bhowmick </vt:lpstr>
      <vt:lpstr>Content</vt:lpstr>
      <vt:lpstr>Problem Statement</vt:lpstr>
      <vt:lpstr>Data Summary</vt:lpstr>
      <vt:lpstr>Exploratory Data Prediction</vt:lpstr>
      <vt:lpstr>Sales</vt:lpstr>
      <vt:lpstr>Day of week &amp; open promo</vt:lpstr>
      <vt:lpstr>State Holiday &amp; School Holiday</vt:lpstr>
      <vt:lpstr>Box plot of sales b/w assortment and store type</vt:lpstr>
      <vt:lpstr>Store Type</vt:lpstr>
      <vt:lpstr>Sales Dependent Variable</vt:lpstr>
      <vt:lpstr>Machine learning</vt:lpstr>
      <vt:lpstr>Why machine learning is important</vt:lpstr>
      <vt:lpstr>Different types of machine learning</vt:lpstr>
      <vt:lpstr>Linear Regression</vt:lpstr>
      <vt:lpstr>Decision tree </vt:lpstr>
      <vt:lpstr>  Ridge Regression</vt:lpstr>
      <vt:lpstr>Lasso Regression</vt:lpstr>
      <vt:lpstr>Random Forest</vt:lpstr>
      <vt:lpstr>Challenges</vt:lpstr>
      <vt:lpstr>Conclusion</vt:lpstr>
      <vt:lpstr>       Q/A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2                 Rossmann Sales prediction              Data science learners Team     </dc:title>
  <cp:lastModifiedBy>DELL</cp:lastModifiedBy>
  <cp:revision>44</cp:revision>
  <dcterms:modified xsi:type="dcterms:W3CDTF">2022-11-10T15:12:43Z</dcterms:modified>
</cp:coreProperties>
</file>