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5" r:id="rId4"/>
    <p:sldId id="258" r:id="rId5"/>
    <p:sldId id="259" r:id="rId6"/>
    <p:sldId id="260" r:id="rId7"/>
    <p:sldId id="280" r:id="rId8"/>
    <p:sldId id="282" r:id="rId9"/>
    <p:sldId id="283" r:id="rId10"/>
    <p:sldId id="284" r:id="rId11"/>
    <p:sldId id="261" r:id="rId12"/>
    <p:sldId id="266" r:id="rId13"/>
    <p:sldId id="267" r:id="rId14"/>
    <p:sldId id="268" r:id="rId15"/>
    <p:sldId id="285" r:id="rId16"/>
    <p:sldId id="269" r:id="rId17"/>
    <p:sldId id="286" r:id="rId18"/>
    <p:sldId id="272" r:id="rId19"/>
    <p:sldId id="278" r:id="rId20"/>
    <p:sldId id="277" r:id="rId21"/>
    <p:sldId id="274" r:id="rId22"/>
    <p:sldId id="276"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3200" b="1" dirty="0">
                <a:solidFill>
                  <a:srgbClr val="C00000"/>
                </a:solidFill>
                <a:latin typeface="Montserrat"/>
                <a:ea typeface="Montserrat"/>
                <a:cs typeface="Montserrat"/>
                <a:sym typeface="Montserrat"/>
              </a:rPr>
              <a:t>Capstone Project 2 </a:t>
            </a:r>
            <a:br>
              <a:rPr lang="en-US" sz="3200" b="1" dirty="0">
                <a:solidFill>
                  <a:srgbClr val="C00000"/>
                </a:solidFill>
                <a:latin typeface="Montserrat"/>
                <a:ea typeface="Montserrat"/>
                <a:cs typeface="Montserrat"/>
                <a:sym typeface="Montserrat"/>
              </a:rPr>
            </a:br>
            <a:r>
              <a:rPr lang="en-US" sz="2800" b="1" dirty="0">
                <a:solidFill>
                  <a:srgbClr val="C00000"/>
                </a:solidFill>
                <a:latin typeface="Montserrat"/>
                <a:ea typeface="Montserrat"/>
                <a:cs typeface="Montserrat"/>
                <a:sym typeface="Montserrat"/>
              </a:rPr>
              <a:t>Retail Sales prediction</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Data science learners Team</a:t>
            </a:r>
            <a:br>
              <a:rPr lang="en-US" sz="2800" b="1" dirty="0">
                <a:solidFill>
                  <a:srgbClr val="C00000"/>
                </a:solidFill>
                <a:latin typeface="Montserrat"/>
                <a:ea typeface="Montserrat"/>
                <a:cs typeface="Montserrat"/>
                <a:sym typeface="Montserrat"/>
              </a:rPr>
            </a:b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Team Members:</a:t>
            </a:r>
            <a:br>
              <a:rPr lang="en-US" sz="2800" b="1" dirty="0">
                <a:solidFill>
                  <a:schemeClr val="lt1"/>
                </a:solidFill>
                <a:latin typeface="Montserrat"/>
                <a:ea typeface="Montserrat"/>
                <a:cs typeface="Montserrat"/>
                <a:sym typeface="Montserrat"/>
              </a:rPr>
            </a:br>
            <a:r>
              <a:rPr lang="en-US" sz="2800" b="1" dirty="0">
                <a:solidFill>
                  <a:schemeClr val="bg1">
                    <a:lumMod val="75000"/>
                  </a:schemeClr>
                </a:solidFill>
                <a:latin typeface="Montserrat"/>
                <a:ea typeface="Montserrat"/>
                <a:cs typeface="Montserrat"/>
                <a:sym typeface="Montserrat"/>
              </a:rPr>
              <a:t>Ayush Goyal</a:t>
            </a:r>
            <a:endParaRPr sz="2800" b="1" dirty="0">
              <a:solidFill>
                <a:schemeClr val="bg1">
                  <a:lumMod val="75000"/>
                </a:schemeClr>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US" sz="2800" b="1" dirty="0">
                <a:solidFill>
                  <a:schemeClr val="lt1"/>
                </a:solidFill>
                <a:latin typeface="Montserrat"/>
                <a:ea typeface="Montserrat"/>
                <a:cs typeface="Montserrat"/>
                <a:sym typeface="Montserrat"/>
              </a:rPr>
              <a:t>M Sameer Ahamed</a:t>
            </a:r>
            <a:endParaRPr sz="28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800" b="1" dirty="0">
                <a:solidFill>
                  <a:schemeClr val="lt1"/>
                </a:solidFill>
                <a:latin typeface="Montserrat"/>
                <a:ea typeface="Montserrat"/>
                <a:cs typeface="Montserrat"/>
                <a:sym typeface="Montserrat"/>
              </a:rPr>
              <a:t>Nitesh Bhowmick</a:t>
            </a:r>
            <a:endParaRPr sz="2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Type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sz="1600" dirty="0">
                <a:solidFill>
                  <a:srgbClr val="002060"/>
                </a:solidFill>
              </a:rPr>
              <a:t>We can see Storetype B who  was the highest average sales and no of customer</a:t>
            </a:r>
          </a:p>
        </p:txBody>
      </p:sp>
      <p:pic>
        <p:nvPicPr>
          <p:cNvPr id="4" name="Picture 3" descr="store 1.png"/>
          <p:cNvPicPr>
            <a:picLocks noChangeAspect="1"/>
          </p:cNvPicPr>
          <p:nvPr/>
        </p:nvPicPr>
        <p:blipFill>
          <a:blip r:embed="rId2"/>
          <a:stretch>
            <a:fillRect/>
          </a:stretch>
        </p:blipFill>
        <p:spPr>
          <a:xfrm>
            <a:off x="0" y="943583"/>
            <a:ext cx="9143999" cy="3083667"/>
          </a:xfrm>
          <a:prstGeom prst="rect">
            <a:avLst/>
          </a:prstGeom>
        </p:spPr>
      </p:pic>
    </p:spTree>
    <p:extLst>
      <p:ext uri="{BB962C8B-B14F-4D97-AF65-F5344CB8AC3E}">
        <p14:creationId xmlns:p14="http://schemas.microsoft.com/office/powerpoint/2010/main" val="259324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Dependent Variable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 </a:t>
            </a:r>
            <a:r>
              <a:rPr lang="en-US" sz="1600" dirty="0">
                <a:solidFill>
                  <a:srgbClr val="002060"/>
                </a:solidFill>
              </a:rPr>
              <a:t>Now checking the number of sales =0</a:t>
            </a:r>
            <a:endParaRPr lang="en-US" sz="1600" dirty="0"/>
          </a:p>
        </p:txBody>
      </p:sp>
      <p:pic>
        <p:nvPicPr>
          <p:cNvPr id="4" name="Picture 3" descr="sales dependent variable.png"/>
          <p:cNvPicPr>
            <a:picLocks noChangeAspect="1"/>
          </p:cNvPicPr>
          <p:nvPr/>
        </p:nvPicPr>
        <p:blipFill>
          <a:blip r:embed="rId2"/>
          <a:stretch>
            <a:fillRect/>
          </a:stretch>
        </p:blipFill>
        <p:spPr>
          <a:xfrm>
            <a:off x="1429966" y="1054957"/>
            <a:ext cx="5359939" cy="290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dirty="0">
                <a:solidFill>
                  <a:srgbClr val="002060"/>
                </a:solidFill>
              </a:rPr>
              <a:t>Machine learning is a type of artificial intelligent that allow software application to become more accurate at predicting outcome without being explicitly programmed to do so machine learning algorithms use historical data as input to predict new output value</a:t>
            </a:r>
          </a:p>
          <a:p>
            <a:pPr>
              <a:buClr>
                <a:srgbClr val="002060"/>
              </a:buClr>
              <a:buSzPct val="120000"/>
              <a:buFont typeface="Arial" pitchFamily="34" charset="0"/>
              <a:buChar char="•"/>
            </a:pPr>
            <a:r>
              <a:rPr lang="en-US" sz="2000" dirty="0">
                <a:solidFill>
                  <a:srgbClr val="002060"/>
                </a:solidFill>
              </a:rPr>
              <a:t>Machine learning are a common  use case for machine learning other popular uses include fraud detection, business process automation (BPA) and predictive maintenance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 is important</a:t>
            </a:r>
          </a:p>
        </p:txBody>
      </p:sp>
      <p:sp>
        <p:nvSpPr>
          <p:cNvPr id="3" name="Text Placeholder 2"/>
          <p:cNvSpPr>
            <a:spLocks noGrp="1"/>
          </p:cNvSpPr>
          <p:nvPr>
            <p:ph type="body" idx="1"/>
          </p:nvPr>
        </p:nvSpPr>
        <p:spPr/>
        <p:txBody>
          <a:bodyPr/>
          <a:lstStyle/>
          <a:p>
            <a:r>
              <a:rPr lang="en-US" sz="2000" dirty="0">
                <a:solidFill>
                  <a:srgbClr val="002060"/>
                </a:solidFill>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b="1" dirty="0">
                <a:solidFill>
                  <a:srgbClr val="002060"/>
                </a:solidFill>
              </a:rPr>
              <a:t>Supervised learning : In</a:t>
            </a:r>
            <a:r>
              <a:rPr lang="en-US" sz="2000" dirty="0">
                <a:solidFill>
                  <a:srgbClr val="002060"/>
                </a:solidFill>
              </a:rPr>
              <a:t> this types  of machine learning, data scientists supply algorithms with labeled training data and defined the variables they wants the algorithms to assess for correlation.</a:t>
            </a:r>
          </a:p>
          <a:p>
            <a:pPr>
              <a:buClr>
                <a:srgbClr val="002060"/>
              </a:buClr>
              <a:buSzPct val="120000"/>
              <a:buFont typeface="Arial" pitchFamily="34" charset="0"/>
              <a:buChar char="•"/>
            </a:pPr>
            <a:r>
              <a:rPr lang="en-US" sz="2000" b="1" dirty="0">
                <a:solidFill>
                  <a:srgbClr val="002060"/>
                </a:solidFill>
              </a:rPr>
              <a:t>Unsupervised learning :</a:t>
            </a:r>
            <a:r>
              <a:rPr lang="en-US" sz="2000" dirty="0">
                <a:solidFill>
                  <a:srgbClr val="002060"/>
                </a:solidFill>
              </a:rPr>
              <a:t> This types of machine learning involves algorithms that train on unlabeled data.</a:t>
            </a:r>
          </a:p>
          <a:p>
            <a:pPr>
              <a:buClr>
                <a:srgbClr val="002060"/>
              </a:buClr>
              <a:buSzPct val="120000"/>
              <a:buFont typeface="Arial" pitchFamily="34" charset="0"/>
              <a:buChar char="•"/>
            </a:pPr>
            <a:r>
              <a:rPr lang="en-US" sz="2000" b="1" dirty="0">
                <a:solidFill>
                  <a:srgbClr val="002060"/>
                </a:solidFill>
              </a:rPr>
              <a:t>Reinforcement learning: It </a:t>
            </a:r>
            <a:r>
              <a:rPr lang="en-US" sz="2000" dirty="0">
                <a:solidFill>
                  <a:srgbClr val="002060"/>
                </a:solidFill>
              </a:rPr>
              <a:t> is  multi step process for which there are clearly defined rules Data scientist program algorithm complete a task</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Text Placeholder 2"/>
          <p:cNvSpPr>
            <a:spLocks noGrp="1"/>
          </p:cNvSpPr>
          <p:nvPr>
            <p:ph type="body" idx="1"/>
          </p:nvPr>
        </p:nvSpPr>
        <p:spPr/>
        <p:txBody>
          <a:bodyPr/>
          <a:lstStyle/>
          <a:p>
            <a:pPr>
              <a:buNone/>
            </a:pPr>
            <a:r>
              <a:rPr lang="en-US" dirty="0">
                <a:solidFill>
                  <a:srgbClr val="002060"/>
                </a:solidFill>
              </a:rPr>
              <a:t>   Linear Regression is a kind of parametric regression model that makes a prediction by taking the weighted  average of the input features of an observation or data point.</a:t>
            </a:r>
          </a:p>
          <a:p>
            <a:endParaRPr lang="en-US" b="1" dirty="0">
              <a:solidFill>
                <a:srgbClr val="002060"/>
              </a:solidFill>
            </a:endParaRPr>
          </a:p>
          <a:p>
            <a:r>
              <a:rPr lang="en-US" b="1" dirty="0">
                <a:solidFill>
                  <a:srgbClr val="002060"/>
                </a:solidFill>
              </a:rPr>
              <a:t>Advantage and disadvantage of linear regression:</a:t>
            </a:r>
          </a:p>
          <a:p>
            <a:pPr>
              <a:buClr>
                <a:srgbClr val="002060"/>
              </a:buClr>
              <a:buSzPct val="120000"/>
              <a:buFont typeface="Arial" pitchFamily="34" charset="0"/>
              <a:buChar char="•"/>
            </a:pPr>
            <a:r>
              <a:rPr lang="en-US" b="1" dirty="0"/>
              <a:t>L </a:t>
            </a:r>
            <a:r>
              <a:rPr lang="en-US" b="1" dirty="0">
                <a:solidFill>
                  <a:srgbClr val="002060"/>
                </a:solidFill>
              </a:rPr>
              <a:t>Linear </a:t>
            </a:r>
            <a:r>
              <a:rPr lang="en-US" dirty="0">
                <a:solidFill>
                  <a:srgbClr val="002060"/>
                </a:solidFill>
              </a:rPr>
              <a:t> regression is a simple to implement</a:t>
            </a:r>
            <a:r>
              <a:rPr lang="en-US" b="1" dirty="0">
                <a:solidFill>
                  <a:srgbClr val="002060"/>
                </a:solidFill>
              </a:rPr>
              <a:t> , and on </a:t>
            </a:r>
            <a:r>
              <a:rPr lang="en-US" dirty="0">
                <a:solidFill>
                  <a:srgbClr val="002060"/>
                </a:solidFill>
              </a:rPr>
              <a:t> other hand in linear regression  in difficult</a:t>
            </a:r>
          </a:p>
          <a:p>
            <a:pPr>
              <a:buClr>
                <a:srgbClr val="002060"/>
              </a:buClr>
              <a:buSzPct val="120000"/>
              <a:buFont typeface="Arial" pitchFamily="34" charset="0"/>
              <a:buChar char="•"/>
            </a:pPr>
            <a:r>
              <a:rPr lang="en-US" dirty="0">
                <a:solidFill>
                  <a:srgbClr val="002060"/>
                </a:solidFill>
              </a:rPr>
              <a:t>The relationship between the independent variable have a linear relationship, and other hand linear regression also looks at a relationship between the mean of the dependent variable and the independent variables . </a:t>
            </a:r>
          </a:p>
          <a:p>
            <a:pPr>
              <a:buClr>
                <a:srgbClr val="002060"/>
              </a:buClr>
              <a:buSzPct val="120000"/>
              <a:buFont typeface="Arial" pitchFamily="34" charset="0"/>
              <a:buChar char="•"/>
            </a:pPr>
            <a:endParaRPr lang="en-US" b="1" dirty="0"/>
          </a:p>
        </p:txBody>
      </p:sp>
    </p:spTree>
    <p:extLst>
      <p:ext uri="{BB962C8B-B14F-4D97-AF65-F5344CB8AC3E}">
        <p14:creationId xmlns:p14="http://schemas.microsoft.com/office/powerpoint/2010/main" val="16242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br>
              <a:rPr lang="en-US" dirty="0"/>
            </a:br>
            <a:endParaRPr lang="en-US" dirty="0"/>
          </a:p>
        </p:txBody>
      </p:sp>
      <p:sp>
        <p:nvSpPr>
          <p:cNvPr id="3" name="Text Placeholder 2"/>
          <p:cNvSpPr>
            <a:spLocks noGrp="1"/>
          </p:cNvSpPr>
          <p:nvPr>
            <p:ph type="body" idx="1"/>
          </p:nvPr>
        </p:nvSpPr>
        <p:spPr/>
        <p:txBody>
          <a:bodyPr/>
          <a:lstStyle/>
          <a:p>
            <a:pPr>
              <a:buNone/>
            </a:pPr>
            <a:r>
              <a:rPr lang="en-US" sz="1600" dirty="0">
                <a:solidFill>
                  <a:srgbClr val="002060"/>
                </a:solidFill>
              </a:rPr>
              <a:t>      Decision Tree is the most powerful and popular tool for Regression and prediction. Decision tree is a flowchart  like tree structure, where each internal node denotes a test on a attributes, each branch represents an outcome  of the test, and each leaf node(terminal node) holds a class label.</a:t>
            </a:r>
          </a:p>
          <a:p>
            <a:pPr>
              <a:buNone/>
            </a:pPr>
            <a:endParaRPr lang="en-US" sz="1600" b="1" dirty="0">
              <a:solidFill>
                <a:srgbClr val="002060"/>
              </a:solidFill>
            </a:endParaRPr>
          </a:p>
          <a:p>
            <a:pPr>
              <a:buNone/>
            </a:pPr>
            <a:r>
              <a:rPr lang="en-US" sz="1600" b="1" dirty="0">
                <a:solidFill>
                  <a:srgbClr val="002060"/>
                </a:solidFill>
              </a:rPr>
              <a:t>Advantages and disadvantage  of the decision tree:</a:t>
            </a:r>
          </a:p>
          <a:p>
            <a:pPr>
              <a:buClr>
                <a:srgbClr val="002060"/>
              </a:buClr>
              <a:buFont typeface="Arial" panose="020B0604020202020204" pitchFamily="34" charset="0"/>
              <a:buChar char="•"/>
            </a:pPr>
            <a:r>
              <a:rPr lang="en-US" sz="1600" dirty="0">
                <a:solidFill>
                  <a:srgbClr val="002060"/>
                </a:solidFill>
                <a:latin typeface="+mn-lt"/>
              </a:rPr>
              <a:t>Decision trees are not largely influenced by outliers or missing values, and it can handle both numerical and categorical variables. </a:t>
            </a:r>
          </a:p>
          <a:p>
            <a:pPr>
              <a:buClr>
                <a:srgbClr val="002060"/>
              </a:buClr>
              <a:buSzPct val="120000"/>
              <a:buFont typeface="Arial" pitchFamily="34" charset="0"/>
              <a:buChar char="•"/>
            </a:pPr>
            <a:r>
              <a:rPr lang="en-US" sz="1600" dirty="0">
                <a:solidFill>
                  <a:srgbClr val="002060"/>
                </a:solidFill>
              </a:rPr>
              <a:t>One  of the limitations of decision tree is that they are largely unstable compared to other decision predictors . A small change in the data can result in a major changes in user will get in a normal event.</a:t>
            </a:r>
            <a:endParaRPr lang="en-US" sz="1600" b="1"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6A91-3BCA-42DA-A598-340CF4EFD921}"/>
              </a:ext>
            </a:extLst>
          </p:cNvPr>
          <p:cNvSpPr>
            <a:spLocks noGrp="1"/>
          </p:cNvSpPr>
          <p:nvPr>
            <p:ph type="title"/>
          </p:nvPr>
        </p:nvSpPr>
        <p:spPr/>
        <p:txBody>
          <a:bodyPr/>
          <a:lstStyle/>
          <a:p>
            <a:r>
              <a:rPr lang="en-IN" dirty="0"/>
              <a:t>Random Forest </a:t>
            </a:r>
          </a:p>
        </p:txBody>
      </p:sp>
      <p:sp>
        <p:nvSpPr>
          <p:cNvPr id="3" name="Text Placeholder 2">
            <a:extLst>
              <a:ext uri="{FF2B5EF4-FFF2-40B4-BE49-F238E27FC236}">
                <a16:creationId xmlns:a16="http://schemas.microsoft.com/office/drawing/2014/main" id="{4445BE63-D0CF-4E31-87EB-F73FE8571E7C}"/>
              </a:ext>
            </a:extLst>
          </p:cNvPr>
          <p:cNvSpPr>
            <a:spLocks noGrp="1"/>
          </p:cNvSpPr>
          <p:nvPr>
            <p:ph type="body" idx="1"/>
          </p:nvPr>
        </p:nvSpPr>
        <p:spPr>
          <a:xfrm>
            <a:off x="311700" y="1152474"/>
            <a:ext cx="8520600" cy="3991025"/>
          </a:xfrm>
        </p:spPr>
        <p:txBody>
          <a:bodyPr/>
          <a:lstStyle/>
          <a:p>
            <a:pPr marL="114300" indent="0">
              <a:buNone/>
            </a:pPr>
            <a:r>
              <a:rPr lang="en-US" sz="1600" dirty="0">
                <a:solidFill>
                  <a:srgbClr val="002060"/>
                </a:solidFill>
                <a:latin typeface="+mj-lt"/>
              </a:rPr>
              <a:t>Random forest is a Supervised Machine Learning Algorithm that is used widely in Classification and Regression problems. It builds decision trees on different samples and takes their majority vote for classification and average in case of regression.</a:t>
            </a:r>
          </a:p>
          <a:p>
            <a:pPr marL="114300" indent="0">
              <a:buNone/>
            </a:pPr>
            <a:endParaRPr lang="en-US" sz="1600" dirty="0">
              <a:solidFill>
                <a:srgbClr val="002060"/>
              </a:solidFill>
              <a:latin typeface="+mj-lt"/>
            </a:endParaRPr>
          </a:p>
          <a:p>
            <a:pPr marL="114300" indent="0">
              <a:buNone/>
            </a:pPr>
            <a:r>
              <a:rPr lang="en-US" sz="1600" b="1" dirty="0">
                <a:solidFill>
                  <a:srgbClr val="002060"/>
                </a:solidFill>
                <a:latin typeface="+mj-lt"/>
              </a:rPr>
              <a:t>Advantages and Disadvantages of Random Forest</a:t>
            </a:r>
          </a:p>
          <a:p>
            <a:pPr>
              <a:buClr>
                <a:srgbClr val="002060"/>
              </a:buClr>
            </a:pPr>
            <a:r>
              <a:rPr lang="en-US" sz="1600" dirty="0">
                <a:solidFill>
                  <a:srgbClr val="002060"/>
                </a:solidFill>
                <a:latin typeface="+mn-lt"/>
              </a:rPr>
              <a:t>It is immune to the curse of dimensionality. Since each tree does not consider all the               attributes, feature space is reduced.</a:t>
            </a:r>
          </a:p>
          <a:p>
            <a:pPr>
              <a:buClr>
                <a:srgbClr val="002060"/>
              </a:buClr>
            </a:pPr>
            <a:r>
              <a:rPr lang="en-US" sz="1600" dirty="0">
                <a:solidFill>
                  <a:srgbClr val="002060"/>
                </a:solidFill>
                <a:latin typeface="+mn-lt"/>
              </a:rPr>
              <a:t>We don’t have to segregate data into train and test as there will always be 30% of the data which is not seen by the decision tree made out of bootstrap.</a:t>
            </a:r>
          </a:p>
          <a:p>
            <a:pPr marL="114300" indent="0">
              <a:buClr>
                <a:srgbClr val="002060"/>
              </a:buClr>
              <a:buNone/>
            </a:pPr>
            <a:r>
              <a:rPr lang="en-US" sz="1600" b="1" dirty="0">
                <a:solidFill>
                  <a:srgbClr val="002060"/>
                </a:solidFill>
                <a:latin typeface="+mn-lt"/>
              </a:rPr>
              <a:t>Disadvantage</a:t>
            </a:r>
          </a:p>
          <a:p>
            <a:pPr>
              <a:buClr>
                <a:srgbClr val="002060"/>
              </a:buClr>
            </a:pPr>
            <a:r>
              <a:rPr lang="en-US" sz="1600" dirty="0">
                <a:solidFill>
                  <a:srgbClr val="002060"/>
                </a:solidFill>
                <a:latin typeface="+mn-lt"/>
              </a:rPr>
              <a:t>Training time is more compared to other models due to its complexity. Whenever it has to make a prediction each decision tree has to generate output for the given input data.</a:t>
            </a:r>
          </a:p>
          <a:p>
            <a:pPr marL="114300" indent="0">
              <a:buNone/>
            </a:pPr>
            <a:endParaRPr lang="en-US" sz="1600" b="1" dirty="0">
              <a:solidFill>
                <a:srgbClr val="002060"/>
              </a:solidFill>
              <a:latin typeface="+mn-lt"/>
            </a:endParaRPr>
          </a:p>
          <a:p>
            <a:pPr marL="114300" indent="0">
              <a:buNone/>
            </a:pPr>
            <a:endParaRPr lang="en-IN" sz="1600" dirty="0">
              <a:solidFill>
                <a:srgbClr val="002060"/>
              </a:solidFill>
              <a:latin typeface="+mj-lt"/>
            </a:endParaRPr>
          </a:p>
        </p:txBody>
      </p:sp>
    </p:spTree>
    <p:extLst>
      <p:ext uri="{BB962C8B-B14F-4D97-AF65-F5344CB8AC3E}">
        <p14:creationId xmlns:p14="http://schemas.microsoft.com/office/powerpoint/2010/main" val="179105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Ridge Regression</a:t>
            </a:r>
          </a:p>
        </p:txBody>
      </p:sp>
      <p:sp>
        <p:nvSpPr>
          <p:cNvPr id="3" name="Text Placeholder 2"/>
          <p:cNvSpPr>
            <a:spLocks noGrp="1"/>
          </p:cNvSpPr>
          <p:nvPr>
            <p:ph type="body" idx="1"/>
          </p:nvPr>
        </p:nvSpPr>
        <p:spPr/>
        <p:txBody>
          <a:bodyPr/>
          <a:lstStyle/>
          <a:p>
            <a:r>
              <a:rPr lang="en-US" dirty="0"/>
              <a:t>R </a:t>
            </a:r>
            <a:r>
              <a:rPr lang="en-US" dirty="0">
                <a:solidFill>
                  <a:srgbClr val="002060"/>
                </a:solidFill>
              </a:rPr>
              <a:t>Ridge regression  is a model tuning method that is used to analyze any data that suffers from Multicollinearity . This  method performs regularization</a:t>
            </a:r>
          </a:p>
          <a:p>
            <a:pPr marL="114300" indent="0">
              <a:buNone/>
            </a:pPr>
            <a:r>
              <a:rPr lang="en-US" b="1" dirty="0">
                <a:solidFill>
                  <a:srgbClr val="002060"/>
                </a:solidFill>
              </a:rPr>
              <a:t>Advantage and Disadvantage of Ridge regression:</a:t>
            </a:r>
          </a:p>
          <a:p>
            <a:pPr>
              <a:buClr>
                <a:srgbClr val="002060"/>
              </a:buClr>
              <a:buSzPct val="120000"/>
              <a:buFont typeface="Arial" pitchFamily="34" charset="0"/>
              <a:buChar char="•"/>
            </a:pPr>
            <a:r>
              <a:rPr lang="en-US" dirty="0">
                <a:solidFill>
                  <a:srgbClr val="002060"/>
                </a:solidFill>
              </a:rPr>
              <a:t>The biggest benefit of ridge regression is its ability to produce a lower test mean squared error (MSE) compared to its least square regression when multicollinearity is present</a:t>
            </a:r>
          </a:p>
          <a:p>
            <a:pPr>
              <a:buClr>
                <a:srgbClr val="002060"/>
              </a:buClr>
              <a:buSzPct val="120000"/>
              <a:buFont typeface="Arial" pitchFamily="34" charset="0"/>
              <a:buChar char="•"/>
            </a:pPr>
            <a:r>
              <a:rPr lang="en-US" dirty="0">
                <a:solidFill>
                  <a:srgbClr val="002060"/>
                </a:solidFill>
              </a:rPr>
              <a:t>The biggest drawback of ridge regression is its inability to perform variable selection since it include all predictor variable in the final model since some predictors will get shrunken very close to zero.</a:t>
            </a:r>
            <a:endParaRPr lang="en-US" b="1" dirty="0">
              <a:solidFill>
                <a:srgbClr val="002060"/>
              </a:solidFill>
            </a:endParaRPr>
          </a:p>
          <a:p>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Regression</a:t>
            </a:r>
          </a:p>
        </p:txBody>
      </p:sp>
      <p:sp>
        <p:nvSpPr>
          <p:cNvPr id="3" name="Text Placeholder 2"/>
          <p:cNvSpPr>
            <a:spLocks noGrp="1"/>
          </p:cNvSpPr>
          <p:nvPr>
            <p:ph type="body" idx="1"/>
          </p:nvPr>
        </p:nvSpPr>
        <p:spPr/>
        <p:txBody>
          <a:bodyPr/>
          <a:lstStyle/>
          <a:p>
            <a:pPr>
              <a:buClr>
                <a:srgbClr val="002060"/>
              </a:buClr>
              <a:buSzPct val="120000"/>
              <a:buNone/>
            </a:pPr>
            <a:r>
              <a:rPr lang="en-US" dirty="0"/>
              <a:t>    </a:t>
            </a:r>
            <a:r>
              <a:rPr lang="en-US" dirty="0">
                <a:solidFill>
                  <a:srgbClr val="002060"/>
                </a:solidFill>
              </a:rPr>
              <a:t>Lasso regression is a type of linear regression that uses shrinkage shrinkage is where data value are shrunk towards a central point.</a:t>
            </a:r>
          </a:p>
          <a:p>
            <a:pPr>
              <a:buClr>
                <a:srgbClr val="002060"/>
              </a:buClr>
              <a:buSzPct val="120000"/>
              <a:buNone/>
            </a:pPr>
            <a:r>
              <a:rPr lang="en-US" b="1" dirty="0">
                <a:solidFill>
                  <a:srgbClr val="002060"/>
                </a:solidFill>
              </a:rPr>
              <a:t>Advantage and Disadvantage of Lasso Regression</a:t>
            </a:r>
            <a:r>
              <a:rPr lang="en-US" dirty="0">
                <a:solidFill>
                  <a:srgbClr val="002060"/>
                </a:solidFill>
              </a:rPr>
              <a:t>:</a:t>
            </a:r>
          </a:p>
          <a:p>
            <a:pPr>
              <a:buClr>
                <a:srgbClr val="002060"/>
              </a:buClr>
              <a:buSzPct val="120000"/>
              <a:buNone/>
            </a:pPr>
            <a:r>
              <a:rPr lang="en-US" dirty="0">
                <a:solidFill>
                  <a:srgbClr val="002060"/>
                </a:solidFill>
              </a:rPr>
              <a:t>     The main advantage of a lasso regression model is that it has the ability to set the coefficient for feature it does not consider interesting to zero and the model does some automatic feature selection on other side biased coefficient that are produced by a lasso model are biased. The L1 penalty that is added to the model artificial shrinks the coefficient closer to zero and difficult to estimate  standard errors since the coefficient estimates in a lasso model are biased.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Text Placeholder 2"/>
          <p:cNvSpPr>
            <a:spLocks noGrp="1"/>
          </p:cNvSpPr>
          <p:nvPr>
            <p:ph type="body" idx="1"/>
          </p:nvPr>
        </p:nvSpPr>
        <p:spPr/>
        <p:txBody>
          <a:bodyPr/>
          <a:lstStyle/>
          <a:p>
            <a:pPr>
              <a:buClr>
                <a:srgbClr val="002060"/>
              </a:buClr>
              <a:buSzPct val="120000"/>
              <a:buFont typeface="+mj-lt"/>
              <a:buAutoNum type="arabicPeriod"/>
            </a:pPr>
            <a:r>
              <a:rPr lang="en-US" dirty="0">
                <a:solidFill>
                  <a:srgbClr val="002060"/>
                </a:solidFill>
              </a:rPr>
              <a:t>Problem statement</a:t>
            </a:r>
          </a:p>
          <a:p>
            <a:pPr>
              <a:buClr>
                <a:srgbClr val="002060"/>
              </a:buClr>
              <a:buSzPct val="120000"/>
              <a:buFont typeface="+mj-lt"/>
              <a:buAutoNum type="arabicPeriod"/>
            </a:pPr>
            <a:r>
              <a:rPr lang="en-US" dirty="0">
                <a:solidFill>
                  <a:srgbClr val="002060"/>
                </a:solidFill>
              </a:rPr>
              <a:t>Data summary</a:t>
            </a:r>
          </a:p>
          <a:p>
            <a:pPr>
              <a:buClr>
                <a:srgbClr val="002060"/>
              </a:buClr>
              <a:buSzPct val="120000"/>
              <a:buFont typeface="+mj-lt"/>
              <a:buAutoNum type="arabicPeriod"/>
            </a:pPr>
            <a:r>
              <a:rPr lang="en-US" dirty="0">
                <a:solidFill>
                  <a:srgbClr val="002060"/>
                </a:solidFill>
              </a:rPr>
              <a:t>Exploratory Data prediction</a:t>
            </a:r>
          </a:p>
          <a:p>
            <a:pPr>
              <a:buClr>
                <a:srgbClr val="002060"/>
              </a:buClr>
              <a:buSzPct val="120000"/>
              <a:buFont typeface="+mj-lt"/>
              <a:buAutoNum type="arabicPeriod"/>
            </a:pPr>
            <a:r>
              <a:rPr lang="en-US" dirty="0">
                <a:solidFill>
                  <a:srgbClr val="002060"/>
                </a:solidFill>
              </a:rPr>
              <a:t>EDA For a Rossmann sales prediction</a:t>
            </a:r>
          </a:p>
          <a:p>
            <a:pPr>
              <a:buClr>
                <a:srgbClr val="002060"/>
              </a:buClr>
              <a:buSzPct val="120000"/>
              <a:buFont typeface="+mj-lt"/>
              <a:buAutoNum type="arabicPeriod"/>
            </a:pPr>
            <a:r>
              <a:rPr lang="en-US" dirty="0">
                <a:solidFill>
                  <a:srgbClr val="002060"/>
                </a:solidFill>
              </a:rPr>
              <a:t>Machine Learning</a:t>
            </a:r>
          </a:p>
          <a:p>
            <a:pPr>
              <a:buClr>
                <a:srgbClr val="002060"/>
              </a:buClr>
              <a:buSzPct val="120000"/>
              <a:buFont typeface="+mj-lt"/>
              <a:buAutoNum type="arabicPeriod"/>
            </a:pPr>
            <a:r>
              <a:rPr lang="en-US" dirty="0">
                <a:solidFill>
                  <a:srgbClr val="002060"/>
                </a:solidFill>
              </a:rPr>
              <a:t>Linear Regression</a:t>
            </a:r>
          </a:p>
          <a:p>
            <a:pPr>
              <a:buClr>
                <a:srgbClr val="002060"/>
              </a:buClr>
              <a:buSzPct val="120000"/>
              <a:buFont typeface="+mj-lt"/>
              <a:buAutoNum type="arabicPeriod"/>
            </a:pPr>
            <a:r>
              <a:rPr lang="en-US" dirty="0">
                <a:solidFill>
                  <a:srgbClr val="002060"/>
                </a:solidFill>
              </a:rPr>
              <a:t>Decision Tree</a:t>
            </a:r>
          </a:p>
          <a:p>
            <a:pPr>
              <a:buClr>
                <a:srgbClr val="002060"/>
              </a:buClr>
              <a:buSzPct val="120000"/>
              <a:buFont typeface="+mj-lt"/>
              <a:buAutoNum type="arabicPeriod"/>
            </a:pPr>
            <a:r>
              <a:rPr lang="en-US" dirty="0">
                <a:solidFill>
                  <a:srgbClr val="002060"/>
                </a:solidFill>
              </a:rPr>
              <a:t>Feature Engineering</a:t>
            </a:r>
          </a:p>
          <a:p>
            <a:pPr>
              <a:buClr>
                <a:srgbClr val="002060"/>
              </a:buClr>
              <a:buSzPct val="120000"/>
              <a:buFont typeface="+mj-lt"/>
              <a:buAutoNum type="arabicPeriod"/>
            </a:pPr>
            <a:r>
              <a:rPr lang="en-US" dirty="0">
                <a:solidFill>
                  <a:srgbClr val="002060"/>
                </a:solidFill>
              </a:rPr>
              <a:t>Challenges</a:t>
            </a:r>
          </a:p>
          <a:p>
            <a:pPr>
              <a:buClr>
                <a:srgbClr val="002060"/>
              </a:buClr>
              <a:buSzPct val="120000"/>
              <a:buFont typeface="+mj-lt"/>
              <a:buAutoNum type="arabicPeriod"/>
            </a:pPr>
            <a:r>
              <a:rPr lang="en-US" dirty="0">
                <a:solidFill>
                  <a:srgbClr val="002060"/>
                </a:solidFill>
              </a:rPr>
              <a:t>Conclusion</a:t>
            </a:r>
          </a:p>
          <a:p>
            <a:pPr>
              <a:buClr>
                <a:srgbClr val="002060"/>
              </a:buClr>
              <a:buSzPct val="120000"/>
              <a:buNone/>
            </a:pPr>
            <a:endParaRPr lang="en-US" dirty="0">
              <a:solidFill>
                <a:srgbClr val="002060"/>
              </a:solidFill>
            </a:endParaRPr>
          </a:p>
          <a:p>
            <a:pPr>
              <a:buClr>
                <a:srgbClr val="002060"/>
              </a:buClr>
              <a:buSzPct val="120000"/>
              <a:buFont typeface="+mj-lt"/>
              <a:buAutoNum type="arabicPeriod"/>
            </a:pPr>
            <a:endParaRPr 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Understand the column of the dataset.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Analyze and visualization of the rossmann sales according to feature.</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Find the right chart to show the chart.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Difficulties to find out the correct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From plot sales and competition open since months show sales go increasing from November and highest in months December.</a:t>
            </a:r>
          </a:p>
          <a:p>
            <a:pPr>
              <a:buClr>
                <a:srgbClr val="002060"/>
              </a:buClr>
              <a:buSzPct val="120000"/>
              <a:buFont typeface="Arial" pitchFamily="34" charset="0"/>
              <a:buChar char="•"/>
            </a:pPr>
            <a:r>
              <a:rPr lang="en-US" dirty="0">
                <a:solidFill>
                  <a:srgbClr val="002060"/>
                </a:solidFill>
              </a:rPr>
              <a:t>From plot sales and day of the week sales highest on Monday and start declining from Tuesday to Saturday and o Sunday sales almost near to zero.</a:t>
            </a:r>
          </a:p>
          <a:p>
            <a:pPr>
              <a:buClr>
                <a:srgbClr val="002060"/>
              </a:buClr>
              <a:buSzPct val="120000"/>
              <a:buFont typeface="Arial" pitchFamily="34" charset="0"/>
              <a:buChar char="•"/>
            </a:pPr>
            <a:r>
              <a:rPr lang="en-US" dirty="0">
                <a:solidFill>
                  <a:srgbClr val="002060"/>
                </a:solidFill>
              </a:rPr>
              <a:t>Plot b/t promotion and sales show that promotion  helps in increasing sales.</a:t>
            </a:r>
          </a:p>
          <a:p>
            <a:pPr>
              <a:buClr>
                <a:srgbClr val="002060"/>
              </a:buClr>
              <a:buSzPct val="120000"/>
              <a:buFont typeface="Arial" pitchFamily="34" charset="0"/>
              <a:buChar char="•"/>
            </a:pPr>
            <a:r>
              <a:rPr lang="en-US" dirty="0">
                <a:solidFill>
                  <a:srgbClr val="002060"/>
                </a:solidFill>
              </a:rPr>
              <a:t>Type of store play an important roles in opening pattern of stores. </a:t>
            </a:r>
          </a:p>
          <a:p>
            <a:pPr>
              <a:buClr>
                <a:srgbClr val="002060"/>
              </a:buClr>
              <a:buSzPct val="120000"/>
              <a:buFont typeface="Arial" pitchFamily="34" charset="0"/>
              <a:buChar char="•"/>
            </a:pPr>
            <a:r>
              <a:rPr lang="en-US" dirty="0">
                <a:solidFill>
                  <a:srgbClr val="002060"/>
                </a:solidFill>
              </a:rPr>
              <a:t>All Type’b’stores never closed except for refurbishment or other reason.</a:t>
            </a:r>
          </a:p>
          <a:p>
            <a:pPr>
              <a:buClr>
                <a:srgbClr val="002060"/>
              </a:buClr>
              <a:buSzPct val="120000"/>
              <a:buFont typeface="Arial" pitchFamily="34" charset="0"/>
              <a:buChar char="•"/>
            </a:pPr>
            <a:r>
              <a:rPr lang="en-US" dirty="0">
                <a:solidFill>
                  <a:srgbClr val="002060"/>
                </a:solidFill>
              </a:rPr>
              <a:t>Assortment level ‘b’ is only  offered at store Type ‘b’.</a:t>
            </a:r>
          </a:p>
          <a:p>
            <a:pPr>
              <a:buClr>
                <a:srgbClr val="002060"/>
              </a:buClr>
              <a:buSzPct val="120000"/>
              <a:buFont typeface="Arial" pitchFamily="34" charset="0"/>
              <a:buChar char="•"/>
            </a:pPr>
            <a:r>
              <a:rPr lang="en-US" dirty="0">
                <a:solidFill>
                  <a:srgbClr val="002060"/>
                </a:solidFill>
              </a:rPr>
              <a:t>We can observe that most of the stores remain closed during state Holiday. But it is interesting to note that the no of store opened during school holiday.</a:t>
            </a:r>
          </a:p>
          <a:p>
            <a:pPr>
              <a:buClr>
                <a:srgbClr val="002060"/>
              </a:buClr>
              <a:buSzPct val="12000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       Q/A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Prediction based on sales</a:t>
            </a:r>
          </a:p>
          <a:p>
            <a:pPr>
              <a:buClr>
                <a:srgbClr val="002060"/>
              </a:buClr>
              <a:buSzPct val="120000"/>
              <a:buFont typeface="Arial" pitchFamily="34" charset="0"/>
              <a:buChar char="•"/>
            </a:pPr>
            <a:r>
              <a:rPr lang="en-US" dirty="0">
                <a:solidFill>
                  <a:srgbClr val="002060"/>
                </a:solidFill>
              </a:rPr>
              <a:t>Prediction based on sales on dependent variable</a:t>
            </a:r>
          </a:p>
          <a:p>
            <a:pPr>
              <a:buClr>
                <a:srgbClr val="002060"/>
              </a:buClr>
              <a:buSzPct val="120000"/>
              <a:buFont typeface="Arial" pitchFamily="34" charset="0"/>
              <a:buChar char="•"/>
            </a:pPr>
            <a:r>
              <a:rPr lang="en-US" dirty="0">
                <a:solidFill>
                  <a:srgbClr val="002060"/>
                </a:solidFill>
              </a:rPr>
              <a:t>Prediction based on store type</a:t>
            </a:r>
          </a:p>
          <a:p>
            <a:pPr>
              <a:buClr>
                <a:srgbClr val="002060"/>
              </a:buClr>
              <a:buSzPct val="120000"/>
              <a:buFont typeface="Arial" pitchFamily="34" charset="0"/>
              <a:buChar char="•"/>
            </a:pPr>
            <a:r>
              <a:rPr lang="en-US" dirty="0">
                <a:solidFill>
                  <a:srgbClr val="002060"/>
                </a:solidFill>
              </a:rPr>
              <a:t>Prediction based on sales between assortment and store type</a:t>
            </a:r>
          </a:p>
          <a:p>
            <a:pPr>
              <a:buClr>
                <a:srgbClr val="002060"/>
              </a:buClr>
              <a:buSzPct val="120000"/>
              <a:buFont typeface="Arial" pitchFamily="34" charset="0"/>
              <a:buChar char="•"/>
            </a:pPr>
            <a:r>
              <a:rPr lang="en-US" dirty="0">
                <a:solidFill>
                  <a:srgbClr val="002060"/>
                </a:solidFill>
              </a:rPr>
              <a:t>Prediction based on state holiday and school holiday</a:t>
            </a:r>
          </a:p>
          <a:p>
            <a:pPr>
              <a:buClr>
                <a:srgbClr val="002060"/>
              </a:buClr>
              <a:buSzPct val="120000"/>
              <a:buFont typeface="Arial" pitchFamily="34" charset="0"/>
              <a:buChar char="•"/>
            </a:pPr>
            <a:r>
              <a:rPr lang="en-US" dirty="0">
                <a:solidFill>
                  <a:srgbClr val="002060"/>
                </a:solidFill>
              </a:rPr>
              <a:t>Prediction based on day of week and open promo</a:t>
            </a:r>
          </a:p>
          <a:p>
            <a:pPr>
              <a:buClr>
                <a:srgbClr val="002060"/>
              </a:buClr>
              <a:buSzPct val="120000"/>
              <a:buNone/>
            </a:pPr>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In the Rossmann sales prediction project there is a dataset which contains sales information.</a:t>
            </a:r>
          </a:p>
          <a:p>
            <a:pPr>
              <a:buClr>
                <a:srgbClr val="002060"/>
              </a:buClr>
              <a:buSzPct val="120000"/>
              <a:buFont typeface="Arial" pitchFamily="34" charset="0"/>
              <a:buChar char="•"/>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There are two dataset that is </a:t>
            </a:r>
            <a:r>
              <a:rPr lang="en-US" dirty="0" err="1">
                <a:solidFill>
                  <a:srgbClr val="002060"/>
                </a:solidFill>
              </a:rPr>
              <a:t>Rossmann</a:t>
            </a:r>
            <a:r>
              <a:rPr lang="en-US" dirty="0">
                <a:solidFill>
                  <a:srgbClr val="002060"/>
                </a:solidFill>
              </a:rPr>
              <a:t> Store dataset and Store dataset.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err="1">
                <a:solidFill>
                  <a:srgbClr val="002060"/>
                </a:solidFill>
              </a:rPr>
              <a:t>Rossmann</a:t>
            </a:r>
            <a:r>
              <a:rPr lang="en-US" dirty="0">
                <a:solidFill>
                  <a:srgbClr val="002060"/>
                </a:solidFill>
              </a:rPr>
              <a:t> Store dataset has 1017209 rows and 8 columns whereas Store dataset has 1115 rows and 10 columns.</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Data contain information on Sales, Customers, Assortments, State Holidays,</a:t>
            </a:r>
          </a:p>
          <a:p>
            <a:pPr marL="114300" indent="0">
              <a:buClr>
                <a:srgbClr val="002060"/>
              </a:buClr>
              <a:buSzPct val="120000"/>
              <a:buNone/>
            </a:pPr>
            <a:r>
              <a:rPr lang="en-US" dirty="0">
                <a:solidFill>
                  <a:srgbClr val="002060"/>
                </a:solidFill>
              </a:rPr>
              <a:t>     School Holidays, Promotions etc.</a:t>
            </a:r>
          </a:p>
          <a:p>
            <a:pPr marL="114300" indent="0">
              <a:buClr>
                <a:srgbClr val="002060"/>
              </a:buClr>
              <a:buSzPct val="120000"/>
              <a:buNone/>
            </a:pPr>
            <a:r>
              <a:rPr lang="en-US" dirty="0">
                <a:solidFill>
                  <a:srgbClr val="002060"/>
                </a:solidFill>
              </a:rPr>
              <a:t> </a:t>
            </a:r>
          </a:p>
          <a:p>
            <a:pPr>
              <a:buClr>
                <a:srgbClr val="002060"/>
              </a:buClr>
              <a:buSzPct val="120000"/>
            </a:pPr>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Prediction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Exploratory Data Prediction is also known as EDA, is the  process of interpreting datasets by summarizing their key properties and frequently them </a:t>
            </a:r>
          </a:p>
          <a:p>
            <a:pPr>
              <a:buClr>
                <a:srgbClr val="002060"/>
              </a:buClr>
              <a:buSzPct val="120000"/>
              <a:buFont typeface="Arial" pitchFamily="34" charset="0"/>
              <a:buChar char="•"/>
            </a:pPr>
            <a:r>
              <a:rPr lang="en-US" dirty="0">
                <a:solidFill>
                  <a:srgbClr val="002060"/>
                </a:solidFill>
              </a:rPr>
              <a:t>EDA refers to the critical process of performing  initial investigation on datasets so as discover the patterns, to spots anomalies , to hypothesis, and to check  assumptions with the help of summary statics and graphical representation</a:t>
            </a:r>
          </a:p>
          <a:p>
            <a:pPr>
              <a:buClr>
                <a:srgbClr val="002060"/>
              </a:buClr>
              <a:buSzPct val="120000"/>
              <a:buFont typeface="Arial" pitchFamily="34" charset="0"/>
              <a:buChar char="•"/>
            </a:pPr>
            <a:r>
              <a:rPr lang="en-US" dirty="0">
                <a:solidFill>
                  <a:srgbClr val="002060"/>
                </a:solidFill>
              </a:rPr>
              <a:t>In EDA, plotting option include box plot, line plots , scatter plots and many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sz="1600" dirty="0">
              <a:solidFill>
                <a:srgbClr val="002060"/>
              </a:solidFill>
            </a:endParaRPr>
          </a:p>
          <a:p>
            <a:pPr>
              <a:buNone/>
            </a:pPr>
            <a:r>
              <a:rPr lang="en-US" sz="1600" dirty="0">
                <a:solidFill>
                  <a:srgbClr val="002060"/>
                </a:solidFill>
              </a:rPr>
              <a:t>From the plot we can see sales  are high during the year 1900. as there are very few store were operated of Rossmann so there is less competition and sales are high but the pass year no of store increased</a:t>
            </a:r>
          </a:p>
        </p:txBody>
      </p:sp>
      <p:pic>
        <p:nvPicPr>
          <p:cNvPr id="4" name="Picture 3" descr="sales.png"/>
          <p:cNvPicPr>
            <a:picLocks noChangeAspect="1"/>
          </p:cNvPicPr>
          <p:nvPr/>
        </p:nvPicPr>
        <p:blipFill>
          <a:blip r:embed="rId2"/>
          <a:stretch>
            <a:fillRect/>
          </a:stretch>
        </p:blipFill>
        <p:spPr>
          <a:xfrm>
            <a:off x="1225685" y="1011677"/>
            <a:ext cx="5700410" cy="2587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of week &amp; open promo</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r>
              <a:rPr lang="en-US" sz="1600" dirty="0"/>
              <a:t>B</a:t>
            </a:r>
          </a:p>
          <a:p>
            <a:r>
              <a:rPr lang="en-US" sz="1600" dirty="0"/>
              <a:t> </a:t>
            </a:r>
            <a:r>
              <a:rPr lang="en-US" sz="1600" dirty="0">
                <a:solidFill>
                  <a:srgbClr val="002060"/>
                </a:solidFill>
              </a:rPr>
              <a:t>Bar plot b/w promo and sales shows the effect of promotion on sales  here 0 represents the store which did not opt for promo and 1 shows for stores who opt for promo. Those store who took promotion their sales are high as compared to store who didn’t took promo </a:t>
            </a:r>
            <a:endParaRPr lang="en-US" sz="1600" dirty="0"/>
          </a:p>
        </p:txBody>
      </p:sp>
      <p:pic>
        <p:nvPicPr>
          <p:cNvPr id="4" name="Picture 3" descr="week.png"/>
          <p:cNvPicPr>
            <a:picLocks noChangeAspect="1"/>
          </p:cNvPicPr>
          <p:nvPr/>
        </p:nvPicPr>
        <p:blipFill>
          <a:blip r:embed="rId2"/>
          <a:stretch>
            <a:fillRect/>
          </a:stretch>
        </p:blipFill>
        <p:spPr>
          <a:xfrm>
            <a:off x="330741" y="1167319"/>
            <a:ext cx="4100212" cy="2227634"/>
          </a:xfrm>
          <a:prstGeom prst="rect">
            <a:avLst/>
          </a:prstGeom>
        </p:spPr>
      </p:pic>
      <p:pic>
        <p:nvPicPr>
          <p:cNvPr id="5" name="Picture 4" descr="promo day.png"/>
          <p:cNvPicPr>
            <a:picLocks noChangeAspect="1"/>
          </p:cNvPicPr>
          <p:nvPr/>
        </p:nvPicPr>
        <p:blipFill>
          <a:blip r:embed="rId3"/>
          <a:stretch>
            <a:fillRect/>
          </a:stretch>
        </p:blipFill>
        <p:spPr>
          <a:xfrm>
            <a:off x="4552544" y="1150863"/>
            <a:ext cx="4192621" cy="2244089"/>
          </a:xfrm>
          <a:prstGeom prst="rect">
            <a:avLst/>
          </a:prstGeom>
        </p:spPr>
      </p:pic>
    </p:spTree>
    <p:extLst>
      <p:ext uri="{BB962C8B-B14F-4D97-AF65-F5344CB8AC3E}">
        <p14:creationId xmlns:p14="http://schemas.microsoft.com/office/powerpoint/2010/main" val="341666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Holiday &amp; School Holiday</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sz="1600" dirty="0">
              <a:solidFill>
                <a:srgbClr val="002060"/>
              </a:solidFill>
            </a:endParaRPr>
          </a:p>
          <a:p>
            <a:r>
              <a:rPr lang="en-US" sz="1600" dirty="0">
                <a:solidFill>
                  <a:srgbClr val="002060"/>
                </a:solidFill>
              </a:rPr>
              <a:t>We can observe that most of the store remain closed during state and holiday. but it is interesting to note that the no of store opened during school holiday were more than that were opened during state holiday. Another important thing to note is that the store which were opened during school holiday had more sales than normal.</a:t>
            </a:r>
          </a:p>
        </p:txBody>
      </p:sp>
      <p:pic>
        <p:nvPicPr>
          <p:cNvPr id="4" name="Picture 3" descr="state holiday.png"/>
          <p:cNvPicPr>
            <a:picLocks noChangeAspect="1"/>
          </p:cNvPicPr>
          <p:nvPr/>
        </p:nvPicPr>
        <p:blipFill>
          <a:blip r:embed="rId2"/>
          <a:stretch>
            <a:fillRect/>
          </a:stretch>
        </p:blipFill>
        <p:spPr>
          <a:xfrm>
            <a:off x="302470" y="1157590"/>
            <a:ext cx="3948517" cy="2188725"/>
          </a:xfrm>
          <a:prstGeom prst="rect">
            <a:avLst/>
          </a:prstGeom>
        </p:spPr>
      </p:pic>
      <p:pic>
        <p:nvPicPr>
          <p:cNvPr id="5" name="Picture 4" descr="school holiday.png"/>
          <p:cNvPicPr>
            <a:picLocks noChangeAspect="1"/>
          </p:cNvPicPr>
          <p:nvPr/>
        </p:nvPicPr>
        <p:blipFill>
          <a:blip r:embed="rId3"/>
          <a:stretch>
            <a:fillRect/>
          </a:stretch>
        </p:blipFill>
        <p:spPr>
          <a:xfrm>
            <a:off x="4338537" y="1147863"/>
            <a:ext cx="4455268" cy="2208180"/>
          </a:xfrm>
          <a:prstGeom prst="rect">
            <a:avLst/>
          </a:prstGeom>
        </p:spPr>
      </p:pic>
    </p:spTree>
    <p:extLst>
      <p:ext uri="{BB962C8B-B14F-4D97-AF65-F5344CB8AC3E}">
        <p14:creationId xmlns:p14="http://schemas.microsoft.com/office/powerpoint/2010/main" val="42354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 of sales b/w assortment and store type</a:t>
            </a:r>
          </a:p>
        </p:txBody>
      </p:sp>
      <p:sp>
        <p:nvSpPr>
          <p:cNvPr id="3" name="Text Placeholder 2"/>
          <p:cNvSpPr>
            <a:spLocks noGrp="1"/>
          </p:cNvSpPr>
          <p:nvPr>
            <p:ph type="body" idx="1"/>
          </p:nvPr>
        </p:nvSpPr>
        <p:spPr/>
        <p:txBody>
          <a:bodyPr/>
          <a:lstStyle/>
          <a:p>
            <a:endParaRPr lang="en-US" dirty="0"/>
          </a:p>
        </p:txBody>
      </p:sp>
      <p:pic>
        <p:nvPicPr>
          <p:cNvPr id="4" name="Picture 3" descr="assortment.png"/>
          <p:cNvPicPr>
            <a:picLocks noChangeAspect="1"/>
          </p:cNvPicPr>
          <p:nvPr/>
        </p:nvPicPr>
        <p:blipFill>
          <a:blip r:embed="rId2"/>
          <a:stretch>
            <a:fillRect/>
          </a:stretch>
        </p:blipFill>
        <p:spPr>
          <a:xfrm>
            <a:off x="330741" y="1206228"/>
            <a:ext cx="4163438" cy="3346317"/>
          </a:xfrm>
          <a:prstGeom prst="rect">
            <a:avLst/>
          </a:prstGeom>
        </p:spPr>
      </p:pic>
      <p:pic>
        <p:nvPicPr>
          <p:cNvPr id="5" name="Picture 4" descr="store type.png"/>
          <p:cNvPicPr>
            <a:picLocks noChangeAspect="1"/>
          </p:cNvPicPr>
          <p:nvPr/>
        </p:nvPicPr>
        <p:blipFill>
          <a:blip r:embed="rId3"/>
          <a:stretch>
            <a:fillRect/>
          </a:stretch>
        </p:blipFill>
        <p:spPr>
          <a:xfrm>
            <a:off x="4552544" y="1177046"/>
            <a:ext cx="4253890" cy="3356043"/>
          </a:xfrm>
          <a:prstGeom prst="rect">
            <a:avLst/>
          </a:prstGeom>
        </p:spPr>
      </p:pic>
    </p:spTree>
    <p:extLst>
      <p:ext uri="{BB962C8B-B14F-4D97-AF65-F5344CB8AC3E}">
        <p14:creationId xmlns:p14="http://schemas.microsoft.com/office/powerpoint/2010/main" val="213298259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1215</Words>
  <Application>Microsoft Office PowerPoint</Application>
  <PresentationFormat>On-screen Show (16:9)</PresentationFormat>
  <Paragraphs>141</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Montserrat</vt:lpstr>
      <vt:lpstr>Simple Light</vt:lpstr>
      <vt:lpstr> Capstone Project 2  Retail Sales prediction   Data science learners Team   Team Members: Ayush Goyal M Sameer Ahamed Nitesh Bhowmick </vt:lpstr>
      <vt:lpstr>Content</vt:lpstr>
      <vt:lpstr>Problem Statement</vt:lpstr>
      <vt:lpstr>Data Summary</vt:lpstr>
      <vt:lpstr>Exploratory Data Prediction</vt:lpstr>
      <vt:lpstr>Sales</vt:lpstr>
      <vt:lpstr>Day of week &amp; open promo</vt:lpstr>
      <vt:lpstr>State Holiday &amp; School Holiday</vt:lpstr>
      <vt:lpstr>Box plot of sales b/w assortment and store type</vt:lpstr>
      <vt:lpstr>Store Type</vt:lpstr>
      <vt:lpstr>Sales Dependent Variable</vt:lpstr>
      <vt:lpstr>Machine learning</vt:lpstr>
      <vt:lpstr>Why machine learning is important</vt:lpstr>
      <vt:lpstr>Different types of machine learning</vt:lpstr>
      <vt:lpstr>Linear Regression</vt:lpstr>
      <vt:lpstr>Decision tree </vt:lpstr>
      <vt:lpstr>Random Forest </vt:lpstr>
      <vt:lpstr>  Ridge Regression</vt:lpstr>
      <vt:lpstr>Lasso Regression</vt:lpstr>
      <vt:lpstr>Challenges</vt:lpstr>
      <vt:lpstr>Conclusion</vt:lpstr>
      <vt:lpstr>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2                 Rossmann Sales prediction              Data science learners Team     </dc:title>
  <cp:lastModifiedBy>M SAMEER AHAMED</cp:lastModifiedBy>
  <cp:revision>43</cp:revision>
  <dcterms:modified xsi:type="dcterms:W3CDTF">2022-11-10T22:44:40Z</dcterms:modified>
</cp:coreProperties>
</file>