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Merriweather Black"/>
      <p:bold r:id="rId27"/>
      <p:boldItalic r:id="rId28"/>
    </p:embeddedFont>
    <p:embeddedFont>
      <p:font typeface="Merriweathe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3" roundtripDataSignature="AMtx7mjZI+c85owKQUkamt4yS0F7QTJD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erriweatherBlack-boldItalic.fntdata"/><Relationship Id="rId27" Type="http://schemas.openxmlformats.org/officeDocument/2006/relationships/font" Target="fonts/MerriweatherBlack-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722941b89d_0_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722941b89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31"/>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31"/>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8" name="Shape 18"/>
        <p:cNvGrpSpPr/>
        <p:nvPr/>
      </p:nvGrpSpPr>
      <p:grpSpPr>
        <a:xfrm>
          <a:off x="0" y="0"/>
          <a:ext cx="0" cy="0"/>
          <a:chOff x="0" y="0"/>
          <a:chExt cx="0" cy="0"/>
        </a:xfrm>
      </p:grpSpPr>
      <p:sp>
        <p:nvSpPr>
          <p:cNvPr id="19" name="Google Shape;19;p2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0" name="Google Shape;2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2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 name="Google Shape;23;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2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2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8" name="Google Shape;2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2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2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2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2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2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3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21"/>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US" sz="4200">
                <a:solidFill>
                  <a:srgbClr val="CC0000"/>
                </a:solidFill>
                <a:latin typeface="Merriweather"/>
                <a:ea typeface="Merriweather"/>
                <a:cs typeface="Merriweather"/>
                <a:sym typeface="Merriweather"/>
              </a:rPr>
              <a:t>              		</a:t>
            </a:r>
            <a:r>
              <a:rPr lang="en-US" sz="3200">
                <a:solidFill>
                  <a:srgbClr val="CC0000"/>
                </a:solidFill>
                <a:latin typeface="Merriweather Black"/>
                <a:ea typeface="Merriweather Black"/>
                <a:cs typeface="Merriweather Black"/>
                <a:sym typeface="Merriweather Black"/>
              </a:rPr>
              <a:t>Capstone Project 3</a:t>
            </a:r>
            <a:endParaRPr sz="3200">
              <a:solidFill>
                <a:srgbClr val="CC0000"/>
              </a:solidFill>
              <a:latin typeface="Merriweather Black"/>
              <a:ea typeface="Merriweather Black"/>
              <a:cs typeface="Merriweather Black"/>
              <a:sym typeface="Merriweather Black"/>
            </a:endParaRPr>
          </a:p>
          <a:p>
            <a:pPr indent="0" lvl="0" marL="0" rtl="0" algn="ctr">
              <a:lnSpc>
                <a:spcPct val="100000"/>
              </a:lnSpc>
              <a:spcBef>
                <a:spcPts val="0"/>
              </a:spcBef>
              <a:spcAft>
                <a:spcPts val="0"/>
              </a:spcAft>
              <a:buSzPts val="5200"/>
              <a:buNone/>
            </a:pPr>
            <a:r>
              <a:rPr b="1" lang="en-US" sz="2800">
                <a:solidFill>
                  <a:schemeClr val="lt1"/>
                </a:solidFill>
                <a:latin typeface="Merriweather"/>
                <a:ea typeface="Merriweather"/>
                <a:cs typeface="Merriweather"/>
                <a:sym typeface="Merriweather"/>
              </a:rPr>
              <a:t>Mobile price range prediction</a:t>
            </a:r>
            <a:br>
              <a:rPr b="1" lang="en-US" sz="3600">
                <a:solidFill>
                  <a:schemeClr val="lt1"/>
                </a:solidFill>
                <a:latin typeface="Merriweather"/>
                <a:ea typeface="Merriweather"/>
                <a:cs typeface="Merriweather"/>
                <a:sym typeface="Merriweather"/>
              </a:rPr>
            </a:br>
            <a:r>
              <a:rPr b="1" lang="en-US" sz="2400">
                <a:solidFill>
                  <a:schemeClr val="lt1"/>
                </a:solidFill>
                <a:latin typeface="Merriweather"/>
                <a:ea typeface="Merriweather"/>
                <a:cs typeface="Merriweather"/>
                <a:sym typeface="Merriweather"/>
              </a:rPr>
              <a:t>Data Science Learner Team</a:t>
            </a:r>
            <a:br>
              <a:rPr b="1" lang="en-US" sz="3600">
                <a:solidFill>
                  <a:schemeClr val="lt1"/>
                </a:solidFill>
                <a:latin typeface="Merriweather"/>
                <a:ea typeface="Merriweather"/>
                <a:cs typeface="Merriweather"/>
                <a:sym typeface="Merriweather"/>
              </a:rPr>
            </a:br>
            <a:r>
              <a:rPr lang="en-US" sz="2000">
                <a:solidFill>
                  <a:schemeClr val="lt1"/>
                </a:solidFill>
                <a:latin typeface="Merriweather"/>
                <a:ea typeface="Merriweather"/>
                <a:cs typeface="Merriweather"/>
                <a:sym typeface="Merriweather"/>
              </a:rPr>
              <a:t>Team Members</a:t>
            </a:r>
            <a:br>
              <a:rPr lang="en-US" sz="3600">
                <a:solidFill>
                  <a:schemeClr val="lt1"/>
                </a:solidFill>
                <a:latin typeface="Merriweather"/>
                <a:ea typeface="Merriweather"/>
                <a:cs typeface="Merriweather"/>
                <a:sym typeface="Merriweather"/>
              </a:rPr>
            </a:br>
            <a:r>
              <a:rPr lang="en-US" sz="2000">
                <a:solidFill>
                  <a:schemeClr val="lt1"/>
                </a:solidFill>
                <a:latin typeface="Merriweather"/>
                <a:ea typeface="Merriweather"/>
                <a:cs typeface="Merriweather"/>
                <a:sym typeface="Merriweather"/>
              </a:rPr>
              <a:t>Ayush Goyal</a:t>
            </a:r>
            <a:br>
              <a:rPr lang="en-US" sz="3600">
                <a:solidFill>
                  <a:schemeClr val="lt1"/>
                </a:solidFill>
                <a:latin typeface="Merriweather"/>
                <a:ea typeface="Merriweather"/>
                <a:cs typeface="Merriweather"/>
                <a:sym typeface="Merriweather"/>
              </a:rPr>
            </a:br>
            <a:r>
              <a:rPr lang="en-US" sz="2000">
                <a:solidFill>
                  <a:schemeClr val="lt1"/>
                </a:solidFill>
                <a:latin typeface="Merriweather"/>
                <a:ea typeface="Merriweather"/>
                <a:cs typeface="Merriweather"/>
                <a:sym typeface="Merriweather"/>
              </a:rPr>
              <a:t>M. Sameer Ahamed</a:t>
            </a:r>
            <a:endParaRPr sz="2000">
              <a:solidFill>
                <a:schemeClr val="lt1"/>
              </a:solidFill>
              <a:latin typeface="Merriweather"/>
              <a:ea typeface="Merriweather"/>
              <a:cs typeface="Merriweather"/>
              <a:sym typeface="Merriweather"/>
            </a:endParaRPr>
          </a:p>
          <a:p>
            <a:pPr indent="0" lvl="0" marL="0" rtl="0" algn="ctr">
              <a:lnSpc>
                <a:spcPct val="100000"/>
              </a:lnSpc>
              <a:spcBef>
                <a:spcPts val="0"/>
              </a:spcBef>
              <a:spcAft>
                <a:spcPts val="0"/>
              </a:spcAft>
              <a:buSzPts val="5200"/>
              <a:buNone/>
            </a:pPr>
            <a:r>
              <a:rPr lang="en-US" sz="2000">
                <a:solidFill>
                  <a:schemeClr val="lt1"/>
                </a:solidFill>
                <a:latin typeface="Merriweather"/>
                <a:ea typeface="Merriweather"/>
                <a:cs typeface="Merriweather"/>
                <a:sym typeface="Merriweather"/>
              </a:rPr>
              <a:t>Nitesh  Bhowmick</a:t>
            </a:r>
            <a:endParaRPr sz="2000">
              <a:solidFill>
                <a:schemeClr val="lt1"/>
              </a:solidFill>
              <a:latin typeface="Merriweather"/>
              <a:ea typeface="Merriweather"/>
              <a:cs typeface="Merriweather"/>
              <a:sym typeface="Merriweather"/>
            </a:endParaRPr>
          </a:p>
          <a:p>
            <a:pPr indent="0" lvl="0" marL="0" rtl="0" algn="ctr">
              <a:lnSpc>
                <a:spcPct val="100000"/>
              </a:lnSpc>
              <a:spcBef>
                <a:spcPts val="0"/>
              </a:spcBef>
              <a:spcAft>
                <a:spcPts val="0"/>
              </a:spcAft>
              <a:buSzPts val="5200"/>
              <a:buNone/>
            </a:pPr>
            <a:br>
              <a:rPr lang="en-US" sz="1600">
                <a:solidFill>
                  <a:schemeClr val="lt1"/>
                </a:solidFill>
                <a:latin typeface="Merriweather"/>
                <a:ea typeface="Merriweather"/>
                <a:cs typeface="Merriweather"/>
                <a:sym typeface="Merriweather"/>
              </a:rPr>
            </a:br>
            <a:br>
              <a:rPr lang="en-US" sz="1600">
                <a:solidFill>
                  <a:schemeClr val="lt1"/>
                </a:solidFill>
                <a:latin typeface="Merriweather"/>
                <a:ea typeface="Merriweather"/>
                <a:cs typeface="Merriweather"/>
                <a:sym typeface="Merriweather"/>
              </a:rPr>
            </a:br>
            <a:br>
              <a:rPr lang="en-US" sz="1600">
                <a:solidFill>
                  <a:schemeClr val="lt1"/>
                </a:solidFill>
                <a:latin typeface="Merriweather"/>
                <a:ea typeface="Merriweather"/>
                <a:cs typeface="Merriweather"/>
                <a:sym typeface="Merriweather"/>
              </a:rPr>
            </a:br>
            <a:endParaRPr sz="1600">
              <a:solidFill>
                <a:schemeClr val="lt1"/>
              </a:solidFill>
              <a:latin typeface="Merriweather"/>
              <a:ea typeface="Merriweather"/>
              <a:cs typeface="Merriweather"/>
              <a:sym typeface="Merriweather"/>
            </a:endParaRPr>
          </a:p>
          <a:p>
            <a:pPr indent="0" lvl="0" marL="0" rtl="0" algn="ctr">
              <a:lnSpc>
                <a:spcPct val="100000"/>
              </a:lnSpc>
              <a:spcBef>
                <a:spcPts val="0"/>
              </a:spcBef>
              <a:spcAft>
                <a:spcPts val="0"/>
              </a:spcAft>
              <a:buSzPts val="5200"/>
              <a:buNone/>
            </a:pPr>
            <a:r>
              <a:t/>
            </a:r>
            <a:endParaRPr sz="1600">
              <a:solidFill>
                <a:schemeClr val="lt1"/>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9"/>
          <p:cNvSpPr txBox="1"/>
          <p:nvPr>
            <p:ph type="title"/>
          </p:nvPr>
        </p:nvSpPr>
        <p:spPr>
          <a:xfrm>
            <a:off x="311700" y="0"/>
            <a:ext cx="8180659" cy="65164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a:ea typeface="Merriweather"/>
                <a:cs typeface="Merriweather"/>
                <a:sym typeface="Merriweather"/>
              </a:rPr>
              <a:t>Battery power &amp; Ram with price Range</a:t>
            </a:r>
            <a:endParaRPr>
              <a:latin typeface="Merriweather"/>
              <a:ea typeface="Merriweather"/>
              <a:cs typeface="Merriweather"/>
              <a:sym typeface="Merriweather"/>
            </a:endParaRPr>
          </a:p>
        </p:txBody>
      </p:sp>
      <p:sp>
        <p:nvSpPr>
          <p:cNvPr id="115" name="Google Shape;115;p9"/>
          <p:cNvSpPr txBox="1"/>
          <p:nvPr>
            <p:ph idx="1" type="body"/>
          </p:nvPr>
        </p:nvSpPr>
        <p:spPr>
          <a:xfrm>
            <a:off x="136634" y="756745"/>
            <a:ext cx="8695666" cy="3647089"/>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US"/>
              <a:t>This plot shows how the battery mAh is spread. there is a gradual increase as the price range increases</a:t>
            </a:r>
            <a:endParaRPr/>
          </a:p>
          <a:p>
            <a:pPr indent="-228600" lvl="0" marL="457200" rtl="0" algn="l">
              <a:lnSpc>
                <a:spcPct val="115000"/>
              </a:lnSpc>
              <a:spcBef>
                <a:spcPts val="0"/>
              </a:spcBef>
              <a:spcAft>
                <a:spcPts val="0"/>
              </a:spcAft>
              <a:buSzPts val="1800"/>
              <a:buNone/>
            </a:pPr>
            <a:r>
              <a:t/>
            </a:r>
            <a:endParaRPr/>
          </a:p>
        </p:txBody>
      </p:sp>
      <p:sp>
        <p:nvSpPr>
          <p:cNvPr id="116" name="Google Shape;116;p9"/>
          <p:cNvSpPr/>
          <p:nvPr/>
        </p:nvSpPr>
        <p:spPr>
          <a:xfrm>
            <a:off x="231229" y="4075878"/>
            <a:ext cx="868154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US" sz="1400" u="none" cap="none" strike="noStrike">
                <a:solidFill>
                  <a:srgbClr val="002060"/>
                </a:solidFill>
                <a:latin typeface="Merriweather"/>
                <a:ea typeface="Merriweather"/>
                <a:cs typeface="Merriweather"/>
                <a:sym typeface="Merriweather"/>
              </a:rPr>
              <a:t>This plots shows how the battery mAh is spread. there is a gradual increase as the price range increases &amp; </a:t>
            </a:r>
            <a:endParaRPr i="0" sz="1400" u="none" cap="none" strike="noStrike">
              <a:solidFill>
                <a:srgbClr val="002060"/>
              </a:solidFill>
              <a:latin typeface="Merriweather"/>
              <a:ea typeface="Merriweather"/>
              <a:cs typeface="Merriweather"/>
              <a:sym typeface="Merriweather"/>
            </a:endParaRPr>
          </a:p>
        </p:txBody>
      </p:sp>
      <p:pic>
        <p:nvPicPr>
          <p:cNvPr id="117" name="Google Shape;117;p9"/>
          <p:cNvPicPr preferRelativeResize="0"/>
          <p:nvPr/>
        </p:nvPicPr>
        <p:blipFill rotWithShape="1">
          <a:blip r:embed="rId3">
            <a:alphaModFix/>
          </a:blip>
          <a:srcRect b="0" l="0" r="0" t="0"/>
          <a:stretch/>
        </p:blipFill>
        <p:spPr>
          <a:xfrm>
            <a:off x="4565267" y="735725"/>
            <a:ext cx="3629025" cy="3132082"/>
          </a:xfrm>
          <a:prstGeom prst="rect">
            <a:avLst/>
          </a:prstGeom>
          <a:noFill/>
          <a:ln>
            <a:noFill/>
          </a:ln>
        </p:spPr>
      </p:pic>
      <p:sp>
        <p:nvSpPr>
          <p:cNvPr id="118" name="Google Shape;118;p9"/>
          <p:cNvSpPr/>
          <p:nvPr/>
        </p:nvSpPr>
        <p:spPr>
          <a:xfrm>
            <a:off x="231225" y="4649275"/>
            <a:ext cx="82611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US" sz="1400" u="none" cap="none" strike="noStrike">
                <a:solidFill>
                  <a:srgbClr val="002060"/>
                </a:solidFill>
                <a:latin typeface="Merriweather"/>
                <a:ea typeface="Merriweather"/>
                <a:cs typeface="Merriweather"/>
                <a:sym typeface="Merriweather"/>
              </a:rPr>
              <a:t>Ram has continuous increase with price range while moving from Low cost to Very high cost.</a:t>
            </a:r>
            <a:endParaRPr i="0" sz="1400" u="none" cap="none" strike="noStrike">
              <a:solidFill>
                <a:srgbClr val="002060"/>
              </a:solidFill>
              <a:latin typeface="Merriweather"/>
              <a:ea typeface="Merriweather"/>
              <a:cs typeface="Merriweather"/>
              <a:sym typeface="Merriweather"/>
            </a:endParaRPr>
          </a:p>
        </p:txBody>
      </p:sp>
      <p:pic>
        <p:nvPicPr>
          <p:cNvPr id="119" name="Google Shape;119;p9"/>
          <p:cNvPicPr preferRelativeResize="0"/>
          <p:nvPr/>
        </p:nvPicPr>
        <p:blipFill rotWithShape="1">
          <a:blip r:embed="rId4">
            <a:alphaModFix/>
          </a:blip>
          <a:srcRect b="0" l="0" r="0" t="0"/>
          <a:stretch/>
        </p:blipFill>
        <p:spPr>
          <a:xfrm>
            <a:off x="422221" y="696805"/>
            <a:ext cx="3590925" cy="33181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a:ea typeface="Merriweather"/>
                <a:cs typeface="Merriweather"/>
                <a:sym typeface="Merriweather"/>
              </a:rPr>
              <a:t>Machine learning</a:t>
            </a:r>
            <a:endParaRPr>
              <a:latin typeface="Merriweather"/>
              <a:ea typeface="Merriweather"/>
              <a:cs typeface="Merriweather"/>
              <a:sym typeface="Merriweather"/>
            </a:endParaRPr>
          </a:p>
        </p:txBody>
      </p:sp>
      <p:sp>
        <p:nvSpPr>
          <p:cNvPr id="125" name="Google Shape;125;p10"/>
          <p:cNvSpPr txBox="1"/>
          <p:nvPr>
            <p:ph idx="1" type="body"/>
          </p:nvPr>
        </p:nvSpPr>
        <p:spPr>
          <a:xfrm>
            <a:off x="321428" y="111356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2060"/>
              </a:buClr>
              <a:buSzPts val="1800"/>
              <a:buFont typeface="Arial"/>
              <a:buChar char="•"/>
            </a:pPr>
            <a:r>
              <a:rPr lang="en-US" sz="2000">
                <a:solidFill>
                  <a:srgbClr val="002060"/>
                </a:solidFill>
                <a:latin typeface="Merriweather"/>
                <a:ea typeface="Merriweather"/>
                <a:cs typeface="Merriweather"/>
                <a:sym typeface="Merriweather"/>
              </a:rPr>
              <a:t>Machine learning  is a type of artificial intelligence that allows software application to become more accurate at predicting  outcomes without being explicitly programmed to do so  machine learning algorithms use historical data as input to predict new output  value</a:t>
            </a:r>
            <a:endParaRPr>
              <a:latin typeface="Merriweather"/>
              <a:ea typeface="Merriweather"/>
              <a:cs typeface="Merriweather"/>
              <a:sym typeface="Merriweather"/>
            </a:endParaRPr>
          </a:p>
          <a:p>
            <a:pPr indent="-342900" lvl="0" marL="457200" rtl="0" algn="l">
              <a:lnSpc>
                <a:spcPct val="115000"/>
              </a:lnSpc>
              <a:spcBef>
                <a:spcPts val="0"/>
              </a:spcBef>
              <a:spcAft>
                <a:spcPts val="0"/>
              </a:spcAft>
              <a:buClr>
                <a:srgbClr val="002060"/>
              </a:buClr>
              <a:buSzPts val="1800"/>
              <a:buFont typeface="Merriweather"/>
              <a:buChar char="•"/>
            </a:pPr>
            <a:r>
              <a:rPr lang="en-US" sz="2000">
                <a:solidFill>
                  <a:srgbClr val="002060"/>
                </a:solidFill>
                <a:latin typeface="Merriweather"/>
                <a:ea typeface="Merriweather"/>
                <a:cs typeface="Merriweather"/>
                <a:sym typeface="Merriweather"/>
              </a:rPr>
              <a:t>Machine learning are a common use case for machine learning Other popular uses include fraud detection, business process automation (BPA) and predictive maintenance.</a:t>
            </a:r>
            <a:endParaRPr>
              <a:latin typeface="Merriweather"/>
              <a:ea typeface="Merriweather"/>
              <a:cs typeface="Merriweather"/>
              <a:sym typeface="Merriweather"/>
            </a:endParaRPr>
          </a:p>
          <a:p>
            <a:pPr indent="-228600" lvl="0" marL="457200" rtl="0" algn="l">
              <a:lnSpc>
                <a:spcPct val="115000"/>
              </a:lnSpc>
              <a:spcBef>
                <a:spcPts val="0"/>
              </a:spcBef>
              <a:spcAft>
                <a:spcPts val="0"/>
              </a:spcAft>
              <a:buClr>
                <a:schemeClr val="dk2"/>
              </a:buClr>
              <a:buSzPts val="1800"/>
              <a:buFont typeface="Arial"/>
              <a:buNone/>
            </a:pPr>
            <a:r>
              <a:t/>
            </a:r>
            <a:endParaRPr>
              <a:solidFill>
                <a:srgbClr val="002060"/>
              </a:solidFill>
              <a:latin typeface="Merriweather"/>
              <a:ea typeface="Merriweather"/>
              <a:cs typeface="Merriweather"/>
              <a:sym typeface="Merriweather"/>
            </a:endParaRPr>
          </a:p>
          <a:p>
            <a:pPr indent="-228600" lvl="0" marL="457200" rtl="0" algn="l">
              <a:lnSpc>
                <a:spcPct val="115000"/>
              </a:lnSpc>
              <a:spcBef>
                <a:spcPts val="0"/>
              </a:spcBef>
              <a:spcAft>
                <a:spcPts val="0"/>
              </a:spcAft>
              <a:buClr>
                <a:schemeClr val="dk2"/>
              </a:buClr>
              <a:buSzPts val="1800"/>
              <a:buFont typeface="Arial"/>
              <a:buNone/>
            </a:pPr>
            <a:r>
              <a:t/>
            </a:r>
            <a:endParaRPr>
              <a:solidFill>
                <a:srgbClr val="002060"/>
              </a:solidFill>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t/>
            </a:r>
            <a:endParaRPr>
              <a:solidFill>
                <a:srgbClr val="002060"/>
              </a:solidFill>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a:ea typeface="Merriweather"/>
                <a:cs typeface="Merriweather"/>
                <a:sym typeface="Merriweather"/>
              </a:rPr>
              <a:t>Why machine learning is important</a:t>
            </a:r>
            <a:endParaRPr>
              <a:latin typeface="Merriweather"/>
              <a:ea typeface="Merriweather"/>
              <a:cs typeface="Merriweather"/>
              <a:sym typeface="Merriweather"/>
            </a:endParaRPr>
          </a:p>
        </p:txBody>
      </p:sp>
      <p:sp>
        <p:nvSpPr>
          <p:cNvPr id="131" name="Google Shape;131;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Merriweather"/>
              <a:buChar char="●"/>
            </a:pPr>
            <a:r>
              <a:rPr lang="en-US">
                <a:solidFill>
                  <a:srgbClr val="002060"/>
                </a:solidFill>
                <a:latin typeface="Merriweather"/>
                <a:ea typeface="Merriweather"/>
                <a:cs typeface="Merriweather"/>
                <a:sym typeface="Merriweather"/>
              </a:rPr>
              <a:t>Machine learning is important because it gives enterprises a view of trends in customers behavior and business operational patterns, as well as supports the development of new products . Many of today , leading companies such as Facebook, Google and Uber, make machine learning a central part of their operations. Machine learning has become a significant competitive differentiator for many companies.</a:t>
            </a:r>
            <a:endParaRPr>
              <a:solidFill>
                <a:srgbClr val="002060"/>
              </a:solidFill>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a:ea typeface="Merriweather"/>
                <a:cs typeface="Merriweather"/>
                <a:sym typeface="Merriweather"/>
              </a:rPr>
              <a:t>Different types of machine learning</a:t>
            </a:r>
            <a:endParaRPr>
              <a:latin typeface="Merriweather"/>
              <a:ea typeface="Merriweather"/>
              <a:cs typeface="Merriweather"/>
              <a:sym typeface="Merriweather"/>
            </a:endParaRPr>
          </a:p>
        </p:txBody>
      </p:sp>
      <p:sp>
        <p:nvSpPr>
          <p:cNvPr id="137" name="Google Shape;137;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2060"/>
              </a:buClr>
              <a:buSzPts val="2160"/>
              <a:buFont typeface="Merriweather"/>
              <a:buChar char="•"/>
            </a:pPr>
            <a:r>
              <a:rPr b="1" lang="en-US">
                <a:solidFill>
                  <a:srgbClr val="002060"/>
                </a:solidFill>
                <a:latin typeface="Merriweather"/>
                <a:ea typeface="Merriweather"/>
                <a:cs typeface="Merriweather"/>
                <a:sym typeface="Merriweather"/>
              </a:rPr>
              <a:t>Supervised learning:</a:t>
            </a:r>
            <a:r>
              <a:rPr lang="en-US">
                <a:solidFill>
                  <a:srgbClr val="002060"/>
                </a:solidFill>
                <a:latin typeface="Merriweather"/>
                <a:ea typeface="Merriweather"/>
                <a:cs typeface="Merriweather"/>
                <a:sym typeface="Merriweather"/>
              </a:rPr>
              <a:t> In this types of machine learning, data scientists supply algorithms with labeled training data and defined the variables they want the algorithm to assess for correlation.</a:t>
            </a:r>
            <a:endParaRPr>
              <a:latin typeface="Merriweather"/>
              <a:ea typeface="Merriweather"/>
              <a:cs typeface="Merriweather"/>
              <a:sym typeface="Merriweather"/>
            </a:endParaRPr>
          </a:p>
          <a:p>
            <a:pPr indent="-342900" lvl="0" marL="457200" rtl="0" algn="l">
              <a:lnSpc>
                <a:spcPct val="115000"/>
              </a:lnSpc>
              <a:spcBef>
                <a:spcPts val="0"/>
              </a:spcBef>
              <a:spcAft>
                <a:spcPts val="0"/>
              </a:spcAft>
              <a:buClr>
                <a:srgbClr val="002060"/>
              </a:buClr>
              <a:buSzPts val="2160"/>
              <a:buFont typeface="Merriweather"/>
              <a:buChar char="•"/>
            </a:pPr>
            <a:r>
              <a:rPr b="1" lang="en-US">
                <a:solidFill>
                  <a:srgbClr val="002060"/>
                </a:solidFill>
                <a:latin typeface="Merriweather"/>
                <a:ea typeface="Merriweather"/>
                <a:cs typeface="Merriweather"/>
                <a:sym typeface="Merriweather"/>
              </a:rPr>
              <a:t>Unsupervised Learning:</a:t>
            </a:r>
            <a:r>
              <a:rPr lang="en-US">
                <a:solidFill>
                  <a:srgbClr val="002060"/>
                </a:solidFill>
                <a:latin typeface="Merriweather"/>
                <a:ea typeface="Merriweather"/>
                <a:cs typeface="Merriweather"/>
                <a:sym typeface="Merriweather"/>
              </a:rPr>
              <a:t> This types of machine learning involves algorithms that train on unlabeled data.</a:t>
            </a:r>
            <a:endParaRPr>
              <a:latin typeface="Merriweather"/>
              <a:ea typeface="Merriweather"/>
              <a:cs typeface="Merriweather"/>
              <a:sym typeface="Merriweather"/>
            </a:endParaRPr>
          </a:p>
          <a:p>
            <a:pPr indent="-342900" lvl="0" marL="457200" rtl="0" algn="l">
              <a:lnSpc>
                <a:spcPct val="115000"/>
              </a:lnSpc>
              <a:spcBef>
                <a:spcPts val="0"/>
              </a:spcBef>
              <a:spcAft>
                <a:spcPts val="0"/>
              </a:spcAft>
              <a:buClr>
                <a:srgbClr val="002060"/>
              </a:buClr>
              <a:buSzPts val="2160"/>
              <a:buFont typeface="Merriweather"/>
              <a:buChar char="•"/>
            </a:pPr>
            <a:r>
              <a:rPr b="1" lang="en-US">
                <a:solidFill>
                  <a:srgbClr val="002060"/>
                </a:solidFill>
                <a:latin typeface="Merriweather"/>
                <a:ea typeface="Merriweather"/>
                <a:cs typeface="Merriweather"/>
                <a:sym typeface="Merriweather"/>
              </a:rPr>
              <a:t>Reinforcement learning: </a:t>
            </a:r>
            <a:r>
              <a:rPr lang="en-US">
                <a:solidFill>
                  <a:srgbClr val="002060"/>
                </a:solidFill>
                <a:latin typeface="Merriweather"/>
                <a:ea typeface="Merriweather"/>
                <a:cs typeface="Merriweather"/>
                <a:sym typeface="Merriweather"/>
              </a:rPr>
              <a:t>It is multi step process for which there are clearly defined rules Data scientist program an algorithm complete a task.  </a:t>
            </a:r>
            <a:endParaRPr>
              <a:solidFill>
                <a:srgbClr val="002060"/>
              </a:solidFill>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a:ea typeface="Merriweather"/>
                <a:cs typeface="Merriweather"/>
                <a:sym typeface="Merriweather"/>
              </a:rPr>
              <a:t>Logistic Regression</a:t>
            </a:r>
            <a:endParaRPr>
              <a:latin typeface="Merriweather"/>
              <a:ea typeface="Merriweather"/>
              <a:cs typeface="Merriweather"/>
              <a:sym typeface="Merriweather"/>
            </a:endParaRPr>
          </a:p>
        </p:txBody>
      </p:sp>
      <p:sp>
        <p:nvSpPr>
          <p:cNvPr id="143" name="Google Shape;143;p13"/>
          <p:cNvSpPr txBox="1"/>
          <p:nvPr>
            <p:ph idx="1" type="body"/>
          </p:nvPr>
        </p:nvSpPr>
        <p:spPr>
          <a:xfrm>
            <a:off x="168166" y="1152475"/>
            <a:ext cx="8975834"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2060"/>
              </a:buClr>
              <a:buSzPts val="1920"/>
              <a:buNone/>
            </a:pPr>
            <a:r>
              <a:rPr b="1" lang="en-US" sz="1600" u="sng">
                <a:solidFill>
                  <a:srgbClr val="002060"/>
                </a:solidFill>
                <a:latin typeface="Merriweather"/>
                <a:ea typeface="Merriweather"/>
                <a:cs typeface="Merriweather"/>
                <a:sym typeface="Merriweather"/>
              </a:rPr>
              <a:t>Logistic regression :</a:t>
            </a:r>
            <a:r>
              <a:rPr lang="en-US" sz="1600" u="sng">
                <a:solidFill>
                  <a:srgbClr val="002060"/>
                </a:solidFill>
                <a:latin typeface="Merriweather"/>
                <a:ea typeface="Merriweather"/>
                <a:cs typeface="Merriweather"/>
                <a:sym typeface="Merriweather"/>
              </a:rPr>
              <a:t> </a:t>
            </a:r>
            <a:r>
              <a:rPr lang="en-US" sz="1600">
                <a:solidFill>
                  <a:srgbClr val="002060"/>
                </a:solidFill>
                <a:latin typeface="Merriweather"/>
                <a:ea typeface="Merriweather"/>
                <a:cs typeface="Merriweather"/>
                <a:sym typeface="Merriweather"/>
              </a:rPr>
              <a:t>Logistic regression is a classification algorithm that predicts the probability of an outcome that can only have two values (i.e. a dichotomy). A logistic regression produces a logistic curve, which is limited to values between 0 and 1. Logistic regression models the probability that each input belongs to a particular category.</a:t>
            </a:r>
            <a:endParaRPr>
              <a:latin typeface="Merriweather"/>
              <a:ea typeface="Merriweather"/>
              <a:cs typeface="Merriweather"/>
              <a:sym typeface="Merriweather"/>
            </a:endParaRPr>
          </a:p>
          <a:p>
            <a:pPr indent="-342900" lvl="0" marL="457200" rtl="0" algn="l">
              <a:lnSpc>
                <a:spcPct val="115000"/>
              </a:lnSpc>
              <a:spcBef>
                <a:spcPts val="0"/>
              </a:spcBef>
              <a:spcAft>
                <a:spcPts val="0"/>
              </a:spcAft>
              <a:buClr>
                <a:srgbClr val="002060"/>
              </a:buClr>
              <a:buSzPts val="1920"/>
              <a:buNone/>
            </a:pPr>
            <a:r>
              <a:rPr b="1" lang="en-US" sz="1600" u="sng">
                <a:solidFill>
                  <a:srgbClr val="002060"/>
                </a:solidFill>
                <a:latin typeface="Merriweather"/>
                <a:ea typeface="Merriweather"/>
                <a:cs typeface="Merriweather"/>
                <a:sym typeface="Merriweather"/>
              </a:rPr>
              <a:t>Advantages and disadvantages of logistic regression:-</a:t>
            </a:r>
            <a:endParaRPr b="1">
              <a:latin typeface="Merriweather"/>
              <a:ea typeface="Merriweather"/>
              <a:cs typeface="Merriweather"/>
              <a:sym typeface="Merriweather"/>
            </a:endParaRPr>
          </a:p>
          <a:p>
            <a:pPr indent="-342900" lvl="0" marL="457200" rtl="0" algn="l">
              <a:lnSpc>
                <a:spcPct val="115000"/>
              </a:lnSpc>
              <a:spcBef>
                <a:spcPts val="0"/>
              </a:spcBef>
              <a:spcAft>
                <a:spcPts val="0"/>
              </a:spcAft>
              <a:buClr>
                <a:srgbClr val="002060"/>
              </a:buClr>
              <a:buSzPts val="1920"/>
              <a:buNone/>
            </a:pPr>
            <a:r>
              <a:rPr lang="en-US" sz="1600">
                <a:solidFill>
                  <a:srgbClr val="002060"/>
                </a:solidFill>
                <a:latin typeface="Merriweather"/>
                <a:ea typeface="Merriweather"/>
                <a:cs typeface="Merriweather"/>
                <a:sym typeface="Merriweather"/>
              </a:rPr>
              <a:t>	Logistic regression is easier to implement, interpret, and very efficient to train. </a:t>
            </a:r>
            <a:endParaRPr sz="1600">
              <a:solidFill>
                <a:srgbClr val="002060"/>
              </a:solidFill>
              <a:latin typeface="Merriweather"/>
              <a:ea typeface="Merriweather"/>
              <a:cs typeface="Merriweather"/>
              <a:sym typeface="Merriweather"/>
            </a:endParaRPr>
          </a:p>
          <a:p>
            <a:pPr indent="0" lvl="0" marL="0" rtl="0" algn="l">
              <a:lnSpc>
                <a:spcPct val="115000"/>
              </a:lnSpc>
              <a:spcBef>
                <a:spcPts val="0"/>
              </a:spcBef>
              <a:spcAft>
                <a:spcPts val="0"/>
              </a:spcAft>
              <a:buClr>
                <a:srgbClr val="002060"/>
              </a:buClr>
              <a:buSzPts val="1920"/>
              <a:buNone/>
            </a:pPr>
            <a:r>
              <a:rPr lang="en-US" sz="1600">
                <a:solidFill>
                  <a:srgbClr val="002060"/>
                </a:solidFill>
                <a:latin typeface="Merriweather"/>
                <a:ea typeface="Merriweather"/>
                <a:cs typeface="Merriweather"/>
                <a:sym typeface="Merriweather"/>
              </a:rPr>
              <a:t>         If the number of observations is lesser than the number of features, Logistic</a:t>
            </a:r>
            <a:endParaRPr sz="1600">
              <a:solidFill>
                <a:srgbClr val="002060"/>
              </a:solidFill>
              <a:latin typeface="Merriweather"/>
              <a:ea typeface="Merriweather"/>
              <a:cs typeface="Merriweather"/>
              <a:sym typeface="Merriweather"/>
            </a:endParaRPr>
          </a:p>
          <a:p>
            <a:pPr indent="0" lvl="0" marL="457200" rtl="0" algn="l">
              <a:lnSpc>
                <a:spcPct val="115000"/>
              </a:lnSpc>
              <a:spcBef>
                <a:spcPts val="0"/>
              </a:spcBef>
              <a:spcAft>
                <a:spcPts val="0"/>
              </a:spcAft>
              <a:buClr>
                <a:srgbClr val="002060"/>
              </a:buClr>
              <a:buSzPts val="1920"/>
              <a:buNone/>
            </a:pPr>
            <a:r>
              <a:rPr lang="en-US" sz="1600">
                <a:solidFill>
                  <a:srgbClr val="002060"/>
                </a:solidFill>
                <a:latin typeface="Merriweather"/>
                <a:ea typeface="Merriweather"/>
                <a:cs typeface="Merriweather"/>
                <a:sym typeface="Merriweather"/>
              </a:rPr>
              <a:t>Regression should not be used, otherwise, it may lead to </a:t>
            </a:r>
            <a:r>
              <a:rPr lang="en-US" sz="1600">
                <a:solidFill>
                  <a:srgbClr val="002060"/>
                </a:solidFill>
                <a:latin typeface="Merriweather"/>
                <a:ea typeface="Merriweather"/>
                <a:cs typeface="Merriweather"/>
                <a:sym typeface="Merriweather"/>
              </a:rPr>
              <a:t>overfitting</a:t>
            </a:r>
            <a:r>
              <a:rPr lang="en-US" sz="1600">
                <a:solidFill>
                  <a:srgbClr val="002060"/>
                </a:solidFill>
                <a:latin typeface="Merriweather"/>
                <a:ea typeface="Merriweather"/>
                <a:cs typeface="Merriweather"/>
                <a:sym typeface="Merriweather"/>
              </a:rPr>
              <a:t>.</a:t>
            </a:r>
            <a:endParaRPr>
              <a:latin typeface="Merriweather"/>
              <a:ea typeface="Merriweather"/>
              <a:cs typeface="Merriweather"/>
              <a:sym typeface="Merriweather"/>
            </a:endParaRPr>
          </a:p>
          <a:p>
            <a:pPr indent="-342900" lvl="0" marL="457200" rtl="0" algn="l">
              <a:lnSpc>
                <a:spcPct val="115000"/>
              </a:lnSpc>
              <a:spcBef>
                <a:spcPts val="0"/>
              </a:spcBef>
              <a:spcAft>
                <a:spcPts val="0"/>
              </a:spcAft>
              <a:buClr>
                <a:schemeClr val="dk2"/>
              </a:buClr>
              <a:buSzPts val="1920"/>
              <a:buNone/>
            </a:pPr>
            <a:r>
              <a:t/>
            </a:r>
            <a:endParaRPr sz="1600">
              <a:solidFill>
                <a:srgbClr val="002060"/>
              </a:solidFill>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rPr b="1" lang="en-US" sz="1600" u="sng">
                <a:solidFill>
                  <a:srgbClr val="002060"/>
                </a:solidFill>
                <a:latin typeface="Merriweather"/>
                <a:ea typeface="Merriweather"/>
                <a:cs typeface="Merriweather"/>
                <a:sym typeface="Merriweather"/>
              </a:rPr>
              <a:t>Import Logistic Regression:- </a:t>
            </a:r>
            <a:endParaRPr b="1" sz="1600" u="sng">
              <a:solidFill>
                <a:srgbClr val="002060"/>
              </a:solidFill>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t/>
            </a:r>
            <a:endParaRPr b="1" sz="1600" u="sng">
              <a:solidFill>
                <a:srgbClr val="002060"/>
              </a:solidFill>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rPr lang="en-US" sz="1600">
                <a:solidFill>
                  <a:srgbClr val="002060"/>
                </a:solidFill>
                <a:latin typeface="Merriweather"/>
                <a:ea typeface="Merriweather"/>
                <a:cs typeface="Merriweather"/>
                <a:sym typeface="Merriweather"/>
              </a:rPr>
              <a:t>from sklearn.linear_model import LogisticRegression</a:t>
            </a:r>
            <a:endParaRPr sz="1600">
              <a:solidFill>
                <a:srgbClr val="002060"/>
              </a:solidFill>
              <a:latin typeface="Merriweather"/>
              <a:ea typeface="Merriweather"/>
              <a:cs typeface="Merriweather"/>
              <a:sym typeface="Merriweather"/>
            </a:endParaRPr>
          </a:p>
          <a:p>
            <a:pPr indent="-205740" lvl="0" marL="457200" rtl="0" algn="l">
              <a:lnSpc>
                <a:spcPct val="115000"/>
              </a:lnSpc>
              <a:spcBef>
                <a:spcPts val="0"/>
              </a:spcBef>
              <a:spcAft>
                <a:spcPts val="0"/>
              </a:spcAft>
              <a:buClr>
                <a:schemeClr val="dk2"/>
              </a:buClr>
              <a:buSzPts val="2160"/>
              <a:buFont typeface="Arial"/>
              <a:buNone/>
            </a:pPr>
            <a:r>
              <a:t/>
            </a:r>
            <a:endParaRPr>
              <a:solidFill>
                <a:srgbClr val="002060"/>
              </a:solidFill>
              <a:latin typeface="Merriweather"/>
              <a:ea typeface="Merriweather"/>
              <a:cs typeface="Merriweather"/>
              <a:sym typeface="Merriweath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4"/>
          <p:cNvSpPr txBox="1"/>
          <p:nvPr>
            <p:ph type="title"/>
          </p:nvPr>
        </p:nvSpPr>
        <p:spPr>
          <a:xfrm>
            <a:off x="311700" y="262759"/>
            <a:ext cx="8520600" cy="58857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2700">
                <a:latin typeface="Merriweather"/>
                <a:ea typeface="Merriweather"/>
                <a:cs typeface="Merriweather"/>
                <a:sym typeface="Merriweather"/>
              </a:rPr>
              <a:t>Random Forest</a:t>
            </a:r>
            <a:endParaRPr sz="2700">
              <a:latin typeface="Merriweather"/>
              <a:ea typeface="Merriweather"/>
              <a:cs typeface="Merriweather"/>
              <a:sym typeface="Merriweather"/>
            </a:endParaRPr>
          </a:p>
        </p:txBody>
      </p:sp>
      <p:sp>
        <p:nvSpPr>
          <p:cNvPr id="149" name="Google Shape;149;p14"/>
          <p:cNvSpPr txBox="1"/>
          <p:nvPr>
            <p:ph idx="1" type="body"/>
          </p:nvPr>
        </p:nvSpPr>
        <p:spPr>
          <a:xfrm>
            <a:off x="311700" y="935421"/>
            <a:ext cx="8520600" cy="3920358"/>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None/>
            </a:pPr>
            <a:r>
              <a:rPr lang="en-US" sz="1500">
                <a:solidFill>
                  <a:srgbClr val="002060"/>
                </a:solidFill>
                <a:latin typeface="Merriweather"/>
                <a:ea typeface="Merriweather"/>
                <a:cs typeface="Merriweather"/>
                <a:sym typeface="Merriweather"/>
              </a:rPr>
              <a:t>Random Forest is a popular machine learning algorithm that belongs to the supervised</a:t>
            </a:r>
            <a:endParaRPr sz="1500">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rPr lang="en-US" sz="1500">
                <a:solidFill>
                  <a:srgbClr val="002060"/>
                </a:solidFill>
                <a:latin typeface="Merriweather"/>
                <a:ea typeface="Merriweather"/>
                <a:cs typeface="Merriweather"/>
                <a:sym typeface="Merriweather"/>
              </a:rPr>
              <a:t>learning technique. It can be used for both Classification and Regression problems in</a:t>
            </a:r>
            <a:endParaRPr sz="1500">
              <a:solidFill>
                <a:srgbClr val="002060"/>
              </a:solidFill>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rPr lang="en-US" sz="1500">
                <a:solidFill>
                  <a:srgbClr val="002060"/>
                </a:solidFill>
                <a:latin typeface="Merriweather"/>
                <a:ea typeface="Merriweather"/>
                <a:cs typeface="Merriweather"/>
                <a:sym typeface="Merriweather"/>
              </a:rPr>
              <a:t>ML. It is based on the concept of ensemble learning, which is a process of combining</a:t>
            </a:r>
            <a:endParaRPr sz="1500">
              <a:solidFill>
                <a:srgbClr val="002060"/>
              </a:solidFill>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rPr lang="en-US" sz="1500">
                <a:solidFill>
                  <a:srgbClr val="002060"/>
                </a:solidFill>
                <a:latin typeface="Merriweather"/>
                <a:ea typeface="Merriweather"/>
                <a:cs typeface="Merriweather"/>
                <a:sym typeface="Merriweather"/>
              </a:rPr>
              <a:t>multiple</a:t>
            </a:r>
            <a:r>
              <a:rPr lang="en-US" sz="1500">
                <a:latin typeface="Merriweather"/>
                <a:ea typeface="Merriweather"/>
                <a:cs typeface="Merriweather"/>
                <a:sym typeface="Merriweather"/>
              </a:rPr>
              <a:t> </a:t>
            </a:r>
            <a:r>
              <a:rPr lang="en-US" sz="1500">
                <a:solidFill>
                  <a:srgbClr val="002060"/>
                </a:solidFill>
                <a:latin typeface="Merriweather"/>
                <a:ea typeface="Merriweather"/>
                <a:cs typeface="Merriweather"/>
                <a:sym typeface="Merriweather"/>
              </a:rPr>
              <a:t>classifiers to solve a complex problem and to improve the performance of the</a:t>
            </a:r>
            <a:r>
              <a:rPr lang="en-US" sz="1500">
                <a:solidFill>
                  <a:srgbClr val="002060"/>
                </a:solidFill>
                <a:latin typeface="Merriweather"/>
                <a:ea typeface="Merriweather"/>
                <a:cs typeface="Merriweather"/>
                <a:sym typeface="Merriweather"/>
              </a:rPr>
              <a:t> </a:t>
            </a:r>
            <a:endParaRPr sz="1500">
              <a:solidFill>
                <a:srgbClr val="002060"/>
              </a:solidFill>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rPr lang="en-US" sz="1500">
                <a:solidFill>
                  <a:srgbClr val="002060"/>
                </a:solidFill>
                <a:latin typeface="Merriweather"/>
                <a:ea typeface="Merriweather"/>
                <a:cs typeface="Merriweather"/>
                <a:sym typeface="Merriweather"/>
              </a:rPr>
              <a:t>model.</a:t>
            </a:r>
            <a:endParaRPr sz="1500">
              <a:solidFill>
                <a:srgbClr val="002060"/>
              </a:solidFill>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rPr b="1" lang="en-US" sz="1500" u="sng">
                <a:solidFill>
                  <a:srgbClr val="002060"/>
                </a:solidFill>
                <a:latin typeface="Merriweather"/>
                <a:ea typeface="Merriweather"/>
                <a:cs typeface="Merriweather"/>
                <a:sym typeface="Merriweather"/>
              </a:rPr>
              <a:t>Advantages of Random Forest:-</a:t>
            </a:r>
            <a:endParaRPr b="1" sz="1500">
              <a:solidFill>
                <a:srgbClr val="002060"/>
              </a:solidFill>
              <a:latin typeface="Merriweather"/>
              <a:ea typeface="Merriweather"/>
              <a:cs typeface="Merriweather"/>
              <a:sym typeface="Merriweather"/>
            </a:endParaRPr>
          </a:p>
          <a:p>
            <a:pPr indent="-323850" lvl="0" marL="457200" rtl="0" algn="l">
              <a:lnSpc>
                <a:spcPct val="115000"/>
              </a:lnSpc>
              <a:spcBef>
                <a:spcPts val="0"/>
              </a:spcBef>
              <a:spcAft>
                <a:spcPts val="0"/>
              </a:spcAft>
              <a:buClr>
                <a:srgbClr val="002060"/>
              </a:buClr>
              <a:buSzPts val="1500"/>
              <a:buFont typeface="Merriweather"/>
              <a:buChar char="▪"/>
            </a:pPr>
            <a:r>
              <a:rPr lang="en-US" sz="1500">
                <a:solidFill>
                  <a:srgbClr val="002060"/>
                </a:solidFill>
                <a:latin typeface="Merriweather"/>
                <a:ea typeface="Merriweather"/>
                <a:cs typeface="Merriweather"/>
                <a:sym typeface="Merriweather"/>
              </a:rPr>
              <a:t>Random Forest is capable of performing both Classification and Regression tasks.</a:t>
            </a:r>
            <a:endParaRPr sz="1500">
              <a:latin typeface="Merriweather"/>
              <a:ea typeface="Merriweather"/>
              <a:cs typeface="Merriweather"/>
              <a:sym typeface="Merriweather"/>
            </a:endParaRPr>
          </a:p>
          <a:p>
            <a:pPr indent="-323850" lvl="0" marL="457200" rtl="0" algn="l">
              <a:lnSpc>
                <a:spcPct val="115000"/>
              </a:lnSpc>
              <a:spcBef>
                <a:spcPts val="0"/>
              </a:spcBef>
              <a:spcAft>
                <a:spcPts val="0"/>
              </a:spcAft>
              <a:buClr>
                <a:srgbClr val="002060"/>
              </a:buClr>
              <a:buSzPts val="1500"/>
              <a:buFont typeface="Merriweather"/>
              <a:buChar char="▪"/>
            </a:pPr>
            <a:r>
              <a:rPr lang="en-US" sz="1500">
                <a:solidFill>
                  <a:srgbClr val="002060"/>
                </a:solidFill>
                <a:latin typeface="Merriweather"/>
                <a:ea typeface="Merriweather"/>
                <a:cs typeface="Merriweather"/>
                <a:sym typeface="Merriweather"/>
              </a:rPr>
              <a:t>It is capable of handling large datasets with high dimensionality.</a:t>
            </a:r>
            <a:endParaRPr sz="1500">
              <a:latin typeface="Merriweather"/>
              <a:ea typeface="Merriweather"/>
              <a:cs typeface="Merriweather"/>
              <a:sym typeface="Merriweather"/>
            </a:endParaRPr>
          </a:p>
          <a:p>
            <a:pPr indent="-323850" lvl="0" marL="457200" rtl="0" algn="l">
              <a:lnSpc>
                <a:spcPct val="115000"/>
              </a:lnSpc>
              <a:spcBef>
                <a:spcPts val="0"/>
              </a:spcBef>
              <a:spcAft>
                <a:spcPts val="0"/>
              </a:spcAft>
              <a:buClr>
                <a:srgbClr val="002060"/>
              </a:buClr>
              <a:buSzPts val="1500"/>
              <a:buFont typeface="Merriweather"/>
              <a:buChar char="▪"/>
            </a:pPr>
            <a:r>
              <a:rPr lang="en-US" sz="1500">
                <a:solidFill>
                  <a:srgbClr val="002060"/>
                </a:solidFill>
                <a:latin typeface="Merriweather"/>
                <a:ea typeface="Merriweather"/>
                <a:cs typeface="Merriweather"/>
                <a:sym typeface="Merriweather"/>
              </a:rPr>
              <a:t>It enhances the accuracy of the model and prevents the over fitting issue.</a:t>
            </a:r>
            <a:endParaRPr sz="1500">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rPr b="1" lang="en-US" sz="1500">
                <a:solidFill>
                  <a:srgbClr val="002060"/>
                </a:solidFill>
                <a:latin typeface="Merriweather"/>
                <a:ea typeface="Merriweather"/>
                <a:cs typeface="Merriweather"/>
                <a:sym typeface="Merriweather"/>
              </a:rPr>
              <a:t> </a:t>
            </a:r>
            <a:r>
              <a:rPr b="1" lang="en-US" sz="1500" u="sng">
                <a:solidFill>
                  <a:srgbClr val="002060"/>
                </a:solidFill>
                <a:latin typeface="Merriweather"/>
                <a:ea typeface="Merriweather"/>
                <a:cs typeface="Merriweather"/>
                <a:sym typeface="Merriweather"/>
              </a:rPr>
              <a:t>Disadvantages of Random Forest:-</a:t>
            </a:r>
            <a:endParaRPr b="1" sz="1500">
              <a:solidFill>
                <a:srgbClr val="002060"/>
              </a:solidFill>
              <a:latin typeface="Merriweather"/>
              <a:ea typeface="Merriweather"/>
              <a:cs typeface="Merriweather"/>
              <a:sym typeface="Merriweather"/>
            </a:endParaRPr>
          </a:p>
          <a:p>
            <a:pPr indent="-323850" lvl="0" marL="457200" rtl="0" algn="l">
              <a:lnSpc>
                <a:spcPct val="115000"/>
              </a:lnSpc>
              <a:spcBef>
                <a:spcPts val="0"/>
              </a:spcBef>
              <a:spcAft>
                <a:spcPts val="0"/>
              </a:spcAft>
              <a:buClr>
                <a:srgbClr val="002060"/>
              </a:buClr>
              <a:buSzPts val="1500"/>
              <a:buFont typeface="Merriweather"/>
              <a:buChar char="▪"/>
            </a:pPr>
            <a:r>
              <a:rPr lang="en-US" sz="1500">
                <a:solidFill>
                  <a:srgbClr val="002060"/>
                </a:solidFill>
                <a:latin typeface="Merriweather"/>
                <a:ea typeface="Merriweather"/>
                <a:cs typeface="Merriweather"/>
                <a:sym typeface="Merriweather"/>
              </a:rPr>
              <a:t>Although random forest can be used for both classification and regression tasks, it is not more suitable for Regression tasks.</a:t>
            </a:r>
            <a:endParaRPr sz="1500">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rPr b="1" lang="en-US" sz="1500" u="sng">
                <a:solidFill>
                  <a:srgbClr val="002060"/>
                </a:solidFill>
                <a:latin typeface="Merriweather"/>
                <a:ea typeface="Merriweather"/>
                <a:cs typeface="Merriweather"/>
                <a:sym typeface="Merriweather"/>
              </a:rPr>
              <a:t>Import Random Forest Classifier:- </a:t>
            </a:r>
            <a:endParaRPr b="1" sz="1500" u="sng">
              <a:solidFill>
                <a:srgbClr val="002060"/>
              </a:solidFill>
              <a:latin typeface="Merriweather"/>
              <a:ea typeface="Merriweather"/>
              <a:cs typeface="Merriweather"/>
              <a:sym typeface="Merriweather"/>
            </a:endParaRPr>
          </a:p>
          <a:p>
            <a:pPr indent="-323850" lvl="0" marL="457200" rtl="0" algn="l">
              <a:lnSpc>
                <a:spcPct val="115000"/>
              </a:lnSpc>
              <a:spcBef>
                <a:spcPts val="0"/>
              </a:spcBef>
              <a:spcAft>
                <a:spcPts val="0"/>
              </a:spcAft>
              <a:buSzPts val="1500"/>
              <a:buFont typeface="Merriweather"/>
              <a:buChar char="●"/>
            </a:pPr>
            <a:r>
              <a:rPr lang="en-US" sz="1500">
                <a:solidFill>
                  <a:srgbClr val="002060"/>
                </a:solidFill>
                <a:latin typeface="Merriweather"/>
                <a:ea typeface="Merriweather"/>
                <a:cs typeface="Merriweather"/>
                <a:sym typeface="Merriweather"/>
              </a:rPr>
              <a:t>from sklearn.ensemble import RandomForestClassifier</a:t>
            </a:r>
            <a:endParaRPr sz="1500">
              <a:latin typeface="Merriweather"/>
              <a:ea typeface="Merriweather"/>
              <a:cs typeface="Merriweather"/>
              <a:sym typeface="Merriweather"/>
            </a:endParaRPr>
          </a:p>
          <a:p>
            <a:pPr indent="-323850" lvl="0" marL="457200" rtl="0" algn="l">
              <a:lnSpc>
                <a:spcPct val="115000"/>
              </a:lnSpc>
              <a:spcBef>
                <a:spcPts val="0"/>
              </a:spcBef>
              <a:spcAft>
                <a:spcPts val="0"/>
              </a:spcAft>
              <a:buSzPts val="1500"/>
              <a:buFont typeface="Merriweather"/>
              <a:buChar char="●"/>
            </a:pPr>
            <a:br>
              <a:rPr lang="en-US" sz="1500">
                <a:solidFill>
                  <a:srgbClr val="002060"/>
                </a:solidFill>
                <a:latin typeface="Merriweather"/>
                <a:ea typeface="Merriweather"/>
                <a:cs typeface="Merriweather"/>
                <a:sym typeface="Merriweather"/>
              </a:rPr>
            </a:br>
            <a:endParaRPr sz="1500">
              <a:solidFill>
                <a:srgbClr val="002060"/>
              </a:solidFill>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t/>
            </a:r>
            <a:endParaRPr sz="1500">
              <a:solidFill>
                <a:srgbClr val="002060"/>
              </a:solidFill>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t/>
            </a:r>
            <a:endParaRPr sz="1500">
              <a:solidFill>
                <a:srgbClr val="002060"/>
              </a:solidFill>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t/>
            </a:r>
            <a:endParaRPr sz="1500">
              <a:solidFill>
                <a:srgbClr val="002060"/>
              </a:solidFill>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rPr lang="en-US" sz="1500">
                <a:solidFill>
                  <a:srgbClr val="002060"/>
                </a:solidFill>
                <a:latin typeface="Merriweather"/>
                <a:ea typeface="Merriweather"/>
                <a:cs typeface="Merriweather"/>
                <a:sym typeface="Merriweather"/>
              </a:rPr>
              <a:t> </a:t>
            </a:r>
            <a:endParaRPr sz="1500">
              <a:solidFill>
                <a:srgbClr val="002060"/>
              </a:solidFill>
              <a:latin typeface="Merriweather"/>
              <a:ea typeface="Merriweather"/>
              <a:cs typeface="Merriweather"/>
              <a:sym typeface="Merriweath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5"/>
          <p:cNvSpPr txBox="1"/>
          <p:nvPr>
            <p:ph type="title"/>
          </p:nvPr>
        </p:nvSpPr>
        <p:spPr>
          <a:xfrm>
            <a:off x="311700" y="136634"/>
            <a:ext cx="8520600" cy="57806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a:ea typeface="Merriweather"/>
                <a:cs typeface="Merriweather"/>
                <a:sym typeface="Merriweather"/>
              </a:rPr>
              <a:t>Decision tree</a:t>
            </a:r>
            <a:endParaRPr>
              <a:latin typeface="Merriweather"/>
              <a:ea typeface="Merriweather"/>
              <a:cs typeface="Merriweather"/>
              <a:sym typeface="Merriweather"/>
            </a:endParaRPr>
          </a:p>
        </p:txBody>
      </p:sp>
      <p:sp>
        <p:nvSpPr>
          <p:cNvPr id="155" name="Google Shape;155;p15"/>
          <p:cNvSpPr txBox="1"/>
          <p:nvPr>
            <p:ph idx="1" type="body"/>
          </p:nvPr>
        </p:nvSpPr>
        <p:spPr>
          <a:xfrm>
            <a:off x="241738" y="683172"/>
            <a:ext cx="8590562" cy="4460328"/>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None/>
            </a:pPr>
            <a:r>
              <a:rPr lang="en-US" sz="1500">
                <a:solidFill>
                  <a:srgbClr val="002060"/>
                </a:solidFill>
                <a:latin typeface="Merriweather"/>
                <a:ea typeface="Merriweather"/>
                <a:cs typeface="Merriweather"/>
                <a:sym typeface="Merriweather"/>
              </a:rPr>
              <a:t> Decision Tree is the most powerful and popular tool for classification and prediction. A</a:t>
            </a:r>
            <a:endParaRPr sz="1500">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rPr lang="en-US" sz="1500">
                <a:solidFill>
                  <a:srgbClr val="002060"/>
                </a:solidFill>
                <a:latin typeface="Merriweather"/>
                <a:ea typeface="Merriweather"/>
                <a:cs typeface="Merriweather"/>
                <a:sym typeface="Merriweather"/>
              </a:rPr>
              <a:t> Decision tree is a flowchart-like tree structure, where each internal node denotes a test</a:t>
            </a:r>
            <a:endParaRPr sz="1500">
              <a:solidFill>
                <a:srgbClr val="002060"/>
              </a:solidFill>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rPr lang="en-US" sz="1500">
                <a:solidFill>
                  <a:srgbClr val="002060"/>
                </a:solidFill>
                <a:latin typeface="Merriweather"/>
                <a:ea typeface="Merriweather"/>
                <a:cs typeface="Merriweather"/>
                <a:sym typeface="Merriweather"/>
              </a:rPr>
              <a:t> </a:t>
            </a:r>
            <a:r>
              <a:rPr lang="en-US" sz="1500">
                <a:solidFill>
                  <a:srgbClr val="002060"/>
                </a:solidFill>
                <a:latin typeface="Merriweather"/>
                <a:ea typeface="Merriweather"/>
                <a:cs typeface="Merriweather"/>
                <a:sym typeface="Merriweather"/>
              </a:rPr>
              <a:t>on an attribute, each branch represents an outcome of the test, and each leaf node</a:t>
            </a:r>
            <a:endParaRPr sz="1500">
              <a:solidFill>
                <a:srgbClr val="002060"/>
              </a:solidFill>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rPr lang="en-US" sz="1500">
                <a:solidFill>
                  <a:srgbClr val="002060"/>
                </a:solidFill>
                <a:latin typeface="Merriweather"/>
                <a:ea typeface="Merriweather"/>
                <a:cs typeface="Merriweather"/>
                <a:sym typeface="Merriweather"/>
              </a:rPr>
              <a:t> (terminal node) holds a class label. </a:t>
            </a:r>
            <a:endParaRPr sz="1500">
              <a:solidFill>
                <a:srgbClr val="002060"/>
              </a:solidFill>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rPr lang="en-US" sz="1500">
                <a:solidFill>
                  <a:srgbClr val="002060"/>
                </a:solidFill>
                <a:latin typeface="Merriweather"/>
                <a:ea typeface="Merriweather"/>
                <a:cs typeface="Merriweather"/>
                <a:sym typeface="Merriweather"/>
              </a:rPr>
              <a:t> </a:t>
            </a:r>
            <a:r>
              <a:rPr b="1" lang="en-US" sz="1500" u="sng">
                <a:solidFill>
                  <a:srgbClr val="002060"/>
                </a:solidFill>
                <a:latin typeface="Merriweather"/>
                <a:ea typeface="Merriweather"/>
                <a:cs typeface="Merriweather"/>
                <a:sym typeface="Merriweather"/>
              </a:rPr>
              <a:t>Advantages and disadvantages of the decision tree:-</a:t>
            </a:r>
            <a:endParaRPr b="1" sz="1500">
              <a:latin typeface="Merriweather"/>
              <a:ea typeface="Merriweather"/>
              <a:cs typeface="Merriweather"/>
              <a:sym typeface="Merriweather"/>
            </a:endParaRPr>
          </a:p>
          <a:p>
            <a:pPr indent="-323850" lvl="0" marL="457200" rtl="0" algn="l">
              <a:lnSpc>
                <a:spcPct val="115000"/>
              </a:lnSpc>
              <a:spcBef>
                <a:spcPts val="0"/>
              </a:spcBef>
              <a:spcAft>
                <a:spcPts val="0"/>
              </a:spcAft>
              <a:buClr>
                <a:srgbClr val="002060"/>
              </a:buClr>
              <a:buSzPts val="1500"/>
              <a:buFont typeface="Merriweather"/>
              <a:buChar char="▪"/>
            </a:pPr>
            <a:r>
              <a:rPr lang="en-US" sz="1500">
                <a:solidFill>
                  <a:srgbClr val="002060"/>
                </a:solidFill>
                <a:latin typeface="Merriweather"/>
                <a:ea typeface="Merriweather"/>
                <a:cs typeface="Merriweather"/>
                <a:sym typeface="Merriweather"/>
              </a:rPr>
              <a:t>They are very fast and efficient compared to KNN and other classification algorithms. Easy to understand, interpret, visualize. The data type of decision tree can handle any type of data whether it is numerical, categorical or Boolean. Normalization is not required in the Decision Tree.</a:t>
            </a:r>
            <a:endParaRPr sz="1500">
              <a:latin typeface="Merriweather"/>
              <a:ea typeface="Merriweather"/>
              <a:cs typeface="Merriweather"/>
              <a:sym typeface="Merriweather"/>
            </a:endParaRPr>
          </a:p>
          <a:p>
            <a:pPr indent="-323850" lvl="0" marL="457200" rtl="0" algn="l">
              <a:lnSpc>
                <a:spcPct val="115000"/>
              </a:lnSpc>
              <a:spcBef>
                <a:spcPts val="0"/>
              </a:spcBef>
              <a:spcAft>
                <a:spcPts val="0"/>
              </a:spcAft>
              <a:buClr>
                <a:srgbClr val="002060"/>
              </a:buClr>
              <a:buSzPts val="1500"/>
              <a:buFont typeface="Merriweather"/>
              <a:buChar char="▪"/>
            </a:pPr>
            <a:r>
              <a:rPr lang="en-US" sz="1500">
                <a:solidFill>
                  <a:srgbClr val="002060"/>
                </a:solidFill>
                <a:latin typeface="Merriweather"/>
                <a:ea typeface="Merriweather"/>
                <a:cs typeface="Merriweather"/>
                <a:sym typeface="Merriweather"/>
              </a:rPr>
              <a:t>One of the limitations of decision trees is that they are largely unstable compared to other decision predictors. A small change in the data can result in a major change in the structure of the decision tree, which can convey a different result from what users will get in a normal event.</a:t>
            </a:r>
            <a:endParaRPr sz="1500">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rPr b="1" lang="en-US" sz="1500" u="sng">
                <a:solidFill>
                  <a:srgbClr val="002060"/>
                </a:solidFill>
                <a:latin typeface="Merriweather"/>
                <a:ea typeface="Merriweather"/>
                <a:cs typeface="Merriweather"/>
                <a:sym typeface="Merriweather"/>
              </a:rPr>
              <a:t>Import Decision Tree Classifier:- </a:t>
            </a:r>
            <a:endParaRPr b="1" sz="1500" u="sng">
              <a:solidFill>
                <a:srgbClr val="002060"/>
              </a:solidFill>
              <a:latin typeface="Merriweather"/>
              <a:ea typeface="Merriweather"/>
              <a:cs typeface="Merriweather"/>
              <a:sym typeface="Merriweather"/>
            </a:endParaRPr>
          </a:p>
          <a:p>
            <a:pPr indent="-323850" lvl="0" marL="457200" rtl="0" algn="l">
              <a:lnSpc>
                <a:spcPct val="115000"/>
              </a:lnSpc>
              <a:spcBef>
                <a:spcPts val="0"/>
              </a:spcBef>
              <a:spcAft>
                <a:spcPts val="0"/>
              </a:spcAft>
              <a:buSzPts val="1500"/>
              <a:buFont typeface="Merriweather"/>
              <a:buChar char="●"/>
            </a:pPr>
            <a:r>
              <a:rPr lang="en-US" sz="1500">
                <a:solidFill>
                  <a:srgbClr val="002060"/>
                </a:solidFill>
                <a:latin typeface="Merriweather"/>
                <a:ea typeface="Merriweather"/>
                <a:cs typeface="Merriweather"/>
                <a:sym typeface="Merriweather"/>
              </a:rPr>
              <a:t>from sklearn.tree import DecisionTreeClassifier</a:t>
            </a:r>
            <a:endParaRPr sz="1500">
              <a:solidFill>
                <a:srgbClr val="002060"/>
              </a:solidFill>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t/>
            </a:r>
            <a:endParaRPr sz="1600">
              <a:solidFill>
                <a:srgbClr val="002060"/>
              </a:solidFill>
            </a:endParaRPr>
          </a:p>
          <a:p>
            <a:pPr indent="-342900" lvl="0" marL="457200" rtl="0" algn="l">
              <a:lnSpc>
                <a:spcPct val="115000"/>
              </a:lnSpc>
              <a:spcBef>
                <a:spcPts val="0"/>
              </a:spcBef>
              <a:spcAft>
                <a:spcPts val="0"/>
              </a:spcAft>
              <a:buSzPts val="1800"/>
              <a:buNone/>
            </a:pPr>
            <a:r>
              <a:t/>
            </a:r>
            <a:endParaRPr sz="1600">
              <a:solidFill>
                <a:srgbClr val="002060"/>
              </a:solidFill>
            </a:endParaRPr>
          </a:p>
          <a:p>
            <a:pPr indent="-342900" lvl="0" marL="457200" rtl="0" algn="l">
              <a:lnSpc>
                <a:spcPct val="115000"/>
              </a:lnSpc>
              <a:spcBef>
                <a:spcPts val="0"/>
              </a:spcBef>
              <a:spcAft>
                <a:spcPts val="0"/>
              </a:spcAft>
              <a:buSzPts val="1800"/>
              <a:buNone/>
            </a:pPr>
            <a:r>
              <a:rPr lang="en-US" sz="1600">
                <a:solidFill>
                  <a:srgbClr val="002060"/>
                </a:solidFill>
              </a:rPr>
              <a:t> </a:t>
            </a:r>
            <a:endParaRPr sz="1600">
              <a:solidFill>
                <a:srgbClr val="00206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6"/>
          <p:cNvSpPr txBox="1"/>
          <p:nvPr>
            <p:ph type="title"/>
          </p:nvPr>
        </p:nvSpPr>
        <p:spPr>
          <a:xfrm>
            <a:off x="311700" y="1"/>
            <a:ext cx="8520600" cy="609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2400">
                <a:latin typeface="Merriweather"/>
                <a:ea typeface="Merriweather"/>
                <a:cs typeface="Merriweather"/>
                <a:sym typeface="Merriweather"/>
              </a:rPr>
              <a:t>S</a:t>
            </a:r>
            <a:r>
              <a:rPr lang="en-US" sz="2400">
                <a:latin typeface="Merriweather"/>
                <a:ea typeface="Merriweather"/>
                <a:cs typeface="Merriweather"/>
                <a:sym typeface="Merriweather"/>
              </a:rPr>
              <a:t>upport vector Machine</a:t>
            </a:r>
            <a:br>
              <a:rPr lang="en-US" sz="1450">
                <a:latin typeface="Merriweather"/>
                <a:ea typeface="Merriweather"/>
                <a:cs typeface="Merriweather"/>
                <a:sym typeface="Merriweather"/>
              </a:rPr>
            </a:br>
            <a:endParaRPr sz="1450">
              <a:latin typeface="Merriweather"/>
              <a:ea typeface="Merriweather"/>
              <a:cs typeface="Merriweather"/>
              <a:sym typeface="Merriweather"/>
            </a:endParaRPr>
          </a:p>
        </p:txBody>
      </p:sp>
      <p:sp>
        <p:nvSpPr>
          <p:cNvPr id="161" name="Google Shape;161;p16"/>
          <p:cNvSpPr txBox="1"/>
          <p:nvPr>
            <p:ph idx="1" type="body"/>
          </p:nvPr>
        </p:nvSpPr>
        <p:spPr>
          <a:xfrm>
            <a:off x="136625" y="536500"/>
            <a:ext cx="9007500" cy="4466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None/>
            </a:pPr>
            <a:r>
              <a:rPr lang="en-US" sz="1400">
                <a:solidFill>
                  <a:srgbClr val="002060"/>
                </a:solidFill>
                <a:latin typeface="Merriweather"/>
                <a:ea typeface="Merriweather"/>
                <a:cs typeface="Merriweather"/>
                <a:sym typeface="Merriweather"/>
              </a:rPr>
              <a:t>Support Vector Machine or SVM is one of the most popular Supervised Learning algorithms,</a:t>
            </a:r>
            <a:endParaRPr sz="1400">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rPr lang="en-US" sz="1400">
                <a:solidFill>
                  <a:srgbClr val="002060"/>
                </a:solidFill>
                <a:latin typeface="Merriweather"/>
                <a:ea typeface="Merriweather"/>
                <a:cs typeface="Merriweather"/>
                <a:sym typeface="Merriweather"/>
              </a:rPr>
              <a:t>which is used for Classification as well as Regression problems. However, primarily, it is used for </a:t>
            </a:r>
            <a:endParaRPr sz="1400">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rPr lang="en-US" sz="1400">
                <a:solidFill>
                  <a:srgbClr val="002060"/>
                </a:solidFill>
                <a:latin typeface="Merriweather"/>
                <a:ea typeface="Merriweather"/>
                <a:cs typeface="Merriweather"/>
                <a:sym typeface="Merriweather"/>
              </a:rPr>
              <a:t>Classification problems in Machine Learning. The goal of the SVM algorithm is to create the best</a:t>
            </a:r>
            <a:endParaRPr sz="1400">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rPr lang="en-US" sz="1400">
                <a:solidFill>
                  <a:srgbClr val="002060"/>
                </a:solidFill>
                <a:latin typeface="Merriweather"/>
                <a:ea typeface="Merriweather"/>
                <a:cs typeface="Merriweather"/>
                <a:sym typeface="Merriweather"/>
              </a:rPr>
              <a:t>line or decision boundary that can segregate n-dimensional space into classes .This best</a:t>
            </a:r>
            <a:endParaRPr sz="1400">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rPr lang="en-US" sz="1400">
                <a:solidFill>
                  <a:srgbClr val="002060"/>
                </a:solidFill>
                <a:latin typeface="Merriweather"/>
                <a:ea typeface="Merriweather"/>
                <a:cs typeface="Merriweather"/>
                <a:sym typeface="Merriweather"/>
              </a:rPr>
              <a:t>decision boundary is called a hyperplane.</a:t>
            </a:r>
            <a:endParaRPr sz="1400">
              <a:solidFill>
                <a:srgbClr val="002060"/>
              </a:solidFill>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rPr lang="en-US" sz="1400">
                <a:solidFill>
                  <a:srgbClr val="002060"/>
                </a:solidFill>
                <a:latin typeface="Merriweather"/>
                <a:ea typeface="Merriweather"/>
                <a:cs typeface="Merriweather"/>
                <a:sym typeface="Merriweather"/>
              </a:rPr>
              <a:t>SVM chooses the extreme points/vectors that help in creating the hyperplane. These extreme</a:t>
            </a:r>
            <a:endParaRPr sz="1400">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rPr lang="en-US" sz="1400">
                <a:solidFill>
                  <a:srgbClr val="002060"/>
                </a:solidFill>
                <a:latin typeface="Merriweather"/>
                <a:ea typeface="Merriweather"/>
                <a:cs typeface="Merriweather"/>
                <a:sym typeface="Merriweather"/>
              </a:rPr>
              <a:t>cases are called as support vectors, and hence algorithm is termed as Support Vector Machine.</a:t>
            </a:r>
            <a:endParaRPr sz="1400">
              <a:solidFill>
                <a:srgbClr val="002060"/>
              </a:solidFill>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t/>
            </a:r>
            <a:endParaRPr sz="1400">
              <a:solidFill>
                <a:srgbClr val="002060"/>
              </a:solidFill>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rPr b="1" lang="en-US" sz="1400" u="sng">
                <a:solidFill>
                  <a:srgbClr val="002060"/>
                </a:solidFill>
                <a:latin typeface="Merriweather"/>
                <a:ea typeface="Merriweather"/>
                <a:cs typeface="Merriweather"/>
                <a:sym typeface="Merriweather"/>
              </a:rPr>
              <a:t>Advantages and disadvantages of the Support Vector Machine:-</a:t>
            </a:r>
            <a:endParaRPr b="1" sz="1400">
              <a:latin typeface="Merriweather"/>
              <a:ea typeface="Merriweather"/>
              <a:cs typeface="Merriweather"/>
              <a:sym typeface="Merriweather"/>
            </a:endParaRPr>
          </a:p>
          <a:p>
            <a:pPr indent="-317500" lvl="0" marL="457200" rtl="0" algn="l">
              <a:lnSpc>
                <a:spcPct val="115000"/>
              </a:lnSpc>
              <a:spcBef>
                <a:spcPts val="0"/>
              </a:spcBef>
              <a:spcAft>
                <a:spcPts val="0"/>
              </a:spcAft>
              <a:buClr>
                <a:schemeClr val="accent2"/>
              </a:buClr>
              <a:buSzPts val="1400"/>
              <a:buFont typeface="Merriweather"/>
              <a:buChar char="▪"/>
            </a:pPr>
            <a:r>
              <a:rPr lang="en-US" sz="1400">
                <a:solidFill>
                  <a:srgbClr val="002060"/>
                </a:solidFill>
                <a:latin typeface="Merriweather"/>
                <a:ea typeface="Merriweather"/>
                <a:cs typeface="Merriweather"/>
                <a:sym typeface="Merriweather"/>
              </a:rPr>
              <a:t>Support vector machine works comparably well when there is an understandable margin of</a:t>
            </a:r>
            <a:endParaRPr sz="1400">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rPr lang="en-US" sz="1400">
                <a:solidFill>
                  <a:srgbClr val="002060"/>
                </a:solidFill>
                <a:latin typeface="Merriweather"/>
                <a:ea typeface="Merriweather"/>
                <a:cs typeface="Merriweather"/>
                <a:sym typeface="Merriweather"/>
              </a:rPr>
              <a:t>dissociation between classes. It is more productive in high dimensional spaces. It is effective in</a:t>
            </a:r>
            <a:endParaRPr sz="1400">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rPr lang="en-US" sz="1400">
                <a:solidFill>
                  <a:srgbClr val="002060"/>
                </a:solidFill>
                <a:latin typeface="Merriweather"/>
                <a:ea typeface="Merriweather"/>
                <a:cs typeface="Merriweather"/>
                <a:sym typeface="Merriweather"/>
              </a:rPr>
              <a:t>instances where the number of dimensions is larger than the number of specimens.</a:t>
            </a:r>
            <a:endParaRPr sz="1400">
              <a:latin typeface="Merriweather"/>
              <a:ea typeface="Merriweather"/>
              <a:cs typeface="Merriweather"/>
              <a:sym typeface="Merriweather"/>
            </a:endParaRPr>
          </a:p>
          <a:p>
            <a:pPr indent="-317500" lvl="0" marL="457200" rtl="0" algn="l">
              <a:lnSpc>
                <a:spcPct val="115000"/>
              </a:lnSpc>
              <a:spcBef>
                <a:spcPts val="0"/>
              </a:spcBef>
              <a:spcAft>
                <a:spcPts val="0"/>
              </a:spcAft>
              <a:buClr>
                <a:srgbClr val="002060"/>
              </a:buClr>
              <a:buSzPts val="1400"/>
              <a:buFont typeface="Merriweather"/>
              <a:buChar char="▪"/>
            </a:pPr>
            <a:r>
              <a:rPr lang="en-US" sz="1400">
                <a:solidFill>
                  <a:srgbClr val="002060"/>
                </a:solidFill>
                <a:latin typeface="Merriweather"/>
                <a:ea typeface="Merriweather"/>
                <a:cs typeface="Merriweather"/>
                <a:sym typeface="Merriweather"/>
              </a:rPr>
              <a:t>It does not execute very well when the data set has more sound i.e. target classes are</a:t>
            </a:r>
            <a:endParaRPr sz="1400">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rPr lang="en-US" sz="1400">
                <a:solidFill>
                  <a:srgbClr val="002060"/>
                </a:solidFill>
                <a:latin typeface="Merriweather"/>
                <a:ea typeface="Merriweather"/>
                <a:cs typeface="Merriweather"/>
                <a:sym typeface="Merriweather"/>
              </a:rPr>
              <a:t>overlapping. In cases where the number of properties for each data point outstrips the number</a:t>
            </a:r>
            <a:endParaRPr sz="1400">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rPr lang="en-US" sz="1400">
                <a:solidFill>
                  <a:srgbClr val="002060"/>
                </a:solidFill>
                <a:latin typeface="Merriweather"/>
                <a:ea typeface="Merriweather"/>
                <a:cs typeface="Merriweather"/>
                <a:sym typeface="Merriweather"/>
              </a:rPr>
              <a:t>of training data specimens, the support vector machine will underperform.</a:t>
            </a:r>
            <a:endParaRPr sz="1400">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rPr b="1" lang="en-US" sz="1400" u="sng">
                <a:solidFill>
                  <a:srgbClr val="002060"/>
                </a:solidFill>
                <a:latin typeface="Merriweather"/>
                <a:ea typeface="Merriweather"/>
                <a:cs typeface="Merriweather"/>
                <a:sym typeface="Merriweather"/>
              </a:rPr>
              <a:t>Import Support Vector Classifier:-</a:t>
            </a:r>
            <a:endParaRPr b="1" sz="1400" u="sng">
              <a:solidFill>
                <a:srgbClr val="002060"/>
              </a:solidFill>
              <a:latin typeface="Merriweather"/>
              <a:ea typeface="Merriweather"/>
              <a:cs typeface="Merriweather"/>
              <a:sym typeface="Merriweather"/>
            </a:endParaRPr>
          </a:p>
          <a:p>
            <a:pPr indent="-317500" lvl="0" marL="457200" rtl="0" algn="l">
              <a:lnSpc>
                <a:spcPct val="115000"/>
              </a:lnSpc>
              <a:spcBef>
                <a:spcPts val="0"/>
              </a:spcBef>
              <a:spcAft>
                <a:spcPts val="0"/>
              </a:spcAft>
              <a:buSzPts val="1400"/>
              <a:buFont typeface="Merriweather"/>
              <a:buChar char="●"/>
            </a:pPr>
            <a:r>
              <a:rPr lang="en-US" sz="1400">
                <a:solidFill>
                  <a:srgbClr val="002060"/>
                </a:solidFill>
                <a:latin typeface="Merriweather"/>
                <a:ea typeface="Merriweather"/>
                <a:cs typeface="Merriweather"/>
                <a:sym typeface="Merriweather"/>
              </a:rPr>
              <a:t>from sklearn import svm</a:t>
            </a:r>
            <a:endParaRPr sz="1400">
              <a:solidFill>
                <a:srgbClr val="002060"/>
              </a:solidFill>
              <a:latin typeface="Merriweather"/>
              <a:ea typeface="Merriweather"/>
              <a:cs typeface="Merriweather"/>
              <a:sym typeface="Merriweather"/>
            </a:endParaRPr>
          </a:p>
          <a:p>
            <a:pPr indent="-317500" lvl="0" marL="457200" rtl="0" algn="l">
              <a:lnSpc>
                <a:spcPct val="115000"/>
              </a:lnSpc>
              <a:spcBef>
                <a:spcPts val="0"/>
              </a:spcBef>
              <a:spcAft>
                <a:spcPts val="0"/>
              </a:spcAft>
              <a:buSzPts val="1400"/>
              <a:buFont typeface="Merriweather"/>
              <a:buChar char="●"/>
            </a:pPr>
            <a:r>
              <a:rPr lang="en-US" sz="1400">
                <a:solidFill>
                  <a:srgbClr val="002060"/>
                </a:solidFill>
                <a:latin typeface="Merriweather"/>
                <a:ea typeface="Merriweather"/>
                <a:cs typeface="Merriweather"/>
                <a:sym typeface="Merriweather"/>
              </a:rPr>
              <a:t>from sklearn.svm import SVC</a:t>
            </a:r>
            <a:endParaRPr sz="1400">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br>
              <a:rPr lang="en-US" sz="1450">
                <a:solidFill>
                  <a:srgbClr val="002060"/>
                </a:solidFill>
                <a:latin typeface="Merriweather"/>
                <a:ea typeface="Merriweather"/>
                <a:cs typeface="Merriweather"/>
                <a:sym typeface="Merriweather"/>
              </a:rPr>
            </a:br>
            <a:endParaRPr sz="1450">
              <a:solidFill>
                <a:srgbClr val="002060"/>
              </a:solidFill>
              <a:latin typeface="Merriweather"/>
              <a:ea typeface="Merriweather"/>
              <a:cs typeface="Merriweather"/>
              <a:sym typeface="Merriweath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a:ea typeface="Merriweather"/>
                <a:cs typeface="Merriweather"/>
                <a:sym typeface="Merriweather"/>
              </a:rPr>
              <a:t>Accuracy Scores</a:t>
            </a:r>
            <a:br>
              <a:rPr lang="en-US"/>
            </a:br>
            <a:br>
              <a:rPr lang="en-US"/>
            </a:br>
            <a:br>
              <a:rPr lang="en-US"/>
            </a:br>
            <a:br>
              <a:rPr lang="en-US"/>
            </a:br>
            <a:br>
              <a:rPr lang="en-US"/>
            </a:br>
            <a:br>
              <a:rPr lang="en-US"/>
            </a:br>
            <a:br>
              <a:rPr lang="en-US"/>
            </a:br>
            <a:br>
              <a:rPr lang="en-US"/>
            </a:br>
            <a:r>
              <a:rPr lang="en-US"/>
              <a:t>        </a:t>
            </a:r>
            <a:endParaRPr/>
          </a:p>
        </p:txBody>
      </p:sp>
      <p:sp>
        <p:nvSpPr>
          <p:cNvPr id="167" name="Google Shape;167;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Clr>
                <a:schemeClr val="dk2"/>
              </a:buClr>
              <a:buSzPts val="1920"/>
              <a:buFont typeface="Arial"/>
              <a:buChar char="•"/>
            </a:pPr>
            <a:r>
              <a:rPr lang="en-US" sz="1600"/>
              <a:t>A </a:t>
            </a:r>
            <a:endParaRPr/>
          </a:p>
          <a:p>
            <a:pPr indent="-342900" lvl="0" marL="457200" rtl="0" algn="l">
              <a:lnSpc>
                <a:spcPct val="115000"/>
              </a:lnSpc>
              <a:spcBef>
                <a:spcPts val="0"/>
              </a:spcBef>
              <a:spcAft>
                <a:spcPts val="0"/>
              </a:spcAft>
              <a:buClr>
                <a:srgbClr val="002060"/>
              </a:buClr>
              <a:buSzPts val="1920"/>
              <a:buFont typeface="Merriweather"/>
              <a:buChar char="•"/>
            </a:pPr>
            <a:r>
              <a:rPr lang="en-US" sz="1600">
                <a:solidFill>
                  <a:srgbClr val="002060"/>
                </a:solidFill>
                <a:latin typeface="Merriweather"/>
                <a:ea typeface="Merriweather"/>
                <a:cs typeface="Merriweather"/>
                <a:sym typeface="Merriweather"/>
              </a:rPr>
              <a:t>After training our dataset with four different model, we conclude that logistic  regression &amp; svm are the best model for our dataset.</a:t>
            </a:r>
            <a:endParaRPr sz="1600">
              <a:latin typeface="Merriweather"/>
              <a:ea typeface="Merriweather"/>
              <a:cs typeface="Merriweather"/>
              <a:sym typeface="Merriweather"/>
            </a:endParaRPr>
          </a:p>
        </p:txBody>
      </p:sp>
      <p:pic>
        <p:nvPicPr>
          <p:cNvPr descr="ML image.png" id="168" name="Google Shape;168;p17"/>
          <p:cNvPicPr preferRelativeResize="0"/>
          <p:nvPr/>
        </p:nvPicPr>
        <p:blipFill rotWithShape="1">
          <a:blip r:embed="rId3">
            <a:alphaModFix/>
          </a:blip>
          <a:srcRect b="0" l="0" r="0" t="0"/>
          <a:stretch/>
        </p:blipFill>
        <p:spPr>
          <a:xfrm>
            <a:off x="1303507" y="1070045"/>
            <a:ext cx="5408579" cy="256810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a:ea typeface="Merriweather"/>
                <a:cs typeface="Merriweather"/>
                <a:sym typeface="Merriweather"/>
              </a:rPr>
              <a:t>Challenges</a:t>
            </a:r>
            <a:endParaRPr>
              <a:latin typeface="Merriweather"/>
              <a:ea typeface="Merriweather"/>
              <a:cs typeface="Merriweather"/>
              <a:sym typeface="Merriweather"/>
            </a:endParaRPr>
          </a:p>
        </p:txBody>
      </p:sp>
      <p:sp>
        <p:nvSpPr>
          <p:cNvPr id="174" name="Google Shape;174;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2060"/>
              </a:buClr>
              <a:buSzPts val="1800"/>
              <a:buFont typeface="Merriweather"/>
              <a:buChar char="•"/>
            </a:pPr>
            <a:r>
              <a:rPr lang="en-US">
                <a:solidFill>
                  <a:srgbClr val="002060"/>
                </a:solidFill>
                <a:latin typeface="Merriweather"/>
                <a:ea typeface="Merriweather"/>
                <a:cs typeface="Merriweather"/>
                <a:sym typeface="Merriweather"/>
              </a:rPr>
              <a:t>Understand the column of the dataset.</a:t>
            </a:r>
            <a:endParaRPr>
              <a:latin typeface="Merriweather"/>
              <a:ea typeface="Merriweather"/>
              <a:cs typeface="Merriweather"/>
              <a:sym typeface="Merriweather"/>
            </a:endParaRPr>
          </a:p>
          <a:p>
            <a:pPr indent="-342900" lvl="0" marL="457200" rtl="0" algn="l">
              <a:lnSpc>
                <a:spcPct val="115000"/>
              </a:lnSpc>
              <a:spcBef>
                <a:spcPts val="0"/>
              </a:spcBef>
              <a:spcAft>
                <a:spcPts val="0"/>
              </a:spcAft>
              <a:buClr>
                <a:srgbClr val="002060"/>
              </a:buClr>
              <a:buSzPts val="1800"/>
              <a:buFont typeface="Merriweather"/>
              <a:buChar char="•"/>
            </a:pPr>
            <a:r>
              <a:rPr lang="en-US">
                <a:solidFill>
                  <a:srgbClr val="002060"/>
                </a:solidFill>
                <a:latin typeface="Merriweather"/>
                <a:ea typeface="Merriweather"/>
                <a:cs typeface="Merriweather"/>
                <a:sym typeface="Merriweather"/>
              </a:rPr>
              <a:t>Analyze and visualization of the price range according  features.</a:t>
            </a:r>
            <a:endParaRPr>
              <a:latin typeface="Merriweather"/>
              <a:ea typeface="Merriweather"/>
              <a:cs typeface="Merriweather"/>
              <a:sym typeface="Merriweather"/>
            </a:endParaRPr>
          </a:p>
          <a:p>
            <a:pPr indent="-342900" lvl="0" marL="457200" rtl="0" algn="l">
              <a:lnSpc>
                <a:spcPct val="100000"/>
              </a:lnSpc>
              <a:spcBef>
                <a:spcPts val="0"/>
              </a:spcBef>
              <a:spcAft>
                <a:spcPts val="0"/>
              </a:spcAft>
              <a:buClr>
                <a:srgbClr val="002060"/>
              </a:buClr>
              <a:buSzPts val="1800"/>
              <a:buFont typeface="Merriweather"/>
              <a:buChar char="•"/>
            </a:pPr>
            <a:r>
              <a:rPr lang="en-US">
                <a:solidFill>
                  <a:srgbClr val="002060"/>
                </a:solidFill>
                <a:latin typeface="Merriweather"/>
                <a:ea typeface="Merriweather"/>
                <a:cs typeface="Merriweather"/>
                <a:sym typeface="Merriweather"/>
              </a:rPr>
              <a:t>Find the right chart to show the chart.</a:t>
            </a:r>
            <a:endParaRPr>
              <a:solidFill>
                <a:srgbClr val="002060"/>
              </a:solidFill>
              <a:latin typeface="Merriweather"/>
              <a:ea typeface="Merriweather"/>
              <a:cs typeface="Merriweather"/>
              <a:sym typeface="Merriweather"/>
            </a:endParaRPr>
          </a:p>
          <a:p>
            <a:pPr indent="-381000" lvl="0" marL="457200" rtl="0" algn="l">
              <a:lnSpc>
                <a:spcPct val="100000"/>
              </a:lnSpc>
              <a:spcBef>
                <a:spcPts val="0"/>
              </a:spcBef>
              <a:spcAft>
                <a:spcPts val="0"/>
              </a:spcAft>
              <a:buClr>
                <a:srgbClr val="073763"/>
              </a:buClr>
              <a:buSzPts val="2400"/>
              <a:buFont typeface="Merriweather"/>
              <a:buChar char="•"/>
            </a:pPr>
            <a:r>
              <a:rPr lang="en-US">
                <a:solidFill>
                  <a:srgbClr val="073763"/>
                </a:solidFill>
                <a:highlight>
                  <a:srgbClr val="FFFFFF"/>
                </a:highlight>
                <a:latin typeface="Merriweather"/>
                <a:ea typeface="Merriweather"/>
                <a:cs typeface="Merriweather"/>
                <a:sym typeface="Merriweather"/>
              </a:rPr>
              <a:t>Difficulties to find out the correct model.</a:t>
            </a:r>
            <a:endParaRPr sz="2400">
              <a:solidFill>
                <a:srgbClr val="073763"/>
              </a:solidFill>
              <a:latin typeface="Merriweather"/>
              <a:ea typeface="Merriweather"/>
              <a:cs typeface="Merriweather"/>
              <a:sym typeface="Merriweather"/>
            </a:endParaRPr>
          </a:p>
          <a:p>
            <a:pPr indent="-228600" lvl="0" marL="457200" rtl="0" algn="l">
              <a:lnSpc>
                <a:spcPct val="115000"/>
              </a:lnSpc>
              <a:spcBef>
                <a:spcPts val="0"/>
              </a:spcBef>
              <a:spcAft>
                <a:spcPts val="0"/>
              </a:spcAft>
              <a:buClr>
                <a:schemeClr val="dk2"/>
              </a:buClr>
              <a:buSzPts val="1800"/>
              <a:buFont typeface="Arial"/>
              <a:buNone/>
            </a:pPr>
            <a:r>
              <a:t/>
            </a:r>
            <a:endParaRPr>
              <a:solidFill>
                <a:srgbClr val="002060"/>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304801"/>
            <a:ext cx="8520600" cy="53602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a:ea typeface="Merriweather"/>
                <a:cs typeface="Merriweather"/>
                <a:sym typeface="Merriweather"/>
              </a:rPr>
              <a:t>Content</a:t>
            </a:r>
            <a:endParaRPr>
              <a:latin typeface="Merriweather"/>
              <a:ea typeface="Merriweather"/>
              <a:cs typeface="Merriweather"/>
              <a:sym typeface="Merriweather"/>
            </a:endParaRPr>
          </a:p>
        </p:txBody>
      </p:sp>
      <p:sp>
        <p:nvSpPr>
          <p:cNvPr id="61" name="Google Shape;61;p2"/>
          <p:cNvSpPr txBox="1"/>
          <p:nvPr>
            <p:ph idx="1" type="body"/>
          </p:nvPr>
        </p:nvSpPr>
        <p:spPr>
          <a:xfrm>
            <a:off x="311700" y="914400"/>
            <a:ext cx="8520600" cy="3909848"/>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None/>
            </a:pPr>
            <a:r>
              <a:rPr lang="en-US">
                <a:solidFill>
                  <a:srgbClr val="0070C0"/>
                </a:solidFill>
                <a:latin typeface="Merriweather"/>
                <a:ea typeface="Merriweather"/>
                <a:cs typeface="Merriweather"/>
                <a:sym typeface="Merriweather"/>
              </a:rPr>
              <a:t>1.   Problem statement</a:t>
            </a:r>
            <a:endParaRPr>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rPr lang="en-US">
                <a:solidFill>
                  <a:srgbClr val="0070C0"/>
                </a:solidFill>
                <a:latin typeface="Merriweather"/>
                <a:ea typeface="Merriweather"/>
                <a:cs typeface="Merriweather"/>
                <a:sym typeface="Merriweather"/>
              </a:rPr>
              <a:t>2.   Data summary</a:t>
            </a:r>
            <a:endParaRPr>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rPr lang="en-US">
                <a:solidFill>
                  <a:srgbClr val="0070C0"/>
                </a:solidFill>
                <a:latin typeface="Merriweather"/>
                <a:ea typeface="Merriweather"/>
                <a:cs typeface="Merriweather"/>
                <a:sym typeface="Merriweather"/>
              </a:rPr>
              <a:t>3.   Exploratory  Data Prediction</a:t>
            </a:r>
            <a:endParaRPr>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rPr lang="en-US">
                <a:solidFill>
                  <a:srgbClr val="0070C0"/>
                </a:solidFill>
                <a:latin typeface="Merriweather"/>
                <a:ea typeface="Merriweather"/>
                <a:cs typeface="Merriweather"/>
                <a:sym typeface="Merriweather"/>
              </a:rPr>
              <a:t>4.   EDA For Mobile price range Prediction</a:t>
            </a:r>
            <a:endParaRPr>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rPr lang="en-US">
                <a:solidFill>
                  <a:srgbClr val="0070C0"/>
                </a:solidFill>
                <a:latin typeface="Merriweather"/>
                <a:ea typeface="Merriweather"/>
                <a:cs typeface="Merriweather"/>
                <a:sym typeface="Merriweather"/>
              </a:rPr>
              <a:t>5.	Machine Learning</a:t>
            </a:r>
            <a:endParaRPr>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rPr lang="en-US">
                <a:solidFill>
                  <a:srgbClr val="0070C0"/>
                </a:solidFill>
                <a:latin typeface="Merriweather"/>
                <a:ea typeface="Merriweather"/>
                <a:cs typeface="Merriweather"/>
                <a:sym typeface="Merriweather"/>
              </a:rPr>
              <a:t>6.	Logistic Regression</a:t>
            </a:r>
            <a:endParaRPr>
              <a:solidFill>
                <a:srgbClr val="0070C0"/>
              </a:solidFill>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rPr lang="en-US">
                <a:solidFill>
                  <a:srgbClr val="0070C0"/>
                </a:solidFill>
                <a:latin typeface="Merriweather"/>
                <a:ea typeface="Merriweather"/>
                <a:cs typeface="Merriweather"/>
                <a:sym typeface="Merriweather"/>
              </a:rPr>
              <a:t>7.	Random Forest</a:t>
            </a:r>
            <a:endParaRPr>
              <a:solidFill>
                <a:srgbClr val="0070C0"/>
              </a:solidFill>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rPr lang="en-US">
                <a:solidFill>
                  <a:srgbClr val="0070C0"/>
                </a:solidFill>
                <a:latin typeface="Merriweather"/>
                <a:ea typeface="Merriweather"/>
                <a:cs typeface="Merriweather"/>
                <a:sym typeface="Merriweather"/>
              </a:rPr>
              <a:t>8.	Decision Tree</a:t>
            </a:r>
            <a:endParaRPr>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rPr lang="en-US">
                <a:solidFill>
                  <a:srgbClr val="0070C0"/>
                </a:solidFill>
                <a:latin typeface="Merriweather"/>
                <a:ea typeface="Merriweather"/>
                <a:cs typeface="Merriweather"/>
                <a:sym typeface="Merriweather"/>
              </a:rPr>
              <a:t>9. 	Support Vector Machine</a:t>
            </a:r>
            <a:endParaRPr>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rPr lang="en-US">
                <a:solidFill>
                  <a:srgbClr val="0070C0"/>
                </a:solidFill>
                <a:latin typeface="Merriweather"/>
                <a:ea typeface="Merriweather"/>
                <a:cs typeface="Merriweather"/>
                <a:sym typeface="Merriweather"/>
              </a:rPr>
              <a:t>10. Challenges</a:t>
            </a:r>
            <a:endParaRPr>
              <a:solidFill>
                <a:srgbClr val="0070C0"/>
              </a:solidFill>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rPr lang="en-US">
                <a:solidFill>
                  <a:srgbClr val="0070C0"/>
                </a:solidFill>
                <a:latin typeface="Merriweather"/>
                <a:ea typeface="Merriweather"/>
                <a:cs typeface="Merriweather"/>
                <a:sym typeface="Merriweather"/>
              </a:rPr>
              <a:t>11.  Conclusion</a:t>
            </a:r>
            <a:endParaRPr>
              <a:solidFill>
                <a:srgbClr val="0070C0"/>
              </a:solidFill>
              <a:latin typeface="Merriweather"/>
              <a:ea typeface="Merriweather"/>
              <a:cs typeface="Merriweather"/>
              <a:sym typeface="Merriweather"/>
            </a:endParaRPr>
          </a:p>
          <a:p>
            <a:pPr indent="-228600" lvl="0" marL="457200" rtl="0" algn="l">
              <a:lnSpc>
                <a:spcPct val="115000"/>
              </a:lnSpc>
              <a:spcBef>
                <a:spcPts val="0"/>
              </a:spcBef>
              <a:spcAft>
                <a:spcPts val="0"/>
              </a:spcAft>
              <a:buSzPts val="1800"/>
              <a:buNone/>
            </a:pPr>
            <a:r>
              <a:t/>
            </a:r>
            <a:endParaRPr>
              <a:latin typeface="Merriweather"/>
              <a:ea typeface="Merriweather"/>
              <a:cs typeface="Merriweather"/>
              <a:sym typeface="Merriweath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a:ea typeface="Merriweather"/>
                <a:cs typeface="Merriweather"/>
                <a:sym typeface="Merriweather"/>
              </a:rPr>
              <a:t>Conclusion</a:t>
            </a:r>
            <a:endParaRPr>
              <a:latin typeface="Merriweather"/>
              <a:ea typeface="Merriweather"/>
              <a:cs typeface="Merriweather"/>
              <a:sym typeface="Merriweather"/>
            </a:endParaRPr>
          </a:p>
        </p:txBody>
      </p:sp>
      <p:sp>
        <p:nvSpPr>
          <p:cNvPr id="180" name="Google Shape;180;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70C0"/>
              </a:buClr>
              <a:buSzPts val="1800"/>
              <a:buFont typeface="Merriweather"/>
              <a:buChar char="•"/>
            </a:pPr>
            <a:r>
              <a:rPr lang="en-US">
                <a:solidFill>
                  <a:srgbClr val="0070C0"/>
                </a:solidFill>
                <a:latin typeface="Merriweather"/>
                <a:ea typeface="Merriweather"/>
                <a:cs typeface="Merriweather"/>
                <a:sym typeface="Merriweather"/>
              </a:rPr>
              <a:t>In EDA we can see that there are mobile phone in 4 price range. The no of elements is almost similar.</a:t>
            </a:r>
            <a:endParaRPr>
              <a:latin typeface="Merriweather"/>
              <a:ea typeface="Merriweather"/>
              <a:cs typeface="Merriweather"/>
              <a:sym typeface="Merriweather"/>
            </a:endParaRPr>
          </a:p>
          <a:p>
            <a:pPr indent="-342900" lvl="0" marL="457200" rtl="0" algn="l">
              <a:lnSpc>
                <a:spcPct val="115000"/>
              </a:lnSpc>
              <a:spcBef>
                <a:spcPts val="0"/>
              </a:spcBef>
              <a:spcAft>
                <a:spcPts val="0"/>
              </a:spcAft>
              <a:buClr>
                <a:srgbClr val="0070C0"/>
              </a:buClr>
              <a:buSzPts val="1800"/>
              <a:buFont typeface="Merriweather"/>
              <a:buChar char="•"/>
            </a:pPr>
            <a:r>
              <a:rPr lang="en-US">
                <a:solidFill>
                  <a:srgbClr val="0070C0"/>
                </a:solidFill>
                <a:latin typeface="Merriweather"/>
                <a:ea typeface="Merriweather"/>
                <a:cs typeface="Merriweather"/>
                <a:sym typeface="Merriweather"/>
              </a:rPr>
              <a:t>Half of devices have Bluetooth connectivity &amp; another half of devices don’t have Bluetooth connectivity.</a:t>
            </a:r>
            <a:endParaRPr>
              <a:latin typeface="Merriweather"/>
              <a:ea typeface="Merriweather"/>
              <a:cs typeface="Merriweather"/>
              <a:sym typeface="Merriweather"/>
            </a:endParaRPr>
          </a:p>
          <a:p>
            <a:pPr indent="-342900" lvl="0" marL="457200" rtl="0" algn="l">
              <a:lnSpc>
                <a:spcPct val="115000"/>
              </a:lnSpc>
              <a:spcBef>
                <a:spcPts val="0"/>
              </a:spcBef>
              <a:spcAft>
                <a:spcPts val="0"/>
              </a:spcAft>
              <a:buClr>
                <a:srgbClr val="0070C0"/>
              </a:buClr>
              <a:buSzPts val="1800"/>
              <a:buFont typeface="Merriweather"/>
              <a:buChar char="•"/>
            </a:pPr>
            <a:r>
              <a:rPr lang="en-US">
                <a:solidFill>
                  <a:srgbClr val="0070C0"/>
                </a:solidFill>
                <a:latin typeface="Merriweather"/>
                <a:ea typeface="Merriweather"/>
                <a:cs typeface="Merriweather"/>
                <a:sym typeface="Merriweather"/>
              </a:rPr>
              <a:t>There is a gradual increase in battery as the price range increases.</a:t>
            </a:r>
            <a:endParaRPr>
              <a:latin typeface="Merriweather"/>
              <a:ea typeface="Merriweather"/>
              <a:cs typeface="Merriweather"/>
              <a:sym typeface="Merriweather"/>
            </a:endParaRPr>
          </a:p>
          <a:p>
            <a:pPr indent="-342900" lvl="0" marL="457200" rtl="0" algn="l">
              <a:lnSpc>
                <a:spcPct val="115000"/>
              </a:lnSpc>
              <a:spcBef>
                <a:spcPts val="0"/>
              </a:spcBef>
              <a:spcAft>
                <a:spcPts val="0"/>
              </a:spcAft>
              <a:buClr>
                <a:srgbClr val="0070C0"/>
              </a:buClr>
              <a:buSzPts val="1800"/>
              <a:buFont typeface="Merriweather"/>
              <a:buChar char="•"/>
            </a:pPr>
            <a:r>
              <a:rPr lang="en-US">
                <a:solidFill>
                  <a:srgbClr val="0070C0"/>
                </a:solidFill>
                <a:latin typeface="Merriweather"/>
                <a:ea typeface="Merriweather"/>
                <a:cs typeface="Merriweather"/>
                <a:sym typeface="Merriweather"/>
              </a:rPr>
              <a:t>Costly phone are lighter.</a:t>
            </a:r>
            <a:endParaRPr>
              <a:latin typeface="Merriweather"/>
              <a:ea typeface="Merriweather"/>
              <a:cs typeface="Merriweather"/>
              <a:sym typeface="Merriweather"/>
            </a:endParaRPr>
          </a:p>
          <a:p>
            <a:pPr indent="-342900" lvl="0" marL="457200" rtl="0" algn="l">
              <a:lnSpc>
                <a:spcPct val="115000"/>
              </a:lnSpc>
              <a:spcBef>
                <a:spcPts val="0"/>
              </a:spcBef>
              <a:spcAft>
                <a:spcPts val="0"/>
              </a:spcAft>
              <a:buClr>
                <a:srgbClr val="0070C0"/>
              </a:buClr>
              <a:buSzPts val="1800"/>
              <a:buFont typeface="Merriweather"/>
              <a:buChar char="•"/>
            </a:pPr>
            <a:r>
              <a:rPr lang="en-US">
                <a:solidFill>
                  <a:srgbClr val="0070C0"/>
                </a:solidFill>
                <a:latin typeface="Merriweather"/>
                <a:ea typeface="Merriweather"/>
                <a:cs typeface="Merriweather"/>
                <a:sym typeface="Merriweather"/>
              </a:rPr>
              <a:t>Ram , battery power, pixels and connectivity feature 3G &amp; 4G more significant role in deciding the price range  phone.</a:t>
            </a:r>
            <a:endParaRPr>
              <a:solidFill>
                <a:srgbClr val="0070C0"/>
              </a:solidFill>
              <a:latin typeface="Merriweather"/>
              <a:ea typeface="Merriweather"/>
              <a:cs typeface="Merriweather"/>
              <a:sym typeface="Merriweather"/>
            </a:endParaRPr>
          </a:p>
          <a:p>
            <a:pPr indent="-342900" lvl="0" marL="457200" rtl="0" algn="l">
              <a:lnSpc>
                <a:spcPct val="115000"/>
              </a:lnSpc>
              <a:spcBef>
                <a:spcPts val="0"/>
              </a:spcBef>
              <a:spcAft>
                <a:spcPts val="0"/>
              </a:spcAft>
              <a:buClr>
                <a:srgbClr val="0070C0"/>
              </a:buClr>
              <a:buSzPts val="1800"/>
              <a:buFont typeface="Merriweather"/>
              <a:buChar char="•"/>
            </a:pPr>
            <a:r>
              <a:rPr lang="en-US">
                <a:solidFill>
                  <a:srgbClr val="0070C0"/>
                </a:solidFill>
                <a:latin typeface="Merriweather"/>
                <a:ea typeface="Merriweather"/>
                <a:cs typeface="Merriweather"/>
                <a:sym typeface="Merriweather"/>
              </a:rPr>
              <a:t>Deploy 4 Machine learning model in our dataset.</a:t>
            </a:r>
            <a:endParaRPr>
              <a:solidFill>
                <a:srgbClr val="0070C0"/>
              </a:solidFill>
              <a:latin typeface="Merriweather"/>
              <a:ea typeface="Merriweather"/>
              <a:cs typeface="Merriweather"/>
              <a:sym typeface="Merriweather"/>
            </a:endParaRPr>
          </a:p>
          <a:p>
            <a:pPr indent="-342900" lvl="0" marL="457200" rtl="0" algn="l">
              <a:lnSpc>
                <a:spcPct val="115000"/>
              </a:lnSpc>
              <a:spcBef>
                <a:spcPts val="0"/>
              </a:spcBef>
              <a:spcAft>
                <a:spcPts val="0"/>
              </a:spcAft>
              <a:buClr>
                <a:srgbClr val="0070C0"/>
              </a:buClr>
              <a:buSzPts val="1800"/>
              <a:buFont typeface="Merriweather"/>
              <a:buChar char="•"/>
            </a:pPr>
            <a:r>
              <a:rPr lang="en-US">
                <a:solidFill>
                  <a:srgbClr val="0070C0"/>
                </a:solidFill>
                <a:latin typeface="Merriweather"/>
                <a:ea typeface="Merriweather"/>
                <a:cs typeface="Merriweather"/>
                <a:sym typeface="Merriweather"/>
              </a:rPr>
              <a:t>From all the above experiment we can conclude that logistic regression and SVM with hyper parameters we got the best </a:t>
            </a:r>
            <a:r>
              <a:rPr lang="en-US">
                <a:solidFill>
                  <a:srgbClr val="0070C0"/>
                </a:solidFill>
                <a:latin typeface="Merriweather"/>
                <a:ea typeface="Merriweather"/>
                <a:cs typeface="Merriweather"/>
                <a:sym typeface="Merriweather"/>
              </a:rPr>
              <a:t>accuracy</a:t>
            </a:r>
            <a:r>
              <a:rPr lang="en-US">
                <a:solidFill>
                  <a:srgbClr val="0070C0"/>
                </a:solidFill>
                <a:latin typeface="Merriweather"/>
                <a:ea typeface="Merriweather"/>
                <a:cs typeface="Merriweather"/>
                <a:sym typeface="Merriweather"/>
              </a:rPr>
              <a:t> score.</a:t>
            </a:r>
            <a:endParaRPr>
              <a:solidFill>
                <a:srgbClr val="0070C0"/>
              </a:solidFill>
              <a:latin typeface="Merriweather"/>
              <a:ea typeface="Merriweather"/>
              <a:cs typeface="Merriweather"/>
              <a:sym typeface="Merriweathe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871250" y="450150"/>
            <a:ext cx="63678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a:t>            </a:t>
            </a:r>
            <a:r>
              <a:rPr b="1" lang="en-US" sz="9600">
                <a:latin typeface="Merriweather"/>
                <a:ea typeface="Merriweather"/>
                <a:cs typeface="Merriweather"/>
                <a:sym typeface="Merriweather"/>
              </a:rPr>
              <a:t>Q/A</a:t>
            </a:r>
            <a:endParaRPr b="1" sz="9600">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a:ea typeface="Merriweather"/>
                <a:cs typeface="Merriweather"/>
                <a:sym typeface="Merriweather"/>
              </a:rPr>
              <a:t>Problem statement</a:t>
            </a:r>
            <a:endParaRPr>
              <a:latin typeface="Merriweather"/>
              <a:ea typeface="Merriweather"/>
              <a:cs typeface="Merriweather"/>
              <a:sym typeface="Merriweather"/>
            </a:endParaRPr>
          </a:p>
        </p:txBody>
      </p:sp>
      <p:sp>
        <p:nvSpPr>
          <p:cNvPr id="67" name="Google Shape;6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70C0"/>
              </a:buClr>
              <a:buSzPts val="2160"/>
              <a:buFont typeface="Merriweather"/>
              <a:buChar char="•"/>
            </a:pPr>
            <a:r>
              <a:rPr lang="en-US">
                <a:solidFill>
                  <a:srgbClr val="0070C0"/>
                </a:solidFill>
                <a:latin typeface="Merriweather"/>
                <a:ea typeface="Merriweather"/>
                <a:cs typeface="Merriweather"/>
                <a:sym typeface="Merriweather"/>
              </a:rPr>
              <a:t>Prediction based on Mobile price.</a:t>
            </a:r>
            <a:endParaRPr>
              <a:latin typeface="Merriweather"/>
              <a:ea typeface="Merriweather"/>
              <a:cs typeface="Merriweather"/>
              <a:sym typeface="Merriweather"/>
            </a:endParaRPr>
          </a:p>
          <a:p>
            <a:pPr indent="-342900" lvl="0" marL="457200" rtl="0" algn="l">
              <a:lnSpc>
                <a:spcPct val="115000"/>
              </a:lnSpc>
              <a:spcBef>
                <a:spcPts val="0"/>
              </a:spcBef>
              <a:spcAft>
                <a:spcPts val="0"/>
              </a:spcAft>
              <a:buClr>
                <a:srgbClr val="0070C0"/>
              </a:buClr>
              <a:buSzPts val="2160"/>
              <a:buFont typeface="Merriweather"/>
              <a:buChar char="•"/>
            </a:pPr>
            <a:r>
              <a:rPr lang="en-US">
                <a:solidFill>
                  <a:srgbClr val="0070C0"/>
                </a:solidFill>
                <a:latin typeface="Merriweather"/>
                <a:ea typeface="Merriweather"/>
                <a:cs typeface="Merriweather"/>
                <a:sym typeface="Merriweather"/>
              </a:rPr>
              <a:t>Prediction based on Bluetooth connectivity .</a:t>
            </a:r>
            <a:endParaRPr>
              <a:latin typeface="Merriweather"/>
              <a:ea typeface="Merriweather"/>
              <a:cs typeface="Merriweather"/>
              <a:sym typeface="Merriweather"/>
            </a:endParaRPr>
          </a:p>
          <a:p>
            <a:pPr indent="-342900" lvl="0" marL="457200" rtl="0" algn="l">
              <a:lnSpc>
                <a:spcPct val="115000"/>
              </a:lnSpc>
              <a:spcBef>
                <a:spcPts val="0"/>
              </a:spcBef>
              <a:spcAft>
                <a:spcPts val="0"/>
              </a:spcAft>
              <a:buClr>
                <a:srgbClr val="0070C0"/>
              </a:buClr>
              <a:buSzPts val="2160"/>
              <a:buFont typeface="Merriweather"/>
              <a:buChar char="•"/>
            </a:pPr>
            <a:r>
              <a:rPr lang="en-US">
                <a:solidFill>
                  <a:srgbClr val="0070C0"/>
                </a:solidFill>
                <a:latin typeface="Merriweather"/>
                <a:ea typeface="Merriweather"/>
                <a:cs typeface="Merriweather"/>
                <a:sym typeface="Merriweather"/>
              </a:rPr>
              <a:t>Prediction based on Battery with price.</a:t>
            </a:r>
            <a:endParaRPr>
              <a:latin typeface="Merriweather"/>
              <a:ea typeface="Merriweather"/>
              <a:cs typeface="Merriweather"/>
              <a:sym typeface="Merriweather"/>
            </a:endParaRPr>
          </a:p>
          <a:p>
            <a:pPr indent="-342900" lvl="0" marL="457200" rtl="0" algn="l">
              <a:lnSpc>
                <a:spcPct val="115000"/>
              </a:lnSpc>
              <a:spcBef>
                <a:spcPts val="0"/>
              </a:spcBef>
              <a:spcAft>
                <a:spcPts val="0"/>
              </a:spcAft>
              <a:buClr>
                <a:srgbClr val="0070C0"/>
              </a:buClr>
              <a:buSzPts val="2160"/>
              <a:buFont typeface="Merriweather"/>
              <a:buChar char="•"/>
            </a:pPr>
            <a:r>
              <a:rPr lang="en-US">
                <a:solidFill>
                  <a:srgbClr val="0070C0"/>
                </a:solidFill>
                <a:latin typeface="Merriweather"/>
                <a:ea typeface="Merriweather"/>
                <a:cs typeface="Merriweather"/>
                <a:sym typeface="Merriweather"/>
              </a:rPr>
              <a:t>Prediction based on the RAM.</a:t>
            </a:r>
            <a:endParaRPr>
              <a:latin typeface="Merriweather"/>
              <a:ea typeface="Merriweather"/>
              <a:cs typeface="Merriweather"/>
              <a:sym typeface="Merriweather"/>
            </a:endParaRPr>
          </a:p>
          <a:p>
            <a:pPr indent="-342900" lvl="0" marL="457200" rtl="0" algn="l">
              <a:lnSpc>
                <a:spcPct val="115000"/>
              </a:lnSpc>
              <a:spcBef>
                <a:spcPts val="0"/>
              </a:spcBef>
              <a:spcAft>
                <a:spcPts val="0"/>
              </a:spcAft>
              <a:buClr>
                <a:srgbClr val="0070C0"/>
              </a:buClr>
              <a:buSzPts val="2160"/>
              <a:buFont typeface="Merriweather"/>
              <a:buChar char="•"/>
            </a:pPr>
            <a:r>
              <a:rPr lang="en-US">
                <a:solidFill>
                  <a:srgbClr val="0070C0"/>
                </a:solidFill>
                <a:latin typeface="Merriweather"/>
                <a:ea typeface="Merriweather"/>
                <a:cs typeface="Merriweather"/>
                <a:sym typeface="Merriweather"/>
              </a:rPr>
              <a:t>Prediction based on the weight.</a:t>
            </a:r>
            <a:endParaRPr>
              <a:latin typeface="Merriweather"/>
              <a:ea typeface="Merriweather"/>
              <a:cs typeface="Merriweather"/>
              <a:sym typeface="Merriweather"/>
            </a:endParaRPr>
          </a:p>
          <a:p>
            <a:pPr indent="-342900" lvl="0" marL="457200" rtl="0" algn="l">
              <a:lnSpc>
                <a:spcPct val="115000"/>
              </a:lnSpc>
              <a:spcBef>
                <a:spcPts val="0"/>
              </a:spcBef>
              <a:spcAft>
                <a:spcPts val="0"/>
              </a:spcAft>
              <a:buClr>
                <a:srgbClr val="0070C0"/>
              </a:buClr>
              <a:buSzPts val="2160"/>
              <a:buFont typeface="Merriweather"/>
              <a:buChar char="•"/>
            </a:pPr>
            <a:r>
              <a:rPr lang="en-US">
                <a:solidFill>
                  <a:srgbClr val="0070C0"/>
                </a:solidFill>
                <a:latin typeface="Merriweather"/>
                <a:ea typeface="Merriweather"/>
                <a:cs typeface="Merriweather"/>
                <a:sym typeface="Merriweather"/>
              </a:rPr>
              <a:t>Prediction based on the Battery power, pixels played etc.</a:t>
            </a:r>
            <a:endParaRPr>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t/>
            </a:r>
            <a:endParaRPr>
              <a:solidFill>
                <a:srgbClr val="0070C0"/>
              </a:solidFill>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t/>
            </a:r>
            <a:endParaRPr>
              <a:solidFill>
                <a:srgbClr val="0070C0"/>
              </a:solidFill>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t/>
            </a:r>
            <a:endParaRPr>
              <a:solidFill>
                <a:srgbClr val="0070C0"/>
              </a:solidFill>
              <a:latin typeface="Merriweather"/>
              <a:ea typeface="Merriweather"/>
              <a:cs typeface="Merriweather"/>
              <a:sym typeface="Merriweather"/>
            </a:endParaRPr>
          </a:p>
          <a:p>
            <a:pPr indent="-342900" lvl="0" marL="457200" rtl="0" algn="l">
              <a:lnSpc>
                <a:spcPct val="115000"/>
              </a:lnSpc>
              <a:spcBef>
                <a:spcPts val="0"/>
              </a:spcBef>
              <a:spcAft>
                <a:spcPts val="0"/>
              </a:spcAft>
              <a:buSzPts val="1800"/>
              <a:buNone/>
            </a:pPr>
            <a:r>
              <a:t/>
            </a:r>
            <a:endParaRPr>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a:ea typeface="Merriweather"/>
                <a:cs typeface="Merriweather"/>
                <a:sym typeface="Merriweather"/>
              </a:rPr>
              <a:t>Data summary</a:t>
            </a:r>
            <a:endParaRPr>
              <a:latin typeface="Merriweather"/>
              <a:ea typeface="Merriweather"/>
              <a:cs typeface="Merriweather"/>
              <a:sym typeface="Merriweather"/>
            </a:endParaRPr>
          </a:p>
        </p:txBody>
      </p:sp>
      <p:sp>
        <p:nvSpPr>
          <p:cNvPr id="73" name="Google Shape;73;p4"/>
          <p:cNvSpPr txBox="1"/>
          <p:nvPr>
            <p:ph idx="1" type="body"/>
          </p:nvPr>
        </p:nvSpPr>
        <p:spPr>
          <a:xfrm>
            <a:off x="311700" y="1152475"/>
            <a:ext cx="8503920" cy="3474720"/>
          </a:xfrm>
          <a:prstGeom prst="rect">
            <a:avLst/>
          </a:prstGeom>
          <a:noFill/>
          <a:ln>
            <a:noFill/>
          </a:ln>
        </p:spPr>
        <p:txBody>
          <a:bodyPr anchorCtr="0" anchor="t" bIns="91425" lIns="91425" spcFirstLastPara="1" rIns="91425" wrap="square" tIns="91425">
            <a:noAutofit/>
          </a:bodyPr>
          <a:lstStyle/>
          <a:p>
            <a:pPr indent="-400050" lvl="0" marL="514350" rtl="0" algn="l">
              <a:lnSpc>
                <a:spcPct val="115000"/>
              </a:lnSpc>
              <a:spcBef>
                <a:spcPts val="0"/>
              </a:spcBef>
              <a:spcAft>
                <a:spcPts val="0"/>
              </a:spcAft>
              <a:buClr>
                <a:srgbClr val="0070C0"/>
              </a:buClr>
              <a:buSzPts val="2160"/>
              <a:buFont typeface="Merriweather"/>
              <a:buChar char="•"/>
            </a:pPr>
            <a:r>
              <a:rPr lang="en-US">
                <a:solidFill>
                  <a:srgbClr val="0070C0"/>
                </a:solidFill>
                <a:latin typeface="Merriweather"/>
                <a:ea typeface="Merriweather"/>
                <a:cs typeface="Merriweather"/>
                <a:sym typeface="Merriweather"/>
              </a:rPr>
              <a:t>In the Mobile price Range Prediction project there is a Dataset which               contains mobile information</a:t>
            </a:r>
            <a:r>
              <a:rPr lang="en-US">
                <a:latin typeface="Merriweather"/>
                <a:ea typeface="Merriweather"/>
                <a:cs typeface="Merriweather"/>
                <a:sym typeface="Merriweather"/>
              </a:rPr>
              <a:t>- .</a:t>
            </a:r>
            <a:endParaRPr>
              <a:latin typeface="Merriweather"/>
              <a:ea typeface="Merriweather"/>
              <a:cs typeface="Merriweather"/>
              <a:sym typeface="Merriweather"/>
            </a:endParaRPr>
          </a:p>
          <a:p>
            <a:pPr indent="-400050" lvl="0" marL="514350" rtl="0" algn="l">
              <a:lnSpc>
                <a:spcPct val="115000"/>
              </a:lnSpc>
              <a:spcBef>
                <a:spcPts val="0"/>
              </a:spcBef>
              <a:spcAft>
                <a:spcPts val="0"/>
              </a:spcAft>
              <a:buClr>
                <a:srgbClr val="0070C0"/>
              </a:buClr>
              <a:buSzPts val="2160"/>
              <a:buFont typeface="Merriweather"/>
              <a:buChar char="•"/>
            </a:pPr>
            <a:r>
              <a:rPr lang="en-US">
                <a:solidFill>
                  <a:srgbClr val="0070C0"/>
                </a:solidFill>
                <a:latin typeface="Merriweather"/>
                <a:ea typeface="Merriweather"/>
                <a:cs typeface="Merriweather"/>
                <a:sym typeface="Merriweather"/>
              </a:rPr>
              <a:t>The dataset has total of 21 columns and 2000 rows</a:t>
            </a:r>
            <a:r>
              <a:rPr lang="en-US">
                <a:latin typeface="Merriweather"/>
                <a:ea typeface="Merriweather"/>
                <a:cs typeface="Merriweather"/>
                <a:sym typeface="Merriweather"/>
              </a:rPr>
              <a:t> </a:t>
            </a:r>
            <a:endParaRPr>
              <a:latin typeface="Merriweather"/>
              <a:ea typeface="Merriweather"/>
              <a:cs typeface="Merriweather"/>
              <a:sym typeface="Merriweather"/>
            </a:endParaRPr>
          </a:p>
          <a:p>
            <a:pPr indent="-400050" lvl="0" marL="514350" rtl="0" algn="l">
              <a:lnSpc>
                <a:spcPct val="115000"/>
              </a:lnSpc>
              <a:spcBef>
                <a:spcPts val="0"/>
              </a:spcBef>
              <a:spcAft>
                <a:spcPts val="0"/>
              </a:spcAft>
              <a:buClr>
                <a:srgbClr val="0070C0"/>
              </a:buClr>
              <a:buSzPts val="2160"/>
              <a:buFont typeface="Merriweather"/>
              <a:buChar char="•"/>
            </a:pPr>
            <a:r>
              <a:rPr lang="en-US">
                <a:solidFill>
                  <a:srgbClr val="0070C0"/>
                </a:solidFill>
                <a:latin typeface="Merriweather"/>
                <a:ea typeface="Merriweather"/>
                <a:cs typeface="Merriweather"/>
                <a:sym typeface="Merriweather"/>
              </a:rPr>
              <a:t>The Dataset contains information on mobile price, ram , Bluetooth         connectivity, Battery </a:t>
            </a:r>
            <a:r>
              <a:rPr lang="en-US">
                <a:solidFill>
                  <a:srgbClr val="0070C0"/>
                </a:solidFill>
                <a:latin typeface="Merriweather"/>
                <a:ea typeface="Merriweather"/>
                <a:cs typeface="Merriweather"/>
                <a:sym typeface="Merriweather"/>
              </a:rPr>
              <a:t>power</a:t>
            </a:r>
            <a:r>
              <a:rPr lang="en-US">
                <a:solidFill>
                  <a:srgbClr val="0070C0"/>
                </a:solidFill>
                <a:latin typeface="Merriweather"/>
                <a:ea typeface="Merriweather"/>
                <a:cs typeface="Merriweather"/>
                <a:sym typeface="Merriweather"/>
              </a:rPr>
              <a:t>,3G and 4G.</a:t>
            </a:r>
            <a:endParaRPr>
              <a:solidFill>
                <a:srgbClr val="0070C0"/>
              </a:solidFill>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a:ea typeface="Merriweather"/>
                <a:cs typeface="Merriweather"/>
                <a:sym typeface="Merriweather"/>
              </a:rPr>
              <a:t>Exploratory Data Prediction</a:t>
            </a:r>
            <a:br>
              <a:rPr lang="en-US">
                <a:latin typeface="Merriweather"/>
                <a:ea typeface="Merriweather"/>
                <a:cs typeface="Merriweather"/>
                <a:sym typeface="Merriweather"/>
              </a:rPr>
            </a:br>
            <a:endParaRPr>
              <a:latin typeface="Merriweather"/>
              <a:ea typeface="Merriweather"/>
              <a:cs typeface="Merriweather"/>
              <a:sym typeface="Merriweather"/>
            </a:endParaRPr>
          </a:p>
        </p:txBody>
      </p:sp>
      <p:sp>
        <p:nvSpPr>
          <p:cNvPr id="79" name="Google Shape;79;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70C0"/>
              </a:buClr>
              <a:buSzPts val="2160"/>
              <a:buFont typeface="Merriweather"/>
              <a:buChar char="•"/>
            </a:pPr>
            <a:r>
              <a:rPr lang="en-US">
                <a:solidFill>
                  <a:srgbClr val="0070C0"/>
                </a:solidFill>
                <a:latin typeface="Merriweather"/>
                <a:ea typeface="Merriweather"/>
                <a:cs typeface="Merriweather"/>
                <a:sym typeface="Merriweather"/>
              </a:rPr>
              <a:t>Exploratory Data Prediction is also known as EDA, is the process of interpreting datasets by summarizing their key properties and frequently visualizing them</a:t>
            </a:r>
            <a:endParaRPr>
              <a:latin typeface="Merriweather"/>
              <a:ea typeface="Merriweather"/>
              <a:cs typeface="Merriweather"/>
              <a:sym typeface="Merriweather"/>
            </a:endParaRPr>
          </a:p>
          <a:p>
            <a:pPr indent="-342900" lvl="0" marL="457200" rtl="0" algn="l">
              <a:lnSpc>
                <a:spcPct val="115000"/>
              </a:lnSpc>
              <a:spcBef>
                <a:spcPts val="0"/>
              </a:spcBef>
              <a:spcAft>
                <a:spcPts val="0"/>
              </a:spcAft>
              <a:buClr>
                <a:srgbClr val="0070C0"/>
              </a:buClr>
              <a:buSzPts val="2160"/>
              <a:buFont typeface="Merriweather"/>
              <a:buChar char="•"/>
            </a:pPr>
            <a:r>
              <a:rPr lang="en-US">
                <a:solidFill>
                  <a:srgbClr val="0070C0"/>
                </a:solidFill>
                <a:latin typeface="Merriweather"/>
                <a:ea typeface="Merriweather"/>
                <a:cs typeface="Merriweather"/>
                <a:sym typeface="Merriweather"/>
              </a:rPr>
              <a:t>EDA refers to the critical process of performing initial investigation on dataset so as  discover the patterns , to spot anomalies, to hypothesis, and to check assumptions with the help of summary statistics and graphical representation.</a:t>
            </a:r>
            <a:endParaRPr>
              <a:latin typeface="Merriweather"/>
              <a:ea typeface="Merriweather"/>
              <a:cs typeface="Merriweather"/>
              <a:sym typeface="Merriweather"/>
            </a:endParaRPr>
          </a:p>
          <a:p>
            <a:pPr indent="-342900" lvl="0" marL="457200" rtl="0" algn="l">
              <a:lnSpc>
                <a:spcPct val="115000"/>
              </a:lnSpc>
              <a:spcBef>
                <a:spcPts val="0"/>
              </a:spcBef>
              <a:spcAft>
                <a:spcPts val="0"/>
              </a:spcAft>
              <a:buClr>
                <a:srgbClr val="0070C0"/>
              </a:buClr>
              <a:buSzPts val="2160"/>
              <a:buFont typeface="Merriweather"/>
              <a:buChar char="•"/>
            </a:pPr>
            <a:r>
              <a:rPr lang="en-US">
                <a:solidFill>
                  <a:srgbClr val="0070C0"/>
                </a:solidFill>
                <a:latin typeface="Merriweather"/>
                <a:ea typeface="Merriweather"/>
                <a:cs typeface="Merriweather"/>
                <a:sym typeface="Merriweather"/>
              </a:rPr>
              <a:t>In EDA , plotting option include box plots, line plots , scatter plots and many more</a:t>
            </a:r>
            <a:endParaRPr>
              <a:latin typeface="Merriweather"/>
              <a:ea typeface="Merriweather"/>
              <a:cs typeface="Merriweather"/>
              <a:sym typeface="Merriweather"/>
            </a:endParaRPr>
          </a:p>
          <a:p>
            <a:pPr indent="-205740" lvl="0" marL="457200" rtl="0" algn="l">
              <a:lnSpc>
                <a:spcPct val="115000"/>
              </a:lnSpc>
              <a:spcBef>
                <a:spcPts val="0"/>
              </a:spcBef>
              <a:spcAft>
                <a:spcPts val="0"/>
              </a:spcAft>
              <a:buClr>
                <a:schemeClr val="dk2"/>
              </a:buClr>
              <a:buSzPts val="2160"/>
              <a:buFont typeface="Arial"/>
              <a:buNone/>
            </a:pPr>
            <a:r>
              <a:t/>
            </a:r>
            <a:endParaRPr>
              <a:solidFill>
                <a:srgbClr val="0070C0"/>
              </a:solidFill>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6"/>
          <p:cNvSpPr txBox="1"/>
          <p:nvPr>
            <p:ph type="title"/>
          </p:nvPr>
        </p:nvSpPr>
        <p:spPr>
          <a:xfrm>
            <a:off x="311700" y="157650"/>
            <a:ext cx="7799700" cy="56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solidFill>
                  <a:srgbClr val="C00000"/>
                </a:solidFill>
                <a:latin typeface="Merriweather"/>
                <a:ea typeface="Merriweather"/>
                <a:cs typeface="Merriweather"/>
                <a:sym typeface="Merriweather"/>
              </a:rPr>
              <a:t>EDA For Mobile price range Prediction </a:t>
            </a:r>
            <a:br>
              <a:rPr lang="en-US">
                <a:latin typeface="Merriweather"/>
                <a:ea typeface="Merriweather"/>
                <a:cs typeface="Merriweather"/>
                <a:sym typeface="Merriweather"/>
              </a:rPr>
            </a:br>
            <a:br>
              <a:rPr lang="en-US">
                <a:latin typeface="Merriweather"/>
                <a:ea typeface="Merriweather"/>
                <a:cs typeface="Merriweather"/>
                <a:sym typeface="Merriweather"/>
              </a:rPr>
            </a:br>
            <a:br>
              <a:rPr lang="en-US">
                <a:latin typeface="Merriweather"/>
                <a:ea typeface="Merriweather"/>
                <a:cs typeface="Merriweather"/>
                <a:sym typeface="Merriweather"/>
              </a:rPr>
            </a:br>
            <a:br>
              <a:rPr lang="en-US">
                <a:latin typeface="Merriweather"/>
                <a:ea typeface="Merriweather"/>
                <a:cs typeface="Merriweather"/>
                <a:sym typeface="Merriweather"/>
              </a:rPr>
            </a:br>
            <a:br>
              <a:rPr lang="en-US">
                <a:latin typeface="Merriweather"/>
                <a:ea typeface="Merriweather"/>
                <a:cs typeface="Merriweather"/>
                <a:sym typeface="Merriweather"/>
              </a:rPr>
            </a:br>
            <a:br>
              <a:rPr lang="en-US">
                <a:latin typeface="Merriweather"/>
                <a:ea typeface="Merriweather"/>
                <a:cs typeface="Merriweather"/>
                <a:sym typeface="Merriweather"/>
              </a:rPr>
            </a:br>
            <a:br>
              <a:rPr lang="en-US">
                <a:latin typeface="Merriweather"/>
                <a:ea typeface="Merriweather"/>
                <a:cs typeface="Merriweather"/>
                <a:sym typeface="Merriweather"/>
              </a:rPr>
            </a:br>
            <a:br>
              <a:rPr lang="en-US">
                <a:latin typeface="Merriweather"/>
                <a:ea typeface="Merriweather"/>
                <a:cs typeface="Merriweather"/>
                <a:sym typeface="Merriweather"/>
              </a:rPr>
            </a:br>
            <a:r>
              <a:rPr lang="en-US" sz="1800">
                <a:latin typeface="Merriweather"/>
                <a:ea typeface="Merriweather"/>
                <a:cs typeface="Merriweather"/>
                <a:sym typeface="Merriweather"/>
              </a:rPr>
              <a:t> </a:t>
            </a:r>
            <a:br>
              <a:rPr lang="en-US">
                <a:latin typeface="Merriweather"/>
                <a:ea typeface="Merriweather"/>
                <a:cs typeface="Merriweather"/>
                <a:sym typeface="Merriweather"/>
              </a:rPr>
            </a:br>
            <a:br>
              <a:rPr lang="en-US">
                <a:latin typeface="Merriweather"/>
                <a:ea typeface="Merriweather"/>
                <a:cs typeface="Merriweather"/>
                <a:sym typeface="Merriweather"/>
              </a:rPr>
            </a:br>
            <a:br>
              <a:rPr lang="en-US">
                <a:latin typeface="Merriweather"/>
                <a:ea typeface="Merriweather"/>
                <a:cs typeface="Merriweather"/>
                <a:sym typeface="Merriweather"/>
              </a:rPr>
            </a:br>
            <a:br>
              <a:rPr lang="en-US">
                <a:latin typeface="Merriweather"/>
                <a:ea typeface="Merriweather"/>
                <a:cs typeface="Merriweather"/>
                <a:sym typeface="Merriweather"/>
              </a:rPr>
            </a:br>
            <a:br>
              <a:rPr lang="en-US">
                <a:latin typeface="Merriweather"/>
                <a:ea typeface="Merriweather"/>
                <a:cs typeface="Merriweather"/>
                <a:sym typeface="Merriweather"/>
              </a:rPr>
            </a:br>
            <a:br>
              <a:rPr lang="en-US">
                <a:latin typeface="Merriweather"/>
                <a:ea typeface="Merriweather"/>
                <a:cs typeface="Merriweather"/>
                <a:sym typeface="Merriweather"/>
              </a:rPr>
            </a:br>
            <a:br>
              <a:rPr lang="en-US">
                <a:latin typeface="Merriweather"/>
                <a:ea typeface="Merriweather"/>
                <a:cs typeface="Merriweather"/>
                <a:sym typeface="Merriweather"/>
              </a:rPr>
            </a:br>
            <a:br>
              <a:rPr lang="en-US">
                <a:latin typeface="Merriweather"/>
                <a:ea typeface="Merriweather"/>
                <a:cs typeface="Merriweather"/>
                <a:sym typeface="Merriweather"/>
              </a:rPr>
            </a:br>
            <a:br>
              <a:rPr lang="en-US">
                <a:latin typeface="Merriweather"/>
                <a:ea typeface="Merriweather"/>
                <a:cs typeface="Merriweather"/>
                <a:sym typeface="Merriweather"/>
              </a:rPr>
            </a:br>
            <a:br>
              <a:rPr lang="en-US">
                <a:latin typeface="Merriweather"/>
                <a:ea typeface="Merriweather"/>
                <a:cs typeface="Merriweather"/>
                <a:sym typeface="Merriweather"/>
              </a:rPr>
            </a:br>
            <a:br>
              <a:rPr lang="en-US">
                <a:latin typeface="Merriweather"/>
                <a:ea typeface="Merriweather"/>
                <a:cs typeface="Merriweather"/>
                <a:sym typeface="Merriweather"/>
              </a:rPr>
            </a:br>
            <a:br>
              <a:rPr lang="en-US">
                <a:latin typeface="Merriweather"/>
                <a:ea typeface="Merriweather"/>
                <a:cs typeface="Merriweather"/>
                <a:sym typeface="Merriweather"/>
              </a:rPr>
            </a:br>
            <a:br>
              <a:rPr lang="en-US">
                <a:latin typeface="Merriweather"/>
                <a:ea typeface="Merriweather"/>
                <a:cs typeface="Merriweather"/>
                <a:sym typeface="Merriweather"/>
              </a:rPr>
            </a:br>
            <a:br>
              <a:rPr lang="en-US">
                <a:latin typeface="Merriweather"/>
                <a:ea typeface="Merriweather"/>
                <a:cs typeface="Merriweather"/>
                <a:sym typeface="Merriweather"/>
              </a:rPr>
            </a:br>
            <a:br>
              <a:rPr lang="en-US">
                <a:latin typeface="Merriweather"/>
                <a:ea typeface="Merriweather"/>
                <a:cs typeface="Merriweather"/>
                <a:sym typeface="Merriweather"/>
              </a:rPr>
            </a:br>
            <a:br>
              <a:rPr lang="en-US">
                <a:latin typeface="Merriweather"/>
                <a:ea typeface="Merriweather"/>
                <a:cs typeface="Merriweather"/>
                <a:sym typeface="Merriweather"/>
              </a:rPr>
            </a:br>
            <a:endParaRPr>
              <a:latin typeface="Merriweather"/>
              <a:ea typeface="Merriweather"/>
              <a:cs typeface="Merriweather"/>
              <a:sym typeface="Merriweather"/>
            </a:endParaRPr>
          </a:p>
        </p:txBody>
      </p:sp>
      <p:sp>
        <p:nvSpPr>
          <p:cNvPr id="85" name="Google Shape;85;p6"/>
          <p:cNvSpPr txBox="1"/>
          <p:nvPr>
            <p:ph idx="1" type="body"/>
          </p:nvPr>
        </p:nvSpPr>
        <p:spPr>
          <a:xfrm>
            <a:off x="438159" y="1001949"/>
            <a:ext cx="8520600" cy="39270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Clr>
                <a:srgbClr val="002060"/>
              </a:buClr>
              <a:buSzPts val="2160"/>
              <a:buFont typeface="Merriweather"/>
              <a:buChar char="•"/>
            </a:pPr>
            <a:r>
              <a:rPr lang="en-US">
                <a:solidFill>
                  <a:srgbClr val="002060"/>
                </a:solidFill>
                <a:latin typeface="Merriweather"/>
                <a:ea typeface="Merriweather"/>
                <a:cs typeface="Merriweather"/>
                <a:sym typeface="Merriweather"/>
              </a:rPr>
              <a:t>There are mobile phone in 4 price range . The number of elements is almost similar.</a:t>
            </a:r>
            <a:endParaRPr>
              <a:latin typeface="Merriweather"/>
              <a:ea typeface="Merriweather"/>
              <a:cs typeface="Merriweather"/>
              <a:sym typeface="Merriweather"/>
            </a:endParaRPr>
          </a:p>
        </p:txBody>
      </p:sp>
      <p:pic>
        <p:nvPicPr>
          <p:cNvPr descr="price range.png" id="86" name="Google Shape;86;p6"/>
          <p:cNvPicPr preferRelativeResize="0"/>
          <p:nvPr/>
        </p:nvPicPr>
        <p:blipFill rotWithShape="1">
          <a:blip r:embed="rId3">
            <a:alphaModFix/>
          </a:blip>
          <a:srcRect b="0" l="0" r="0" t="0"/>
          <a:stretch/>
        </p:blipFill>
        <p:spPr>
          <a:xfrm>
            <a:off x="1585657" y="777766"/>
            <a:ext cx="4951777" cy="30613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1722941b89d_0_1"/>
          <p:cNvSpPr txBox="1"/>
          <p:nvPr>
            <p:ph type="title"/>
          </p:nvPr>
        </p:nvSpPr>
        <p:spPr>
          <a:xfrm>
            <a:off x="311700" y="174575"/>
            <a:ext cx="8175900" cy="6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Merriweather"/>
                <a:ea typeface="Merriweather"/>
                <a:cs typeface="Merriweather"/>
                <a:sym typeface="Merriweather"/>
              </a:rPr>
              <a:t>Bluetooth connectivity</a:t>
            </a:r>
            <a:endParaRPr>
              <a:latin typeface="Merriweather"/>
              <a:ea typeface="Merriweather"/>
              <a:cs typeface="Merriweather"/>
              <a:sym typeface="Merriweather"/>
            </a:endParaRPr>
          </a:p>
        </p:txBody>
      </p:sp>
      <p:sp>
        <p:nvSpPr>
          <p:cNvPr id="92" name="Google Shape;92;g1722941b89d_0_1"/>
          <p:cNvSpPr txBox="1"/>
          <p:nvPr>
            <p:ph idx="1" type="body"/>
          </p:nvPr>
        </p:nvSpPr>
        <p:spPr>
          <a:xfrm>
            <a:off x="311700" y="1152475"/>
            <a:ext cx="8520600" cy="297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93" name="Google Shape;93;g1722941b89d_0_1"/>
          <p:cNvPicPr preferRelativeResize="0"/>
          <p:nvPr/>
        </p:nvPicPr>
        <p:blipFill>
          <a:blip r:embed="rId3">
            <a:alphaModFix/>
          </a:blip>
          <a:stretch>
            <a:fillRect/>
          </a:stretch>
        </p:blipFill>
        <p:spPr>
          <a:xfrm>
            <a:off x="1933850" y="833425"/>
            <a:ext cx="4955475" cy="3128275"/>
          </a:xfrm>
          <a:prstGeom prst="rect">
            <a:avLst/>
          </a:prstGeom>
          <a:noFill/>
          <a:ln>
            <a:noFill/>
          </a:ln>
        </p:spPr>
      </p:pic>
      <p:sp>
        <p:nvSpPr>
          <p:cNvPr id="94" name="Google Shape;94;g1722941b89d_0_1"/>
          <p:cNvSpPr txBox="1"/>
          <p:nvPr/>
        </p:nvSpPr>
        <p:spPr>
          <a:xfrm>
            <a:off x="134325" y="4122775"/>
            <a:ext cx="87546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500"/>
              </a:spcAft>
              <a:buNone/>
            </a:pPr>
            <a:r>
              <a:rPr lang="en-US" sz="1800">
                <a:solidFill>
                  <a:srgbClr val="073763"/>
                </a:solidFill>
                <a:highlight>
                  <a:srgbClr val="FFFFFF"/>
                </a:highlight>
                <a:latin typeface="Merriweather"/>
                <a:ea typeface="Merriweather"/>
                <a:cs typeface="Merriweather"/>
                <a:sym typeface="Merriweather"/>
              </a:rPr>
              <a:t>As, we see approximately half of devices have bluetooth connectivity &amp; another half of devices don’t have bluetooth connectivity.</a:t>
            </a:r>
            <a:endParaRPr sz="1800">
              <a:solidFill>
                <a:srgbClr val="073763"/>
              </a:solidFill>
              <a:highlight>
                <a:srgbClr val="FFFFFF"/>
              </a:highlight>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7"/>
          <p:cNvSpPr txBox="1"/>
          <p:nvPr>
            <p:ph type="title"/>
          </p:nvPr>
        </p:nvSpPr>
        <p:spPr>
          <a:xfrm>
            <a:off x="311700" y="175098"/>
            <a:ext cx="8520600" cy="66148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a:ea typeface="Merriweather"/>
                <a:cs typeface="Merriweather"/>
                <a:sym typeface="Merriweather"/>
              </a:rPr>
              <a:t>Mobile weight</a:t>
            </a:r>
            <a:br>
              <a:rPr lang="en-US"/>
            </a:br>
            <a:br>
              <a:rPr lang="en-US"/>
            </a:br>
            <a:br>
              <a:rPr lang="en-US"/>
            </a:br>
            <a:br>
              <a:rPr lang="en-US"/>
            </a:br>
            <a:br>
              <a:rPr lang="en-US"/>
            </a:br>
            <a:br>
              <a:rPr lang="en-US"/>
            </a:br>
            <a:br>
              <a:rPr lang="en-US"/>
            </a:br>
            <a:br>
              <a:rPr lang="en-US"/>
            </a:br>
            <a:endParaRPr/>
          </a:p>
        </p:txBody>
      </p:sp>
      <p:sp>
        <p:nvSpPr>
          <p:cNvPr id="100" name="Google Shape;100;p7"/>
          <p:cNvSpPr txBox="1"/>
          <p:nvPr>
            <p:ph idx="1" type="body"/>
          </p:nvPr>
        </p:nvSpPr>
        <p:spPr>
          <a:xfrm>
            <a:off x="311700" y="1152475"/>
            <a:ext cx="8520600" cy="3643261"/>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Clr>
                <a:schemeClr val="dk2"/>
              </a:buClr>
              <a:buSzPts val="2160"/>
              <a:buFont typeface="Arial"/>
              <a:buChar char="●"/>
            </a:pPr>
            <a:r>
              <a:rPr lang="en-US"/>
              <a:t>A</a:t>
            </a:r>
            <a:endParaRPr/>
          </a:p>
          <a:p>
            <a:pPr indent="0" lvl="0" marL="0" rtl="0" algn="l">
              <a:lnSpc>
                <a:spcPct val="115000"/>
              </a:lnSpc>
              <a:spcBef>
                <a:spcPts val="0"/>
              </a:spcBef>
              <a:spcAft>
                <a:spcPts val="0"/>
              </a:spcAft>
              <a:buNone/>
            </a:pPr>
            <a:r>
              <a:rPr lang="en-US"/>
              <a:t>        </a:t>
            </a:r>
            <a:r>
              <a:rPr lang="en-US">
                <a:solidFill>
                  <a:srgbClr val="002060"/>
                </a:solidFill>
                <a:latin typeface="Merriweather"/>
                <a:ea typeface="Merriweather"/>
                <a:cs typeface="Merriweather"/>
                <a:sym typeface="Merriweather"/>
              </a:rPr>
              <a:t>As we can see , costly phones are lighter. </a:t>
            </a:r>
            <a:endParaRPr>
              <a:latin typeface="Merriweather"/>
              <a:ea typeface="Merriweather"/>
              <a:cs typeface="Merriweather"/>
              <a:sym typeface="Merriweather"/>
            </a:endParaRPr>
          </a:p>
        </p:txBody>
      </p:sp>
      <p:pic>
        <p:nvPicPr>
          <p:cNvPr descr="weigth.png" id="101" name="Google Shape;101;p7"/>
          <p:cNvPicPr preferRelativeResize="0"/>
          <p:nvPr/>
        </p:nvPicPr>
        <p:blipFill rotWithShape="1">
          <a:blip r:embed="rId3">
            <a:alphaModFix/>
          </a:blip>
          <a:srcRect b="0" l="0" r="0" t="0"/>
          <a:stretch/>
        </p:blipFill>
        <p:spPr>
          <a:xfrm>
            <a:off x="233464" y="1001949"/>
            <a:ext cx="8647889" cy="309339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8"/>
          <p:cNvSpPr txBox="1"/>
          <p:nvPr>
            <p:ph type="title"/>
          </p:nvPr>
        </p:nvSpPr>
        <p:spPr>
          <a:xfrm>
            <a:off x="311700" y="157650"/>
            <a:ext cx="8179200" cy="56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2400">
                <a:solidFill>
                  <a:srgbClr val="C00000"/>
                </a:solidFill>
                <a:latin typeface="Merriweather"/>
                <a:ea typeface="Merriweather"/>
                <a:cs typeface="Merriweather"/>
                <a:sym typeface="Merriweather"/>
              </a:rPr>
              <a:t>Distribution by price range for Connectivity feature </a:t>
            </a:r>
            <a:br>
              <a:rPr lang="en-US">
                <a:latin typeface="Merriweather"/>
                <a:ea typeface="Merriweather"/>
                <a:cs typeface="Merriweather"/>
                <a:sym typeface="Merriweather"/>
              </a:rPr>
            </a:br>
            <a:br>
              <a:rPr lang="en-US">
                <a:latin typeface="Merriweather"/>
                <a:ea typeface="Merriweather"/>
                <a:cs typeface="Merriweather"/>
                <a:sym typeface="Merriweather"/>
              </a:rPr>
            </a:br>
            <a:br>
              <a:rPr lang="en-US">
                <a:latin typeface="Merriweather"/>
                <a:ea typeface="Merriweather"/>
                <a:cs typeface="Merriweather"/>
                <a:sym typeface="Merriweather"/>
              </a:rPr>
            </a:br>
            <a:br>
              <a:rPr lang="en-US">
                <a:latin typeface="Merriweather"/>
                <a:ea typeface="Merriweather"/>
                <a:cs typeface="Merriweather"/>
                <a:sym typeface="Merriweather"/>
              </a:rPr>
            </a:br>
            <a:br>
              <a:rPr lang="en-US">
                <a:latin typeface="Merriweather"/>
                <a:ea typeface="Merriweather"/>
                <a:cs typeface="Merriweather"/>
                <a:sym typeface="Merriweather"/>
              </a:rPr>
            </a:br>
            <a:br>
              <a:rPr lang="en-US">
                <a:latin typeface="Merriweather"/>
                <a:ea typeface="Merriweather"/>
                <a:cs typeface="Merriweather"/>
                <a:sym typeface="Merriweather"/>
              </a:rPr>
            </a:br>
            <a:br>
              <a:rPr lang="en-US">
                <a:latin typeface="Merriweather"/>
                <a:ea typeface="Merriweather"/>
                <a:cs typeface="Merriweather"/>
                <a:sym typeface="Merriweather"/>
              </a:rPr>
            </a:br>
            <a:br>
              <a:rPr lang="en-US">
                <a:latin typeface="Merriweather"/>
                <a:ea typeface="Merriweather"/>
                <a:cs typeface="Merriweather"/>
                <a:sym typeface="Merriweather"/>
              </a:rPr>
            </a:br>
            <a:br>
              <a:rPr lang="en-US">
                <a:latin typeface="Merriweather"/>
                <a:ea typeface="Merriweather"/>
                <a:cs typeface="Merriweather"/>
                <a:sym typeface="Merriweather"/>
              </a:rPr>
            </a:br>
            <a:br>
              <a:rPr lang="en-US">
                <a:latin typeface="Merriweather"/>
                <a:ea typeface="Merriweather"/>
                <a:cs typeface="Merriweather"/>
                <a:sym typeface="Merriweather"/>
              </a:rPr>
            </a:br>
            <a:br>
              <a:rPr lang="en-US">
                <a:latin typeface="Merriweather"/>
                <a:ea typeface="Merriweather"/>
                <a:cs typeface="Merriweather"/>
                <a:sym typeface="Merriweather"/>
              </a:rPr>
            </a:br>
            <a:br>
              <a:rPr lang="en-US">
                <a:latin typeface="Merriweather"/>
                <a:ea typeface="Merriweather"/>
                <a:cs typeface="Merriweather"/>
                <a:sym typeface="Merriweather"/>
              </a:rPr>
            </a:br>
            <a:br>
              <a:rPr lang="en-US">
                <a:latin typeface="Merriweather"/>
                <a:ea typeface="Merriweather"/>
                <a:cs typeface="Merriweather"/>
                <a:sym typeface="Merriweather"/>
              </a:rPr>
            </a:br>
            <a:br>
              <a:rPr lang="en-US">
                <a:latin typeface="Merriweather"/>
                <a:ea typeface="Merriweather"/>
                <a:cs typeface="Merriweather"/>
                <a:sym typeface="Merriweather"/>
              </a:rPr>
            </a:br>
            <a:br>
              <a:rPr lang="en-US">
                <a:latin typeface="Merriweather"/>
                <a:ea typeface="Merriweather"/>
                <a:cs typeface="Merriweather"/>
                <a:sym typeface="Merriweather"/>
              </a:rPr>
            </a:br>
            <a:br>
              <a:rPr lang="en-US">
                <a:latin typeface="Merriweather"/>
                <a:ea typeface="Merriweather"/>
                <a:cs typeface="Merriweather"/>
                <a:sym typeface="Merriweather"/>
              </a:rPr>
            </a:br>
            <a:r>
              <a:rPr lang="en-US">
                <a:latin typeface="Merriweather"/>
                <a:ea typeface="Merriweather"/>
                <a:cs typeface="Merriweather"/>
                <a:sym typeface="Merriweather"/>
              </a:rPr>
              <a:t>       </a:t>
            </a:r>
            <a:endParaRPr>
              <a:latin typeface="Merriweather"/>
              <a:ea typeface="Merriweather"/>
              <a:cs typeface="Merriweather"/>
              <a:sym typeface="Merriweather"/>
            </a:endParaRPr>
          </a:p>
        </p:txBody>
      </p:sp>
      <p:sp>
        <p:nvSpPr>
          <p:cNvPr id="107" name="Google Shape;10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Font typeface="Arial"/>
              <a:buNone/>
            </a:pPr>
            <a:r>
              <a:t/>
            </a:r>
            <a:endParaRPr>
              <a:solidFill>
                <a:srgbClr val="002060"/>
              </a:solidFill>
            </a:endParaRPr>
          </a:p>
          <a:p>
            <a:pPr indent="-228600" lvl="0" marL="457200" rtl="0" algn="l">
              <a:lnSpc>
                <a:spcPct val="115000"/>
              </a:lnSpc>
              <a:spcBef>
                <a:spcPts val="0"/>
              </a:spcBef>
              <a:spcAft>
                <a:spcPts val="0"/>
              </a:spcAft>
              <a:buClr>
                <a:schemeClr val="dk2"/>
              </a:buClr>
              <a:buSzPts val="1800"/>
              <a:buFont typeface="Arial"/>
              <a:buNone/>
            </a:pPr>
            <a:r>
              <a:t/>
            </a:r>
            <a:endParaRPr>
              <a:solidFill>
                <a:srgbClr val="002060"/>
              </a:solidFill>
            </a:endParaRPr>
          </a:p>
          <a:p>
            <a:pPr indent="-342900" lvl="0" marL="457200" rtl="0" algn="l">
              <a:lnSpc>
                <a:spcPct val="115000"/>
              </a:lnSpc>
              <a:spcBef>
                <a:spcPts val="0"/>
              </a:spcBef>
              <a:spcAft>
                <a:spcPts val="0"/>
              </a:spcAft>
              <a:buClr>
                <a:srgbClr val="002060"/>
              </a:buClr>
              <a:buSzPts val="1800"/>
              <a:buNone/>
            </a:pPr>
            <a:r>
              <a:rPr lang="en-US">
                <a:solidFill>
                  <a:srgbClr val="002060"/>
                </a:solidFill>
              </a:rPr>
              <a:t> </a:t>
            </a:r>
            <a:endParaRPr>
              <a:solidFill>
                <a:srgbClr val="002060"/>
              </a:solidFill>
            </a:endParaRPr>
          </a:p>
          <a:p>
            <a:pPr indent="-342900" lvl="0" marL="457200" rtl="0" algn="l">
              <a:lnSpc>
                <a:spcPct val="115000"/>
              </a:lnSpc>
              <a:spcBef>
                <a:spcPts val="0"/>
              </a:spcBef>
              <a:spcAft>
                <a:spcPts val="0"/>
              </a:spcAft>
              <a:buClr>
                <a:srgbClr val="002060"/>
              </a:buClr>
              <a:buSzPts val="1800"/>
              <a:buFont typeface="Merriweather"/>
              <a:buChar char="•"/>
            </a:pPr>
            <a:r>
              <a:rPr lang="en-US">
                <a:solidFill>
                  <a:srgbClr val="002060"/>
                </a:solidFill>
                <a:latin typeface="Merriweather"/>
                <a:ea typeface="Merriweather"/>
                <a:cs typeface="Merriweather"/>
                <a:sym typeface="Merriweather"/>
              </a:rPr>
              <a:t>Connectivity feature 3G play an important feature than 4G in prediction.</a:t>
            </a:r>
            <a:endParaRPr>
              <a:latin typeface="Merriweather"/>
              <a:ea typeface="Merriweather"/>
              <a:cs typeface="Merriweather"/>
              <a:sym typeface="Merriweather"/>
            </a:endParaRPr>
          </a:p>
        </p:txBody>
      </p:sp>
      <p:pic>
        <p:nvPicPr>
          <p:cNvPr descr="supports.png" id="108" name="Google Shape;108;p8"/>
          <p:cNvPicPr preferRelativeResize="0"/>
          <p:nvPr/>
        </p:nvPicPr>
        <p:blipFill rotWithShape="1">
          <a:blip r:embed="rId3">
            <a:alphaModFix/>
          </a:blip>
          <a:srcRect b="0" l="0" r="0" t="0"/>
          <a:stretch/>
        </p:blipFill>
        <p:spPr>
          <a:xfrm>
            <a:off x="1" y="945931"/>
            <a:ext cx="4456386" cy="2963470"/>
          </a:xfrm>
          <a:prstGeom prst="rect">
            <a:avLst/>
          </a:prstGeom>
          <a:noFill/>
          <a:ln>
            <a:noFill/>
          </a:ln>
        </p:spPr>
      </p:pic>
      <p:pic>
        <p:nvPicPr>
          <p:cNvPr descr="3g.png" id="109" name="Google Shape;109;p8"/>
          <p:cNvPicPr preferRelativeResize="0"/>
          <p:nvPr/>
        </p:nvPicPr>
        <p:blipFill rotWithShape="1">
          <a:blip r:embed="rId4">
            <a:alphaModFix/>
          </a:blip>
          <a:srcRect b="0" l="0" r="0" t="0"/>
          <a:stretch/>
        </p:blipFill>
        <p:spPr>
          <a:xfrm>
            <a:off x="4729655" y="891254"/>
            <a:ext cx="4165675" cy="28714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Nitesh Bhowmick</dc:creator>
</cp:coreProperties>
</file>