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7" r:id="rId6"/>
    <p:sldId id="300" r:id="rId7"/>
    <p:sldId id="284" r:id="rId8"/>
    <p:sldId id="301" r:id="rId9"/>
    <p:sldId id="302" r:id="rId10"/>
    <p:sldId id="303" r:id="rId11"/>
    <p:sldId id="306" r:id="rId12"/>
    <p:sldId id="304" r:id="rId13"/>
    <p:sldId id="299" r:id="rId14"/>
    <p:sldId id="30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E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80" d="100"/>
          <a:sy n="80" d="100"/>
        </p:scale>
        <p:origin x="111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9/11/2019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8845140" y="0"/>
            <a:ext cx="26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5697858" y="3411857"/>
            <a:ext cx="6857999" cy="3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991591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68972" y="2834640"/>
            <a:ext cx="3344825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3000"/>
              </a:lnSpc>
              <a:defRPr sz="3750" b="1" spc="-225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6137" y="3859066"/>
            <a:ext cx="2641136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6137" y="4220189"/>
            <a:ext cx="2641136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6137" y="4581312"/>
            <a:ext cx="2641136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6137" y="4942435"/>
            <a:ext cx="2641136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27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3226500" y="1512000"/>
            <a:ext cx="27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29000" y="1512000"/>
            <a:ext cx="27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162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4811" y="1512000"/>
            <a:ext cx="1620441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66061" y="1512000"/>
            <a:ext cx="1620441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7311" y="1507535"/>
            <a:ext cx="1620441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8561" y="1507535"/>
            <a:ext cx="1620441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222" y="3271762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3000"/>
              </a:lnSpc>
              <a:defRPr sz="3750" b="1" spc="-225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7" y="5250499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1575">
                <a:solidFill>
                  <a:schemeClr val="bg1">
                    <a:lumMod val="9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9590" y="1816514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3000"/>
              </a:lnSpc>
              <a:defRPr sz="3750" b="1" spc="-225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6095" y="3795251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1575">
                <a:solidFill>
                  <a:schemeClr val="bg1">
                    <a:lumMod val="9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914" y="1511252"/>
            <a:ext cx="4095086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613" y="1511252"/>
            <a:ext cx="4095086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1" y="1511250"/>
            <a:ext cx="411369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500" y="1518287"/>
            <a:ext cx="40655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500" y="2486989"/>
            <a:ext cx="4074500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3" y="2486989"/>
            <a:ext cx="4118411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4"/>
            <a:ext cx="2949178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548" y="21343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3" y="432004"/>
            <a:ext cx="4908351" cy="55138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4"/>
            <a:ext cx="2949178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548" y="21343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3" y="432004"/>
            <a:ext cx="4908351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991591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222" y="3271762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3000"/>
              </a:lnSpc>
              <a:defRPr sz="3750" b="1" spc="-225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7" y="5250499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1575">
                <a:solidFill>
                  <a:schemeClr val="bg1">
                    <a:lumMod val="9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95742" y="6277243"/>
            <a:ext cx="348258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95742" y="6277243"/>
            <a:ext cx="348258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3515" y="2169005"/>
            <a:ext cx="6776975" cy="2519990"/>
          </a:xfrm>
        </p:spPr>
        <p:txBody>
          <a:bodyPr anchor="ctr"/>
          <a:lstStyle>
            <a:lvl1pPr marL="0" indent="0" algn="ctr">
              <a:buNone/>
              <a:defRPr sz="4500"/>
            </a:lvl1pPr>
            <a:lvl2pPr marL="20002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95742" y="6277243"/>
            <a:ext cx="348258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418376"/>
            <a:ext cx="6515517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68972" y="2408157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3000"/>
              </a:lnSpc>
              <a:defRPr sz="3750" b="1" spc="-225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477" y="4386899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1575">
                <a:solidFill>
                  <a:schemeClr val="bg1">
                    <a:lumMod val="9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846344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9590" y="1816514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3000"/>
              </a:lnSpc>
              <a:defRPr sz="3750" b="1" spc="-225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6095" y="3795251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1575">
                <a:solidFill>
                  <a:schemeClr val="bg1">
                    <a:lumMod val="9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60864" y="1684742"/>
            <a:ext cx="3678593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4104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4104000" cy="360000"/>
          </a:xfrm>
        </p:spPr>
        <p:txBody>
          <a:bodyPr/>
          <a:lstStyle>
            <a:lvl1pPr marL="0" indent="0">
              <a:buNone/>
              <a:defRPr/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511566"/>
            <a:ext cx="4104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712019" y="432000"/>
            <a:ext cx="413385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4104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4104000" cy="360000"/>
          </a:xfrm>
        </p:spPr>
        <p:txBody>
          <a:bodyPr/>
          <a:lstStyle>
            <a:lvl1pPr marL="0" indent="0">
              <a:buNone/>
              <a:defRPr/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511566"/>
            <a:ext cx="4104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09129" y="2376302"/>
            <a:ext cx="1803946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4104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4104000" cy="360000"/>
          </a:xfrm>
        </p:spPr>
        <p:txBody>
          <a:bodyPr/>
          <a:lstStyle>
            <a:lvl1pPr marL="0" indent="0">
              <a:buNone/>
              <a:defRPr/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511566"/>
            <a:ext cx="4104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609315" y="1176153"/>
            <a:ext cx="1803946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609315" y="3552744"/>
            <a:ext cx="1803946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2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3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5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1" y="5304344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70" y="354622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2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00020" indent="0">
              <a:buNone/>
              <a:defRPr/>
            </a:lvl2pPr>
            <a:lvl3pPr marL="407184" indent="0">
              <a:buNone/>
              <a:defRPr/>
            </a:lvl3pPr>
            <a:lvl4pPr marL="607204" indent="0">
              <a:buNone/>
              <a:defRPr/>
            </a:lvl4pPr>
            <a:lvl5pPr marL="80722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515834"/>
            <a:ext cx="4104000" cy="360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023668"/>
            <a:ext cx="4104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516364"/>
            <a:ext cx="4104000" cy="358775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8" y="2020362"/>
            <a:ext cx="4104085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8828485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517" y="5066457"/>
            <a:ext cx="3344825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35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8845140" y="0"/>
            <a:ext cx="26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8883464" y="6249961"/>
            <a:ext cx="172815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5697858" y="3411857"/>
            <a:ext cx="6857999" cy="3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5663787" y="3411858"/>
            <a:ext cx="6857999" cy="3429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496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512000"/>
            <a:ext cx="8496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001" y="6361483"/>
            <a:ext cx="4113698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5742" y="6277243"/>
            <a:ext cx="348258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9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00020" indent="-20002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7184" indent="-207164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07204" indent="-20002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7224" indent="-20002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7244" indent="-20002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effectLst>
            <a:glow rad="228600">
              <a:schemeClr val="bg1">
                <a:lumMod val="50000"/>
                <a:alpha val="40000"/>
              </a:schemeClr>
            </a:glo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4" y="3781457"/>
            <a:ext cx="1718075" cy="1650206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35000" tIns="216000" rIns="135000" bIns="135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7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883" y="3193228"/>
            <a:ext cx="6995865" cy="1885976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Low Filtering Method for Noise Reduction at Text to Speech Application</a:t>
            </a:r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360883" y="5077759"/>
            <a:ext cx="357187" cy="31872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51114" y="4739615"/>
            <a:ext cx="3000375" cy="997905"/>
          </a:xfrm>
        </p:spPr>
        <p:txBody>
          <a:bodyPr/>
          <a:lstStyle/>
          <a:p>
            <a:r>
              <a:rPr lang="en-US" dirty="0" err="1" smtClean="0"/>
              <a:t>Putu</a:t>
            </a:r>
            <a:r>
              <a:rPr lang="en-US" dirty="0" smtClean="0"/>
              <a:t> Asri Sri Sutanti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000" y="182618"/>
            <a:ext cx="4104000" cy="432000"/>
          </a:xfrm>
        </p:spPr>
        <p:txBody>
          <a:bodyPr/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0446326"/>
              </p:ext>
            </p:extLst>
          </p:nvPr>
        </p:nvGraphicFramePr>
        <p:xfrm>
          <a:off x="2376000" y="614618"/>
          <a:ext cx="3798399" cy="6074296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675526"/>
                <a:gridCol w="693122"/>
                <a:gridCol w="1218701"/>
                <a:gridCol w="675526"/>
                <a:gridCol w="535524"/>
              </a:tblGrid>
              <a:tr h="171403"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Pengucapan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2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6E3"/>
                    </a:solidFill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[b][ay]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[t][ay]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[hh][ay]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Hello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[hh][ah][l][ow]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[n][ow]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[n][aw]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Allert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[ae][l][er][t]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9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Allergy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][l][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iy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Alles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][l][z]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9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Alleva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][l][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][v][ah]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[n][ay][s]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[s][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9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Book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[m][ay][b][uh][k]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[g][uh][d]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[g][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][d]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Much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[m][ah][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[b][r][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Cook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[k][uh][k]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0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</a:t>
                      </a:r>
                      <a:r>
                        <a:rPr lang="en-A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][m]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9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door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[m][ay][d][ao][r]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9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….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649" marR="526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86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0" y="208947"/>
            <a:ext cx="4654342" cy="432000"/>
          </a:xfrm>
        </p:spPr>
        <p:txBody>
          <a:bodyPr/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6682" y="125499"/>
            <a:ext cx="682465" cy="59889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2F2F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76351" y="160717"/>
            <a:ext cx="631503" cy="55417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1259570" y="1600053"/>
            <a:ext cx="4104000" cy="27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002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718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0720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722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59569" y="2375863"/>
            <a:ext cx="6946279" cy="334889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Low Pass Filtering data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noise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lebih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sudah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dimana sudah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mengucapakan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dengan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“b”, “d”,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“k”.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sudah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mengucapkan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lebih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0" y="208947"/>
            <a:ext cx="4104000" cy="43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1" y="1829572"/>
            <a:ext cx="4104000" cy="270000"/>
          </a:xfrm>
        </p:spPr>
        <p:txBody>
          <a:bodyPr/>
          <a:lstStyle/>
          <a:p>
            <a:r>
              <a:rPr lang="en-US" sz="2400" b="1" dirty="0" err="1"/>
              <a:t>Pengertian</a:t>
            </a:r>
            <a:r>
              <a:rPr lang="en-US" sz="2400" b="1" dirty="0"/>
              <a:t> Text – to - Speech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2388098"/>
            <a:ext cx="4104000" cy="2700000"/>
          </a:xfrm>
        </p:spPr>
        <p:txBody>
          <a:bodyPr/>
          <a:lstStyle/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konversi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(TTS)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memproduksi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ucapan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grafem-ke-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fonem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diucapkan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(TTS)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ln w="76200">
            <a:solidFill>
              <a:schemeClr val="bg1"/>
            </a:solidFill>
          </a:ln>
          <a:effectLst>
            <a:outerShdw blurRad="50800" dist="50800" dir="5400000" sx="134000" sy="134000" algn="ctr" rotWithShape="0">
              <a:schemeClr val="bg1">
                <a:lumMod val="50000"/>
              </a:schemeClr>
            </a:outerShdw>
          </a:effectLst>
        </p:spPr>
      </p:sp>
      <p:sp>
        <p:nvSpPr>
          <p:cNvPr id="7" name="Picture Placeholder 6"/>
          <p:cNvSpPr>
            <a:spLocks noGrp="1"/>
          </p:cNvSpPr>
          <p:nvPr>
            <p:ph type="pic" sz="quarter" idx="34"/>
          </p:nvPr>
        </p:nvSpPr>
        <p:spPr>
          <a:noFill/>
          <a:ln w="76200">
            <a:solidFill>
              <a:schemeClr val="bg1"/>
            </a:solidFill>
          </a:ln>
          <a:effectLst>
            <a:outerShdw blurRad="50800" dist="50800" dir="5400000" sx="173000" sy="173000" algn="ctr" rotWithShape="0">
              <a:schemeClr val="bg1">
                <a:lumMod val="50000"/>
              </a:schemeClr>
            </a:outerShdw>
          </a:effectLst>
        </p:spPr>
      </p:sp>
      <p:sp>
        <p:nvSpPr>
          <p:cNvPr id="8" name="Picture Placeholder 7"/>
          <p:cNvSpPr>
            <a:spLocks noGrp="1"/>
          </p:cNvSpPr>
          <p:nvPr>
            <p:ph type="pic" sz="quarter" idx="35"/>
          </p:nvPr>
        </p:nvSpPr>
        <p:spPr>
          <a:noFill/>
          <a:ln w="76200">
            <a:solidFill>
              <a:schemeClr val="bg1"/>
            </a:solidFill>
          </a:ln>
          <a:effectLst>
            <a:outerShdw blurRad="50800" dist="50800" dir="5400000" sx="173000" sy="173000" algn="ctr" rotWithShape="0">
              <a:schemeClr val="bg1">
                <a:lumMod val="50000"/>
              </a:schemeClr>
            </a:outerShdw>
          </a:effectLst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6682" y="125499"/>
            <a:ext cx="682465" cy="59889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2F2F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76351" y="160717"/>
            <a:ext cx="631503" cy="55417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784107"/>
            <a:ext cx="4818166" cy="341576"/>
          </a:xfrm>
        </p:spPr>
        <p:txBody>
          <a:bodyPr/>
          <a:lstStyle/>
          <a:p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Text – to - Speech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5925" y="2417851"/>
            <a:ext cx="6943849" cy="2809540"/>
          </a:xfrm>
        </p:spPr>
        <p:txBody>
          <a:bodyPr/>
          <a:lstStyle/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to Speech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Indonesia”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Sudibyo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to speech dengan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Finite State Automata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Android”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Rieke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Adriati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Google untuk TTS. Kata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dipenggal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Finite State Automata (FSA)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2" y="2643482"/>
            <a:ext cx="7798872" cy="2809540"/>
          </a:xfrm>
        </p:spPr>
        <p:txBody>
          <a:bodyPr/>
          <a:lstStyle/>
          <a:p>
            <a:pPr algn="just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Christopher Brian,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membicarakan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yang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pengucapan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audionya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yang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diputar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kata yang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</a:p>
          <a:p>
            <a:pPr algn="just"/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algn="just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pelafalan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pengucapan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“k”, “b”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 algn="just"/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999027"/>
            <a:ext cx="4271900" cy="3703944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Pass Filtering :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meredam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nose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endParaRPr lang="en-US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Diphone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Concatenation :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direkam</a:t>
            </a:r>
            <a:endParaRPr lang="en-US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020" lvl="1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algn="just"/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</a:t>
            </a:r>
          </a:p>
          <a:p>
            <a:pPr lvl="1" algn="just"/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endParaRPr lang="en-US" sz="16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ln w="76200">
            <a:solidFill>
              <a:schemeClr val="bg1"/>
            </a:solidFill>
          </a:ln>
          <a:effectLst>
            <a:outerShdw blurRad="50800" dist="50800" dir="5400000" sx="134000" sy="134000" algn="ctr" rotWithShape="0">
              <a:schemeClr val="bg1">
                <a:lumMod val="50000"/>
              </a:schemeClr>
            </a:outerShdw>
          </a:effectLst>
        </p:spPr>
      </p:sp>
      <p:sp>
        <p:nvSpPr>
          <p:cNvPr id="7" name="Picture Placeholder 6"/>
          <p:cNvSpPr>
            <a:spLocks noGrp="1"/>
          </p:cNvSpPr>
          <p:nvPr>
            <p:ph type="pic" sz="quarter" idx="34"/>
          </p:nvPr>
        </p:nvSpPr>
        <p:spPr>
          <a:noFill/>
          <a:ln w="76200">
            <a:solidFill>
              <a:schemeClr val="bg1"/>
            </a:solidFill>
          </a:ln>
          <a:effectLst>
            <a:outerShdw blurRad="50800" dist="50800" dir="5400000" sx="173000" sy="173000" algn="ctr" rotWithShape="0">
              <a:schemeClr val="bg1">
                <a:lumMod val="50000"/>
              </a:schemeClr>
            </a:outerShdw>
          </a:effectLst>
        </p:spPr>
      </p:sp>
      <p:sp>
        <p:nvSpPr>
          <p:cNvPr id="8" name="Picture Placeholder 7"/>
          <p:cNvSpPr>
            <a:spLocks noGrp="1"/>
          </p:cNvSpPr>
          <p:nvPr>
            <p:ph type="pic" sz="quarter" idx="35"/>
          </p:nvPr>
        </p:nvSpPr>
        <p:spPr>
          <a:noFill/>
          <a:ln w="76200">
            <a:solidFill>
              <a:schemeClr val="bg1"/>
            </a:solidFill>
          </a:ln>
          <a:effectLst>
            <a:outerShdw blurRad="50800" dist="50800" dir="5400000" sx="173000" sy="173000" algn="ctr" rotWithShape="0">
              <a:schemeClr val="bg1">
                <a:lumMod val="50000"/>
              </a:schemeClr>
            </a:outerShdw>
          </a:effectLst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6682" y="125499"/>
            <a:ext cx="682465" cy="59889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2F2F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76351" y="160717"/>
            <a:ext cx="631503" cy="55417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0" y="208947"/>
            <a:ext cx="4104000" cy="432000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6682" y="125499"/>
            <a:ext cx="682465" cy="59889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2F2F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76351" y="160717"/>
            <a:ext cx="631503" cy="55417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17" name="Picture 16"/>
          <p:cNvPicPr/>
          <p:nvPr/>
        </p:nvPicPr>
        <p:blipFill rotWithShape="1">
          <a:blip r:embed="rId2"/>
          <a:srcRect l="4865" t="1331" b="1552"/>
          <a:stretch/>
        </p:blipFill>
        <p:spPr bwMode="auto">
          <a:xfrm>
            <a:off x="3602741" y="1368000"/>
            <a:ext cx="1650220" cy="47060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78234" y="2220685"/>
            <a:ext cx="712519" cy="27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5001" y="3874212"/>
            <a:ext cx="1011382" cy="54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05001" y="4878760"/>
            <a:ext cx="1011382" cy="367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5001" y="2912310"/>
            <a:ext cx="1011382" cy="54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Pass Filtering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0" y="208947"/>
            <a:ext cx="4104000" cy="432000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6682" y="125499"/>
            <a:ext cx="682465" cy="59889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2F2F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76351" y="160717"/>
            <a:ext cx="631503" cy="55417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7854" y="2490439"/>
            <a:ext cx="3840330" cy="201030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Rekaman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sv-S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Disimpan </a:t>
            </a:r>
            <a:r>
              <a:rPr lang="sv-SE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nama yang sama dengan cara pengucapan dari </a:t>
            </a:r>
            <a:r>
              <a:rPr lang="sv-S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tersebut</a:t>
            </a:r>
          </a:p>
          <a:p>
            <a:pPr lvl="2" algn="just"/>
            <a:r>
              <a:rPr lang="sv-S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data suara adalah .wav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Kata</a:t>
            </a:r>
          </a:p>
          <a:p>
            <a:pPr lvl="1"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 CMU Dictionary</a:t>
            </a:r>
          </a:p>
          <a:p>
            <a:pPr algn="just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7854" y="1660670"/>
            <a:ext cx="4104000" cy="270000"/>
          </a:xfrm>
        </p:spPr>
        <p:txBody>
          <a:bodyPr/>
          <a:lstStyle/>
          <a:p>
            <a:r>
              <a:rPr lang="en-US" sz="2400" b="1" dirty="0" smtClean="0"/>
              <a:t>Data :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967"/>
              </p:ext>
            </p:extLst>
          </p:nvPr>
        </p:nvGraphicFramePr>
        <p:xfrm>
          <a:off x="5196286" y="901265"/>
          <a:ext cx="3033312" cy="578358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513749"/>
                <a:gridCol w="1089541"/>
                <a:gridCol w="1430022"/>
              </a:tblGrid>
              <a:tr h="35809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Bunyi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CMU Dictionary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uh.wav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y.wav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  <a:tr h="17904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….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499" marR="584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2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0" y="208947"/>
            <a:ext cx="4104000" cy="432000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6682" y="125499"/>
            <a:ext cx="682465" cy="59889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2F2F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76351" y="160717"/>
            <a:ext cx="631503" cy="55417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1259570" y="1835780"/>
            <a:ext cx="4104000" cy="27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002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718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0720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722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Low Pass Filtering :</a:t>
            </a:r>
            <a:endParaRPr lang="en-US" sz="2400" b="1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59570" y="2562833"/>
            <a:ext cx="6898778" cy="2258549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low pass filter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meredam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noise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mengijinkan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frequency signals untuk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lewat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mereduksi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noise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rekaman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tiap-tiap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potongan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 off yang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400 Hz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70" y="208947"/>
            <a:ext cx="4104000" cy="432000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6682" y="125499"/>
            <a:ext cx="682465" cy="59889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rgbClr val="F2F2F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76351" y="160717"/>
            <a:ext cx="631503" cy="55417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1259570" y="1600053"/>
            <a:ext cx="4104000" cy="27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002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718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0720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7224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/>
              <a:t>Penggabungan</a:t>
            </a:r>
            <a:r>
              <a:rPr lang="en-US" sz="2400" b="1" dirty="0" smtClean="0"/>
              <a:t> Data </a:t>
            </a:r>
            <a:r>
              <a:rPr lang="en-US" sz="2400" b="1" dirty="0" err="1" smtClean="0"/>
              <a:t>Suara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59569" y="2375863"/>
            <a:ext cx="6946279" cy="3348896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pemenggalan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Diphone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oncatenation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Menggabung-gabungkan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segmen-segmen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825</Words>
  <Application>Microsoft Office PowerPoint</Application>
  <PresentationFormat>On-screen Show (4:3)</PresentationFormat>
  <Paragraphs>237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Corbel</vt:lpstr>
      <vt:lpstr>Times New Roman</vt:lpstr>
      <vt:lpstr>Office Theme</vt:lpstr>
      <vt:lpstr>Low Filtering Method for Noise Reduction at Text to Speech Application</vt:lpstr>
      <vt:lpstr>Introduction</vt:lpstr>
      <vt:lpstr>PowerPoint Presentation</vt:lpstr>
      <vt:lpstr>PowerPoint Presentation</vt:lpstr>
      <vt:lpstr>PowerPoint Presentation</vt:lpstr>
      <vt:lpstr>Research Method</vt:lpstr>
      <vt:lpstr>Research Method</vt:lpstr>
      <vt:lpstr>Research Method</vt:lpstr>
      <vt:lpstr>Research Method</vt:lpstr>
      <vt:lpstr>Result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2019-09-11T13:10:58Z</dcterms:created>
  <dcterms:modified xsi:type="dcterms:W3CDTF">2019-09-11T17:17:16Z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