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43"/>
  </p:notesMasterIdLst>
  <p:sldIdLst>
    <p:sldId id="256" r:id="rId2"/>
    <p:sldId id="305" r:id="rId3"/>
    <p:sldId id="306" r:id="rId4"/>
    <p:sldId id="304" r:id="rId5"/>
    <p:sldId id="307" r:id="rId6"/>
    <p:sldId id="308" r:id="rId7"/>
    <p:sldId id="314" r:id="rId8"/>
    <p:sldId id="315" r:id="rId9"/>
    <p:sldId id="316" r:id="rId10"/>
    <p:sldId id="317" r:id="rId11"/>
    <p:sldId id="318" r:id="rId12"/>
    <p:sldId id="34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45" r:id="rId21"/>
    <p:sldId id="344" r:id="rId22"/>
    <p:sldId id="327" r:id="rId23"/>
    <p:sldId id="328" r:id="rId24"/>
    <p:sldId id="329" r:id="rId25"/>
    <p:sldId id="326" r:id="rId26"/>
    <p:sldId id="331" r:id="rId27"/>
    <p:sldId id="347" r:id="rId28"/>
    <p:sldId id="330" r:id="rId29"/>
    <p:sldId id="332" r:id="rId30"/>
    <p:sldId id="334" r:id="rId31"/>
    <p:sldId id="333" r:id="rId32"/>
    <p:sldId id="335" r:id="rId33"/>
    <p:sldId id="336" r:id="rId34"/>
    <p:sldId id="337" r:id="rId35"/>
    <p:sldId id="338" r:id="rId36"/>
    <p:sldId id="341" r:id="rId37"/>
    <p:sldId id="339" r:id="rId38"/>
    <p:sldId id="342" r:id="rId39"/>
    <p:sldId id="343" r:id="rId40"/>
    <p:sldId id="340" r:id="rId41"/>
    <p:sldId id="303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42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43D3-3BD0-451F-BEC7-9CE15A55EB7F}" type="datetimeFigureOut">
              <a:rPr lang="id-ID" smtClean="0"/>
              <a:pPr/>
              <a:t>20/03/2012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15A62-DCB2-4B51-81D3-E1ADDD4DFC4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C1C0F-2C25-4D48-9A1E-50731E633A1F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BD184-48CA-4AF2-BA4A-AE85229456DD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04C49-2768-4D95-A487-4346D8947B31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FF5687-1958-4461-BE32-59B53059593D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44376-35A9-4E3B-BC56-79F4C87A21EF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476488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57019-F294-4B1D-823A-25E8C071D49D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BB737C-74A9-410D-A47E-1AF078752016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919CA3-2B12-49A0-82D2-18EA1D6CAC35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7A9517-2626-4952-81B0-412B35600303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1AF080-BC06-45D4-BFE4-E9241DB61712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236CDA-E76A-4A13-B88A-DAA45CBF5BC4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599926-CF99-4B7A-850E-00DD7C1ADC9D}" type="datetime1">
              <a:rPr lang="id-ID" smtClean="0"/>
              <a:pPr/>
              <a:t>20/03/2012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533400"/>
            <a:ext cx="7406640" cy="236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48000"/>
            <a:ext cx="7406640" cy="1752600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 2</a:t>
            </a:r>
            <a:endParaRPr lang="id-ID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Eko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Prasetyo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Teknik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Informatika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Universitas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Muhammadiyah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Gresik</a:t>
            </a: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</a:t>
            </a:fld>
            <a:endParaRPr lang="id-ID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685800"/>
            <a:ext cx="2728913" cy="13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7924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Fungsi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Kurva</a:t>
            </a:r>
            <a:r>
              <a:rPr lang="en-US" sz="2000" b="1" dirty="0" smtClean="0"/>
              <a:t> Beta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lonceng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Phi </a:t>
            </a:r>
            <a:r>
              <a:rPr lang="en-US" dirty="0" err="1" smtClean="0"/>
              <a:t>dan</a:t>
            </a:r>
            <a:r>
              <a:rPr lang="en-US" dirty="0" smtClean="0"/>
              <a:t> Gauss),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Menggunakan</a:t>
            </a:r>
            <a:r>
              <a:rPr lang="en-US" dirty="0" smtClean="0"/>
              <a:t> 2 parameter: </a:t>
            </a:r>
            <a:r>
              <a:rPr lang="en-US" dirty="0" smtClean="0">
                <a:sym typeface="Symbol"/>
              </a:rPr>
              <a:t> </a:t>
            </a:r>
            <a:r>
              <a:rPr lang="en-US" dirty="0" err="1" smtClean="0">
                <a:sym typeface="Symbol"/>
              </a:rPr>
              <a:t>untuk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titik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puncak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lonceng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 </a:t>
            </a:r>
            <a:r>
              <a:rPr lang="en-US" dirty="0" err="1" smtClean="0">
                <a:sym typeface="Symbol"/>
              </a:rPr>
              <a:t>untuk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separuh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dari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separuh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bagian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lonceng</a:t>
            </a:r>
            <a:r>
              <a:rPr lang="en-US" dirty="0" smtClean="0">
                <a:sym typeface="Symbol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ym typeface="Symbol"/>
              </a:rPr>
              <a:t>Titik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infleksi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memberikan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nilai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keanggotaan</a:t>
            </a:r>
            <a:r>
              <a:rPr lang="en-US" dirty="0" smtClean="0">
                <a:sym typeface="Symbol"/>
              </a:rPr>
              <a:t> = 0.5.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ym typeface="Symbol"/>
              </a:rPr>
              <a:t>Jika</a:t>
            </a:r>
            <a:r>
              <a:rPr lang="en-US" dirty="0" smtClean="0">
                <a:sym typeface="Symbol"/>
              </a:rPr>
              <a:t>  </a:t>
            </a:r>
            <a:r>
              <a:rPr lang="en-US" dirty="0" err="1" smtClean="0">
                <a:sym typeface="Symbol"/>
              </a:rPr>
              <a:t>sangat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besar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nilai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keanggotaannya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bisa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menjadi</a:t>
            </a:r>
            <a:r>
              <a:rPr lang="en-US" dirty="0" smtClean="0">
                <a:sym typeface="Symbol"/>
              </a:rPr>
              <a:t> nol.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195" name="Equation" r:id="rId3" imgW="0" imgH="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5029200"/>
          <a:ext cx="2222500" cy="952500"/>
        </p:xfrm>
        <a:graphic>
          <a:graphicData uri="http://schemas.openxmlformats.org/presentationml/2006/ole">
            <p:oleObj spid="_x0000_s8196" name="Equation" r:id="rId4" imgW="2222280" imgH="952200" progId="Equation.3">
              <p:embed/>
            </p:oleObj>
          </a:graphicData>
        </a:graphic>
      </p:graphicFrame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8974" y="2528888"/>
            <a:ext cx="467564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b="1" i="1" dirty="0" smtClean="0"/>
              <a:t>fire </a:t>
            </a:r>
            <a:r>
              <a:rPr lang="en-US" b="1" i="1" dirty="0" err="1" smtClean="0"/>
              <a:t>strenght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>
                <a:sym typeface="Symbol"/>
              </a:rPr>
              <a:t></a:t>
            </a:r>
            <a:r>
              <a:rPr lang="en-US" b="1" i="1" dirty="0" smtClean="0"/>
              <a:t>–</a:t>
            </a:r>
            <a:r>
              <a:rPr lang="en-US" b="1" i="1" dirty="0" err="1" smtClean="0"/>
              <a:t>predikat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3 operator: </a:t>
            </a:r>
          </a:p>
          <a:p>
            <a:pPr lvl="1"/>
            <a:r>
              <a:rPr lang="en-US" dirty="0" smtClean="0"/>
              <a:t>AND (</a:t>
            </a:r>
            <a:r>
              <a:rPr lang="en-US" b="1" i="1" dirty="0" err="1" smtClean="0"/>
              <a:t>interseksi</a:t>
            </a:r>
            <a:r>
              <a:rPr lang="en-US" b="1" i="1" dirty="0" smtClean="0"/>
              <a:t>/</a:t>
            </a:r>
            <a:r>
              <a:rPr lang="en-US" b="1" i="1" dirty="0" err="1" smtClean="0"/>
              <a:t>irisan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OR (</a:t>
            </a:r>
            <a:r>
              <a:rPr lang="en-US" b="1" i="1" dirty="0" smtClean="0"/>
              <a:t>union/</a:t>
            </a:r>
            <a:r>
              <a:rPr lang="en-US" b="1" i="1" dirty="0" err="1" smtClean="0"/>
              <a:t>gabungan</a:t>
            </a:r>
            <a:r>
              <a:rPr lang="en-US" dirty="0" smtClean="0"/>
              <a:t>), NOT (</a:t>
            </a:r>
            <a:r>
              <a:rPr lang="en-US" b="1" i="1" dirty="0" err="1" smtClean="0"/>
              <a:t>komplemen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Operator AND</a:t>
            </a:r>
          </a:p>
          <a:p>
            <a:pPr lvl="1"/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b="1" i="1" dirty="0" err="1" smtClean="0"/>
              <a:t>irisan</a:t>
            </a:r>
            <a:r>
              <a:rPr lang="en-US" b="1" i="1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b="1" i="1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himpunan-himpunan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operasi</a:t>
            </a:r>
            <a:r>
              <a:rPr lang="en-US" dirty="0" smtClean="0"/>
              <a:t> AND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A </a:t>
            </a:r>
            <a:r>
              <a:rPr lang="en-US" dirty="0" err="1" smtClean="0"/>
              <a:t>dan</a:t>
            </a:r>
            <a:r>
              <a:rPr lang="en-US" dirty="0" smtClean="0"/>
              <a:t> B, 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smtClean="0">
                <a:sym typeface="Symbol"/>
              </a:rPr>
              <a:t>AB</a:t>
            </a:r>
            <a:r>
              <a:rPr lang="en-US" dirty="0" smtClean="0">
                <a:sym typeface="Symbol"/>
              </a:rPr>
              <a:t> = min(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[x], </a:t>
            </a:r>
            <a:r>
              <a:rPr lang="en-US" baseline="-25000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[y])</a:t>
            </a:r>
          </a:p>
          <a:p>
            <a:r>
              <a:rPr lang="en-US" dirty="0" smtClean="0">
                <a:sym typeface="Symbol"/>
              </a:rPr>
              <a:t>Operator OR</a:t>
            </a:r>
          </a:p>
          <a:p>
            <a:pPr lvl="1"/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b="1" i="1" dirty="0" smtClean="0"/>
              <a:t>union/</a:t>
            </a:r>
            <a:r>
              <a:rPr lang="en-US" b="1" i="1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b="1" i="1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himpunan-himpunan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operasi</a:t>
            </a:r>
            <a:r>
              <a:rPr lang="en-US" dirty="0" smtClean="0"/>
              <a:t> OR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A </a:t>
            </a:r>
            <a:r>
              <a:rPr lang="en-US" dirty="0" err="1" smtClean="0"/>
              <a:t>dan</a:t>
            </a:r>
            <a:r>
              <a:rPr lang="en-US" dirty="0" smtClean="0"/>
              <a:t> B, 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smtClean="0">
                <a:sym typeface="Symbol"/>
              </a:rPr>
              <a:t>AB</a:t>
            </a:r>
            <a:r>
              <a:rPr lang="en-US" dirty="0" smtClean="0">
                <a:sym typeface="Symbol"/>
              </a:rPr>
              <a:t> = max(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[x], </a:t>
            </a:r>
            <a:r>
              <a:rPr lang="en-US" baseline="-25000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[y])</a:t>
            </a:r>
          </a:p>
          <a:p>
            <a:r>
              <a:rPr lang="en-US" dirty="0" smtClean="0">
                <a:sym typeface="Symbol"/>
              </a:rPr>
              <a:t>Operator NOT</a:t>
            </a:r>
          </a:p>
          <a:p>
            <a:pPr lvl="1"/>
            <a:r>
              <a:rPr lang="en-US" dirty="0" err="1" smtClean="0">
                <a:sym typeface="Symbol"/>
              </a:rPr>
              <a:t>Berhubungan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operasi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komplemen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pada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 err="1" smtClean="0">
                <a:sym typeface="Symbol"/>
              </a:rPr>
              <a:t>Misl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operasi</a:t>
            </a:r>
            <a:r>
              <a:rPr lang="en-US" dirty="0" smtClean="0">
                <a:sym typeface="Symbol"/>
              </a:rPr>
              <a:t> NOT </a:t>
            </a:r>
            <a:r>
              <a:rPr lang="en-US" dirty="0" err="1" smtClean="0">
                <a:sym typeface="Symbol"/>
              </a:rPr>
              <a:t>pada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nilai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keanggotaan</a:t>
            </a:r>
            <a:r>
              <a:rPr lang="en-US" dirty="0" smtClean="0">
                <a:sym typeface="Symbol"/>
              </a:rPr>
              <a:t> 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[x] </a:t>
            </a:r>
            <a:r>
              <a:rPr lang="en-US" dirty="0" err="1" smtClean="0">
                <a:sym typeface="Symbol"/>
              </a:rPr>
              <a:t>menjadi</a:t>
            </a:r>
            <a:r>
              <a:rPr lang="en-US" dirty="0" smtClean="0">
                <a:sym typeface="Symbol"/>
              </a:rPr>
              <a:t>: 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[x]</a:t>
            </a:r>
            <a:r>
              <a:rPr lang="en-US" baseline="30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= 1 - 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[x]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TSUKAMOTO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Tsukamoto</a:t>
            </a:r>
          </a:p>
          <a:p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Tsukamoto.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konsekuen</a:t>
            </a:r>
            <a:r>
              <a:rPr lang="en-US" dirty="0" smtClean="0"/>
              <a:t> (</a:t>
            </a:r>
            <a:r>
              <a:rPr lang="en-US" dirty="0" err="1" smtClean="0"/>
              <a:t>kesimpulan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IF-THEN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i="1" dirty="0" err="1" smtClean="0"/>
              <a:t>himpunan</a:t>
            </a:r>
            <a:r>
              <a:rPr lang="en-US" b="1" i="1" dirty="0" smtClean="0"/>
              <a:t> fuzzy </a:t>
            </a:r>
            <a:r>
              <a:rPr lang="en-US" b="1" i="1" dirty="0" err="1" smtClean="0"/>
              <a:t>dengan</a:t>
            </a:r>
            <a:r>
              <a:rPr lang="en-US" b="1" i="1" dirty="0" smtClean="0"/>
              <a:t> </a:t>
            </a:r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</a:t>
            </a:r>
            <a:r>
              <a:rPr lang="en-US" b="1" i="1" dirty="0" smtClean="0"/>
              <a:t> </a:t>
            </a:r>
            <a:r>
              <a:rPr lang="en-US" b="1" i="1" dirty="0" err="1" smtClean="0"/>
              <a:t>monoton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Hasilnya</a:t>
            </a:r>
            <a:r>
              <a:rPr lang="en-US" dirty="0" smtClean="0"/>
              <a:t>, output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b="1" i="1" dirty="0" err="1" smtClean="0"/>
              <a:t>secara</a:t>
            </a:r>
            <a:r>
              <a:rPr lang="en-US" b="1" i="1" dirty="0" smtClean="0"/>
              <a:t> </a:t>
            </a:r>
            <a:r>
              <a:rPr lang="en-US" b="1" i="1" dirty="0" err="1" smtClean="0"/>
              <a:t>tegas</a:t>
            </a:r>
            <a:r>
              <a:rPr lang="en-US" b="1" i="1" dirty="0" smtClean="0"/>
              <a:t> (crisp) </a:t>
            </a:r>
            <a:r>
              <a:rPr lang="en-US" b="1" i="1" dirty="0" err="1" smtClean="0"/>
              <a:t>berdasarkan</a:t>
            </a:r>
            <a:r>
              <a:rPr lang="en-US" b="1" i="1" dirty="0" smtClean="0"/>
              <a:t> </a:t>
            </a:r>
            <a:r>
              <a:rPr lang="en-US" b="1" i="1" dirty="0" smtClean="0">
                <a:sym typeface="Symbol"/>
              </a:rPr>
              <a:t>-</a:t>
            </a:r>
            <a:r>
              <a:rPr lang="en-US" b="1" i="1" dirty="0" err="1" smtClean="0"/>
              <a:t>predikat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b="1" i="1" dirty="0" smtClean="0"/>
              <a:t>rata-rata </a:t>
            </a:r>
            <a:r>
              <a:rPr lang="en-US" b="1" i="1" dirty="0" err="1" smtClean="0"/>
              <a:t>terbobot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Sugeno</a:t>
            </a:r>
            <a:endParaRPr lang="en-US" b="1" dirty="0" smtClean="0"/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b="1" dirty="0" err="1" smtClean="0">
                <a:sym typeface="Symbol"/>
              </a:rPr>
              <a:t>Metode</a:t>
            </a:r>
            <a:r>
              <a:rPr lang="en-US" b="1" dirty="0" smtClean="0">
                <a:sym typeface="Symbol"/>
              </a:rPr>
              <a:t> </a:t>
            </a:r>
            <a:r>
              <a:rPr lang="en-US" b="1" dirty="0" err="1" smtClean="0">
                <a:sym typeface="Symbol"/>
              </a:rPr>
              <a:t>Mamdani</a:t>
            </a:r>
            <a:endParaRPr lang="en-US" b="1" dirty="0" smtClean="0">
              <a:sym typeface="Symbol"/>
            </a:endParaRP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Tsukamoto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24088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kaleng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ABC. Dari data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5000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digudang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600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keterbatasannya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7000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SDM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2000 </a:t>
            </a:r>
            <a:r>
              <a:rPr lang="en-US" dirty="0" err="1" smtClean="0"/>
              <a:t>kemasan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4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Rule 1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BERKURANG</a:t>
            </a:r>
          </a:p>
          <a:p>
            <a:r>
              <a:rPr lang="en-US" b="1" dirty="0" smtClean="0"/>
              <a:t>Rule 2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BERKURANG</a:t>
            </a:r>
          </a:p>
          <a:p>
            <a:r>
              <a:rPr lang="en-US" b="1" dirty="0" smtClean="0"/>
              <a:t>Rule 3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BERTAMBAH</a:t>
            </a:r>
          </a:p>
          <a:p>
            <a:r>
              <a:rPr lang="en-US" b="1" dirty="0" smtClean="0"/>
              <a:t>Rule 4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BERTAMBAH</a:t>
            </a:r>
          </a:p>
          <a:p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3500 </a:t>
            </a:r>
            <a:r>
              <a:rPr lang="en-US" dirty="0" err="1" smtClean="0"/>
              <a:t>kemasan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300 </a:t>
            </a:r>
            <a:r>
              <a:rPr lang="en-US" dirty="0" err="1" smtClean="0"/>
              <a:t>kemasan</a:t>
            </a:r>
            <a:r>
              <a:rPr lang="en-US" dirty="0" smtClean="0"/>
              <a:t> ? (</a:t>
            </a:r>
            <a:r>
              <a:rPr lang="en-US" b="1" i="1" dirty="0" err="1" smtClean="0"/>
              <a:t>Gunakan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</a:t>
            </a:r>
            <a:r>
              <a:rPr lang="en-US" b="1" i="1" dirty="0" smtClean="0"/>
              <a:t> LINEAR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90600" y="3048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 PERMINTAAN, PERSEDIAAN, </a:t>
            </a:r>
            <a:r>
              <a:rPr lang="en-US" dirty="0" err="1" smtClean="0"/>
              <a:t>dan</a:t>
            </a:r>
            <a:r>
              <a:rPr lang="en-US" dirty="0" smtClean="0"/>
              <a:t> PRODUKSI</a:t>
            </a:r>
          </a:p>
          <a:p>
            <a:r>
              <a:rPr lang="en-US" dirty="0" smtClean="0"/>
              <a:t>     PERMINTAAN: 1000 – 5000, x = 3500</a:t>
            </a:r>
          </a:p>
          <a:p>
            <a:r>
              <a:rPr lang="en-US" dirty="0" smtClean="0"/>
              <a:t>     PERSEDIAAN: 100 - 600, y = 300</a:t>
            </a:r>
          </a:p>
          <a:p>
            <a:r>
              <a:rPr lang="en-US" dirty="0" smtClean="0"/>
              <a:t>     PRODUKSI: 2000 – 7000, </a:t>
            </a:r>
            <a:r>
              <a:rPr lang="en-US" b="1" dirty="0" smtClean="0"/>
              <a:t>z = ?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TURUN </a:t>
            </a:r>
            <a:r>
              <a:rPr lang="en-US" dirty="0" err="1" smtClean="0"/>
              <a:t>dan</a:t>
            </a:r>
            <a:r>
              <a:rPr lang="en-US" dirty="0" smtClean="0"/>
              <a:t> NAIK</a:t>
            </a: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057400"/>
            <a:ext cx="305100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800" y="4419600"/>
          <a:ext cx="3822700" cy="1104900"/>
        </p:xfrm>
        <a:graphic>
          <a:graphicData uri="http://schemas.openxmlformats.org/presentationml/2006/ole">
            <p:oleObj spid="_x0000_s9219" name="Equation" r:id="rId4" imgW="3822480" imgH="110484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49300" y="5638800"/>
          <a:ext cx="3695700" cy="1104900"/>
        </p:xfrm>
        <a:graphic>
          <a:graphicData uri="http://schemas.openxmlformats.org/presentationml/2006/ole">
            <p:oleObj spid="_x0000_s9220" name="Equation" r:id="rId5" imgW="3695400" imgH="110484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876800" y="20574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PERMINTAAN = 3500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4506936" y="5525869"/>
            <a:ext cx="441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[3500] = (5000-3500)/4000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[3500] = (3500-1000)/4000 = 0.625</a:t>
            </a:r>
            <a:endParaRPr lang="id-ID" dirty="0" smtClean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363531" y="4305300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8200" y="51816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3500</a:t>
            </a:r>
            <a:endParaRPr lang="id-ID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748855"/>
            <a:ext cx="2971800" cy="23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066800" y="228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PERSEDIAAN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SEDIKIT </a:t>
            </a:r>
            <a:r>
              <a:rPr lang="en-US" dirty="0" err="1" smtClean="0"/>
              <a:t>dan</a:t>
            </a:r>
            <a:r>
              <a:rPr lang="en-US" dirty="0" smtClean="0"/>
              <a:t> BANYAK </a:t>
            </a:r>
            <a:endParaRPr lang="id-ID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12800" y="3035300"/>
          <a:ext cx="3568700" cy="1130300"/>
        </p:xfrm>
        <a:graphic>
          <a:graphicData uri="http://schemas.openxmlformats.org/presentationml/2006/ole">
            <p:oleObj spid="_x0000_s10243" name="Equation" r:id="rId3" imgW="3568680" imgH="113004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825500" y="4254500"/>
          <a:ext cx="3543300" cy="1130300"/>
        </p:xfrm>
        <a:graphic>
          <a:graphicData uri="http://schemas.openxmlformats.org/presentationml/2006/ole">
            <p:oleObj spid="_x0000_s10244" name="Equation" r:id="rId4" imgW="3543120" imgH="1130040" progId="Equation.3">
              <p:embed/>
            </p:oleObj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6812" y="644739"/>
            <a:ext cx="3176588" cy="24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953000" y="31242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300</a:t>
            </a:r>
            <a:endParaRPr lang="id-ID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626724"/>
            <a:ext cx="3200400" cy="24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2363531" y="2932906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6936" y="3392269"/>
            <a:ext cx="412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psdSEDIKIT</a:t>
            </a:r>
            <a:r>
              <a:rPr lang="en-US" dirty="0" smtClean="0"/>
              <a:t>[300] = (600-300)/500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psdBANYAK</a:t>
            </a:r>
            <a:r>
              <a:rPr lang="en-US" dirty="0" smtClean="0"/>
              <a:t>[300] = (300-100)/500 = 0.4</a:t>
            </a:r>
            <a:endParaRPr lang="id-ID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066800" y="2286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PRODUKSI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BERKURANG </a:t>
            </a:r>
            <a:r>
              <a:rPr lang="en-US" dirty="0" err="1" smtClean="0"/>
              <a:t>dan</a:t>
            </a:r>
            <a:r>
              <a:rPr lang="en-US" dirty="0" smtClean="0"/>
              <a:t> BERTAMBAH</a:t>
            </a:r>
            <a:endParaRPr lang="id-ID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81000" y="3213100"/>
          <a:ext cx="4076700" cy="1104900"/>
        </p:xfrm>
        <a:graphic>
          <a:graphicData uri="http://schemas.openxmlformats.org/presentationml/2006/ole">
            <p:oleObj spid="_x0000_s11266" name="Equation" r:id="rId3" imgW="4076640" imgH="110484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1000" y="4432300"/>
          <a:ext cx="4076700" cy="1104900"/>
        </p:xfrm>
        <a:graphic>
          <a:graphicData uri="http://schemas.openxmlformats.org/presentationml/2006/ole">
            <p:oleObj spid="_x0000_s11267" name="Equation" r:id="rId4" imgW="4076640" imgH="1104840" progId="Equation.3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906331" y="3390106"/>
            <a:ext cx="5257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895350"/>
            <a:ext cx="324397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0" y="663476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-</a:t>
            </a:r>
            <a:r>
              <a:rPr lang="en-US" b="1" dirty="0" err="1" smtClean="0"/>
              <a:t>predikat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Z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id-ID" b="1" dirty="0"/>
          </a:p>
        </p:txBody>
      </p:sp>
      <p:sp>
        <p:nvSpPr>
          <p:cNvPr id="15" name="Rectangle 14"/>
          <p:cNvSpPr/>
          <p:nvPr/>
        </p:nvSpPr>
        <p:spPr>
          <a:xfrm>
            <a:off x="4800600" y="914400"/>
            <a:ext cx="419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1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[300])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     = min(0.375; 0.4)</a:t>
            </a:r>
          </a:p>
          <a:p>
            <a:r>
              <a:rPr lang="en-US" sz="1600" dirty="0" smtClean="0"/>
              <a:t>                 = 0.375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himpunan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b="1" dirty="0" smtClean="0"/>
              <a:t>BERKURANG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(7000-z)/5000 = 0.375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z</a:t>
            </a:r>
            <a:r>
              <a:rPr lang="en-US" sz="1600" b="1" baseline="-25000" dirty="0" smtClean="0">
                <a:sym typeface="Wingdings" pitchFamily="2" charset="2"/>
              </a:rPr>
              <a:t>1</a:t>
            </a:r>
            <a:r>
              <a:rPr lang="en-US" sz="1600" b="1" dirty="0" smtClean="0">
                <a:sym typeface="Wingdings" pitchFamily="2" charset="2"/>
              </a:rPr>
              <a:t> = 5125</a:t>
            </a:r>
            <a:endParaRPr lang="id-ID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04800" y="5638800"/>
            <a:ext cx="1860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 = 0.625</a:t>
            </a:r>
            <a:endParaRPr lang="id-ID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362200" y="5602069"/>
            <a:ext cx="183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pmtSEDIKIT</a:t>
            </a:r>
            <a:r>
              <a:rPr lang="en-US" dirty="0" smtClean="0"/>
              <a:t>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pmtBANYAK</a:t>
            </a:r>
            <a:r>
              <a:rPr lang="en-US" dirty="0" smtClean="0"/>
              <a:t> = 0.4</a:t>
            </a:r>
            <a:endParaRPr lang="id-ID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8600" y="5562600"/>
            <a:ext cx="426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00600" y="3810000"/>
            <a:ext cx="419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2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[300])</a:t>
            </a:r>
          </a:p>
          <a:p>
            <a:endParaRPr lang="en-US" sz="1600" dirty="0" smtClean="0">
              <a:sym typeface="Symbol"/>
            </a:endParaRPr>
          </a:p>
          <a:p>
            <a:r>
              <a:rPr lang="en-US" sz="1600" dirty="0" smtClean="0"/>
              <a:t>                 = min(0.375; 0.6)</a:t>
            </a:r>
          </a:p>
          <a:p>
            <a:r>
              <a:rPr lang="en-US" sz="1600" dirty="0" smtClean="0"/>
              <a:t>                 = 0.375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himpunan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b="1" dirty="0" smtClean="0"/>
              <a:t>BERKURANG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(7000-z)/5000 = 0.375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z</a:t>
            </a:r>
            <a:r>
              <a:rPr lang="en-US" sz="1600" b="1" baseline="-25000" dirty="0" smtClean="0">
                <a:sym typeface="Wingdings" pitchFamily="2" charset="2"/>
              </a:rPr>
              <a:t>2</a:t>
            </a:r>
            <a:r>
              <a:rPr lang="en-US" sz="1600" b="1" dirty="0" smtClean="0">
                <a:sym typeface="Wingdings" pitchFamily="2" charset="2"/>
              </a:rPr>
              <a:t> = 5125</a:t>
            </a:r>
            <a:endParaRPr lang="id-ID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066800" y="604897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3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3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[3500]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[300])</a:t>
            </a:r>
          </a:p>
          <a:p>
            <a:endParaRPr lang="en-US" sz="1600" dirty="0" smtClean="0">
              <a:sym typeface="Symbol"/>
            </a:endParaRPr>
          </a:p>
          <a:p>
            <a:r>
              <a:rPr lang="en-US" sz="1600" dirty="0" smtClean="0"/>
              <a:t>                 = min(0.625; 0.4)</a:t>
            </a:r>
          </a:p>
          <a:p>
            <a:r>
              <a:rPr lang="en-US" sz="1600" dirty="0" smtClean="0"/>
              <a:t>                 = 0.4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himpunan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b="1" dirty="0" smtClean="0"/>
              <a:t>BERTAMBAH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(z-2000)/5000 = 0.4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z</a:t>
            </a:r>
            <a:r>
              <a:rPr lang="en-US" sz="1600" b="1" baseline="-25000" dirty="0" smtClean="0">
                <a:sym typeface="Wingdings" pitchFamily="2" charset="2"/>
              </a:rPr>
              <a:t>3</a:t>
            </a:r>
            <a:r>
              <a:rPr lang="en-US" sz="1600" b="1" dirty="0" smtClean="0">
                <a:sym typeface="Wingdings" pitchFamily="2" charset="2"/>
              </a:rPr>
              <a:t> = 4000</a:t>
            </a:r>
            <a:endParaRPr lang="id-ID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5029200" y="604897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4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4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[300])</a:t>
            </a:r>
          </a:p>
          <a:p>
            <a:endParaRPr lang="en-US" sz="1600" dirty="0" smtClean="0">
              <a:sym typeface="Symbol"/>
            </a:endParaRPr>
          </a:p>
          <a:p>
            <a:r>
              <a:rPr lang="en-US" sz="1600" dirty="0" smtClean="0"/>
              <a:t>                 = min(0.625; 0.6)</a:t>
            </a:r>
          </a:p>
          <a:p>
            <a:r>
              <a:rPr lang="en-US" sz="1600" dirty="0" smtClean="0"/>
              <a:t>                 = 0.6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himpunan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b="1" dirty="0" smtClean="0"/>
              <a:t>BERTAMBAH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(z-2000)/5000 = 0.6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z</a:t>
            </a:r>
            <a:r>
              <a:rPr lang="en-US" sz="1600" b="1" baseline="-25000" dirty="0" smtClean="0">
                <a:sym typeface="Wingdings" pitchFamily="2" charset="2"/>
              </a:rPr>
              <a:t>4</a:t>
            </a:r>
            <a:r>
              <a:rPr lang="en-US" sz="1600" b="1" dirty="0" smtClean="0">
                <a:sym typeface="Wingdings" pitchFamily="2" charset="2"/>
              </a:rPr>
              <a:t> = 5000</a:t>
            </a:r>
            <a:endParaRPr lang="id-ID" sz="1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3351212"/>
            <a:ext cx="746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3516868"/>
            <a:ext cx="660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 </a:t>
            </a:r>
            <a:r>
              <a:rPr lang="en-US" b="1" dirty="0" err="1" smtClean="0"/>
              <a:t>akhir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merata</a:t>
            </a:r>
            <a:r>
              <a:rPr lang="en-US" b="1" dirty="0" smtClean="0"/>
              <a:t>-rata </a:t>
            </a:r>
            <a:r>
              <a:rPr lang="en-US" b="1" dirty="0" err="1" smtClean="0"/>
              <a:t>semua</a:t>
            </a:r>
            <a:r>
              <a:rPr lang="en-US" b="1" dirty="0" smtClean="0"/>
              <a:t> z </a:t>
            </a:r>
            <a:r>
              <a:rPr lang="en-US" b="1" dirty="0" err="1" smtClean="0"/>
              <a:t>berbobot</a:t>
            </a:r>
            <a:r>
              <a:rPr lang="en-US" b="1" dirty="0" smtClean="0"/>
              <a:t>:</a:t>
            </a:r>
            <a:endParaRPr lang="id-ID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95400" y="4038600"/>
          <a:ext cx="4902200" cy="609600"/>
        </p:xfrm>
        <a:graphic>
          <a:graphicData uri="http://schemas.openxmlformats.org/presentationml/2006/ole">
            <p:oleObj spid="_x0000_s12290" name="Equation" r:id="rId3" imgW="4902120" imgH="60948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231900" y="4800600"/>
          <a:ext cx="7454900" cy="609600"/>
        </p:xfrm>
        <a:graphic>
          <a:graphicData uri="http://schemas.openxmlformats.org/presentationml/2006/ole">
            <p:oleObj spid="_x0000_s12291" name="Equation" r:id="rId4" imgW="7454880" imgH="6094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990600" y="5638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Jadi</a:t>
            </a:r>
            <a:r>
              <a:rPr lang="en-US" i="1" dirty="0" smtClean="0"/>
              <a:t>, </a:t>
            </a:r>
            <a:r>
              <a:rPr lang="en-US" i="1" dirty="0" err="1" smtClean="0"/>
              <a:t>jumlah</a:t>
            </a:r>
            <a:r>
              <a:rPr lang="en-US" i="1" dirty="0" smtClean="0"/>
              <a:t> </a:t>
            </a:r>
            <a:r>
              <a:rPr lang="en-US" i="1" dirty="0" err="1" smtClean="0"/>
              <a:t>makanan</a:t>
            </a:r>
            <a:r>
              <a:rPr lang="en-US" i="1" dirty="0" smtClean="0"/>
              <a:t> </a:t>
            </a:r>
            <a:r>
              <a:rPr lang="en-US" i="1" dirty="0" err="1" smtClean="0"/>
              <a:t>jenis</a:t>
            </a:r>
            <a:r>
              <a:rPr lang="en-US" i="1" dirty="0" smtClean="0"/>
              <a:t> ABC yang </a:t>
            </a:r>
            <a:r>
              <a:rPr lang="en-US" i="1" dirty="0" err="1" smtClean="0"/>
              <a:t>harus</a:t>
            </a:r>
            <a:r>
              <a:rPr lang="en-US" i="1" dirty="0" smtClean="0"/>
              <a:t> </a:t>
            </a:r>
            <a:r>
              <a:rPr lang="en-US" i="1" dirty="0" err="1" smtClean="0"/>
              <a:t>diproduksi</a:t>
            </a:r>
            <a:r>
              <a:rPr lang="en-US" i="1" dirty="0" smtClean="0"/>
              <a:t> </a:t>
            </a:r>
            <a:r>
              <a:rPr lang="en-US" i="1" dirty="0" err="1" smtClean="0"/>
              <a:t>sebanyak</a:t>
            </a:r>
            <a:r>
              <a:rPr lang="en-US" i="1" dirty="0" smtClean="0"/>
              <a:t> </a:t>
            </a:r>
            <a:r>
              <a:rPr lang="en-US" b="1" i="1" dirty="0" smtClean="0"/>
              <a:t>4825 </a:t>
            </a:r>
            <a:r>
              <a:rPr lang="en-US" b="1" i="1" dirty="0" err="1" smtClean="0"/>
              <a:t>kemasan</a:t>
            </a:r>
            <a:r>
              <a:rPr lang="en-US" b="1" i="1" dirty="0" smtClean="0"/>
              <a:t>.</a:t>
            </a:r>
            <a:endParaRPr lang="id-ID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152400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-</a:t>
            </a:r>
            <a:r>
              <a:rPr lang="en-US" b="1" dirty="0" err="1" smtClean="0"/>
              <a:t>predikat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Z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id-ID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990601" y="609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1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2500</a:t>
            </a:r>
            <a:r>
              <a:rPr lang="en-US" dirty="0" smtClean="0"/>
              <a:t>, </a:t>
            </a:r>
            <a:r>
              <a:rPr lang="en-US" b="1" dirty="0" smtClean="0"/>
              <a:t>PERSEDIAAN = 500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990600" y="18198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2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4500</a:t>
            </a:r>
            <a:r>
              <a:rPr lang="en-US" dirty="0" smtClean="0"/>
              <a:t>, </a:t>
            </a:r>
            <a:r>
              <a:rPr lang="en-US" b="1" dirty="0" smtClean="0"/>
              <a:t>PERSEDIAAN = 150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90600" y="30390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3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5000</a:t>
            </a:r>
            <a:r>
              <a:rPr lang="en-US" dirty="0" smtClean="0"/>
              <a:t>, </a:t>
            </a:r>
            <a:r>
              <a:rPr lang="en-US" b="1" dirty="0" smtClean="0"/>
              <a:t>PERSEDIAAN = 75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209800" y="4267200"/>
            <a:ext cx="4742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metode</a:t>
            </a:r>
            <a:r>
              <a:rPr lang="en-US" sz="2400" b="1" dirty="0" smtClean="0"/>
              <a:t> TSUKAMOTO</a:t>
            </a:r>
            <a:endParaRPr lang="id-ID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fuzzy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lvl="1"/>
            <a:r>
              <a:rPr lang="en-US" dirty="0" smtClean="0"/>
              <a:t>Nina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endParaRPr lang="en-US" dirty="0" smtClean="0"/>
          </a:p>
          <a:p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pad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pergudangan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</a:t>
            </a:r>
            <a:r>
              <a:rPr lang="en-US" dirty="0" err="1" smtClean="0"/>
              <a:t>esok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Pelayan</a:t>
            </a:r>
            <a:r>
              <a:rPr lang="en-US" dirty="0" smtClean="0"/>
              <a:t> </a:t>
            </a:r>
            <a:r>
              <a:rPr lang="en-US" dirty="0" err="1" smtClean="0"/>
              <a:t>restoran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tip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sejuk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setting AC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taksi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taksi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sopir</a:t>
            </a:r>
            <a:r>
              <a:rPr lang="en-US" dirty="0" smtClean="0"/>
              <a:t> </a:t>
            </a:r>
            <a:r>
              <a:rPr lang="en-US" dirty="0" err="1" smtClean="0"/>
              <a:t>taksi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pijakan</a:t>
            </a:r>
            <a:r>
              <a:rPr lang="en-US" dirty="0" smtClean="0"/>
              <a:t> gas </a:t>
            </a:r>
            <a:r>
              <a:rPr lang="en-US" dirty="0" err="1" smtClean="0"/>
              <a:t>taksinya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SUGENO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Tsukamoto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Sugeno</a:t>
            </a:r>
            <a:endParaRPr lang="en-US" b="1" dirty="0" smtClean="0"/>
          </a:p>
          <a:p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Takagi-</a:t>
            </a:r>
            <a:r>
              <a:rPr lang="en-US" dirty="0" err="1" smtClean="0"/>
              <a:t>Sugeno</a:t>
            </a:r>
            <a:r>
              <a:rPr lang="en-US" dirty="0" smtClean="0"/>
              <a:t>-Kang, </a:t>
            </a:r>
            <a:r>
              <a:rPr lang="en-US" dirty="0" err="1" smtClean="0"/>
              <a:t>tahun</a:t>
            </a:r>
            <a:r>
              <a:rPr lang="en-US" dirty="0" smtClean="0"/>
              <a:t> 1985.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output (</a:t>
            </a:r>
            <a:r>
              <a:rPr lang="en-US" dirty="0" err="1" smtClean="0"/>
              <a:t>konsekuen</a:t>
            </a:r>
            <a:r>
              <a:rPr lang="en-US" dirty="0" smtClean="0"/>
              <a:t>)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b="1" i="1" dirty="0" err="1" smtClean="0"/>
              <a:t>konstanta</a:t>
            </a:r>
            <a:r>
              <a:rPr lang="en-US" dirty="0" smtClean="0"/>
              <a:t> (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err="1" smtClean="0"/>
              <a:t>persamaan</a:t>
            </a:r>
            <a:r>
              <a:rPr lang="en-US" b="1" i="1" dirty="0" smtClean="0"/>
              <a:t> linear</a:t>
            </a:r>
            <a:r>
              <a:rPr lang="en-US" dirty="0" smtClean="0"/>
              <a:t> (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Sugeno</a:t>
            </a:r>
            <a:r>
              <a:rPr lang="en-US" dirty="0" smtClean="0"/>
              <a:t>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pPr lvl="1"/>
            <a:r>
              <a:rPr lang="en-US" dirty="0" smtClean="0"/>
              <a:t>IF (x</a:t>
            </a:r>
            <a:r>
              <a:rPr lang="en-US" baseline="-25000" dirty="0" smtClean="0"/>
              <a:t>1</a:t>
            </a:r>
            <a:r>
              <a:rPr lang="en-US" dirty="0" smtClean="0"/>
              <a:t> is A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 is A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 …  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A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THEN z=k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Sugeno</a:t>
            </a:r>
            <a:r>
              <a:rPr lang="en-US" dirty="0" smtClean="0"/>
              <a:t>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endParaRPr lang="en-US" dirty="0" smtClean="0"/>
          </a:p>
          <a:p>
            <a:pPr lvl="1"/>
            <a:r>
              <a:rPr lang="en-US" dirty="0" smtClean="0"/>
              <a:t>IF (x</a:t>
            </a:r>
            <a:r>
              <a:rPr lang="en-US" baseline="-25000" dirty="0" smtClean="0"/>
              <a:t>1</a:t>
            </a:r>
            <a:r>
              <a:rPr lang="en-US" dirty="0" smtClean="0"/>
              <a:t> is A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 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 is A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 …  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A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THEN z= p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* 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+ … + p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*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 q</a:t>
            </a:r>
          </a:p>
          <a:p>
            <a:pPr>
              <a:buNone/>
            </a:pPr>
            <a:endParaRPr lang="en-US" b="1" dirty="0" smtClean="0">
              <a:sym typeface="Symbol"/>
            </a:endParaRPr>
          </a:p>
          <a:p>
            <a:pPr>
              <a:buNone/>
            </a:pPr>
            <a:r>
              <a:rPr lang="en-US" b="1" dirty="0" err="1" smtClean="0">
                <a:sym typeface="Symbol"/>
              </a:rPr>
              <a:t>Metode</a:t>
            </a:r>
            <a:r>
              <a:rPr lang="en-US" b="1" dirty="0" smtClean="0">
                <a:sym typeface="Symbol"/>
              </a:rPr>
              <a:t> </a:t>
            </a:r>
            <a:r>
              <a:rPr lang="en-US" b="1" dirty="0" err="1" smtClean="0">
                <a:sym typeface="Symbol"/>
              </a:rPr>
              <a:t>Mamdani</a:t>
            </a:r>
            <a:endParaRPr lang="en-US" b="1" dirty="0" smtClean="0">
              <a:sym typeface="Symbol"/>
            </a:endParaRP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Sugeno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24088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kaleng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ABC. Dari data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5000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digudang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600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keterbatasannya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7000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SDM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2000 </a:t>
            </a:r>
            <a:r>
              <a:rPr lang="en-US" dirty="0" err="1" smtClean="0"/>
              <a:t>kemasan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4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Rule 1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= </a:t>
            </a:r>
            <a:r>
              <a:rPr lang="en-US" b="1" dirty="0" err="1" smtClean="0"/>
              <a:t>permintaan</a:t>
            </a:r>
            <a:r>
              <a:rPr lang="en-US" b="1" dirty="0" smtClean="0"/>
              <a:t> - </a:t>
            </a:r>
            <a:r>
              <a:rPr lang="en-US" b="1" dirty="0" err="1" smtClean="0"/>
              <a:t>persediaan</a:t>
            </a:r>
            <a:endParaRPr lang="en-US" b="1" dirty="0" smtClean="0"/>
          </a:p>
          <a:p>
            <a:r>
              <a:rPr lang="en-US" b="1" dirty="0" smtClean="0"/>
              <a:t>Rule 2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= </a:t>
            </a:r>
            <a:r>
              <a:rPr lang="en-US" b="1" dirty="0" err="1" smtClean="0"/>
              <a:t>permintaan</a:t>
            </a:r>
            <a:endParaRPr lang="en-US" b="1" dirty="0" smtClean="0"/>
          </a:p>
          <a:p>
            <a:r>
              <a:rPr lang="en-US" b="1" dirty="0" smtClean="0"/>
              <a:t>Rule 3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= </a:t>
            </a:r>
            <a:r>
              <a:rPr lang="en-US" b="1" dirty="0" err="1" smtClean="0"/>
              <a:t>permintaan</a:t>
            </a:r>
            <a:endParaRPr lang="en-US" b="1" dirty="0" smtClean="0"/>
          </a:p>
          <a:p>
            <a:r>
              <a:rPr lang="en-US" b="1" dirty="0" smtClean="0"/>
              <a:t>Rule 4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= </a:t>
            </a:r>
            <a:r>
              <a:rPr lang="en-US" b="1" dirty="0" smtClean="0"/>
              <a:t>1.25*</a:t>
            </a:r>
            <a:r>
              <a:rPr lang="en-US" b="1" dirty="0" err="1" smtClean="0"/>
              <a:t>permintaan</a:t>
            </a:r>
            <a:r>
              <a:rPr lang="en-US" b="1" dirty="0" smtClean="0"/>
              <a:t> - </a:t>
            </a:r>
            <a:r>
              <a:rPr lang="en-US" b="1" dirty="0" err="1" smtClean="0"/>
              <a:t>persediaan</a:t>
            </a:r>
            <a:endParaRPr lang="en-US" b="1" dirty="0" smtClean="0"/>
          </a:p>
          <a:p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3500 </a:t>
            </a:r>
            <a:r>
              <a:rPr lang="en-US" dirty="0" err="1" smtClean="0"/>
              <a:t>kemasan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300 </a:t>
            </a:r>
            <a:r>
              <a:rPr lang="en-US" dirty="0" err="1" smtClean="0"/>
              <a:t>kemasan</a:t>
            </a:r>
            <a:r>
              <a:rPr lang="en-US" dirty="0" smtClean="0"/>
              <a:t> ? (</a:t>
            </a:r>
            <a:r>
              <a:rPr lang="en-US" b="1" i="1" dirty="0" err="1" smtClean="0"/>
              <a:t>Gunakan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</a:t>
            </a:r>
            <a:r>
              <a:rPr lang="en-US" b="1" i="1" dirty="0" smtClean="0"/>
              <a:t> LINEAR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90600" y="3048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 PERMINTAAN, PERSEDIAAN, </a:t>
            </a:r>
            <a:r>
              <a:rPr lang="en-US" dirty="0" err="1" smtClean="0"/>
              <a:t>dan</a:t>
            </a:r>
            <a:r>
              <a:rPr lang="en-US" dirty="0" smtClean="0"/>
              <a:t> PRODUKSI</a:t>
            </a:r>
          </a:p>
          <a:p>
            <a:r>
              <a:rPr lang="en-US" dirty="0" smtClean="0"/>
              <a:t>     PERMINTAAN: 1000 – 5000, x = 3500</a:t>
            </a:r>
          </a:p>
          <a:p>
            <a:r>
              <a:rPr lang="en-US" dirty="0" smtClean="0"/>
              <a:t>     PERSEDIAAN: 100 - 600, y = 300</a:t>
            </a:r>
          </a:p>
          <a:p>
            <a:r>
              <a:rPr lang="en-US" dirty="0" smtClean="0"/>
              <a:t>     PRODUKSI: 2000 – 7000, </a:t>
            </a:r>
            <a:r>
              <a:rPr lang="en-US" b="1" dirty="0" smtClean="0"/>
              <a:t>z = ?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TURUN </a:t>
            </a:r>
            <a:r>
              <a:rPr lang="en-US" dirty="0" err="1" smtClean="0"/>
              <a:t>dan</a:t>
            </a:r>
            <a:r>
              <a:rPr lang="en-US" dirty="0" smtClean="0"/>
              <a:t> NAIK</a:t>
            </a: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057400"/>
            <a:ext cx="305100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800" y="4419600"/>
          <a:ext cx="3822700" cy="1104900"/>
        </p:xfrm>
        <a:graphic>
          <a:graphicData uri="http://schemas.openxmlformats.org/presentationml/2006/ole">
            <p:oleObj spid="_x0000_s43010" name="Equation" r:id="rId4" imgW="3822480" imgH="110484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49300" y="5638800"/>
          <a:ext cx="3695700" cy="1104900"/>
        </p:xfrm>
        <a:graphic>
          <a:graphicData uri="http://schemas.openxmlformats.org/presentationml/2006/ole">
            <p:oleObj spid="_x0000_s43011" name="Equation" r:id="rId5" imgW="3695400" imgH="110484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876800" y="20574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PERMINTAAN = 3500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4506936" y="5525869"/>
            <a:ext cx="441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[4000] = (5000-3500)/4000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[4000] = (3500-1000)/4000 = 0.625</a:t>
            </a:r>
            <a:endParaRPr lang="id-ID" dirty="0" smtClean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363531" y="4305300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8200" y="51816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3500</a:t>
            </a:r>
            <a:endParaRPr lang="id-ID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748855"/>
            <a:ext cx="2971800" cy="23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066800" y="228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PERSEDIAAN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SEDIKIT </a:t>
            </a:r>
            <a:r>
              <a:rPr lang="en-US" dirty="0" err="1" smtClean="0"/>
              <a:t>dan</a:t>
            </a:r>
            <a:r>
              <a:rPr lang="en-US" dirty="0" smtClean="0"/>
              <a:t> BANYAK </a:t>
            </a:r>
            <a:endParaRPr lang="id-ID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12800" y="3035300"/>
          <a:ext cx="3568700" cy="1130300"/>
        </p:xfrm>
        <a:graphic>
          <a:graphicData uri="http://schemas.openxmlformats.org/presentationml/2006/ole">
            <p:oleObj spid="_x0000_s44034" name="Equation" r:id="rId3" imgW="3568680" imgH="113004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825500" y="4254500"/>
          <a:ext cx="3543300" cy="1130300"/>
        </p:xfrm>
        <a:graphic>
          <a:graphicData uri="http://schemas.openxmlformats.org/presentationml/2006/ole">
            <p:oleObj spid="_x0000_s44035" name="Equation" r:id="rId4" imgW="3543120" imgH="1130040" progId="Equation.3">
              <p:embed/>
            </p:oleObj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6812" y="644739"/>
            <a:ext cx="3176588" cy="24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953000" y="31242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300</a:t>
            </a:r>
            <a:endParaRPr lang="id-ID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626724"/>
            <a:ext cx="3200400" cy="24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2363531" y="2932906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6936" y="3392269"/>
            <a:ext cx="412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psdSEDIKIT</a:t>
            </a:r>
            <a:r>
              <a:rPr lang="en-US" dirty="0" smtClean="0"/>
              <a:t>[300] = (600-300)/500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psdBANYAK</a:t>
            </a:r>
            <a:r>
              <a:rPr lang="en-US" dirty="0" smtClean="0"/>
              <a:t>[300] = (300-100)/500 = 0.4</a:t>
            </a:r>
            <a:endParaRPr lang="id-ID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066800" y="76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PRODUKSI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= 3500     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= 300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066800" y="621268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-</a:t>
            </a:r>
            <a:r>
              <a:rPr lang="en-US" b="1" dirty="0" err="1" smtClean="0"/>
              <a:t>predikat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Z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id-ID" b="1" dirty="0"/>
          </a:p>
        </p:txBody>
      </p:sp>
      <p:sp>
        <p:nvSpPr>
          <p:cNvPr id="9" name="Rectangle 8"/>
          <p:cNvSpPr/>
          <p:nvPr/>
        </p:nvSpPr>
        <p:spPr>
          <a:xfrm>
            <a:off x="1295400" y="874455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1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[300])</a:t>
            </a:r>
          </a:p>
          <a:p>
            <a:r>
              <a:rPr lang="en-US" sz="1600" dirty="0" smtClean="0"/>
              <a:t>                 = min(0.375; 0.4)</a:t>
            </a:r>
          </a:p>
          <a:p>
            <a:r>
              <a:rPr lang="en-US" sz="1600" dirty="0" smtClean="0"/>
              <a:t>                 = 0.375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</a:t>
            </a:r>
            <a:r>
              <a:rPr lang="en-US" sz="1600" dirty="0" smtClean="0"/>
              <a:t> Rule 1</a:t>
            </a:r>
          </a:p>
          <a:p>
            <a:r>
              <a:rPr lang="en-US" sz="1600" b="1" dirty="0" smtClean="0"/>
              <a:t>z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 = </a:t>
            </a:r>
            <a:r>
              <a:rPr lang="en-US" sz="1600" dirty="0" err="1" smtClean="0"/>
              <a:t>permintaan</a:t>
            </a:r>
            <a:r>
              <a:rPr lang="en-US" sz="1600" dirty="0" smtClean="0"/>
              <a:t> – </a:t>
            </a:r>
            <a:r>
              <a:rPr lang="en-US" sz="1600" dirty="0" err="1" smtClean="0"/>
              <a:t>persediaan</a:t>
            </a:r>
            <a:endParaRPr lang="en-US" sz="1600" dirty="0" smtClean="0"/>
          </a:p>
          <a:p>
            <a:r>
              <a:rPr lang="en-US" sz="1600" dirty="0" smtClean="0"/>
              <a:t>     = 3500 – 300 = </a:t>
            </a:r>
            <a:r>
              <a:rPr lang="en-US" sz="1600" b="1" dirty="0" smtClean="0"/>
              <a:t>3200</a:t>
            </a:r>
            <a:endParaRPr lang="en-US" sz="16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95400" y="3061931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2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pmtTURUN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[300])</a:t>
            </a:r>
          </a:p>
          <a:p>
            <a:r>
              <a:rPr lang="en-US" sz="1600" dirty="0" smtClean="0"/>
              <a:t>                 = min(0.375; 0.6)</a:t>
            </a:r>
          </a:p>
          <a:p>
            <a:r>
              <a:rPr lang="en-US" sz="1600" dirty="0" smtClean="0"/>
              <a:t>                 = 0.375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</a:t>
            </a:r>
            <a:r>
              <a:rPr lang="en-US" sz="1600" dirty="0" smtClean="0"/>
              <a:t> Rule 2</a:t>
            </a:r>
          </a:p>
          <a:p>
            <a:r>
              <a:rPr lang="en-US" sz="1600" b="1" dirty="0" smtClean="0"/>
              <a:t>z</a:t>
            </a:r>
            <a:r>
              <a:rPr lang="en-US" sz="1600" b="1" baseline="-25000" dirty="0" smtClean="0"/>
              <a:t>2</a:t>
            </a:r>
            <a:r>
              <a:rPr lang="en-US" sz="1600" dirty="0" smtClean="0"/>
              <a:t> = </a:t>
            </a:r>
            <a:r>
              <a:rPr lang="en-US" sz="1600" dirty="0" err="1" smtClean="0"/>
              <a:t>permintaan</a:t>
            </a:r>
            <a:endParaRPr lang="en-US" sz="1600" dirty="0" smtClean="0"/>
          </a:p>
          <a:p>
            <a:r>
              <a:rPr lang="en-US" sz="1600" dirty="0" smtClean="0"/>
              <a:t>     = </a:t>
            </a:r>
            <a:r>
              <a:rPr lang="en-US" sz="1600" b="1" dirty="0" smtClean="0"/>
              <a:t>3500</a:t>
            </a:r>
            <a:endParaRPr lang="id-ID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029200" y="8382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3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3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 </a:t>
            </a: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[3500] </a:t>
            </a:r>
            <a:r>
              <a:rPr lang="en-US" sz="1600" baseline="-25000" dirty="0" err="1" smtClean="0">
                <a:sym typeface="Symbol"/>
              </a:rPr>
              <a:t>psdBANYAK</a:t>
            </a:r>
            <a:r>
              <a:rPr lang="en-US" sz="1600" dirty="0" smtClean="0">
                <a:sym typeface="Symbol"/>
              </a:rPr>
              <a:t>[300])</a:t>
            </a:r>
          </a:p>
          <a:p>
            <a:r>
              <a:rPr lang="en-US" sz="1600" dirty="0" smtClean="0"/>
              <a:t>                 = min(0.625; 0.4)</a:t>
            </a:r>
          </a:p>
          <a:p>
            <a:r>
              <a:rPr lang="en-US" sz="1600" dirty="0" smtClean="0"/>
              <a:t>                 = 0.4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</a:t>
            </a:r>
            <a:r>
              <a:rPr lang="en-US" sz="1600" dirty="0" smtClean="0"/>
              <a:t> Rule 3</a:t>
            </a:r>
          </a:p>
          <a:p>
            <a:r>
              <a:rPr lang="en-US" sz="1600" b="1" dirty="0" smtClean="0"/>
              <a:t>z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 = </a:t>
            </a:r>
            <a:r>
              <a:rPr lang="en-US" sz="1600" dirty="0" err="1" smtClean="0"/>
              <a:t>permintaan</a:t>
            </a:r>
            <a:endParaRPr lang="en-US" sz="1600" dirty="0" smtClean="0"/>
          </a:p>
          <a:p>
            <a:r>
              <a:rPr lang="en-US" sz="1600" dirty="0" smtClean="0"/>
              <a:t>     = </a:t>
            </a:r>
            <a:r>
              <a:rPr lang="en-US" sz="1600" b="1" dirty="0" smtClean="0"/>
              <a:t>3500</a:t>
            </a:r>
            <a:endParaRPr lang="id-ID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101876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Rule 4</a:t>
            </a:r>
          </a:p>
          <a:p>
            <a:r>
              <a:rPr lang="en-US" sz="1600" dirty="0" smtClean="0">
                <a:sym typeface="Symbol"/>
              </a:rPr>
              <a:t>-predikat</a:t>
            </a:r>
            <a:r>
              <a:rPr lang="en-US" sz="1600" baseline="-25000" dirty="0" smtClean="0">
                <a:sym typeface="Symbol"/>
              </a:rPr>
              <a:t>4</a:t>
            </a:r>
            <a:r>
              <a:rPr lang="en-US" sz="1600" dirty="0" smtClean="0">
                <a:sym typeface="Symbol"/>
              </a:rPr>
              <a:t> = 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 </a:t>
            </a:r>
            <a:endParaRPr lang="en-US" sz="1600" dirty="0" smtClean="0">
              <a:sym typeface="Symbol"/>
            </a:endParaRPr>
          </a:p>
          <a:p>
            <a:r>
              <a:rPr lang="en-US" sz="1600" dirty="0" smtClean="0">
                <a:sym typeface="Symbol"/>
              </a:rPr>
              <a:t>                 = min(</a:t>
            </a:r>
            <a:r>
              <a:rPr lang="en-US" sz="1600" baseline="-25000" dirty="0" err="1" smtClean="0">
                <a:sym typeface="Symbol"/>
              </a:rPr>
              <a:t>pmtNAIK</a:t>
            </a:r>
            <a:r>
              <a:rPr lang="en-US" sz="1600" dirty="0" smtClean="0">
                <a:sym typeface="Symbol"/>
              </a:rPr>
              <a:t>[3500]  </a:t>
            </a:r>
            <a:r>
              <a:rPr lang="en-US" sz="1600" baseline="-25000" dirty="0" err="1" smtClean="0">
                <a:sym typeface="Symbol"/>
              </a:rPr>
              <a:t>psdSEDIKIT</a:t>
            </a:r>
            <a:r>
              <a:rPr lang="en-US" sz="1600" dirty="0" smtClean="0">
                <a:sym typeface="Symbol"/>
              </a:rPr>
              <a:t>[300</a:t>
            </a:r>
            <a:r>
              <a:rPr lang="en-US" sz="1600" dirty="0" smtClean="0">
                <a:sym typeface="Symbol"/>
              </a:rPr>
              <a:t>])</a:t>
            </a:r>
          </a:p>
          <a:p>
            <a:r>
              <a:rPr lang="en-US" sz="1600" dirty="0" smtClean="0"/>
              <a:t>                 = min(0.625; 0.6)</a:t>
            </a:r>
          </a:p>
          <a:p>
            <a:r>
              <a:rPr lang="en-US" sz="1600" dirty="0" smtClean="0"/>
              <a:t>                 = 0.6</a:t>
            </a:r>
          </a:p>
          <a:p>
            <a:r>
              <a:rPr lang="en-US" sz="1600" dirty="0" smtClean="0"/>
              <a:t>Dari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konsekuen</a:t>
            </a:r>
            <a:r>
              <a:rPr lang="en-US" sz="1600" dirty="0" smtClean="0"/>
              <a:t> Rule 2</a:t>
            </a:r>
          </a:p>
          <a:p>
            <a:r>
              <a:rPr lang="en-US" sz="1600" b="1" dirty="0" smtClean="0"/>
              <a:t>z</a:t>
            </a:r>
            <a:r>
              <a:rPr lang="en-US" sz="1600" b="1" baseline="-25000" dirty="0" smtClean="0"/>
              <a:t>2</a:t>
            </a:r>
            <a:r>
              <a:rPr lang="en-US" sz="1600" dirty="0" smtClean="0"/>
              <a:t> = 1.25*</a:t>
            </a:r>
            <a:r>
              <a:rPr lang="en-US" sz="1600" dirty="0" err="1" smtClean="0"/>
              <a:t>permintaan</a:t>
            </a:r>
            <a:r>
              <a:rPr lang="en-US" sz="1600" dirty="0" smtClean="0"/>
              <a:t> - </a:t>
            </a:r>
            <a:r>
              <a:rPr lang="en-US" sz="1600" dirty="0" err="1" smtClean="0"/>
              <a:t>persediaan</a:t>
            </a:r>
            <a:endParaRPr lang="en-US" sz="1600" dirty="0" smtClean="0"/>
          </a:p>
          <a:p>
            <a:r>
              <a:rPr lang="en-US" sz="1600" dirty="0" smtClean="0"/>
              <a:t>     = 1.25 * 3500 – 300 = </a:t>
            </a:r>
            <a:r>
              <a:rPr lang="en-US" sz="1600" b="1" dirty="0" smtClean="0"/>
              <a:t>4075</a:t>
            </a:r>
            <a:endParaRPr lang="id-ID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990600" y="5257800"/>
            <a:ext cx="660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 </a:t>
            </a:r>
            <a:r>
              <a:rPr lang="en-US" b="1" dirty="0" err="1" smtClean="0"/>
              <a:t>akhir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merata</a:t>
            </a:r>
            <a:r>
              <a:rPr lang="en-US" b="1" dirty="0" smtClean="0"/>
              <a:t>-rata </a:t>
            </a:r>
            <a:r>
              <a:rPr lang="en-US" b="1" dirty="0" err="1" smtClean="0"/>
              <a:t>semua</a:t>
            </a:r>
            <a:r>
              <a:rPr lang="en-US" b="1" dirty="0" smtClean="0"/>
              <a:t> z </a:t>
            </a:r>
            <a:r>
              <a:rPr lang="en-US" b="1" dirty="0" err="1" smtClean="0"/>
              <a:t>berbobot</a:t>
            </a:r>
            <a:r>
              <a:rPr lang="en-US" b="1" dirty="0" smtClean="0"/>
              <a:t>:</a:t>
            </a:r>
            <a:endParaRPr lang="id-ID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15900" y="5562600"/>
          <a:ext cx="4902200" cy="609600"/>
        </p:xfrm>
        <a:graphic>
          <a:graphicData uri="http://schemas.openxmlformats.org/presentationml/2006/ole">
            <p:oleObj spid="_x0000_s46082" name="Equation" r:id="rId3" imgW="4902120" imgH="609480" progId="Equation.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800100" y="6172200"/>
          <a:ext cx="6172200" cy="508000"/>
        </p:xfrm>
        <a:graphic>
          <a:graphicData uri="http://schemas.openxmlformats.org/presentationml/2006/ole">
            <p:oleObj spid="_x0000_s46083" name="Equation" r:id="rId4" imgW="6172200" imgH="50796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6781800" y="5486400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/>
              <a:t>Jadi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jumlah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makanan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jenis</a:t>
            </a:r>
            <a:r>
              <a:rPr lang="en-US" sz="1600" i="1" dirty="0" smtClean="0"/>
              <a:t> ABC yang </a:t>
            </a:r>
            <a:r>
              <a:rPr lang="en-US" sz="1600" i="1" dirty="0" err="1" smtClean="0"/>
              <a:t>harus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diproduksi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sebanyak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3633 </a:t>
            </a:r>
            <a:r>
              <a:rPr lang="en-US" sz="1600" b="1" i="1" dirty="0" err="1" smtClean="0"/>
              <a:t>kemasan</a:t>
            </a:r>
            <a:r>
              <a:rPr lang="en-US" sz="1600" b="1" i="1" dirty="0" smtClean="0"/>
              <a:t>.</a:t>
            </a:r>
            <a:endParaRPr lang="id-ID" sz="1600" b="1" i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820194" y="3124200"/>
            <a:ext cx="41140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43000" y="3099516"/>
            <a:ext cx="7010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3000" y="5306654"/>
            <a:ext cx="7010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990601" y="609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1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2500</a:t>
            </a:r>
            <a:r>
              <a:rPr lang="en-US" dirty="0" smtClean="0"/>
              <a:t>, </a:t>
            </a:r>
            <a:r>
              <a:rPr lang="en-US" b="1" dirty="0" smtClean="0"/>
              <a:t>PERSEDIAAN = 500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990600" y="18198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2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4500</a:t>
            </a:r>
            <a:r>
              <a:rPr lang="en-US" dirty="0" smtClean="0"/>
              <a:t>, </a:t>
            </a:r>
            <a:r>
              <a:rPr lang="en-US" b="1" dirty="0" smtClean="0"/>
              <a:t>PERSEDIAAN = 150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90600" y="30390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3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5000</a:t>
            </a:r>
            <a:r>
              <a:rPr lang="en-US" dirty="0" smtClean="0"/>
              <a:t>, </a:t>
            </a:r>
            <a:r>
              <a:rPr lang="en-US" b="1" dirty="0" smtClean="0"/>
              <a:t>PERSEDIAAN = 75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209800" y="4267200"/>
            <a:ext cx="4099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metode</a:t>
            </a:r>
            <a:r>
              <a:rPr lang="en-US" sz="2400" b="1" dirty="0" smtClean="0"/>
              <a:t> SUGENO</a:t>
            </a:r>
            <a:endParaRPr lang="id-ID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MAMDANI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Assilian</a:t>
            </a:r>
            <a:r>
              <a:rPr lang="en-US" dirty="0" smtClean="0"/>
              <a:t> (1975).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lain):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(</a:t>
            </a:r>
            <a:r>
              <a:rPr lang="en-US" i="1" dirty="0" err="1" smtClean="0"/>
              <a:t>fuzzyfication</a:t>
            </a:r>
            <a:r>
              <a:rPr lang="en-US" dirty="0" smtClean="0"/>
              <a:t>)</a:t>
            </a:r>
          </a:p>
          <a:p>
            <a:pPr marL="1163574" lvl="2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Variabel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 smtClean="0"/>
          </a:p>
          <a:p>
            <a:pPr marL="1163574" lvl="2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MIN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Komposisi</a:t>
            </a:r>
            <a:r>
              <a:rPr lang="en-US" dirty="0" smtClean="0"/>
              <a:t> (</a:t>
            </a:r>
            <a:r>
              <a:rPr lang="en-US" dirty="0" err="1" smtClean="0"/>
              <a:t>penggabungan</a:t>
            </a:r>
            <a:r>
              <a:rPr lang="en-US" dirty="0" smtClean="0"/>
              <a:t>) </a:t>
            </a:r>
            <a:r>
              <a:rPr lang="en-US" dirty="0" err="1" smtClean="0"/>
              <a:t>aturan</a:t>
            </a:r>
            <a:endParaRPr lang="en-US" dirty="0" smtClean="0"/>
          </a:p>
          <a:p>
            <a:pPr marL="1163574" lvl="2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.</a:t>
            </a:r>
          </a:p>
          <a:p>
            <a:pPr marL="1163574" lvl="2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macam</a:t>
            </a:r>
            <a:r>
              <a:rPr lang="en-US" dirty="0" smtClean="0"/>
              <a:t>: </a:t>
            </a:r>
            <a:r>
              <a:rPr lang="en-US" b="1" dirty="0" smtClean="0"/>
              <a:t>MAX</a:t>
            </a:r>
            <a:r>
              <a:rPr lang="en-US" dirty="0" smtClean="0"/>
              <a:t>, </a:t>
            </a:r>
            <a:r>
              <a:rPr lang="en-US" b="1" dirty="0" smtClean="0"/>
              <a:t>ADDITIVE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probabilistik</a:t>
            </a:r>
            <a:r>
              <a:rPr lang="en-US" b="1" dirty="0" smtClean="0"/>
              <a:t> OR</a:t>
            </a:r>
            <a:r>
              <a:rPr lang="en-US" dirty="0" smtClean="0"/>
              <a:t> (</a:t>
            </a:r>
            <a:r>
              <a:rPr lang="en-US" dirty="0" err="1" smtClean="0"/>
              <a:t>probor</a:t>
            </a:r>
            <a:r>
              <a:rPr lang="en-US" dirty="0" smtClean="0"/>
              <a:t>)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i="1" dirty="0" err="1" smtClean="0"/>
              <a:t>defuzzyfication</a:t>
            </a:r>
            <a:r>
              <a:rPr lang="en-US" dirty="0" smtClean="0"/>
              <a:t>)</a:t>
            </a:r>
          </a:p>
          <a:p>
            <a:pPr marL="1163574" lvl="2" indent="-514350">
              <a:buNone/>
            </a:pPr>
            <a:r>
              <a:rPr lang="en-US" dirty="0" smtClean="0"/>
              <a:t>	Input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fuzzy,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tegs</a:t>
            </a:r>
            <a:r>
              <a:rPr lang="en-US" dirty="0" smtClean="0"/>
              <a:t> (crisp)</a:t>
            </a:r>
          </a:p>
          <a:p>
            <a:pPr marL="1163574" lvl="2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defuzzifikasi</a:t>
            </a:r>
            <a:r>
              <a:rPr lang="en-US" dirty="0" smtClean="0"/>
              <a:t>: </a:t>
            </a:r>
            <a:r>
              <a:rPr lang="en-US" b="1" dirty="0" err="1" smtClean="0"/>
              <a:t>Centroid</a:t>
            </a:r>
            <a:r>
              <a:rPr lang="en-US" dirty="0" smtClean="0"/>
              <a:t> (Center of Mass),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Mean of Maximum</a:t>
            </a:r>
            <a:r>
              <a:rPr lang="en-US" dirty="0" smtClean="0"/>
              <a:t> (MOM)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MAX</a:t>
            </a:r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b="1" i="1" dirty="0" err="1" smtClean="0"/>
              <a:t>mengambil</a:t>
            </a:r>
            <a:r>
              <a:rPr lang="en-US" b="1" i="1" dirty="0" smtClean="0"/>
              <a:t> </a:t>
            </a:r>
            <a:r>
              <a:rPr lang="en-US" b="1" i="1" dirty="0" err="1" smtClean="0"/>
              <a:t>nilai</a:t>
            </a:r>
            <a:r>
              <a:rPr lang="en-US" b="1" i="1" dirty="0" smtClean="0"/>
              <a:t> </a:t>
            </a:r>
            <a:r>
              <a:rPr lang="en-US" b="1" i="1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fuzzy,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menerapkannya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output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/>
              <a:t>operator OR</a:t>
            </a:r>
            <a:r>
              <a:rPr lang="en-US" dirty="0" smtClean="0"/>
              <a:t>. </a:t>
            </a:r>
            <a:r>
              <a:rPr lang="en-US" dirty="0" err="1" smtClean="0"/>
              <a:t>Dirumuskan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</a:t>
            </a:r>
            <a:r>
              <a:rPr lang="en-US" dirty="0" smtClean="0">
                <a:sym typeface="Wingdings" pitchFamily="2" charset="2"/>
              </a:rPr>
              <a:t> max(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], </a:t>
            </a:r>
            <a:r>
              <a:rPr lang="en-US" baseline="-25000" dirty="0" err="1" smtClean="0">
                <a:sym typeface="Symbol"/>
              </a:rPr>
              <a:t>kf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])</a:t>
            </a:r>
          </a:p>
          <a:p>
            <a:pPr lvl="1"/>
            <a:r>
              <a:rPr lang="en-US" dirty="0" err="1" smtClean="0">
                <a:sym typeface="Symbol"/>
              </a:rPr>
              <a:t>Dimana</a:t>
            </a:r>
            <a:r>
              <a:rPr lang="en-US" dirty="0" smtClean="0">
                <a:sym typeface="Symbol"/>
              </a:rPr>
              <a:t>: 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nilai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keanggotaan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solusi</a:t>
            </a:r>
            <a:r>
              <a:rPr lang="en-US" dirty="0" smtClean="0">
                <a:sym typeface="Symbol"/>
              </a:rPr>
              <a:t> fuzzy </a:t>
            </a:r>
            <a:r>
              <a:rPr lang="en-US" dirty="0" err="1" smtClean="0">
                <a:sym typeface="Symbol"/>
              </a:rPr>
              <a:t>sampai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aturan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ke-i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kf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nilai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keanggotaan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konsekuen</a:t>
            </a:r>
            <a:r>
              <a:rPr lang="en-US" dirty="0" smtClean="0">
                <a:sym typeface="Symbol"/>
              </a:rPr>
              <a:t> fuzzy </a:t>
            </a:r>
            <a:r>
              <a:rPr lang="en-US" dirty="0" err="1" smtClean="0">
                <a:sym typeface="Symbol"/>
              </a:rPr>
              <a:t>sampai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aturan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ke-i</a:t>
            </a:r>
            <a:endParaRPr lang="en-US" dirty="0" smtClean="0"/>
          </a:p>
          <a:p>
            <a:r>
              <a:rPr lang="en-US" b="1" dirty="0" smtClean="0"/>
              <a:t>Additive (sum)</a:t>
            </a:r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fuzzy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bounded-sum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output </a:t>
            </a:r>
            <a:r>
              <a:rPr lang="en-US" dirty="0" err="1" smtClean="0"/>
              <a:t>daerah</a:t>
            </a:r>
            <a:r>
              <a:rPr lang="en-US" dirty="0" smtClean="0"/>
              <a:t> fuzzy. </a:t>
            </a:r>
            <a:r>
              <a:rPr lang="en-US" dirty="0" err="1" smtClean="0"/>
              <a:t>Dirumuskan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</a:t>
            </a:r>
            <a:r>
              <a:rPr lang="en-US" dirty="0" smtClean="0">
                <a:sym typeface="Wingdings" pitchFamily="2" charset="2"/>
              </a:rPr>
              <a:t> min(1, 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]+ </a:t>
            </a:r>
            <a:r>
              <a:rPr lang="en-US" baseline="-25000" dirty="0" err="1" smtClean="0">
                <a:sym typeface="Symbol"/>
              </a:rPr>
              <a:t>kf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])</a:t>
            </a:r>
            <a:endParaRPr lang="en-US" dirty="0" smtClean="0"/>
          </a:p>
          <a:p>
            <a:r>
              <a:rPr lang="en-US" b="1" dirty="0" err="1" smtClean="0"/>
              <a:t>Probabilistik</a:t>
            </a:r>
            <a:r>
              <a:rPr lang="en-US" b="1" dirty="0" smtClean="0"/>
              <a:t> OR</a:t>
            </a:r>
            <a:r>
              <a:rPr lang="en-US" dirty="0" smtClean="0"/>
              <a:t> (</a:t>
            </a:r>
            <a:r>
              <a:rPr lang="en-US" dirty="0" err="1" smtClean="0"/>
              <a:t>probor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fuzzy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product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output </a:t>
            </a:r>
            <a:r>
              <a:rPr lang="en-US" dirty="0" err="1" smtClean="0"/>
              <a:t>daerah</a:t>
            </a:r>
            <a:r>
              <a:rPr lang="en-US" dirty="0" smtClean="0"/>
              <a:t> fuzzy. </a:t>
            </a:r>
            <a:r>
              <a:rPr lang="en-US" dirty="0" err="1" smtClean="0"/>
              <a:t>Dirumuskan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</a:t>
            </a:r>
            <a:r>
              <a:rPr lang="en-US" dirty="0" smtClean="0">
                <a:sym typeface="Wingdings" pitchFamily="2" charset="2"/>
              </a:rPr>
              <a:t> (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+ </a:t>
            </a:r>
            <a:r>
              <a:rPr lang="en-US" baseline="-25000" dirty="0" err="1" smtClean="0">
                <a:sym typeface="Symbol"/>
              </a:rPr>
              <a:t>kf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]) - (</a:t>
            </a:r>
            <a:r>
              <a:rPr lang="en-US" baseline="-25000" dirty="0" err="1" smtClean="0">
                <a:sym typeface="Symbol"/>
              </a:rPr>
              <a:t>sf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 * </a:t>
            </a:r>
            <a:r>
              <a:rPr lang="en-US" baseline="-25000" dirty="0" err="1" smtClean="0">
                <a:sym typeface="Symbol"/>
              </a:rPr>
              <a:t>kf</a:t>
            </a:r>
            <a:r>
              <a:rPr lang="en-US" dirty="0" smtClean="0">
                <a:sym typeface="Symbol"/>
              </a:rPr>
              <a:t>[x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</a:t>
            </a:r>
            <a:r>
              <a:rPr lang="en-US" dirty="0" err="1" smtClean="0"/>
              <a:t>Logika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2090738"/>
            <a:ext cx="56102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30</a:t>
            </a:fld>
            <a:endParaRPr lang="id-ID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"/>
            <a:ext cx="407025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75" y="4343400"/>
            <a:ext cx="4061643" cy="23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38800" y="5334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 model </a:t>
            </a:r>
            <a:r>
              <a:rPr lang="en-US" dirty="0" err="1" smtClean="0"/>
              <a:t>Mamdani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791200" y="1676400"/>
            <a:ext cx="182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Rule: 1</a:t>
            </a:r>
          </a:p>
          <a:p>
            <a:r>
              <a:rPr lang="en-US" dirty="0" smtClean="0"/>
              <a:t>IF x is A3 </a:t>
            </a:r>
          </a:p>
          <a:p>
            <a:r>
              <a:rPr lang="en-US" dirty="0" smtClean="0"/>
              <a:t>OR y is B1</a:t>
            </a:r>
          </a:p>
          <a:p>
            <a:r>
              <a:rPr lang="en-US" dirty="0" smtClean="0"/>
              <a:t>THEN z is C1</a:t>
            </a:r>
          </a:p>
          <a:p>
            <a:endParaRPr lang="en-US" dirty="0" smtClean="0"/>
          </a:p>
          <a:p>
            <a:r>
              <a:rPr lang="id-ID" b="1" dirty="0" smtClean="0"/>
              <a:t>Rule: 2</a:t>
            </a:r>
          </a:p>
          <a:p>
            <a:r>
              <a:rPr lang="en-US" dirty="0" smtClean="0"/>
              <a:t>IF x is A2</a:t>
            </a:r>
          </a:p>
          <a:p>
            <a:r>
              <a:rPr lang="en-US" dirty="0" smtClean="0"/>
              <a:t>AND y is B2</a:t>
            </a:r>
          </a:p>
          <a:p>
            <a:r>
              <a:rPr lang="en-US" dirty="0" smtClean="0"/>
              <a:t>THEN z is C2</a:t>
            </a:r>
          </a:p>
          <a:p>
            <a:endParaRPr lang="en-US" dirty="0" smtClean="0"/>
          </a:p>
          <a:p>
            <a:r>
              <a:rPr lang="id-ID" b="1" dirty="0" smtClean="0"/>
              <a:t>Rule: 3</a:t>
            </a:r>
          </a:p>
          <a:p>
            <a:r>
              <a:rPr lang="en-US" dirty="0" smtClean="0"/>
              <a:t>IF x is A1</a:t>
            </a:r>
          </a:p>
          <a:p>
            <a:r>
              <a:rPr lang="id-ID" dirty="0" smtClean="0"/>
              <a:t>THEN z is C3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800600" y="58674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Agregasi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MAX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305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Defuzzifikasi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err="1" smtClean="0"/>
              <a:t>Centroid</a:t>
            </a:r>
            <a:endParaRPr lang="en-US" b="1" dirty="0" smtClean="0"/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i="1" dirty="0" smtClean="0"/>
              <a:t>crisp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(z*) </a:t>
            </a:r>
            <a:r>
              <a:rPr lang="en-US" dirty="0" err="1" smtClean="0"/>
              <a:t>daerah</a:t>
            </a:r>
            <a:r>
              <a:rPr lang="en-US" dirty="0" smtClean="0"/>
              <a:t> fuzzy</a:t>
            </a:r>
          </a:p>
          <a:p>
            <a:pPr lvl="1"/>
            <a:r>
              <a:rPr lang="en-US" dirty="0" err="1" smtClean="0"/>
              <a:t>Dirumuskan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smtClean="0"/>
              <a:t>Mean of Maximum</a:t>
            </a:r>
            <a:r>
              <a:rPr lang="en-US" dirty="0" smtClean="0"/>
              <a:t> (MOM)</a:t>
            </a:r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 </a:t>
            </a:r>
            <a:r>
              <a:rPr lang="en-US" dirty="0" err="1" smtClean="0"/>
              <a:t>nilai</a:t>
            </a:r>
            <a:r>
              <a:rPr lang="en-US" dirty="0" smtClean="0"/>
              <a:t> rata-rata domain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Dirumuskan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.</a:t>
            </a:r>
          </a:p>
          <a:p>
            <a:pPr lvl="1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31</a:t>
            </a:fld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62400" y="2857500"/>
          <a:ext cx="1358900" cy="952500"/>
        </p:xfrm>
        <a:graphic>
          <a:graphicData uri="http://schemas.openxmlformats.org/presentationml/2006/ole">
            <p:oleObj spid="_x0000_s47106" name="Equation" r:id="rId3" imgW="1358640" imgH="952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2057400"/>
          <a:ext cx="1397000" cy="812800"/>
        </p:xfrm>
        <a:graphic>
          <a:graphicData uri="http://schemas.openxmlformats.org/presentationml/2006/ole">
            <p:oleObj spid="_x0000_s47107" name="Equation" r:id="rId4" imgW="1396800" imgH="81252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71800" y="5041900"/>
          <a:ext cx="863600" cy="749300"/>
        </p:xfrm>
        <a:graphic>
          <a:graphicData uri="http://schemas.openxmlformats.org/presentationml/2006/ole">
            <p:oleObj spid="_x0000_s47108" name="Equation" r:id="rId5" imgW="863280" imgH="749160" progId="Equation.3">
              <p:embed/>
            </p:oleObj>
          </a:graphicData>
        </a:graphic>
      </p:graphicFrame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2190750"/>
            <a:ext cx="29813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4724400"/>
            <a:ext cx="32480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219200" y="5715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/>
              <a:t>Dimana</a:t>
            </a:r>
            <a:r>
              <a:rPr lang="en-US" sz="1400" dirty="0" smtClean="0"/>
              <a:t>: </a:t>
            </a:r>
            <a:r>
              <a:rPr lang="en-US" sz="1400" dirty="0" err="1" smtClean="0"/>
              <a:t>z</a:t>
            </a:r>
            <a:r>
              <a:rPr lang="en-US" sz="1400" baseline="-25000" dirty="0" err="1" smtClean="0"/>
              <a:t>j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titik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domain </a:t>
            </a:r>
            <a:r>
              <a:rPr lang="en-US" sz="1400" dirty="0" err="1" smtClean="0"/>
              <a:t>kosenkuen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mempunyai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keanggotaan</a:t>
            </a:r>
            <a:r>
              <a:rPr lang="en-US" sz="1400" dirty="0" smtClean="0"/>
              <a:t> </a:t>
            </a:r>
            <a:r>
              <a:rPr lang="en-US" sz="1400" dirty="0" err="1" smtClean="0"/>
              <a:t>maksimum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l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titik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mempunyai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keanggotaan</a:t>
            </a:r>
            <a:r>
              <a:rPr lang="en-US" sz="1400" dirty="0" smtClean="0"/>
              <a:t> </a:t>
            </a:r>
            <a:r>
              <a:rPr lang="en-US" sz="1400" dirty="0" err="1" smtClean="0"/>
              <a:t>maksimum</a:t>
            </a:r>
            <a:endParaRPr lang="id-ID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24088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kaleng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ABC. Dari data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5000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digudang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600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keterbatasannya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7000 </a:t>
            </a:r>
            <a:r>
              <a:rPr lang="en-US" dirty="0" err="1" smtClean="0"/>
              <a:t>kemasan</a:t>
            </a:r>
            <a:r>
              <a:rPr lang="en-US" dirty="0" smtClean="0"/>
              <a:t>/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SDM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2000 </a:t>
            </a:r>
            <a:r>
              <a:rPr lang="en-US" dirty="0" err="1" smtClean="0"/>
              <a:t>kemasan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4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Rule 1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BERKURANG</a:t>
            </a:r>
          </a:p>
          <a:p>
            <a:r>
              <a:rPr lang="en-US" b="1" dirty="0" smtClean="0"/>
              <a:t>Rule 2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TURUN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BERKURANG</a:t>
            </a:r>
          </a:p>
          <a:p>
            <a:r>
              <a:rPr lang="en-US" b="1" dirty="0" smtClean="0"/>
              <a:t>Rule 3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BANYAK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BERTAMBAH</a:t>
            </a:r>
          </a:p>
          <a:p>
            <a:r>
              <a:rPr lang="en-US" b="1" dirty="0" smtClean="0"/>
              <a:t>Rule 4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permintaan</a:t>
            </a:r>
            <a:r>
              <a:rPr lang="en-US" dirty="0" smtClean="0"/>
              <a:t> NAIK and </a:t>
            </a:r>
            <a:r>
              <a:rPr lang="en-US" dirty="0" err="1" smtClean="0"/>
              <a:t>persediaan</a:t>
            </a:r>
            <a:r>
              <a:rPr lang="en-US" dirty="0" smtClean="0"/>
              <a:t> SEDIKIT THEN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BERTAMBAH</a:t>
            </a:r>
          </a:p>
          <a:p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3500 </a:t>
            </a:r>
            <a:r>
              <a:rPr lang="en-US" dirty="0" err="1" smtClean="0"/>
              <a:t>kemasan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300 </a:t>
            </a:r>
            <a:r>
              <a:rPr lang="en-US" dirty="0" err="1" smtClean="0"/>
              <a:t>kemasan</a:t>
            </a:r>
            <a:r>
              <a:rPr lang="en-US" dirty="0" smtClean="0"/>
              <a:t> ? (</a:t>
            </a:r>
            <a:r>
              <a:rPr lang="en-US" b="1" i="1" dirty="0" err="1" smtClean="0"/>
              <a:t>Gunakan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</a:t>
            </a:r>
            <a:r>
              <a:rPr lang="en-US" b="1" i="1" dirty="0" smtClean="0"/>
              <a:t> LINEAR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33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90600" y="3048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 PERMINTAAN, PERSEDIAAN, </a:t>
            </a:r>
            <a:r>
              <a:rPr lang="en-US" dirty="0" err="1" smtClean="0"/>
              <a:t>dan</a:t>
            </a:r>
            <a:r>
              <a:rPr lang="en-US" dirty="0" smtClean="0"/>
              <a:t> PRODUKSI</a:t>
            </a:r>
          </a:p>
          <a:p>
            <a:r>
              <a:rPr lang="en-US" dirty="0" smtClean="0"/>
              <a:t>     PERMINTAAN: 1000 – 5000, x = 3500</a:t>
            </a:r>
          </a:p>
          <a:p>
            <a:r>
              <a:rPr lang="en-US" dirty="0" smtClean="0"/>
              <a:t>     PERSEDIAAN: 100 - 600, y = 300</a:t>
            </a:r>
          </a:p>
          <a:p>
            <a:r>
              <a:rPr lang="en-US" dirty="0" smtClean="0"/>
              <a:t>     PRODUKSI: 2000 – 7000, </a:t>
            </a:r>
            <a:r>
              <a:rPr lang="en-US" b="1" dirty="0" smtClean="0"/>
              <a:t>z = ?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TURUN </a:t>
            </a:r>
            <a:r>
              <a:rPr lang="en-US" dirty="0" err="1" smtClean="0"/>
              <a:t>dan</a:t>
            </a:r>
            <a:r>
              <a:rPr lang="en-US" dirty="0" smtClean="0"/>
              <a:t> NAIK</a:t>
            </a: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057400"/>
            <a:ext cx="305100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800" y="4419600"/>
          <a:ext cx="3822700" cy="1104900"/>
        </p:xfrm>
        <a:graphic>
          <a:graphicData uri="http://schemas.openxmlformats.org/presentationml/2006/ole">
            <p:oleObj spid="_x0000_s49154" name="Equation" r:id="rId4" imgW="3822480" imgH="110484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49300" y="5638800"/>
          <a:ext cx="3695700" cy="1104900"/>
        </p:xfrm>
        <a:graphic>
          <a:graphicData uri="http://schemas.openxmlformats.org/presentationml/2006/ole">
            <p:oleObj spid="_x0000_s49155" name="Equation" r:id="rId5" imgW="3695400" imgH="110484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876800" y="20574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PERMINTAAN = 3500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4506936" y="5525869"/>
            <a:ext cx="441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[3500] = (5000-3500)/4000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[3500] = (3500-1000)/4000 = 0.625</a:t>
            </a:r>
            <a:endParaRPr lang="id-ID" dirty="0" smtClean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363531" y="4305300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8200" y="51816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3500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id-ID" sz="2800" dirty="0"/>
          </a:p>
        </p:txBody>
      </p:sp>
      <p:sp>
        <p:nvSpPr>
          <p:cNvPr id="14" name="Rectangle 13"/>
          <p:cNvSpPr/>
          <p:nvPr/>
        </p:nvSpPr>
        <p:spPr>
          <a:xfrm>
            <a:off x="990600" y="0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Pembentukan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himpunan</a:t>
            </a:r>
            <a:r>
              <a:rPr lang="en-US" sz="2400" b="1" dirty="0" smtClean="0"/>
              <a:t> fuzzy</a:t>
            </a:r>
            <a:endParaRPr lang="id-ID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748855"/>
            <a:ext cx="2971800" cy="23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066800" y="685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PERSEDIAAN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 fuzzy: SEDIKIT </a:t>
            </a:r>
            <a:r>
              <a:rPr lang="en-US" dirty="0" err="1" smtClean="0"/>
              <a:t>dan</a:t>
            </a:r>
            <a:r>
              <a:rPr lang="en-US" dirty="0" smtClean="0"/>
              <a:t> BANYAK </a:t>
            </a:r>
            <a:endParaRPr lang="id-ID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12800" y="3492500"/>
          <a:ext cx="3568700" cy="1130300"/>
        </p:xfrm>
        <a:graphic>
          <a:graphicData uri="http://schemas.openxmlformats.org/presentationml/2006/ole">
            <p:oleObj spid="_x0000_s50178" name="Equation" r:id="rId3" imgW="3568680" imgH="113004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825500" y="4711700"/>
          <a:ext cx="3543300" cy="1130300"/>
        </p:xfrm>
        <a:graphic>
          <a:graphicData uri="http://schemas.openxmlformats.org/presentationml/2006/ole">
            <p:oleObj spid="_x0000_s50179" name="Equation" r:id="rId4" imgW="3543120" imgH="1130040" progId="Equation.3">
              <p:embed/>
            </p:oleObj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6812" y="1101939"/>
            <a:ext cx="3176588" cy="24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953000" y="31242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300</a:t>
            </a:r>
            <a:endParaRPr lang="id-ID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083924"/>
            <a:ext cx="3200400" cy="24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2363531" y="3390106"/>
            <a:ext cx="434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6936" y="3849469"/>
            <a:ext cx="412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psdSEDIKIT</a:t>
            </a:r>
            <a:r>
              <a:rPr lang="en-US" dirty="0" smtClean="0"/>
              <a:t>[300] = (600-300)/500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psdBANYAK</a:t>
            </a:r>
            <a:r>
              <a:rPr lang="en-US" dirty="0" smtClean="0"/>
              <a:t>[300] = (300-100)/500 = 0.4</a:t>
            </a:r>
            <a:endParaRPr lang="id-ID" dirty="0" smtClean="0"/>
          </a:p>
        </p:txBody>
      </p:sp>
      <p:sp>
        <p:nvSpPr>
          <p:cNvPr id="13" name="Oval 12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id-ID" sz="2800" dirty="0"/>
          </a:p>
        </p:txBody>
      </p:sp>
      <p:sp>
        <p:nvSpPr>
          <p:cNvPr id="14" name="Rectangle 13"/>
          <p:cNvSpPr/>
          <p:nvPr/>
        </p:nvSpPr>
        <p:spPr>
          <a:xfrm>
            <a:off x="990600" y="147935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Pembentukan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himpunan</a:t>
            </a:r>
            <a:r>
              <a:rPr lang="en-US" sz="2400" b="1" dirty="0" smtClean="0"/>
              <a:t> fuzzy</a:t>
            </a:r>
            <a:endParaRPr lang="id-ID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35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219200" y="565665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-</a:t>
            </a:r>
            <a:r>
              <a:rPr lang="en-US" b="1" dirty="0" err="1" smtClean="0"/>
              <a:t>predikat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Z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id-ID" b="1" dirty="0"/>
          </a:p>
        </p:txBody>
      </p:sp>
      <p:sp>
        <p:nvSpPr>
          <p:cNvPr id="15" name="Rectangle 14"/>
          <p:cNvSpPr/>
          <p:nvPr/>
        </p:nvSpPr>
        <p:spPr>
          <a:xfrm>
            <a:off x="838200" y="824805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Rule 1</a:t>
            </a:r>
          </a:p>
          <a:p>
            <a:r>
              <a:rPr lang="en-US" sz="1400" b="1" i="1" dirty="0" smtClean="0"/>
              <a:t>IF </a:t>
            </a:r>
            <a:r>
              <a:rPr lang="en-US" sz="1400" b="1" i="1" dirty="0" err="1" smtClean="0"/>
              <a:t>permintaan</a:t>
            </a:r>
            <a:r>
              <a:rPr lang="en-US" sz="1400" b="1" i="1" dirty="0" smtClean="0"/>
              <a:t> TURUN and </a:t>
            </a:r>
            <a:r>
              <a:rPr lang="en-US" sz="1400" b="1" i="1" dirty="0" err="1" smtClean="0"/>
              <a:t>persediaan</a:t>
            </a:r>
            <a:r>
              <a:rPr lang="en-US" sz="1400" b="1" i="1" dirty="0" smtClean="0"/>
              <a:t> BANYAK THEN </a:t>
            </a:r>
            <a:r>
              <a:rPr lang="en-US" sz="1400" b="1" i="1" dirty="0" err="1" smtClean="0"/>
              <a:t>produksi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barang</a:t>
            </a:r>
            <a:r>
              <a:rPr lang="en-US" sz="1400" b="1" i="1" dirty="0" smtClean="0"/>
              <a:t> BERKURANG</a:t>
            </a:r>
            <a:endParaRPr lang="en-US" sz="1400" b="1" i="1" dirty="0" smtClean="0">
              <a:sym typeface="Symbol"/>
            </a:endParaRPr>
          </a:p>
          <a:p>
            <a:r>
              <a:rPr lang="en-US" sz="1400" dirty="0" smtClean="0">
                <a:sym typeface="Symbol"/>
              </a:rPr>
              <a:t>      -predikat</a:t>
            </a:r>
            <a:r>
              <a:rPr lang="en-US" sz="1400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 = </a:t>
            </a:r>
            <a:r>
              <a:rPr lang="en-US" sz="1400" baseline="-25000" dirty="0" err="1" smtClean="0">
                <a:sym typeface="Symbol"/>
              </a:rPr>
              <a:t>pmtTURUN</a:t>
            </a:r>
            <a:r>
              <a:rPr lang="en-US" sz="1400" dirty="0" smtClean="0">
                <a:sym typeface="Symbol"/>
              </a:rPr>
              <a:t> 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 </a:t>
            </a:r>
          </a:p>
          <a:p>
            <a:r>
              <a:rPr lang="en-US" sz="1400" dirty="0" smtClean="0">
                <a:sym typeface="Symbol"/>
              </a:rPr>
              <a:t>                        = min(</a:t>
            </a:r>
            <a:r>
              <a:rPr lang="en-US" sz="1400" baseline="-25000" dirty="0" err="1" smtClean="0">
                <a:sym typeface="Symbol"/>
              </a:rPr>
              <a:t>pmtTURUN</a:t>
            </a:r>
            <a:r>
              <a:rPr lang="en-US" sz="1400" dirty="0" smtClean="0">
                <a:sym typeface="Symbol"/>
              </a:rPr>
              <a:t>[3500] 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[300])</a:t>
            </a:r>
          </a:p>
          <a:p>
            <a:r>
              <a:rPr lang="en-US" sz="1400" dirty="0" smtClean="0"/>
              <a:t>                        = min(0.375; 0.4)</a:t>
            </a:r>
          </a:p>
          <a:p>
            <a:r>
              <a:rPr lang="en-US" sz="1400" dirty="0" smtClean="0"/>
              <a:t>                        = 0.375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1636" y="-4466"/>
            <a:ext cx="1860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 = 0.625</a:t>
            </a:r>
            <a:endParaRPr lang="id-ID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119036" y="-41197"/>
            <a:ext cx="183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pmtSEDIKIT</a:t>
            </a:r>
            <a:r>
              <a:rPr lang="en-US" dirty="0" smtClean="0"/>
              <a:t>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pmtBANYAK</a:t>
            </a:r>
            <a:r>
              <a:rPr lang="en-US" dirty="0" smtClean="0"/>
              <a:t> = 0.4</a:t>
            </a:r>
            <a:endParaRPr lang="id-ID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838200" y="38100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Rule 2</a:t>
            </a:r>
          </a:p>
          <a:p>
            <a:r>
              <a:rPr lang="en-US" sz="1400" b="1" i="1" dirty="0" smtClean="0"/>
              <a:t>IF </a:t>
            </a:r>
            <a:r>
              <a:rPr lang="en-US" sz="1400" b="1" i="1" dirty="0" err="1" smtClean="0"/>
              <a:t>permintaan</a:t>
            </a:r>
            <a:r>
              <a:rPr lang="en-US" sz="1400" b="1" i="1" dirty="0" smtClean="0"/>
              <a:t> TURUN and </a:t>
            </a:r>
            <a:r>
              <a:rPr lang="en-US" sz="1400" b="1" i="1" dirty="0" err="1" smtClean="0"/>
              <a:t>persediaan</a:t>
            </a:r>
            <a:r>
              <a:rPr lang="en-US" sz="1400" b="1" i="1" dirty="0" smtClean="0"/>
              <a:t> SEDIKIT THEN </a:t>
            </a:r>
            <a:r>
              <a:rPr lang="en-US" sz="1400" b="1" i="1" dirty="0" err="1" smtClean="0"/>
              <a:t>produksi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barang</a:t>
            </a:r>
            <a:r>
              <a:rPr lang="en-US" sz="1400" b="1" i="1" dirty="0" smtClean="0"/>
              <a:t> BERKURANG </a:t>
            </a:r>
          </a:p>
          <a:p>
            <a:r>
              <a:rPr lang="en-US" sz="1400" dirty="0" smtClean="0">
                <a:sym typeface="Symbol"/>
              </a:rPr>
              <a:t>      -predikat</a:t>
            </a:r>
            <a:r>
              <a:rPr lang="en-US" sz="1400" baseline="-25000" dirty="0" smtClean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 = </a:t>
            </a:r>
            <a:r>
              <a:rPr lang="en-US" sz="1400" baseline="-25000" dirty="0" err="1" smtClean="0">
                <a:sym typeface="Symbol"/>
              </a:rPr>
              <a:t>pmtTURUN</a:t>
            </a:r>
            <a:r>
              <a:rPr lang="en-US" sz="1400" dirty="0" smtClean="0">
                <a:sym typeface="Symbol"/>
              </a:rPr>
              <a:t>  </a:t>
            </a:r>
            <a:r>
              <a:rPr lang="en-US" sz="1400" baseline="-25000" dirty="0" err="1" smtClean="0">
                <a:sym typeface="Symbol"/>
              </a:rPr>
              <a:t>psdSEDIKIT</a:t>
            </a:r>
            <a:r>
              <a:rPr lang="en-US" sz="1400" dirty="0" smtClean="0">
                <a:sym typeface="Symbol"/>
              </a:rPr>
              <a:t> </a:t>
            </a:r>
          </a:p>
          <a:p>
            <a:r>
              <a:rPr lang="en-US" sz="1400" dirty="0" smtClean="0">
                <a:sym typeface="Symbol"/>
              </a:rPr>
              <a:t>                        = min(</a:t>
            </a:r>
            <a:r>
              <a:rPr lang="en-US" sz="1400" baseline="-25000" dirty="0" err="1" smtClean="0">
                <a:sym typeface="Symbol"/>
              </a:rPr>
              <a:t>pmtTURUN</a:t>
            </a:r>
            <a:r>
              <a:rPr lang="en-US" sz="1400" dirty="0" smtClean="0">
                <a:sym typeface="Symbol"/>
              </a:rPr>
              <a:t>[3500]  </a:t>
            </a:r>
            <a:r>
              <a:rPr lang="en-US" sz="1400" baseline="-25000" dirty="0" err="1" smtClean="0">
                <a:sym typeface="Symbol"/>
              </a:rPr>
              <a:t>psdSEDIKIT</a:t>
            </a:r>
            <a:r>
              <a:rPr lang="en-US" sz="1400" dirty="0" smtClean="0">
                <a:sym typeface="Symbol"/>
              </a:rPr>
              <a:t>[300])</a:t>
            </a:r>
          </a:p>
          <a:p>
            <a:r>
              <a:rPr lang="en-US" sz="1400" dirty="0" smtClean="0"/>
              <a:t>                        = min(0.375; 0.6)</a:t>
            </a:r>
          </a:p>
          <a:p>
            <a:r>
              <a:rPr lang="en-US" sz="1400" dirty="0" smtClean="0"/>
              <a:t>                        = 0.375</a:t>
            </a:r>
          </a:p>
        </p:txBody>
      </p:sp>
      <p:sp>
        <p:nvSpPr>
          <p:cNvPr id="20" name="Oval 19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id-ID" sz="2800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839200" cy="171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05400"/>
            <a:ext cx="8763000" cy="17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78D4E755-6FE9-4376-BF1C-C24E523FAD61}" type="slidenum">
              <a:rPr lang="id-ID" smtClean="0"/>
              <a:pPr/>
              <a:t>36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914400" y="8382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Rule 3</a:t>
            </a:r>
          </a:p>
          <a:p>
            <a:r>
              <a:rPr lang="en-US" sz="1400" b="1" i="1" dirty="0" smtClean="0"/>
              <a:t>IF </a:t>
            </a:r>
            <a:r>
              <a:rPr lang="en-US" sz="1400" b="1" i="1" dirty="0" err="1" smtClean="0"/>
              <a:t>permintaan</a:t>
            </a:r>
            <a:r>
              <a:rPr lang="en-US" sz="1400" b="1" i="1" dirty="0" smtClean="0"/>
              <a:t> NAIK and </a:t>
            </a:r>
            <a:r>
              <a:rPr lang="en-US" sz="1400" b="1" i="1" dirty="0" err="1" smtClean="0"/>
              <a:t>persediaan</a:t>
            </a:r>
            <a:r>
              <a:rPr lang="en-US" sz="1400" b="1" i="1" dirty="0" smtClean="0"/>
              <a:t> BANYAK THEN </a:t>
            </a:r>
            <a:r>
              <a:rPr lang="en-US" sz="1400" b="1" i="1" dirty="0" err="1" smtClean="0"/>
              <a:t>produksi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barang</a:t>
            </a:r>
            <a:r>
              <a:rPr lang="en-US" sz="1400" b="1" i="1" dirty="0" smtClean="0"/>
              <a:t> BERTAMBAH </a:t>
            </a:r>
          </a:p>
          <a:p>
            <a:r>
              <a:rPr lang="en-US" sz="1400" dirty="0" smtClean="0">
                <a:sym typeface="Symbol"/>
              </a:rPr>
              <a:t>       -predikat</a:t>
            </a:r>
            <a:r>
              <a:rPr lang="en-US" sz="1400" baseline="-25000" dirty="0" smtClean="0">
                <a:sym typeface="Symbol"/>
              </a:rPr>
              <a:t>3</a:t>
            </a:r>
            <a:r>
              <a:rPr lang="en-US" sz="1400" dirty="0" smtClean="0">
                <a:sym typeface="Symbol"/>
              </a:rPr>
              <a:t> = </a:t>
            </a:r>
            <a:r>
              <a:rPr lang="en-US" sz="1400" baseline="-25000" dirty="0" err="1" smtClean="0">
                <a:sym typeface="Symbol"/>
              </a:rPr>
              <a:t>pmtNAIK</a:t>
            </a:r>
            <a:r>
              <a:rPr lang="en-US" sz="1400" dirty="0" smtClean="0">
                <a:sym typeface="Symbol"/>
              </a:rPr>
              <a:t> 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 </a:t>
            </a:r>
          </a:p>
          <a:p>
            <a:r>
              <a:rPr lang="en-US" sz="1400" dirty="0" smtClean="0">
                <a:sym typeface="Symbol"/>
              </a:rPr>
              <a:t>                          = min(</a:t>
            </a:r>
            <a:r>
              <a:rPr lang="en-US" sz="1400" baseline="-25000" dirty="0" err="1" smtClean="0">
                <a:sym typeface="Symbol"/>
              </a:rPr>
              <a:t>pmtNAIK</a:t>
            </a:r>
            <a:r>
              <a:rPr lang="en-US" sz="1400" dirty="0" smtClean="0">
                <a:sym typeface="Symbol"/>
              </a:rPr>
              <a:t>[3500]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[300])</a:t>
            </a:r>
          </a:p>
          <a:p>
            <a:r>
              <a:rPr lang="en-US" sz="1400" dirty="0" smtClean="0"/>
              <a:t>                          = min(0.625; 0.4)</a:t>
            </a:r>
          </a:p>
          <a:p>
            <a:r>
              <a:rPr lang="en-US" sz="1400" dirty="0" smtClean="0"/>
              <a:t>                          = 0.4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8100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Rule 4</a:t>
            </a:r>
          </a:p>
          <a:p>
            <a:r>
              <a:rPr lang="en-US" sz="1400" b="1" i="1" dirty="0" smtClean="0"/>
              <a:t>IF </a:t>
            </a:r>
            <a:r>
              <a:rPr lang="en-US" sz="1400" b="1" i="1" dirty="0" err="1" smtClean="0"/>
              <a:t>permintaan</a:t>
            </a:r>
            <a:r>
              <a:rPr lang="en-US" sz="1400" b="1" i="1" dirty="0" smtClean="0"/>
              <a:t> NAIK and </a:t>
            </a:r>
            <a:r>
              <a:rPr lang="en-US" sz="1400" b="1" i="1" dirty="0" err="1" smtClean="0"/>
              <a:t>persediaan</a:t>
            </a:r>
            <a:r>
              <a:rPr lang="en-US" sz="1400" b="1" i="1" dirty="0" smtClean="0"/>
              <a:t> SEDIKIT THEN </a:t>
            </a:r>
            <a:r>
              <a:rPr lang="en-US" sz="1400" b="1" i="1" dirty="0" err="1" smtClean="0"/>
              <a:t>produksi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barang</a:t>
            </a:r>
            <a:r>
              <a:rPr lang="en-US" sz="1400" b="1" i="1" dirty="0" smtClean="0"/>
              <a:t> BERTAMBAH </a:t>
            </a:r>
          </a:p>
          <a:p>
            <a:r>
              <a:rPr lang="en-US" sz="1400" dirty="0" smtClean="0">
                <a:sym typeface="Symbol"/>
              </a:rPr>
              <a:t>     -predikat</a:t>
            </a:r>
            <a:r>
              <a:rPr lang="en-US" sz="1400" baseline="-25000" dirty="0" smtClean="0">
                <a:sym typeface="Symbol"/>
              </a:rPr>
              <a:t>4</a:t>
            </a:r>
            <a:r>
              <a:rPr lang="en-US" sz="1400" dirty="0" smtClean="0">
                <a:sym typeface="Symbol"/>
              </a:rPr>
              <a:t> = </a:t>
            </a:r>
            <a:r>
              <a:rPr lang="en-US" sz="1400" baseline="-25000" dirty="0" err="1" smtClean="0">
                <a:sym typeface="Symbol"/>
              </a:rPr>
              <a:t>pmtNAIK</a:t>
            </a:r>
            <a:r>
              <a:rPr lang="en-US" sz="1400" dirty="0" smtClean="0">
                <a:sym typeface="Symbol"/>
              </a:rPr>
              <a:t> 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 </a:t>
            </a:r>
          </a:p>
          <a:p>
            <a:r>
              <a:rPr lang="en-US" sz="1400" dirty="0" smtClean="0">
                <a:sym typeface="Symbol"/>
              </a:rPr>
              <a:t>                      = min(</a:t>
            </a:r>
            <a:r>
              <a:rPr lang="en-US" sz="1400" baseline="-25000" dirty="0" err="1" smtClean="0">
                <a:sym typeface="Symbol"/>
              </a:rPr>
              <a:t>pmtNAIK</a:t>
            </a:r>
            <a:r>
              <a:rPr lang="en-US" sz="1400" dirty="0" smtClean="0">
                <a:sym typeface="Symbol"/>
              </a:rPr>
              <a:t>[3500]  </a:t>
            </a:r>
            <a:r>
              <a:rPr lang="en-US" sz="1400" baseline="-25000" dirty="0" err="1" smtClean="0">
                <a:sym typeface="Symbol"/>
              </a:rPr>
              <a:t>psdBANYAK</a:t>
            </a:r>
            <a:r>
              <a:rPr lang="en-US" sz="1400" dirty="0" smtClean="0">
                <a:sym typeface="Symbol"/>
              </a:rPr>
              <a:t>[300])</a:t>
            </a:r>
          </a:p>
          <a:p>
            <a:r>
              <a:rPr lang="en-US" sz="1400" dirty="0" smtClean="0"/>
              <a:t>                      = min(0.625; 0.6)</a:t>
            </a:r>
          </a:p>
          <a:p>
            <a:r>
              <a:rPr lang="en-US" sz="1400" dirty="0" smtClean="0"/>
              <a:t>                      = 0.6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65665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-</a:t>
            </a:r>
            <a:r>
              <a:rPr lang="en-US" b="1" dirty="0" err="1" smtClean="0"/>
              <a:t>predikat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Z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5328836" y="344269"/>
            <a:ext cx="1860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pmtTURUN</a:t>
            </a:r>
            <a:r>
              <a:rPr lang="en-US" dirty="0" smtClean="0"/>
              <a:t> = 0.375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pmtNAIK</a:t>
            </a:r>
            <a:r>
              <a:rPr lang="en-US" dirty="0" smtClean="0"/>
              <a:t> = 0.625</a:t>
            </a:r>
            <a:endParaRPr lang="id-ID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62800" y="344269"/>
            <a:ext cx="183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pmtSEDIKIT</a:t>
            </a:r>
            <a:r>
              <a:rPr lang="en-US" dirty="0" smtClean="0"/>
              <a:t> = 0.6</a:t>
            </a:r>
          </a:p>
          <a:p>
            <a:r>
              <a:rPr lang="en-US" dirty="0" smtClean="0">
                <a:sym typeface="Symbol"/>
              </a:rPr>
              <a:t></a:t>
            </a:r>
            <a:r>
              <a:rPr lang="en-US" baseline="-25000" dirty="0" err="1" smtClean="0"/>
              <a:t>pmtBANYAK</a:t>
            </a:r>
            <a:r>
              <a:rPr lang="en-US" dirty="0" smtClean="0"/>
              <a:t> = 0.4</a:t>
            </a:r>
            <a:endParaRPr lang="id-ID" dirty="0" smtClean="0"/>
          </a:p>
        </p:txBody>
      </p:sp>
      <p:sp>
        <p:nvSpPr>
          <p:cNvPr id="10" name="Oval 9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15075" y="0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Penerapan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fungsi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implikasi</a:t>
            </a:r>
            <a:endParaRPr lang="id-ID" sz="2400" b="1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148388"/>
            <a:ext cx="8763000" cy="17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105400"/>
            <a:ext cx="8839200" cy="171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37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90600" y="316468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Komposisi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aturan</a:t>
            </a:r>
            <a:endParaRPr lang="id-ID" sz="2400" b="1" dirty="0"/>
          </a:p>
        </p:txBody>
      </p:sp>
      <p:sp>
        <p:nvSpPr>
          <p:cNvPr id="14" name="Oval 13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id-ID" sz="2800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4533900" y="-1485900"/>
            <a:ext cx="381000" cy="8382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331573" y="289560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MAX</a:t>
            </a:r>
          </a:p>
          <a:p>
            <a:pPr algn="ctr"/>
            <a:r>
              <a:rPr lang="en-US" b="1" dirty="0" smtClean="0"/>
              <a:t>=</a:t>
            </a:r>
            <a:endParaRPr lang="id-ID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3808274"/>
            <a:ext cx="563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Daerah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terbagi</a:t>
            </a:r>
            <a:r>
              <a:rPr lang="en-US" dirty="0" smtClean="0"/>
              <a:t> 3: A1, A2, </a:t>
            </a:r>
            <a:r>
              <a:rPr lang="en-US" dirty="0" err="1" smtClean="0"/>
              <a:t>dan</a:t>
            </a:r>
            <a:r>
              <a:rPr lang="en-US" dirty="0" smtClean="0"/>
              <a:t> A3.</a:t>
            </a:r>
          </a:p>
          <a:p>
            <a:endParaRPr lang="en-US" dirty="0" smtClean="0"/>
          </a:p>
          <a:p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a</a:t>
            </a:r>
            <a:r>
              <a:rPr lang="en-US" b="1" baseline="-25000" dirty="0" smtClean="0"/>
              <a:t>1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a</a:t>
            </a:r>
            <a:r>
              <a:rPr lang="en-US" b="1" baseline="-25000" dirty="0" smtClean="0"/>
              <a:t>2</a:t>
            </a:r>
          </a:p>
          <a:p>
            <a:r>
              <a:rPr lang="en-US" i="1" dirty="0" smtClean="0"/>
              <a:t>(a – </a:t>
            </a:r>
            <a:r>
              <a:rPr lang="en-US" i="1" dirty="0" err="1" smtClean="0"/>
              <a:t>prod_minimal</a:t>
            </a:r>
            <a:r>
              <a:rPr lang="en-US" i="1" dirty="0" smtClean="0"/>
              <a:t>)/</a:t>
            </a:r>
            <a:r>
              <a:rPr lang="en-US" i="1" dirty="0" err="1" smtClean="0"/>
              <a:t>interval_prod</a:t>
            </a:r>
            <a:r>
              <a:rPr lang="en-US" i="1" dirty="0" smtClean="0"/>
              <a:t> = </a:t>
            </a:r>
            <a:r>
              <a:rPr lang="en-US" i="1" dirty="0" err="1" smtClean="0"/>
              <a:t>nilai_keanggotaan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 – 2000)/5000 = 0.375 </a:t>
            </a:r>
            <a:r>
              <a:rPr lang="en-US" dirty="0" smtClean="0">
                <a:sym typeface="Wingdings" pitchFamily="2" charset="2"/>
              </a:rPr>
              <a:t> 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= 3875</a:t>
            </a:r>
          </a:p>
          <a:p>
            <a:r>
              <a:rPr lang="en-US" dirty="0" smtClean="0">
                <a:sym typeface="Wingdings" pitchFamily="2" charset="2"/>
              </a:rPr>
              <a:t>(a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– 2000)/5000 = 0.6  a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= 5000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4800600" y="5029200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hasil</a:t>
            </a:r>
            <a:r>
              <a:rPr lang="en-US" b="1" i="1" dirty="0" smtClean="0"/>
              <a:t> </a:t>
            </a:r>
            <a:r>
              <a:rPr lang="en-US" b="1" i="1" dirty="0" err="1" smtClean="0"/>
              <a:t>komposisi</a:t>
            </a:r>
            <a:r>
              <a:rPr lang="en-US" b="1" i="1" dirty="0" smtClean="0"/>
              <a:t>:</a:t>
            </a:r>
            <a:endParaRPr lang="id-ID" b="1" i="1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394200" y="5353050"/>
          <a:ext cx="4457700" cy="1117600"/>
        </p:xfrm>
        <a:graphic>
          <a:graphicData uri="http://schemas.openxmlformats.org/presentationml/2006/ole">
            <p:oleObj spid="_x0000_s52234" name="Equation" r:id="rId3" imgW="4457520" imgH="1117440" progId="Equation.3">
              <p:embed/>
            </p:oleObj>
          </a:graphicData>
        </a:graphic>
      </p:graphicFrame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838201"/>
            <a:ext cx="208104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1" y="838200"/>
            <a:ext cx="2057400" cy="165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824625"/>
            <a:ext cx="2114550" cy="168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8950" y="838200"/>
            <a:ext cx="2076450" cy="168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57800" y="2743200"/>
            <a:ext cx="2381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38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066800" y="316468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Defuzzifikasi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Menghitung</a:t>
            </a:r>
            <a:r>
              <a:rPr lang="en-US" sz="2400" b="1" dirty="0" smtClean="0"/>
              <a:t> z </a:t>
            </a:r>
            <a:r>
              <a:rPr lang="en-US" sz="2400" b="1" dirty="0" err="1" smtClean="0"/>
              <a:t>akhir</a:t>
            </a:r>
            <a:endParaRPr lang="id-ID" sz="2400" b="1" dirty="0"/>
          </a:p>
        </p:txBody>
      </p:sp>
      <p:sp>
        <p:nvSpPr>
          <p:cNvPr id="8" name="Oval 7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id-ID" sz="2800" dirty="0"/>
          </a:p>
        </p:txBody>
      </p:sp>
      <p:sp>
        <p:nvSpPr>
          <p:cNvPr id="10" name="Rectangle 9"/>
          <p:cNvSpPr/>
          <p:nvPr/>
        </p:nvSpPr>
        <p:spPr>
          <a:xfrm>
            <a:off x="1143000" y="1676400"/>
            <a:ext cx="631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z*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Centroid</a:t>
            </a:r>
            <a:r>
              <a:rPr lang="en-US" b="1" dirty="0" smtClean="0"/>
              <a:t> </a:t>
            </a:r>
            <a:r>
              <a:rPr lang="en-US" b="1" dirty="0" err="1" smtClean="0"/>
              <a:t>kontinyu</a:t>
            </a:r>
            <a:endParaRPr lang="id-ID" b="1" dirty="0"/>
          </a:p>
        </p:txBody>
      </p:sp>
      <p:sp>
        <p:nvSpPr>
          <p:cNvPr id="11" name="Rectangle 10"/>
          <p:cNvSpPr/>
          <p:nvPr/>
        </p:nvSpPr>
        <p:spPr>
          <a:xfrm>
            <a:off x="152400" y="26670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Moment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733800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A2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371600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A1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6878627" y="198120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Daerah A3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52400" y="47360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Luas</a:t>
            </a:r>
            <a:endParaRPr lang="id-ID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327150" y="2501900"/>
          <a:ext cx="1587500" cy="1308100"/>
        </p:xfrm>
        <a:graphic>
          <a:graphicData uri="http://schemas.openxmlformats.org/presentationml/2006/ole">
            <p:oleObj spid="_x0000_s54277" name="Equation" r:id="rId3" imgW="1587240" imgH="13078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68750" y="2235200"/>
          <a:ext cx="2197100" cy="1917700"/>
        </p:xfrm>
        <a:graphic>
          <a:graphicData uri="http://schemas.openxmlformats.org/presentationml/2006/ole">
            <p:oleObj spid="_x0000_s54278" name="Equation" r:id="rId4" imgW="2197080" imgH="191736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7010400" y="2362200"/>
          <a:ext cx="1549400" cy="1206500"/>
        </p:xfrm>
        <a:graphic>
          <a:graphicData uri="http://schemas.openxmlformats.org/presentationml/2006/ole">
            <p:oleObj spid="_x0000_s54279" name="Equation" r:id="rId5" imgW="1549080" imgH="1206360" progId="Equation.3">
              <p:embed/>
            </p:oleObj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409700" y="4229100"/>
          <a:ext cx="2006600" cy="1460500"/>
        </p:xfrm>
        <a:graphic>
          <a:graphicData uri="http://schemas.openxmlformats.org/presentationml/2006/ole">
            <p:oleObj spid="_x0000_s54281" name="Equation" r:id="rId6" imgW="2006280" imgH="1460160" progId="Equation.3">
              <p:embed/>
            </p:oleObj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4121150" y="4127500"/>
          <a:ext cx="2425700" cy="2552700"/>
        </p:xfrm>
        <a:graphic>
          <a:graphicData uri="http://schemas.openxmlformats.org/presentationml/2006/ole">
            <p:oleObj spid="_x0000_s54282" name="Equation" r:id="rId7" imgW="2425680" imgH="2552400" progId="Equation.3">
              <p:embed/>
            </p:oleObj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188200" y="4127500"/>
          <a:ext cx="1193800" cy="1181100"/>
        </p:xfrm>
        <a:graphic>
          <a:graphicData uri="http://schemas.openxmlformats.org/presentationml/2006/ole">
            <p:oleObj spid="_x0000_s54283" name="Equation" r:id="rId8" imgW="1193760" imgH="118080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28600" y="2286000"/>
            <a:ext cx="8610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0" y="4114800"/>
            <a:ext cx="8610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-915194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675605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876006" y="4114006"/>
            <a:ext cx="411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409700" y="685800"/>
          <a:ext cx="4457700" cy="1117600"/>
        </p:xfrm>
        <a:graphic>
          <a:graphicData uri="http://schemas.openxmlformats.org/presentationml/2006/ole">
            <p:oleObj spid="_x0000_s54284" name="Equation" r:id="rId9" imgW="4457520" imgH="1117440" progId="Equation.3">
              <p:embed/>
            </p:oleObj>
          </a:graphicData>
        </a:graphic>
      </p:graphicFrame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76200"/>
            <a:ext cx="1981200" cy="16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39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752600" y="2325469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b="1" dirty="0" smtClean="0"/>
              <a:t>4793 </a:t>
            </a:r>
            <a:r>
              <a:rPr lang="en-US" b="1" dirty="0" err="1" smtClean="0"/>
              <a:t>kemasan</a:t>
            </a:r>
            <a:r>
              <a:rPr lang="en-US" b="1" dirty="0" smtClean="0"/>
              <a:t>.</a:t>
            </a:r>
            <a:endParaRPr lang="id-ID" b="1" dirty="0"/>
          </a:p>
        </p:txBody>
      </p:sp>
      <p:sp>
        <p:nvSpPr>
          <p:cNvPr id="4" name="Oval 3"/>
          <p:cNvSpPr/>
          <p:nvPr/>
        </p:nvSpPr>
        <p:spPr>
          <a:xfrm>
            <a:off x="152400" y="228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Menghitung</a:t>
            </a:r>
            <a:r>
              <a:rPr lang="en-US" b="1" dirty="0" smtClean="0"/>
              <a:t> z*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Centroid</a:t>
            </a:r>
            <a:r>
              <a:rPr lang="en-US" b="1" dirty="0" smtClean="0"/>
              <a:t> </a:t>
            </a:r>
            <a:r>
              <a:rPr lang="en-US" b="1" dirty="0" err="1" smtClean="0"/>
              <a:t>kontinyu</a:t>
            </a: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36750" y="1690688"/>
          <a:ext cx="6159500" cy="457200"/>
        </p:xfrm>
        <a:graphic>
          <a:graphicData uri="http://schemas.openxmlformats.org/presentationml/2006/ole">
            <p:oleObj spid="_x0000_s55298" name="Equation" r:id="rId3" imgW="6159240" imgH="4572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1066800" y="316468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Defuzzifikasi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Menghitung</a:t>
            </a:r>
            <a:r>
              <a:rPr lang="en-US" sz="2400" b="1" dirty="0" smtClean="0"/>
              <a:t> z </a:t>
            </a:r>
            <a:r>
              <a:rPr lang="en-US" sz="2400" b="1" dirty="0" err="1" smtClean="0"/>
              <a:t>akhir</a:t>
            </a:r>
            <a:endParaRPr lang="id-ID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</a:t>
            </a:r>
            <a:r>
              <a:rPr lang="id-ID" dirty="0" smtClean="0"/>
              <a:t>ogika fuzzy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id-ID" b="1" i="1" dirty="0" smtClean="0"/>
              <a:t>logika yang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jelas</a:t>
            </a:r>
            <a:r>
              <a:rPr lang="en-US" b="1" i="1" dirty="0" smtClean="0"/>
              <a:t> (</a:t>
            </a:r>
            <a:r>
              <a:rPr lang="id-ID" b="1" i="1" dirty="0" smtClean="0"/>
              <a:t>kabur</a:t>
            </a:r>
            <a:r>
              <a:rPr lang="en-US" b="1" i="1" dirty="0" smtClean="0"/>
              <a:t>)</a:t>
            </a:r>
            <a:r>
              <a:rPr lang="id-ID" dirty="0" smtClean="0"/>
              <a:t>, </a:t>
            </a:r>
            <a:endParaRPr lang="en-US" dirty="0" smtClean="0"/>
          </a:p>
          <a:p>
            <a:pPr lvl="1"/>
            <a:r>
              <a:rPr lang="id-ID" dirty="0" smtClean="0"/>
              <a:t>tetapi logika yang digunakan untuk </a:t>
            </a:r>
            <a:r>
              <a:rPr lang="id-ID" b="1" i="1" dirty="0" smtClean="0"/>
              <a:t>menggambarkan ketidakjelasan</a:t>
            </a:r>
            <a:r>
              <a:rPr lang="id-ID" dirty="0" smtClean="0"/>
              <a:t>. </a:t>
            </a:r>
            <a:endParaRPr lang="en-US" dirty="0" smtClean="0"/>
          </a:p>
          <a:p>
            <a:r>
              <a:rPr lang="id-ID" dirty="0" smtClean="0"/>
              <a:t>Logika fuzzy adalah teori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id-ID" dirty="0" smtClean="0"/>
              <a:t>fuzzy</a:t>
            </a:r>
            <a:endParaRPr lang="en-US" dirty="0" smtClean="0"/>
          </a:p>
          <a:p>
            <a:pPr lvl="1"/>
            <a:r>
              <a:rPr lang="en-US" dirty="0" err="1" smtClean="0"/>
              <a:t>Himpunan</a:t>
            </a:r>
            <a:r>
              <a:rPr lang="id-ID" dirty="0" smtClean="0"/>
              <a:t> yang mengkalibrasi ketidakjelasan. </a:t>
            </a:r>
            <a:endParaRPr lang="en-US" dirty="0" smtClean="0"/>
          </a:p>
          <a:p>
            <a:pPr lvl="1"/>
            <a:r>
              <a:rPr lang="id-ID" dirty="0" smtClean="0"/>
              <a:t>Logika fuzzy didasarkan pada</a:t>
            </a:r>
            <a:r>
              <a:rPr lang="en-US" dirty="0" smtClean="0"/>
              <a:t> </a:t>
            </a:r>
            <a:r>
              <a:rPr lang="id-ID" dirty="0" smtClean="0"/>
              <a:t>gagasan bahwa segala sesuatu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.</a:t>
            </a:r>
          </a:p>
          <a:p>
            <a:r>
              <a:rPr lang="id-ID" dirty="0" smtClean="0"/>
              <a:t>Logika Fuzzy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peningkatan dari logika Boolean yang mengenalkan konsep </a:t>
            </a:r>
            <a:r>
              <a:rPr lang="id-ID" b="1" i="1" dirty="0" smtClean="0"/>
              <a:t>kebenaran sebagian</a:t>
            </a:r>
            <a:r>
              <a:rPr lang="id-ID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id-ID" dirty="0" smtClean="0"/>
              <a:t>ogika klasik </a:t>
            </a:r>
            <a:r>
              <a:rPr lang="en-US" dirty="0" smtClean="0"/>
              <a:t>(</a:t>
            </a:r>
            <a:r>
              <a:rPr lang="en-US" b="1" i="1" dirty="0" smtClean="0"/>
              <a:t>Crisp Logic</a:t>
            </a:r>
            <a:r>
              <a:rPr lang="en-US" dirty="0" smtClean="0"/>
              <a:t>) </a:t>
            </a:r>
            <a:r>
              <a:rPr lang="id-ID" dirty="0" smtClean="0"/>
              <a:t>menyatakan bahwa segala hal dapat diekspresikan dalam istilah binary (0 atau 1, hitam atau putih, </a:t>
            </a:r>
            <a:r>
              <a:rPr lang="id-ID" b="1" i="1" dirty="0" smtClean="0"/>
              <a:t>ya atau tidak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diantaranya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id-ID" dirty="0" smtClean="0"/>
              <a:t>ogika fuzzy menggantikan kebenaran boolean dengan tingkat </a:t>
            </a:r>
            <a:r>
              <a:rPr lang="id-ID" b="1" i="1" dirty="0" smtClean="0"/>
              <a:t>kebenaran</a:t>
            </a:r>
            <a:r>
              <a:rPr lang="en-US" b="1" i="1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diantara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hitam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putih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abu-abu</a:t>
            </a:r>
            <a:r>
              <a:rPr lang="en-US" dirty="0" smtClean="0">
                <a:sym typeface="Wingdings" pitchFamily="2" charset="2"/>
              </a:rPr>
              <a:t>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40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990601" y="609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1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2500</a:t>
            </a:r>
            <a:r>
              <a:rPr lang="en-US" dirty="0" smtClean="0"/>
              <a:t>, </a:t>
            </a:r>
            <a:r>
              <a:rPr lang="en-US" b="1" dirty="0" smtClean="0"/>
              <a:t>PERSEDIAAN = 500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990600" y="18198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2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4500</a:t>
            </a:r>
            <a:r>
              <a:rPr lang="en-US" dirty="0" smtClean="0"/>
              <a:t>, </a:t>
            </a:r>
            <a:r>
              <a:rPr lang="en-US" b="1" dirty="0" smtClean="0"/>
              <a:t>PERSEDIAAN = 150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90600" y="30390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3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dirty="0" smtClean="0"/>
              <a:t>PERMINTAAN = 5000</a:t>
            </a:r>
            <a:r>
              <a:rPr lang="en-US" dirty="0" smtClean="0"/>
              <a:t>, </a:t>
            </a:r>
            <a:r>
              <a:rPr lang="en-US" b="1" dirty="0" smtClean="0"/>
              <a:t>PERSEDIAAN = 75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ABC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209800" y="4267200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metode</a:t>
            </a:r>
            <a:r>
              <a:rPr lang="en-US" sz="2400" b="1" dirty="0" smtClean="0"/>
              <a:t> MAMDANI</a:t>
            </a:r>
            <a:endParaRPr lang="id-ID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41</a:t>
            </a:fld>
            <a:endParaRPr lang="id-ID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429000"/>
            <a:ext cx="2781300" cy="259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Logika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,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matematisnya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lvl="1"/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endParaRPr lang="en-US" dirty="0" smtClean="0"/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data-data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(</a:t>
            </a:r>
            <a:r>
              <a:rPr lang="en-US" dirty="0" err="1" smtClean="0"/>
              <a:t>kabur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non-linear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endParaRPr lang="en-US" dirty="0" smtClean="0"/>
          </a:p>
          <a:p>
            <a:r>
              <a:rPr lang="en-US" dirty="0" smtClean="0"/>
              <a:t>Fuzzy ≠ </a:t>
            </a:r>
            <a:r>
              <a:rPr lang="en-US" dirty="0" err="1" smtClean="0"/>
              <a:t>Probabilitas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ketidakmenentuan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ambiguitas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ketidakjelasan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1990,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fuzzy.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kotoran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Inputnya</a:t>
            </a:r>
            <a:r>
              <a:rPr lang="en-US" dirty="0" smtClean="0"/>
              <a:t>: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kekotoran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kotoran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cucian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Outputnya</a:t>
            </a:r>
            <a:r>
              <a:rPr lang="en-US" dirty="0" smtClean="0"/>
              <a:t>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bensin</a:t>
            </a:r>
            <a:r>
              <a:rPr lang="en-US" dirty="0" smtClean="0"/>
              <a:t> 12-17%</a:t>
            </a:r>
          </a:p>
          <a:p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kedokteran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endParaRPr lang="en-US" dirty="0" smtClean="0"/>
          </a:p>
          <a:p>
            <a:pPr lvl="1"/>
            <a:r>
              <a:rPr lang="en-US" dirty="0" smtClean="0"/>
              <a:t>Diagnosis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,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kanker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pPr lvl="1"/>
            <a:r>
              <a:rPr lang="en-US" dirty="0" err="1" smtClean="0"/>
              <a:t>Manajemen</a:t>
            </a:r>
            <a:r>
              <a:rPr lang="en-US" dirty="0" smtClean="0"/>
              <a:t> basis data </a:t>
            </a:r>
            <a:r>
              <a:rPr lang="en-US" dirty="0" err="1" smtClean="0"/>
              <a:t>untuk</a:t>
            </a:r>
            <a:r>
              <a:rPr lang="en-US" dirty="0" smtClean="0"/>
              <a:t> query data</a:t>
            </a:r>
          </a:p>
          <a:p>
            <a:pPr lvl="1"/>
            <a:r>
              <a:rPr lang="en-US" dirty="0" smtClean="0"/>
              <a:t>Tata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yang </a:t>
            </a:r>
            <a:r>
              <a:rPr lang="en-US" dirty="0" err="1" smtClean="0"/>
              <a:t>maksimal</a:t>
            </a:r>
            <a:endParaRPr lang="en-US" dirty="0" smtClean="0"/>
          </a:p>
          <a:p>
            <a:pPr lvl="1"/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pencocokan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air,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(</a:t>
            </a:r>
            <a:r>
              <a:rPr lang="en-US" i="1" dirty="0" smtClean="0"/>
              <a:t>Membership Function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b="1" i="1" dirty="0" err="1" smtClean="0"/>
              <a:t>pemetaan</a:t>
            </a:r>
            <a:r>
              <a:rPr lang="en-US" b="1" i="1" dirty="0" smtClean="0"/>
              <a:t> </a:t>
            </a:r>
            <a:r>
              <a:rPr lang="en-US" b="1" i="1" dirty="0" err="1" smtClean="0"/>
              <a:t>titik-titik</a:t>
            </a:r>
            <a:r>
              <a:rPr lang="en-US" b="1" i="1" dirty="0" smtClean="0"/>
              <a:t> input data</a:t>
            </a:r>
            <a:r>
              <a:rPr lang="en-US" dirty="0" smtClean="0"/>
              <a:t> (</a:t>
            </a:r>
            <a:r>
              <a:rPr lang="en-US" dirty="0" err="1" smtClean="0"/>
              <a:t>sumbu</a:t>
            </a:r>
            <a:r>
              <a:rPr lang="en-US" dirty="0" smtClean="0"/>
              <a:t> x) </a:t>
            </a:r>
            <a:r>
              <a:rPr lang="en-US" b="1" i="1" dirty="0" err="1" smtClean="0"/>
              <a:t>kepada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nilai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keanggotaannya</a:t>
            </a:r>
            <a:r>
              <a:rPr lang="en-US" dirty="0" smtClean="0"/>
              <a:t> (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)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b="1" i="1" dirty="0" smtClean="0"/>
              <a:t>interval </a:t>
            </a:r>
            <a:r>
              <a:rPr lang="en-US" b="1" i="1" dirty="0" err="1" smtClean="0"/>
              <a:t>mulai</a:t>
            </a:r>
            <a:r>
              <a:rPr lang="en-US" b="1" i="1" dirty="0" smtClean="0"/>
              <a:t> 0 </a:t>
            </a:r>
            <a:r>
              <a:rPr lang="en-US" b="1" i="1" dirty="0" err="1" smtClean="0"/>
              <a:t>sampai</a:t>
            </a:r>
            <a:r>
              <a:rPr lang="en-US" b="1" i="1" dirty="0" smtClean="0"/>
              <a:t> 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Linear </a:t>
            </a:r>
            <a:r>
              <a:rPr lang="en-US" dirty="0" err="1" smtClean="0"/>
              <a:t>naik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 err="1" smtClean="0"/>
              <a:t>turun</a:t>
            </a:r>
            <a:endParaRPr lang="en-US" dirty="0" smtClean="0"/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 smtClean="0"/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trapesium</a:t>
            </a:r>
            <a:endParaRPr lang="en-US" dirty="0" smtClean="0"/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Sigmoid</a:t>
            </a:r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Phi</a:t>
            </a:r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Beta</a:t>
            </a:r>
          </a:p>
          <a:p>
            <a:pPr lvl="1"/>
            <a:r>
              <a:rPr lang="en-US" dirty="0" err="1" smtClean="0"/>
              <a:t>Kurva</a:t>
            </a:r>
            <a:r>
              <a:rPr lang="en-US" dirty="0" smtClean="0"/>
              <a:t> Gauss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Linear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Linear </a:t>
            </a:r>
            <a:r>
              <a:rPr lang="en-US" dirty="0" err="1" smtClean="0"/>
              <a:t>turun</a:t>
            </a:r>
            <a:endParaRPr lang="en-US" dirty="0" smtClean="0"/>
          </a:p>
          <a:p>
            <a:pPr lvl="1"/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Linear </a:t>
            </a:r>
            <a:r>
              <a:rPr lang="en-US" dirty="0" err="1" smtClean="0"/>
              <a:t>naik</a:t>
            </a:r>
            <a:r>
              <a:rPr lang="en-US" dirty="0" smtClean="0"/>
              <a:t>: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0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kekanan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domain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Linear </a:t>
            </a:r>
            <a:r>
              <a:rPr lang="en-US" dirty="0" err="1" smtClean="0"/>
              <a:t>naik</a:t>
            </a:r>
            <a:r>
              <a:rPr lang="en-US" dirty="0" smtClean="0"/>
              <a:t>: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1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kekanan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domain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pPr lvl="1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838" y="2671763"/>
            <a:ext cx="2847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15410" y="4267200"/>
            <a:ext cx="1186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Linear </a:t>
            </a:r>
            <a:r>
              <a:rPr lang="en-US" sz="1600" dirty="0" err="1" smtClean="0"/>
              <a:t>naik</a:t>
            </a:r>
            <a:endParaRPr lang="id-ID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15000" y="2895600"/>
          <a:ext cx="3162300" cy="1003300"/>
        </p:xfrm>
        <a:graphic>
          <a:graphicData uri="http://schemas.openxmlformats.org/presentationml/2006/ole">
            <p:oleObj spid="_x0000_s5124" name="Equation" r:id="rId4" imgW="3162240" imgH="100296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71600" y="2819400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Linear </a:t>
            </a:r>
            <a:r>
              <a:rPr lang="en-US" sz="1600" dirty="0" err="1" smtClean="0"/>
              <a:t>turun</a:t>
            </a:r>
            <a:endParaRPr lang="id-ID" sz="1600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1828800"/>
          <a:ext cx="3149600" cy="1003300"/>
        </p:xfrm>
        <a:graphic>
          <a:graphicData uri="http://schemas.openxmlformats.org/presentationml/2006/ole">
            <p:oleObj spid="_x0000_s6146" name="Equation" r:id="rId3" imgW="3149280" imgH="10029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3160693"/>
            <a:ext cx="320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Fungsi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Kurva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segitiga</a:t>
            </a:r>
            <a:endParaRPr lang="en-US" sz="2000" b="1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linear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endParaRPr lang="id-ID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85800" y="5715000"/>
          <a:ext cx="3733800" cy="1003300"/>
        </p:xfrm>
        <a:graphic>
          <a:graphicData uri="http://schemas.openxmlformats.org/presentationml/2006/ole">
            <p:oleObj spid="_x0000_s6147" name="Equation" r:id="rId4" imgW="3733560" imgH="1002960" progId="Equation.3">
              <p:embed/>
            </p:oleObj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038600"/>
            <a:ext cx="2390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606037" y="457200"/>
            <a:ext cx="42331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Fungsi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Kurva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trapesium</a:t>
            </a:r>
            <a:endParaRPr lang="en-US" sz="2000" b="1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ditengah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keangotaan</a:t>
            </a:r>
            <a:r>
              <a:rPr lang="en-US" dirty="0" smtClean="0"/>
              <a:t> 1</a:t>
            </a:r>
            <a:endParaRPr lang="id-ID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905000"/>
            <a:ext cx="27336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72000" y="3810000"/>
          <a:ext cx="3810000" cy="1333500"/>
        </p:xfrm>
        <a:graphic>
          <a:graphicData uri="http://schemas.openxmlformats.org/presentationml/2006/ole">
            <p:oleObj spid="_x0000_s6150" name="Equation" r:id="rId7" imgW="3809880" imgH="1333440" progId="Equation.3">
              <p:embed/>
            </p:oleObj>
          </a:graphicData>
        </a:graphic>
      </p:graphicFrame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161925"/>
            <a:ext cx="2847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90800"/>
            <a:ext cx="2390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419600"/>
          <a:ext cx="3771900" cy="1333500"/>
        </p:xfrm>
        <a:graphic>
          <a:graphicData uri="http://schemas.openxmlformats.org/presentationml/2006/ole">
            <p:oleObj spid="_x0000_s7171" name="Equation" r:id="rId4" imgW="3771720" imgH="13334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304800"/>
            <a:ext cx="7924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Fungsi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Kurva</a:t>
            </a:r>
            <a:r>
              <a:rPr lang="en-US" sz="2000" b="1" dirty="0" smtClean="0"/>
              <a:t> sigmoid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linear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sigmoid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keangotaan</a:t>
            </a:r>
            <a:r>
              <a:rPr lang="en-US" dirty="0" smtClean="0"/>
              <a:t>=0)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=1)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sigmoid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keangotaan</a:t>
            </a:r>
            <a:r>
              <a:rPr lang="en-US" dirty="0" smtClean="0"/>
              <a:t>=1)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=0)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86740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Kurva</a:t>
            </a:r>
            <a:r>
              <a:rPr lang="en-US" dirty="0" smtClean="0"/>
              <a:t> sigmoid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endParaRPr lang="id-ID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870450" y="4419600"/>
          <a:ext cx="3784600" cy="1333500"/>
        </p:xfrm>
        <a:graphic>
          <a:graphicData uri="http://schemas.openxmlformats.org/presentationml/2006/ole">
            <p:oleObj spid="_x0000_s7172" name="Equation" r:id="rId5" imgW="3784320" imgH="133344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5105400" y="586740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Kurva</a:t>
            </a:r>
            <a:r>
              <a:rPr lang="en-US" dirty="0" smtClean="0"/>
              <a:t> sigmoid </a:t>
            </a:r>
            <a:r>
              <a:rPr lang="en-US" dirty="0" err="1" smtClean="0"/>
              <a:t>penyusutan</a:t>
            </a:r>
            <a:endParaRPr lang="id-ID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2600325"/>
            <a:ext cx="2390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6332</TotalTime>
  <Words>3262</Words>
  <Application>Microsoft Office PowerPoint</Application>
  <PresentationFormat>On-screen Show (4:3)</PresentationFormat>
  <Paragraphs>470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Solstice</vt:lpstr>
      <vt:lpstr>Equation</vt:lpstr>
      <vt:lpstr>Microsoft Equation 3.0</vt:lpstr>
      <vt:lpstr>Penalaran Logika Fuzzy</vt:lpstr>
      <vt:lpstr>Kasus fuzzy dalam kehidupan sehari-hari</vt:lpstr>
      <vt:lpstr>Black box Logika Fuzzy</vt:lpstr>
      <vt:lpstr>Konsep Dasar</vt:lpstr>
      <vt:lpstr>Logika Fuzzy</vt:lpstr>
      <vt:lpstr>Aplikasi Logika Fuzzy</vt:lpstr>
      <vt:lpstr>Fungsi Keanggotaan</vt:lpstr>
      <vt:lpstr>Slide 8</vt:lpstr>
      <vt:lpstr>Slide 9</vt:lpstr>
      <vt:lpstr>Slide 10</vt:lpstr>
      <vt:lpstr>Operasi Himpunan Fuzzy</vt:lpstr>
      <vt:lpstr>METODE TSUKAMOTO</vt:lpstr>
      <vt:lpstr>Sistem Inferensi Fuzzy</vt:lpstr>
      <vt:lpstr>Contoh: metode Tsukamoto</vt:lpstr>
      <vt:lpstr>Slide 15</vt:lpstr>
      <vt:lpstr>Slide 16</vt:lpstr>
      <vt:lpstr>Slide 17</vt:lpstr>
      <vt:lpstr>Slide 18</vt:lpstr>
      <vt:lpstr>Slide 19</vt:lpstr>
      <vt:lpstr>METODE SUGENO</vt:lpstr>
      <vt:lpstr>Sistem Inferensi Fuzzy</vt:lpstr>
      <vt:lpstr>Contoh: metode Sugeno</vt:lpstr>
      <vt:lpstr>Slide 23</vt:lpstr>
      <vt:lpstr>Slide 24</vt:lpstr>
      <vt:lpstr>Slide 25</vt:lpstr>
      <vt:lpstr>Slide 26</vt:lpstr>
      <vt:lpstr>METODE MAMDANI</vt:lpstr>
      <vt:lpstr>Metode Mamdani</vt:lpstr>
      <vt:lpstr>Metode Komposisi Aturan</vt:lpstr>
      <vt:lpstr>Slide 30</vt:lpstr>
      <vt:lpstr>Metode Defuzzifikasi</vt:lpstr>
      <vt:lpstr>Contoh: metode Mamdani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ANY QUESTIONS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Ketidakpastian Sistem Pakar Uncertainty Management Expert Systems</dc:title>
  <dc:creator>eko</dc:creator>
  <cp:lastModifiedBy>eko</cp:lastModifiedBy>
  <cp:revision>432</cp:revision>
  <dcterms:created xsi:type="dcterms:W3CDTF">2011-11-01T02:07:58Z</dcterms:created>
  <dcterms:modified xsi:type="dcterms:W3CDTF">2012-03-20T04:52:44Z</dcterms:modified>
</cp:coreProperties>
</file>