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2" r:id="rId3"/>
    <p:sldId id="257" r:id="rId4"/>
    <p:sldId id="259" r:id="rId5"/>
    <p:sldId id="263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EF78"/>
    <a:srgbClr val="6ED866"/>
    <a:srgbClr val="13A138"/>
    <a:srgbClr val="0EAE43"/>
    <a:srgbClr val="12F212"/>
    <a:srgbClr val="B80000"/>
    <a:srgbClr val="58FE8B"/>
    <a:srgbClr val="F84A4A"/>
    <a:srgbClr val="20CA65"/>
    <a:srgbClr val="FF4B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40" autoAdjust="0"/>
  </p:normalViewPr>
  <p:slideViewPr>
    <p:cSldViewPr>
      <p:cViewPr>
        <p:scale>
          <a:sx n="73" d="100"/>
          <a:sy n="73" d="100"/>
        </p:scale>
        <p:origin x="-12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77A14-1AB3-4AA7-9FBA-3C33DD944904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76C73-42D9-4AF9-BBFE-8C416F27DA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76C73-42D9-4AF9-BBFE-8C416F27DA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1838B26-86D0-493B-AF16-5EE2D1474ABA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6AF1896-6B0C-437A-B198-AD7381A6E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04800"/>
            <a:ext cx="3200400" cy="228600"/>
          </a:xfrm>
          <a:prstGeom prst="rect">
            <a:avLst/>
          </a:prstGeom>
          <a:solidFill>
            <a:srgbClr val="B8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24200" y="-124319"/>
            <a:ext cx="287688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ebas Neue" pitchFamily="34" charset="0"/>
              </a:rPr>
              <a:t>KELOM</a:t>
            </a:r>
            <a:r>
              <a:rPr lang="en-US" sz="5400" b="1" dirty="0" smtClean="0">
                <a:latin typeface="Bebas Neue" pitchFamily="34" charset="0"/>
              </a:rPr>
              <a:t>P</a:t>
            </a:r>
            <a:r>
              <a:rPr lang="en-US" sz="5400" dirty="0" smtClean="0">
                <a:latin typeface="Bebas Neue" pitchFamily="34" charset="0"/>
              </a:rPr>
              <a:t>OK 6</a:t>
            </a:r>
            <a:endParaRPr lang="en-US" sz="5400" dirty="0">
              <a:latin typeface="Bebas Neue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304800"/>
            <a:ext cx="3200400" cy="228600"/>
          </a:xfrm>
          <a:prstGeom prst="rect">
            <a:avLst/>
          </a:prstGeom>
          <a:solidFill>
            <a:srgbClr val="75EF7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5315"/>
            <a:ext cx="3200400" cy="228600"/>
          </a:xfrm>
          <a:prstGeom prst="rect">
            <a:avLst/>
          </a:prstGeom>
          <a:solidFill>
            <a:srgbClr val="F84A4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74022"/>
            <a:ext cx="3200400" cy="228600"/>
          </a:xfrm>
          <a:prstGeom prst="rect">
            <a:avLst/>
          </a:prstGeom>
          <a:solidFill>
            <a:srgbClr val="0EAE4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3200400" cy="114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43600" y="0"/>
            <a:ext cx="3200400" cy="114300"/>
          </a:xfrm>
          <a:prstGeom prst="rect">
            <a:avLst/>
          </a:prstGeom>
          <a:solidFill>
            <a:srgbClr val="12F21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95600" y="4267200"/>
            <a:ext cx="1828800" cy="1752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4400" y="4114800"/>
            <a:ext cx="1828800" cy="175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810000"/>
            <a:ext cx="1828800" cy="175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00400" y="914400"/>
            <a:ext cx="1828800" cy="1752600"/>
          </a:xfrm>
          <a:prstGeom prst="ellipse">
            <a:avLst/>
          </a:prstGeom>
          <a:solidFill>
            <a:srgbClr val="F0E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133600" y="3886200"/>
            <a:ext cx="1828800" cy="1752600"/>
          </a:xfrm>
          <a:prstGeom prst="ellipse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590800" y="1905000"/>
            <a:ext cx="4114800" cy="4038600"/>
          </a:xfrm>
          <a:prstGeom prst="ellipse">
            <a:avLst/>
          </a:prstGeom>
          <a:solidFill>
            <a:srgbClr val="A7D6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71800" y="990600"/>
            <a:ext cx="4267200" cy="4419600"/>
          </a:xfrm>
          <a:prstGeom prst="ellipse">
            <a:avLst/>
          </a:prstGeom>
          <a:solidFill>
            <a:srgbClr val="33FF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81200" y="1295400"/>
            <a:ext cx="4114800" cy="4038600"/>
          </a:xfrm>
          <a:prstGeom prst="ellipse">
            <a:avLst/>
          </a:prstGeom>
          <a:solidFill>
            <a:srgbClr val="FEDD8A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62200" y="1219200"/>
            <a:ext cx="4648200" cy="4419600"/>
          </a:xfrm>
          <a:prstGeom prst="ellipse">
            <a:avLst/>
          </a:prstGeom>
          <a:solidFill>
            <a:srgbClr val="799EE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667000" y="2895600"/>
            <a:ext cx="426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bg1"/>
                </a:solidFill>
                <a:latin typeface="Bebas Neue" pitchFamily="34" charset="0"/>
              </a:rPr>
              <a:t>Evaluasi</a:t>
            </a:r>
            <a:r>
              <a:rPr lang="en-US" sz="6000" dirty="0" smtClean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Bebas Neue" pitchFamily="34" charset="0"/>
              </a:rPr>
              <a:t>humas</a:t>
            </a:r>
            <a:endParaRPr lang="en-US" sz="6000" dirty="0" smtClean="0">
              <a:solidFill>
                <a:schemeClr val="bg1"/>
              </a:solidFill>
              <a:latin typeface="Bebas Neue" pitchFamily="34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Bebas Neue" pitchFamily="34" charset="0"/>
              </a:rPr>
              <a:t>Media public relation</a:t>
            </a:r>
            <a:endParaRPr lang="en-US" sz="6000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62" name="Picture 2" descr="C:\Users\Jun\Downloads\public-relation-new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1B5EA"/>
              </a:clrFrom>
              <a:clrTo>
                <a:srgbClr val="11B5EA">
                  <a:alpha val="0"/>
                </a:srgbClr>
              </a:clrTo>
            </a:clrChange>
          </a:blip>
          <a:srcRect t="22467" r="70833" b="-8252"/>
          <a:stretch>
            <a:fillRect/>
          </a:stretch>
        </p:blipFill>
        <p:spPr bwMode="auto">
          <a:xfrm flipH="1">
            <a:off x="7012214" y="5181600"/>
            <a:ext cx="2131786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Picture 2" descr="C:\Users\Jun\Downloads\public-relation-news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11B5EA"/>
              </a:clrFrom>
              <a:clrTo>
                <a:srgbClr val="11B5EA">
                  <a:alpha val="0"/>
                </a:srgbClr>
              </a:clrTo>
            </a:clrChange>
          </a:blip>
          <a:srcRect t="22467" r="70833" b="-8252"/>
          <a:stretch>
            <a:fillRect/>
          </a:stretch>
        </p:blipFill>
        <p:spPr bwMode="auto">
          <a:xfrm>
            <a:off x="0" y="5105400"/>
            <a:ext cx="22098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omb dir="vert"/>
    <p:sndAc>
      <p:stSnd>
        <p:snd r:embed="rId3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1295400"/>
            <a:ext cx="83058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228600"/>
            <a:ext cx="3505200" cy="38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638800" y="152400"/>
            <a:ext cx="3505200" cy="381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276600" y="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Evaluasi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Humas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0" name="Picture 1" descr="E:\Download Gambar(2)\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137" y="0"/>
            <a:ext cx="838200" cy="838200"/>
          </a:xfrm>
          <a:prstGeom prst="rect">
            <a:avLst/>
          </a:prstGeom>
          <a:noFill/>
        </p:spPr>
      </p:pic>
      <p:pic>
        <p:nvPicPr>
          <p:cNvPr id="31" name="Picture 1" descr="E:\Download Gambar(2)\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1715" y="0"/>
            <a:ext cx="838200" cy="838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0" y="1143000"/>
            <a:ext cx="9144000" cy="216982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Evaluasi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humas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dibagi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atas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tiga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tahapan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utama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yaitu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a) </a:t>
            </a:r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persiapan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b) </a:t>
            </a:r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pelaksanaan</a:t>
            </a:r>
            <a:r>
              <a:rPr lang="en-US" dirty="0" smtClean="0">
                <a:solidFill>
                  <a:schemeClr val="bg1"/>
                </a:solidFill>
              </a:rPr>
              <a:t>;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c).</a:t>
            </a:r>
            <a:r>
              <a:rPr lang="en-US" dirty="0" err="1" smtClean="0">
                <a:solidFill>
                  <a:schemeClr val="bg1"/>
                </a:solidFill>
              </a:rPr>
              <a:t>evaluası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dampak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3581400"/>
            <a:ext cx="9144000" cy="120032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Menurut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Cutlip</a:t>
            </a:r>
            <a:r>
              <a:rPr lang="en-US" dirty="0" smtClean="0">
                <a:solidFill>
                  <a:schemeClr val="bg1"/>
                </a:solidFill>
              </a:rPr>
              <a:t>-Center-Broom, </a:t>
            </a:r>
            <a:r>
              <a:rPr lang="en-US" dirty="0" err="1" smtClean="0">
                <a:solidFill>
                  <a:schemeClr val="bg1"/>
                </a:solidFill>
              </a:rPr>
              <a:t>kesalahan</a:t>
            </a:r>
            <a:r>
              <a:rPr lang="en-US" dirty="0" smtClean="0">
                <a:solidFill>
                  <a:schemeClr val="bg1"/>
                </a:solidFill>
              </a:rPr>
              <a:t> yang paling </a:t>
            </a:r>
            <a:r>
              <a:rPr lang="en-US" dirty="0" err="1" smtClean="0">
                <a:solidFill>
                  <a:schemeClr val="bg1"/>
                </a:solidFill>
              </a:rPr>
              <a:t>sering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melaksanakan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menentukan</a:t>
            </a:r>
            <a:r>
              <a:rPr lang="en-US" dirty="0" smtClean="0">
                <a:solidFill>
                  <a:schemeClr val="bg1"/>
                </a:solidFill>
              </a:rPr>
              <a:t> level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mana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tengah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dievaluasi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Misalnya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ketika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praktisi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seperti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mengitung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jumlah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siaran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pers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dikirimkan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jumlah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brosur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disebarkan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Jun\Downloads\13255445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953000"/>
            <a:ext cx="1524000" cy="1599446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57200" y="6553200"/>
            <a:ext cx="2133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SCOTT CUTLIP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Jun\Downloads\slide16-l.jpg"/>
          <p:cNvPicPr>
            <a:picLocks noChangeAspect="1" noChangeArrowheads="1"/>
          </p:cNvPicPr>
          <p:nvPr/>
        </p:nvPicPr>
        <p:blipFill>
          <a:blip r:embed="rId4" cstate="print"/>
          <a:srcRect t="3590" r="49231" b="14359"/>
          <a:stretch>
            <a:fillRect/>
          </a:stretch>
        </p:blipFill>
        <p:spPr bwMode="auto">
          <a:xfrm>
            <a:off x="3352800" y="4962236"/>
            <a:ext cx="1295400" cy="1570182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3048000" y="6553200"/>
            <a:ext cx="21336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ALLEN H. CENTER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86380"/>
            <a:ext cx="1777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TAHAPAN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2400"/>
            <a:ext cx="3505200" cy="228600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152400"/>
            <a:ext cx="3505200" cy="228600"/>
          </a:xfrm>
          <a:prstGeom prst="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1" name="Picture 1" descr="E:\Download Gambar(2)\acrobat-fl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0"/>
            <a:ext cx="609600" cy="609600"/>
          </a:xfrm>
          <a:prstGeom prst="rect">
            <a:avLst/>
          </a:prstGeom>
          <a:noFill/>
        </p:spPr>
      </p:pic>
      <p:pic>
        <p:nvPicPr>
          <p:cNvPr id="10" name="Picture 1" descr="E:\Download Gambar(2)\acrobat-fl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609600" cy="609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9988" y="2886075"/>
            <a:ext cx="2286016" cy="21431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TAHAPAN EVALUASI</a:t>
            </a:r>
            <a:endParaRPr lang="id-ID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828800"/>
            <a:ext cx="2316142" cy="809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Tahap Persiapan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2743200"/>
            <a:ext cx="2286908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Tahap pelaksanaan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810000"/>
            <a:ext cx="237241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Tahap </a:t>
            </a:r>
            <a:r>
              <a:rPr lang="en-US" sz="2000" b="1" dirty="0" err="1" smtClean="0">
                <a:solidFill>
                  <a:schemeClr val="bg1"/>
                </a:solidFill>
              </a:rPr>
              <a:t>Efek</a:t>
            </a:r>
            <a:endParaRPr lang="id-ID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 flipV="1">
            <a:off x="2486004" y="2233581"/>
            <a:ext cx="714396" cy="1724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13" idx="1"/>
          </p:cNvCxnSpPr>
          <p:nvPr/>
        </p:nvCxnSpPr>
        <p:spPr>
          <a:xfrm flipV="1">
            <a:off x="2486004" y="3207547"/>
            <a:ext cx="714396" cy="7500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4" idx="1"/>
          </p:cNvCxnSpPr>
          <p:nvPr/>
        </p:nvCxnSpPr>
        <p:spPr>
          <a:xfrm>
            <a:off x="2486004" y="3957645"/>
            <a:ext cx="638196" cy="280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24600" y="2514600"/>
            <a:ext cx="231614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Formula Fry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24600" y="1752600"/>
            <a:ext cx="231614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Formula Gunning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914400"/>
            <a:ext cx="2316142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Formula </a:t>
            </a:r>
            <a:r>
              <a:rPr lang="en-US" b="1" dirty="0" err="1" smtClean="0">
                <a:solidFill>
                  <a:schemeClr val="bg1"/>
                </a:solidFill>
              </a:rPr>
              <a:t>Flesch</a:t>
            </a:r>
            <a:endParaRPr lang="id-ID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12" idx="3"/>
            <a:endCxn id="24" idx="1"/>
          </p:cNvCxnSpPr>
          <p:nvPr/>
        </p:nvCxnSpPr>
        <p:spPr>
          <a:xfrm flipV="1">
            <a:off x="5516542" y="1200152"/>
            <a:ext cx="808058" cy="1033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5538783" y="2195484"/>
            <a:ext cx="785817" cy="6048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3" idx="1"/>
          </p:cNvCxnSpPr>
          <p:nvPr/>
        </p:nvCxnSpPr>
        <p:spPr>
          <a:xfrm flipV="1">
            <a:off x="5516542" y="2038352"/>
            <a:ext cx="808058" cy="195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24200" y="4876800"/>
            <a:ext cx="2372414" cy="8572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Audit </a:t>
            </a:r>
            <a:r>
              <a:rPr lang="en-US" sz="2000" b="1" dirty="0" err="1" smtClean="0">
                <a:solidFill>
                  <a:schemeClr val="bg1"/>
                </a:solidFill>
              </a:rPr>
              <a:t>Komunikasi</a:t>
            </a:r>
            <a:endParaRPr lang="id-ID" sz="2000" b="1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>
            <a:stCxn id="11" idx="3"/>
            <a:endCxn id="64" idx="1"/>
          </p:cNvCxnSpPr>
          <p:nvPr/>
        </p:nvCxnSpPr>
        <p:spPr>
          <a:xfrm>
            <a:off x="2486004" y="3957645"/>
            <a:ext cx="638196" cy="13477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9411"/>
            <a:ext cx="9144000" cy="26778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04800" y="990600"/>
            <a:ext cx="6400800" cy="243840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1. EVALUASI TAHAP PERSIAPAN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vital </a:t>
            </a:r>
            <a:r>
              <a:rPr lang="en-US" dirty="0" err="1" smtClean="0">
                <a:solidFill>
                  <a:schemeClr val="bg1"/>
                </a:solidFill>
              </a:rPr>
              <a:t>terkadang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luput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pengamatan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sehingga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termuat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iaporan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analisis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situasi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tersebut</a:t>
            </a:r>
            <a:r>
              <a:rPr lang="en-US" dirty="0" smtClean="0">
                <a:solidFill>
                  <a:schemeClr val="bg1"/>
                </a:solidFill>
              </a:rPr>
              <a:t>. Hal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menyebabkan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praktisi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cukup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dukungan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merencanakan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prograinnya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Temuan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bagian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langkah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riset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riset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terbhadan</a:t>
            </a:r>
            <a:r>
              <a:rPr lang="en-US" dirty="0" smtClean="0">
                <a:solidFill>
                  <a:schemeClr val="bg1"/>
                </a:solidFill>
              </a:rPr>
              <a:t> "</a:t>
            </a:r>
            <a:r>
              <a:rPr lang="en-US" dirty="0" err="1" smtClean="0">
                <a:solidFill>
                  <a:schemeClr val="bg1"/>
                </a:solidFill>
              </a:rPr>
              <a:t>kecukupan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belakang</a:t>
            </a:r>
            <a:r>
              <a:rPr lang="en-US" dirty="0" smtClean="0">
                <a:solidFill>
                  <a:schemeClr val="bg1"/>
                </a:solidFill>
              </a:rPr>
              <a:t>" (</a:t>
            </a:r>
            <a:r>
              <a:rPr lang="en-US" dirty="0" err="1" smtClean="0">
                <a:solidFill>
                  <a:schemeClr val="bg1"/>
                </a:solidFill>
              </a:rPr>
              <a:t>adeguacy</a:t>
            </a:r>
            <a:r>
              <a:rPr lang="en-US" dirty="0" smtClean="0">
                <a:solidFill>
                  <a:schemeClr val="bg1"/>
                </a:solidFill>
              </a:rPr>
              <a:t> of the background information).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4800" y="3581400"/>
            <a:ext cx="8382000" cy="312420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formula yang paling </a:t>
            </a:r>
            <a:r>
              <a:rPr lang="en-US" dirty="0" err="1" smtClean="0">
                <a:solidFill>
                  <a:schemeClr val="bg1"/>
                </a:solidFill>
              </a:rPr>
              <a:t>sering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mengukur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keterbacaan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antara</a:t>
            </a:r>
            <a:r>
              <a:rPr lang="en-US" dirty="0" smtClean="0">
                <a:solidFill>
                  <a:schemeClr val="bg1"/>
                </a:solidFill>
              </a:rPr>
              <a:t> lain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formula </a:t>
            </a:r>
            <a:r>
              <a:rPr lang="en-US" dirty="0" err="1" smtClean="0">
                <a:solidFill>
                  <a:schemeClr val="bg1"/>
                </a:solidFill>
              </a:rPr>
              <a:t>flesch</a:t>
            </a:r>
            <a:r>
              <a:rPr lang="en-US" dirty="0" smtClean="0">
                <a:solidFill>
                  <a:schemeClr val="bg1"/>
                </a:solidFill>
              </a:rPr>
              <a:t>, formula gunning,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formula fry.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1.Formula </a:t>
            </a:r>
            <a:r>
              <a:rPr lang="en-US" dirty="0" err="1" smtClean="0">
                <a:solidFill>
                  <a:schemeClr val="bg1"/>
                </a:solidFill>
              </a:rPr>
              <a:t>Flesch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</a:rPr>
              <a:t>2.Formula Gunning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3.Formula Fry 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9411"/>
            <a:ext cx="9144000" cy="2677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286000" y="990600"/>
            <a:ext cx="6400800" cy="24384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2. EVALUASI TAHAP PELAKSANAAN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paling </a:t>
            </a:r>
            <a:r>
              <a:rPr lang="en-US" dirty="0" err="1" smtClean="0">
                <a:solidFill>
                  <a:schemeClr val="bg1"/>
                </a:solidFill>
              </a:rPr>
              <a:t>sering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menilai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implementasi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tahap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implementasi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praktisi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mengumpulkan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bukti-bukti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misalnya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guntingan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artikel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surat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kabar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bukti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penayangan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siaran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err="1" smtClean="0">
                <a:solidFill>
                  <a:schemeClr val="bg1"/>
                </a:solidFill>
              </a:rPr>
              <a:t>televisi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radio; </a:t>
            </a: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hadir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menunjukkan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jumlah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peserta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undangan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pertemuan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4800" y="3581400"/>
            <a:ext cx="8382000" cy="312420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evaluasi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menuntut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dokumentasi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seluruh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materi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diproduksi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didistribusikan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Segala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catatan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bukti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bahwa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bersangkutan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teiah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dilaksanakan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sesuai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ditetapkan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Alat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Pemantau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Telephone Recall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Wawancara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Langsung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9411"/>
            <a:ext cx="9144000" cy="267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304800" y="990600"/>
            <a:ext cx="6400800" cy="243840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3. EVALUASI TAHAP EFEK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Pengukuran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</a:t>
            </a:r>
            <a:r>
              <a:rPr lang="en-US" dirty="0" smtClean="0">
                <a:solidFill>
                  <a:schemeClr val="bg1"/>
                </a:solidFill>
              </a:rPr>
              <a:t> (impact measurement) </a:t>
            </a:r>
            <a:r>
              <a:rPr lang="en-US" dirty="0" err="1" smtClean="0">
                <a:solidFill>
                  <a:schemeClr val="bg1"/>
                </a:solidFill>
              </a:rPr>
              <a:t>mencatat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seberapa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jauh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dicapai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masing-masing</a:t>
            </a:r>
            <a:r>
              <a:rPr lang="en-US" dirty="0" smtClean="0">
                <a:solidFill>
                  <a:schemeClr val="bg1"/>
                </a:solidFill>
              </a:rPr>
              <a:t> target </a:t>
            </a:r>
            <a:r>
              <a:rPr lang="en-US" dirty="0" err="1" smtClean="0">
                <a:solidFill>
                  <a:schemeClr val="bg1"/>
                </a:solidFill>
              </a:rPr>
              <a:t>khalayak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maupun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keseluruhannya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sebagaimana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dinyatakan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program.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4800" y="3581400"/>
            <a:ext cx="8382000" cy="312420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dasarnya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macam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yakni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kualitatif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kuantitatif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Hasil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kualitatif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diukur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statistik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harus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diukur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melalui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pengalaman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perbandingan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nyata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9411"/>
            <a:ext cx="9144000" cy="267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Diagonal Corner Rectangle 10"/>
          <p:cNvSpPr/>
          <p:nvPr/>
        </p:nvSpPr>
        <p:spPr>
          <a:xfrm>
            <a:off x="2286000" y="685800"/>
            <a:ext cx="6400800" cy="32004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4. AUDIT KOMUNIKASI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Istilah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belakangan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cukup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populer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terkait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riset</a:t>
            </a:r>
            <a:r>
              <a:rPr lang="en-US" dirty="0" smtClean="0">
                <a:solidFill>
                  <a:schemeClr val="bg1"/>
                </a:solidFill>
              </a:rPr>
              <a:t> formal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apa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disebut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audit </a:t>
            </a:r>
            <a:r>
              <a:rPr lang="en-US" dirty="0" err="1" smtClean="0">
                <a:solidFill>
                  <a:schemeClr val="bg1"/>
                </a:solidFill>
              </a:rPr>
              <a:t>komunikasi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dasarnya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prinsip-prinsip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riset</a:t>
            </a:r>
            <a:r>
              <a:rPr lang="en-US" dirty="0" smtClean="0">
                <a:solidFill>
                  <a:schemeClr val="bg1"/>
                </a:solidFill>
              </a:rPr>
              <a:t> formal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audit </a:t>
            </a:r>
            <a:r>
              <a:rPr lang="en-US" dirty="0" err="1" smtClean="0">
                <a:solidFill>
                  <a:schemeClr val="bg1"/>
                </a:solidFill>
              </a:rPr>
              <a:t>komunikasi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saja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yaitu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sama-sama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metode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ilmiah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baik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menentukan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responden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maupun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mengolah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menganalIsis</a:t>
            </a:r>
            <a:r>
              <a:rPr lang="en-US" dirty="0" smtClean="0">
                <a:solidFill>
                  <a:schemeClr val="bg1"/>
                </a:solidFill>
              </a:rPr>
              <a:t> data. </a:t>
            </a:r>
            <a:r>
              <a:rPr lang="en-US" dirty="0" err="1" smtClean="0">
                <a:solidFill>
                  <a:schemeClr val="bg1"/>
                </a:solidFill>
              </a:rPr>
              <a:t>Keduanya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upaya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sistematis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praktisi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humas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mengetahui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situasi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tengah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dihadapi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304800" y="4114800"/>
            <a:ext cx="8382000" cy="25908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Audit </a:t>
            </a:r>
            <a:r>
              <a:rPr lang="en-US" dirty="0" err="1" smtClean="0">
                <a:solidFill>
                  <a:sysClr val="windowText" lastClr="000000"/>
                </a:solidFill>
              </a:rPr>
              <a:t>kommunikasi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dibutuhkan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untuk.mempelajari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secara</a:t>
            </a:r>
            <a:r>
              <a:rPr lang="en-US" dirty="0" smtClean="0">
                <a:solidFill>
                  <a:sysClr val="windowText" lastClr="000000"/>
                </a:solidFill>
              </a:rPr>
              <a:t> detail </a:t>
            </a:r>
            <a:r>
              <a:rPr lang="en-US" dirty="0" err="1" smtClean="0">
                <a:solidFill>
                  <a:sysClr val="windowText" lastClr="000000"/>
                </a:solidFill>
              </a:rPr>
              <a:t>bagaimana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apa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kepada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siapa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perusahaan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melakukan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komunikası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r>
              <a:rPr lang="en-US" dirty="0" err="1" smtClean="0">
                <a:solidFill>
                  <a:sysClr val="windowText" lastClr="000000"/>
                </a:solidFill>
              </a:rPr>
              <a:t>Suatu</a:t>
            </a:r>
            <a:r>
              <a:rPr lang="en-US" dirty="0" smtClean="0">
                <a:solidFill>
                  <a:sysClr val="windowText" lastClr="000000"/>
                </a:solidFill>
              </a:rPr>
              <a:t> audit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dapat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memberikan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gambaran</a:t>
            </a:r>
            <a:r>
              <a:rPr lang="en-US" dirty="0" smtClean="0">
                <a:solidFill>
                  <a:sysClr val="windowText" lastClr="000000"/>
                </a:solidFill>
              </a:rPr>
              <a:t> yang </a:t>
            </a:r>
            <a:r>
              <a:rPr lang="en-US" dirty="0" err="1" smtClean="0">
                <a:solidFill>
                  <a:sysClr val="windowText" lastClr="000000"/>
                </a:solidFill>
              </a:rPr>
              <a:t>jelas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apa</a:t>
            </a:r>
            <a:r>
              <a:rPr lang="en-US" dirty="0" smtClean="0">
                <a:solidFill>
                  <a:sysClr val="windowText" lastClr="000000"/>
                </a:solidFill>
              </a:rPr>
              <a:t> yang </a:t>
            </a:r>
            <a:r>
              <a:rPr lang="en-US" dirty="0" err="1" smtClean="0">
                <a:solidFill>
                  <a:sysClr val="windowText" lastClr="000000"/>
                </a:solidFill>
              </a:rPr>
              <a:t>telah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dilakukan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saat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ini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sebagai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dasar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untuk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memutuskan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perubahan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apa</a:t>
            </a:r>
            <a:r>
              <a:rPr lang="en-US" dirty="0" smtClean="0">
                <a:solidFill>
                  <a:sysClr val="windowText" lastClr="000000"/>
                </a:solidFill>
              </a:rPr>
              <a:t> yang </a:t>
            </a:r>
            <a:r>
              <a:rPr lang="en-US" dirty="0" err="1" smtClean="0">
                <a:solidFill>
                  <a:sysClr val="windowText" lastClr="000000"/>
                </a:solidFill>
              </a:rPr>
              <a:t>perlu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dilakukan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</a:p>
          <a:p>
            <a:endParaRPr lang="en-US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6781800" y="4114800"/>
            <a:ext cx="2057400" cy="1676400"/>
          </a:xfrm>
          <a:prstGeom prst="ellipse">
            <a:avLst/>
          </a:prstGeom>
          <a:solidFill>
            <a:srgbClr val="F84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114800"/>
            <a:ext cx="6629400" cy="1676400"/>
          </a:xfrm>
          <a:prstGeom prst="rect">
            <a:avLst/>
          </a:prstGeom>
          <a:solidFill>
            <a:srgbClr val="F84A4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304800"/>
            <a:ext cx="3048000" cy="228600"/>
          </a:xfrm>
          <a:prstGeom prst="rect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200" y="4038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ebas Neue" pitchFamily="34" charset="0"/>
              </a:rPr>
              <a:t>SEKIAN DAN</a:t>
            </a:r>
          </a:p>
          <a:p>
            <a:pPr algn="ctr"/>
            <a:r>
              <a:rPr lang="en-US" sz="5400" dirty="0" smtClean="0">
                <a:latin typeface="Bebas Neue" pitchFamily="34" charset="0"/>
              </a:rPr>
              <a:t>TERIMA </a:t>
            </a:r>
            <a:r>
              <a:rPr lang="en-US" sz="5400" dirty="0" err="1" smtClean="0">
                <a:latin typeface="Bebas Neue" pitchFamily="34" charset="0"/>
              </a:rPr>
              <a:t>Kasih</a:t>
            </a:r>
            <a:endParaRPr lang="en-US" sz="5400" dirty="0">
              <a:latin typeface="Bebas Neue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304800"/>
            <a:ext cx="2819400" cy="228600"/>
          </a:xfrm>
          <a:prstGeom prst="rect">
            <a:avLst/>
          </a:prstGeom>
          <a:solidFill>
            <a:srgbClr val="F8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lamp fla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0"/>
            <a:ext cx="838200" cy="838200"/>
          </a:xfrm>
          <a:prstGeom prst="rect">
            <a:avLst/>
          </a:prstGeom>
          <a:noFill/>
        </p:spPr>
      </p:pic>
      <p:pic>
        <p:nvPicPr>
          <p:cNvPr id="19" name="Picture 4" descr="Image result for message fla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114800"/>
            <a:ext cx="1676400" cy="1676400"/>
          </a:xfrm>
          <a:prstGeom prst="rect">
            <a:avLst/>
          </a:prstGeom>
          <a:noFill/>
        </p:spPr>
      </p:pic>
      <p:pic>
        <p:nvPicPr>
          <p:cNvPr id="13" name="Picture 2" descr="Image result for lamp fla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0"/>
            <a:ext cx="838200" cy="8382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762000" y="1676400"/>
            <a:ext cx="7834745" cy="1981200"/>
          </a:xfrm>
          <a:prstGeom prst="rect">
            <a:avLst/>
          </a:prstGeom>
          <a:solidFill>
            <a:srgbClr val="F84A4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	</a:t>
            </a:r>
            <a:r>
              <a:rPr lang="en-US" sz="4800" b="1" dirty="0" err="1" smtClean="0"/>
              <a:t>ipikih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idi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pirtinyiin</a:t>
            </a:r>
            <a:r>
              <a:rPr lang="en-US" sz="4800" b="1" dirty="0" smtClean="0"/>
              <a:t>?</a:t>
            </a:r>
            <a:endParaRPr lang="en-US" sz="4800" b="1" dirty="0"/>
          </a:p>
        </p:txBody>
      </p:sp>
      <p:pic>
        <p:nvPicPr>
          <p:cNvPr id="2050" name="Picture 2" descr="C:\Users\Jun\Downloads\2b7add585b81d576b1b875b203509516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00" t="22500" r="15000"/>
          <a:stretch>
            <a:fillRect/>
          </a:stretch>
        </p:blipFill>
        <p:spPr bwMode="auto">
          <a:xfrm>
            <a:off x="304800" y="1464128"/>
            <a:ext cx="1981200" cy="21934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629</TotalTime>
  <Words>461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Jun</cp:lastModifiedBy>
  <cp:revision>72</cp:revision>
  <dcterms:created xsi:type="dcterms:W3CDTF">2016-11-12T14:27:29Z</dcterms:created>
  <dcterms:modified xsi:type="dcterms:W3CDTF">2020-02-29T05:45:13Z</dcterms:modified>
</cp:coreProperties>
</file>