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2" r:id="rId4"/>
    <p:sldId id="259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7"/>
    <p:restoredTop sz="94709"/>
  </p:normalViewPr>
  <p:slideViewPr>
    <p:cSldViewPr snapToGrid="0">
      <p:cViewPr varScale="1">
        <p:scale>
          <a:sx n="96" d="100"/>
          <a:sy n="96" d="100"/>
        </p:scale>
        <p:origin x="19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16C6-959B-1077-DC1C-BC4ADF009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EDB87-E4C9-0C4B-D99A-F20799FADA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5C42A-801A-48C2-EDF1-AF1B30F8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11.02.2025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69153-6950-39C0-76DB-06A050D1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E4841-D0B5-2CFF-2B9C-C478308A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456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0E7B-74D6-5220-04CA-1ECE2355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23E18-28C9-4764-D0BF-A47F65E9E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B429-1635-DBA3-14CF-AE6B773F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11.02.2025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097A-429B-ACDF-7759-9D5CB8D4E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D09C-DEC1-5095-278B-53491C97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2364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0C8C2D-D94D-F4F3-C5DA-A9B8F6CC3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6D01C-9A8A-8A14-7017-0B55315E9B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F4A3-5509-5932-2464-5C7506A2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11.02.2025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21C3-724C-FEB7-F4EA-7DE18FD52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A457D-F54B-5412-E89E-B74AB082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176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F0A39-3109-681C-AB4B-16348A16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A96B4-B956-E5A1-ADB0-1BC69558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9CCE8-0E98-065E-FED9-5D09193EC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11.02.2025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5F6A3-6C1A-C708-94FF-6CD36A1F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0A76-CBE9-A7FD-E75C-41D7DEE4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5670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DB3A-9FB5-9255-627D-6BABBA5FA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BD1C6-6BF0-125E-2109-2A07A535B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EFD1-3AF5-9CB6-1FD3-46954472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11.02.2025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2787-52A6-8CCA-5A4E-9D6C547D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CA59A-5BCD-89D3-365B-42C220F2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7291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C69EE-613B-2A7F-A58C-F059CE66F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2C692-36D2-2FAA-B663-1A127AF6E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7FA6F-7A71-C447-0E5A-F051C848E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3CE939-4F6D-8ACD-0787-F879269E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11.02.2025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C3BC-D6F0-F216-05BF-FDEF81EAD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8B8BF-4465-001E-56D0-70980B63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5841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CA4F-F03D-053A-6EE6-606EA36CB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631F5-A5DA-04D9-0D98-25886CC12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0521F-1331-8A32-84EA-C84B7CB2A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A0FF28-5969-623D-8596-00A6B805B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132630-B76C-6BE4-3A97-D6FBC804C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485ADB-FC7F-0075-4D7A-AEB5BB19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11.02.2025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39B96-877C-796A-4572-A0484956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D539EE-AF11-53B8-6360-9826F5429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89162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2F719-9920-12D3-E6D4-627F6E0D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0FA783-568E-C13A-BB93-A39460BBD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11.02.2025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417D4-D546-08A5-DF01-6D9C96A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F57E05-CFD4-F199-0C83-0BE03952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1232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E07F18-23B0-0FA4-8B2E-93F51CE9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11.02.2025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F1263-61A3-86D4-3529-6D39A341E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114DA-7B0A-A62E-0F1F-D0928F13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414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AB7FD-E681-BB1D-4ADF-1EC28605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A37D-EB03-DAFF-2DCB-9884D9807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B82E0F-0EA0-9F55-22A0-11EE1FA3D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9CAE6-B7F6-D005-1715-D7890DB1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11.02.2025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F42EC-7059-74C8-4EA3-8CD90500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13F40-8411-D268-BD15-8269BA07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026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1290A-2326-BC5E-5312-3BBFCC56E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BFF8C7-37C2-7AA0-D7F7-5F4C27E4D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7B880-B5DD-AF7C-67F1-BBFB9DFDC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4522A-2A20-D9EE-B5DD-FB144F22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085EF-6235-2044-A0DE-23F70C62D719}" type="datetimeFigureOut">
              <a:rPr lang="en-CH" smtClean="0"/>
              <a:t>11.02.2025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DCFA4-E99D-7C63-28DB-6D62A445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7B3E7-DA91-79AF-CE56-E35F89F79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464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7C8CD6-48B8-B776-9BF9-CCAD5500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1900-9DF2-0722-A046-5A7EC3930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AAC18-5A45-B6D4-85E1-0DF7E4370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085EF-6235-2044-A0DE-23F70C62D719}" type="datetimeFigureOut">
              <a:rPr lang="en-CH" smtClean="0"/>
              <a:t>11.02.2025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998B3-93B8-63F5-EBEF-A61F954D5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F5582-26D8-7BBA-6B0C-E7006F35F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298B0-7922-3A4A-A6EA-2DF5BAA87B2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0576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C598-4927-1A53-A31D-7CAEC5D5B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37111"/>
          </a:xfrm>
        </p:spPr>
        <p:txBody>
          <a:bodyPr>
            <a:normAutofit/>
          </a:bodyPr>
          <a:lstStyle/>
          <a:p>
            <a:r>
              <a:rPr lang="en-GB" sz="4800" b="1" i="0" dirty="0">
                <a:effectLst/>
                <a:latin typeface="system-ui"/>
              </a:rPr>
              <a:t>Analyse de données sur les installations </a:t>
            </a:r>
            <a:r>
              <a:rPr lang="en-GB" sz="4800" b="1" i="0" dirty="0" err="1">
                <a:effectLst/>
                <a:latin typeface="system-ui"/>
              </a:rPr>
              <a:t>photovoltaïques</a:t>
            </a:r>
            <a:r>
              <a:rPr lang="en-GB" sz="4800" b="1" i="0" dirty="0">
                <a:effectLst/>
                <a:latin typeface="system-ui"/>
              </a:rPr>
              <a:t> et les prix de </a:t>
            </a:r>
            <a:r>
              <a:rPr lang="en-GB" sz="4800" b="1" i="0" dirty="0" err="1">
                <a:effectLst/>
                <a:latin typeface="system-ui"/>
              </a:rPr>
              <a:t>l’électricité</a:t>
            </a:r>
            <a:r>
              <a:rPr lang="en-GB" sz="4800" b="1" i="0" dirty="0">
                <a:effectLst/>
                <a:latin typeface="system-ui"/>
              </a:rPr>
              <a:t> </a:t>
            </a:r>
            <a:r>
              <a:rPr lang="en-GB" sz="4800" b="1" i="0" dirty="0" err="1">
                <a:effectLst/>
                <a:latin typeface="system-ui"/>
              </a:rPr>
              <a:t>en</a:t>
            </a:r>
            <a:r>
              <a:rPr lang="en-GB" sz="4800" b="1" i="0" dirty="0">
                <a:effectLst/>
                <a:latin typeface="system-ui"/>
              </a:rPr>
              <a:t> Suisse</a:t>
            </a:r>
            <a:endParaRPr lang="en-CH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350F4-8989-924B-7C62-C59AF0C0C8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22520"/>
            <a:ext cx="9144000" cy="435279"/>
          </a:xfrm>
        </p:spPr>
        <p:txBody>
          <a:bodyPr/>
          <a:lstStyle/>
          <a:p>
            <a:pPr algn="r"/>
            <a:r>
              <a:rPr lang="en-CH"/>
              <a:t>11/02/25 </a:t>
            </a:r>
            <a:r>
              <a:rPr lang="en-CH" dirty="0"/>
              <a:t>Buyeco</a:t>
            </a:r>
          </a:p>
        </p:txBody>
      </p:sp>
    </p:spTree>
    <p:extLst>
      <p:ext uri="{BB962C8B-B14F-4D97-AF65-F5344CB8AC3E}">
        <p14:creationId xmlns:p14="http://schemas.microsoft.com/office/powerpoint/2010/main" val="85082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6E26631-0E2A-F35E-65CC-9511D2853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Projection des </a:t>
            </a:r>
            <a:r>
              <a:rPr lang="en-GB" dirty="0" err="1"/>
              <a:t>heures</a:t>
            </a:r>
            <a:r>
              <a:rPr lang="en-GB" dirty="0"/>
              <a:t> à prix </a:t>
            </a:r>
            <a:r>
              <a:rPr lang="en-GB" dirty="0" err="1"/>
              <a:t>négatif</a:t>
            </a:r>
            <a:r>
              <a:rPr lang="en-GB" dirty="0"/>
              <a:t> avec </a:t>
            </a:r>
            <a:r>
              <a:rPr lang="en-CH" dirty="0"/>
              <a:t>ML</a:t>
            </a:r>
            <a:br>
              <a:rPr lang="en-CH" dirty="0"/>
            </a:br>
            <a:endParaRPr lang="en-CH" sz="2000" dirty="0"/>
          </a:p>
        </p:txBody>
      </p:sp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3A4CE285-F721-88D9-6E11-2B940C5CE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1888" y="2019775"/>
            <a:ext cx="5820112" cy="4473100"/>
          </a:xfrm>
          <a:prstGeom prst="rect">
            <a:avLst/>
          </a:prstGeom>
        </p:spPr>
      </p:pic>
      <p:sp>
        <p:nvSpPr>
          <p:cNvPr id="12" name="Oval Callout 11">
            <a:extLst>
              <a:ext uri="{FF2B5EF4-FFF2-40B4-BE49-F238E27FC236}">
                <a16:creationId xmlns:a16="http://schemas.microsoft.com/office/drawing/2014/main" id="{479C9F81-01D3-BAB7-17D1-D58C44ECEBD5}"/>
              </a:ext>
            </a:extLst>
          </p:cNvPr>
          <p:cNvSpPr/>
          <p:nvPr/>
        </p:nvSpPr>
        <p:spPr>
          <a:xfrm>
            <a:off x="9557360" y="1215025"/>
            <a:ext cx="2625246" cy="640206"/>
          </a:xfrm>
          <a:prstGeom prst="wedgeEllipseCallout">
            <a:avLst>
              <a:gd name="adj1" fmla="val 23751"/>
              <a:gd name="adj2" fmla="val 954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/>
              <a:t>28.41% des heures annuelles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D2D569-A05D-2C5C-D77A-2DFC21CB1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6" y="2019775"/>
            <a:ext cx="5940278" cy="4473100"/>
          </a:xfrm>
          <a:prstGeom prst="rect">
            <a:avLst/>
          </a:prstGeom>
        </p:spPr>
      </p:pic>
      <p:sp>
        <p:nvSpPr>
          <p:cNvPr id="11" name="Right Arrow 10">
            <a:extLst>
              <a:ext uri="{FF2B5EF4-FFF2-40B4-BE49-F238E27FC236}">
                <a16:creationId xmlns:a16="http://schemas.microsoft.com/office/drawing/2014/main" id="{C9BEC5F2-C824-6ACC-5652-E3648E930715}"/>
              </a:ext>
            </a:extLst>
          </p:cNvPr>
          <p:cNvSpPr/>
          <p:nvPr/>
        </p:nvSpPr>
        <p:spPr>
          <a:xfrm>
            <a:off x="5263529" y="3912781"/>
            <a:ext cx="1158536" cy="6592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7246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4B60F6-3AA9-B80C-762C-6388A097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2511"/>
          </a:xfrm>
        </p:spPr>
        <p:txBody>
          <a:bodyPr/>
          <a:lstStyle/>
          <a:p>
            <a:pPr algn="ctr"/>
            <a:r>
              <a:rPr lang="en-CH" dirty="0"/>
              <a:t>Intraday VS Day Ahead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3A348D-D9EB-CBC1-EDA0-45FFE9F70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092" y="1385454"/>
            <a:ext cx="11914908" cy="54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61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261E-047A-38A7-DCE5-F4B2F7D2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H" dirty="0"/>
              <a:t>Tarif Groupe E (Vario) VS Day Ahead</a:t>
            </a:r>
            <a:br>
              <a:rPr lang="en-CH" dirty="0"/>
            </a:br>
            <a:r>
              <a:rPr lang="en-CH" sz="1600" dirty="0"/>
              <a:t>source: </a:t>
            </a:r>
            <a:r>
              <a:rPr lang="en-GB" sz="1600" dirty="0"/>
              <a:t>https://</a:t>
            </a:r>
            <a:r>
              <a:rPr lang="en-GB" sz="1600" dirty="0" err="1"/>
              <a:t>www.groupe-e.ch</a:t>
            </a:r>
            <a:r>
              <a:rPr lang="en-GB" sz="1600" dirty="0"/>
              <a:t>/</a:t>
            </a:r>
            <a:r>
              <a:rPr lang="en-GB" sz="1600" dirty="0" err="1"/>
              <a:t>fr</a:t>
            </a:r>
            <a:r>
              <a:rPr lang="en-GB" sz="1600" dirty="0"/>
              <a:t>/</a:t>
            </a:r>
            <a:r>
              <a:rPr lang="en-GB" sz="1600" dirty="0" err="1"/>
              <a:t>energie</a:t>
            </a:r>
            <a:r>
              <a:rPr lang="en-GB" sz="1600" dirty="0"/>
              <a:t>/</a:t>
            </a:r>
            <a:r>
              <a:rPr lang="en-GB" sz="1600" dirty="0" err="1"/>
              <a:t>electricite</a:t>
            </a:r>
            <a:r>
              <a:rPr lang="en-GB" sz="1600" dirty="0"/>
              <a:t>/clients-</a:t>
            </a:r>
            <a:r>
              <a:rPr lang="en-GB" sz="1600" dirty="0" err="1"/>
              <a:t>prives</a:t>
            </a:r>
            <a:r>
              <a:rPr lang="en-GB" sz="1600" dirty="0"/>
              <a:t>/</a:t>
            </a:r>
            <a:r>
              <a:rPr lang="en-GB" sz="1600" dirty="0" err="1"/>
              <a:t>vario</a:t>
            </a:r>
            <a:endParaRPr lang="en-CH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DB11A7-DEE4-6001-BE23-B753312D58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110" y="1725781"/>
            <a:ext cx="11796890" cy="510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0537-60C5-4FD0-F6B9-29F590AA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1165"/>
          </a:xfrm>
        </p:spPr>
        <p:txBody>
          <a:bodyPr>
            <a:normAutofit fontScale="90000"/>
          </a:bodyPr>
          <a:lstStyle/>
          <a:p>
            <a:pPr algn="ctr"/>
            <a:r>
              <a:rPr lang="en-CH" dirty="0"/>
              <a:t>Scénarios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EFF18-4671-C22D-DB4A-FCBCD05E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6290"/>
            <a:ext cx="10515600" cy="5580993"/>
          </a:xfrm>
        </p:spPr>
        <p:txBody>
          <a:bodyPr>
            <a:normAutofit/>
          </a:bodyPr>
          <a:lstStyle/>
          <a:p>
            <a:r>
              <a:rPr lang="fr-FR" noProof="1"/>
              <a:t>1: Acheter à 0 ou moins et vendre à partir de 19h</a:t>
            </a:r>
          </a:p>
          <a:p>
            <a:r>
              <a:rPr lang="fr-FR" noProof="1"/>
              <a:t>2: Acheter lors de deux périodes creuses et vendre lors de deux pics élevés</a:t>
            </a:r>
          </a:p>
          <a:p>
            <a:r>
              <a:rPr lang="fr-FR" noProof="1"/>
              <a:t>3: Acheter lors de deux périodes creuses et vendre lors de deux pics élevés, sauf le dimanche où la décharge s’effectue le lundi matin</a:t>
            </a:r>
          </a:p>
          <a:p>
            <a:r>
              <a:rPr lang="fr-FR" noProof="1"/>
              <a:t>4: Acheter dans les 40 % des prix annuels les plus bas et vendre dans les 40 % des prix annuels les plus élevés, avec une décharge obligatoire à 19h</a:t>
            </a:r>
          </a:p>
          <a:p>
            <a:r>
              <a:rPr lang="fr-FR" noProof="1"/>
              <a:t>5: Mêmes conditions que 4 mais 25 % au lieu de 40%</a:t>
            </a:r>
          </a:p>
          <a:p>
            <a:r>
              <a:rPr lang="fr-FR" noProof="1"/>
              <a:t>6: Mêmes conditions que 4 mais 15 %  au lieu de 40%</a:t>
            </a:r>
          </a:p>
          <a:p>
            <a:r>
              <a:rPr lang="fr-FR" noProof="1"/>
              <a:t>7: Acheter à 13-15h et vendre à 19-20h</a:t>
            </a:r>
          </a:p>
        </p:txBody>
      </p:sp>
    </p:spTree>
    <p:extLst>
      <p:ext uri="{BB962C8B-B14F-4D97-AF65-F5344CB8AC3E}">
        <p14:creationId xmlns:p14="http://schemas.microsoft.com/office/powerpoint/2010/main" val="398326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3968-D237-FFA1-1CEF-2266FF0F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 fontScale="90000"/>
          </a:bodyPr>
          <a:lstStyle/>
          <a:p>
            <a:pPr algn="ctr"/>
            <a:r>
              <a:rPr lang="en-CH" dirty="0"/>
              <a:t>Résultats des simulations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9F18810-970D-BD30-C1F8-2EC57FBE24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541589"/>
              </p:ext>
            </p:extLst>
          </p:nvPr>
        </p:nvGraphicFramePr>
        <p:xfrm>
          <a:off x="765175" y="967410"/>
          <a:ext cx="10661650" cy="2767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588500" imgH="2489200" progId="Excel.Sheet.12">
                  <p:embed/>
                </p:oleObj>
              </mc:Choice>
              <mc:Fallback>
                <p:oleObj name="Worksheet" r:id="rId2" imgW="9588500" imgH="2489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5175" y="967410"/>
                        <a:ext cx="10661650" cy="27677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8D188C71-FA66-332C-7487-2F6E42A28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101974"/>
              </p:ext>
            </p:extLst>
          </p:nvPr>
        </p:nvGraphicFramePr>
        <p:xfrm>
          <a:off x="765175" y="3735203"/>
          <a:ext cx="10661648" cy="2767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588500" imgH="2489200" progId="Excel.Sheet.12">
                  <p:embed/>
                </p:oleObj>
              </mc:Choice>
              <mc:Fallback>
                <p:oleObj name="Worksheet" r:id="rId4" imgW="9588500" imgH="2489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5175" y="3735203"/>
                        <a:ext cx="10661648" cy="27677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7738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34776-D11C-D25C-49B2-1A3535A7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C138-577A-C0CD-7D1C-6D2BBF76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7" y="1147624"/>
            <a:ext cx="10515600" cy="602284"/>
          </a:xfrm>
        </p:spPr>
        <p:txBody>
          <a:bodyPr>
            <a:normAutofit fontScale="90000"/>
          </a:bodyPr>
          <a:lstStyle/>
          <a:p>
            <a:pPr algn="ctr"/>
            <a:r>
              <a:rPr lang="en-CH" dirty="0"/>
              <a:t>Résultats des simulations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6E64848-1445-F5CE-EEA0-0BB457D3D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0997509"/>
              </p:ext>
            </p:extLst>
          </p:nvPr>
        </p:nvGraphicFramePr>
        <p:xfrm>
          <a:off x="814457" y="2226987"/>
          <a:ext cx="1064260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642600" imgH="2692400" progId="Excel.Sheet.12">
                  <p:embed/>
                </p:oleObj>
              </mc:Choice>
              <mc:Fallback>
                <p:oleObj name="Worksheet" r:id="rId2" imgW="10642600" imgH="2692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4457" y="2226987"/>
                        <a:ext cx="10642600" cy="269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3893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193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system-ui</vt:lpstr>
      <vt:lpstr>Arial</vt:lpstr>
      <vt:lpstr>Calibri</vt:lpstr>
      <vt:lpstr>Calibri Light</vt:lpstr>
      <vt:lpstr>Office Theme</vt:lpstr>
      <vt:lpstr>Microsoft Excel Worksheet</vt:lpstr>
      <vt:lpstr>Analyse de données sur les installations photovoltaïques et les prix de l’électricité en Suisse</vt:lpstr>
      <vt:lpstr>Projection des heures à prix négatif avec ML </vt:lpstr>
      <vt:lpstr>Intraday VS Day Ahead</vt:lpstr>
      <vt:lpstr>Tarif Groupe E (Vario) VS Day Ahead source: https://www.groupe-e.ch/fr/energie/electricite/clients-prives/vario</vt:lpstr>
      <vt:lpstr>Scénarios</vt:lpstr>
      <vt:lpstr>Résultats des simulations</vt:lpstr>
      <vt:lpstr>Résultats des simulations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Ayumi Katsuya</dc:creator>
  <cp:lastModifiedBy>Ayumi Katsuya</cp:lastModifiedBy>
  <cp:revision>14</cp:revision>
  <dcterms:created xsi:type="dcterms:W3CDTF">2025-01-31T09:41:59Z</dcterms:created>
  <dcterms:modified xsi:type="dcterms:W3CDTF">2025-02-11T11:13:33Z</dcterms:modified>
</cp:coreProperties>
</file>