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59" r:id="rId5"/>
    <p:sldId id="263" r:id="rId6"/>
    <p:sldId id="260" r:id="rId7"/>
    <p:sldId id="266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7"/>
    <p:restoredTop sz="94709"/>
  </p:normalViewPr>
  <p:slideViewPr>
    <p:cSldViewPr snapToGrid="0">
      <p:cViewPr varScale="1">
        <p:scale>
          <a:sx n="96" d="100"/>
          <a:sy n="96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16C6-959B-1077-DC1C-BC4ADF00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EDB87-E4C9-0C4B-D99A-F20799FA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C42A-801A-48C2-EDF1-AF1B30F8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9153-6950-39C0-76DB-06A050D1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4841-D0B5-2CFF-2B9C-C478308A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45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E7B-74D6-5220-04CA-1ECE235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3E18-28C9-4764-D0BF-A47F65E9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B429-1635-DBA3-14CF-AE6B773F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097A-429B-ACDF-7759-9D5CB8D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D09C-DEC1-5095-278B-53491C9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23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C8C2D-D94D-F4F3-C5DA-A9B8F6CC3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6D01C-9A8A-8A14-7017-0B55315E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F4A3-5509-5932-2464-5C7506A2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21C3-724C-FEB7-F4EA-7DE18FD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457D-F54B-5412-E89E-B74AB082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17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0A39-3109-681C-AB4B-16348A1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96B4-B956-E5A1-ADB0-1BC69558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CCE8-0E98-065E-FED9-5D09193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F6A3-6C1A-C708-94FF-6CD36A1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0A76-CBE9-A7FD-E75C-41D7DEE4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67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DB3A-9FB5-9255-627D-6BABBA5F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D1C6-6BF0-125E-2109-2A07A535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FD1-3AF5-9CB6-1FD3-46954472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2787-52A6-8CCA-5A4E-9D6C547D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A59A-5BCD-89D3-365B-42C220F2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91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69EE-613B-2A7F-A58C-F059CE6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C692-36D2-2FAA-B663-1A127AF6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FA6F-7A71-C447-0E5A-F051C848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E939-4F6D-8ACD-0787-F879269E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C3BC-D6F0-F216-05BF-FDEF81EA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B8BF-4465-001E-56D0-70980B63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584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CA4F-F03D-053A-6EE6-606EA36C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631F5-A5DA-04D9-0D98-25886CC1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0521F-1331-8A32-84EA-C84B7CB2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0FF28-5969-623D-8596-00A6B805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32630-B76C-6BE4-3A97-D6FBC804C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85ADB-FC7F-0075-4D7A-AEB5BB19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39B96-877C-796A-4572-A048495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539EE-AF11-53B8-6360-9826F542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916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F719-9920-12D3-E6D4-627F6E0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FA783-568E-C13A-BB93-A39460BB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417D4-D546-08A5-DF01-6D9C96A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7E05-CFD4-F199-0C83-0BE03952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12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07F18-23B0-0FA4-8B2E-93F51CE9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F1263-61A3-86D4-3529-6D39A341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14DA-7B0A-A62E-0F1F-D0928F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414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B7FD-E681-BB1D-4ADF-1EC28605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A37D-EB03-DAFF-2DCB-9884D980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82E0F-0EA0-9F55-22A0-11EE1FA3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9CAE6-B7F6-D005-1715-D7890DB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42EC-7059-74C8-4EA3-8CD90500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3F40-8411-D268-BD15-8269BA07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02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290A-2326-BC5E-5312-3BBFCC56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FF8C7-37C2-7AA0-D7F7-5F4C27E4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7B880-B5DD-AF7C-67F1-BBFB9DF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522A-2A20-D9EE-B5DD-FB144F22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CFA4-E99D-7C63-28DB-6D62A445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B3E7-DA91-79AF-CE56-E35F89F7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46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C8CD6-48B8-B776-9BF9-CCAD5500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1900-9DF2-0722-A046-5A7EC393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AC18-5A45-B6D4-85E1-0DF7E43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85EF-6235-2044-A0DE-23F70C62D719}" type="datetimeFigureOut">
              <a:rPr lang="en-CH" smtClean="0"/>
              <a:t>04.02.2025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98B3-93B8-63F5-EBEF-A61F954D5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5582-26D8-7BBA-6B0C-E7006F35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57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C598-4927-1A53-A31D-7CAEC5D5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7111"/>
          </a:xfrm>
        </p:spPr>
        <p:txBody>
          <a:bodyPr>
            <a:normAutofit/>
          </a:bodyPr>
          <a:lstStyle/>
          <a:p>
            <a:r>
              <a:rPr lang="en-GB" sz="4800" b="1" i="0" dirty="0">
                <a:effectLst/>
                <a:latin typeface="system-ui"/>
              </a:rPr>
              <a:t>Analyse de données sur les installations </a:t>
            </a:r>
            <a:r>
              <a:rPr lang="en-GB" sz="4800" b="1" i="0" dirty="0" err="1">
                <a:effectLst/>
                <a:latin typeface="system-ui"/>
              </a:rPr>
              <a:t>photovoltaïques</a:t>
            </a:r>
            <a:r>
              <a:rPr lang="en-GB" sz="4800" b="1" i="0" dirty="0">
                <a:effectLst/>
                <a:latin typeface="system-ui"/>
              </a:rPr>
              <a:t> et les prix de </a:t>
            </a:r>
            <a:r>
              <a:rPr lang="en-GB" sz="4800" b="1" i="0" dirty="0" err="1">
                <a:effectLst/>
                <a:latin typeface="system-ui"/>
              </a:rPr>
              <a:t>l’électricité</a:t>
            </a:r>
            <a:r>
              <a:rPr lang="en-GB" sz="4800" b="1" i="0" dirty="0">
                <a:effectLst/>
                <a:latin typeface="system-ui"/>
              </a:rPr>
              <a:t> </a:t>
            </a:r>
            <a:r>
              <a:rPr lang="en-GB" sz="4800" b="1" i="0" dirty="0" err="1">
                <a:effectLst/>
                <a:latin typeface="system-ui"/>
              </a:rPr>
              <a:t>en</a:t>
            </a:r>
            <a:r>
              <a:rPr lang="en-GB" sz="4800" b="1" i="0" dirty="0">
                <a:effectLst/>
                <a:latin typeface="system-ui"/>
              </a:rPr>
              <a:t> Suisse</a:t>
            </a:r>
            <a:endParaRPr lang="en-C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350F4-8989-924B-7C62-C59AF0C0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520"/>
            <a:ext cx="9144000" cy="435279"/>
          </a:xfrm>
        </p:spPr>
        <p:txBody>
          <a:bodyPr/>
          <a:lstStyle/>
          <a:p>
            <a:pPr algn="r"/>
            <a:r>
              <a:rPr lang="en-CH"/>
              <a:t>04/02/25 </a:t>
            </a:r>
            <a:r>
              <a:rPr lang="en-CH" dirty="0"/>
              <a:t>Buyeco</a:t>
            </a:r>
          </a:p>
        </p:txBody>
      </p:sp>
    </p:spTree>
    <p:extLst>
      <p:ext uri="{BB962C8B-B14F-4D97-AF65-F5344CB8AC3E}">
        <p14:creationId xmlns:p14="http://schemas.microsoft.com/office/powerpoint/2010/main" val="85082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E26631-0E2A-F35E-65CC-9511D285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Projection des </a:t>
            </a:r>
            <a:r>
              <a:rPr lang="en-GB" dirty="0" err="1"/>
              <a:t>heures</a:t>
            </a:r>
            <a:r>
              <a:rPr lang="en-GB" dirty="0"/>
              <a:t> à prix </a:t>
            </a:r>
            <a:r>
              <a:rPr lang="en-GB" dirty="0" err="1"/>
              <a:t>négatif</a:t>
            </a:r>
            <a:r>
              <a:rPr lang="en-GB" dirty="0"/>
              <a:t> avec </a:t>
            </a:r>
            <a:r>
              <a:rPr lang="en-CH" dirty="0"/>
              <a:t>ML</a:t>
            </a:r>
            <a:br>
              <a:rPr lang="en-CH" dirty="0"/>
            </a:br>
            <a:endParaRPr lang="en-CH" sz="200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A4CE285-F721-88D9-6E11-2B940C5C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888" y="2019775"/>
            <a:ext cx="5820112" cy="4473100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479C9F81-01D3-BAB7-17D1-D58C44ECEBD5}"/>
              </a:ext>
            </a:extLst>
          </p:cNvPr>
          <p:cNvSpPr/>
          <p:nvPr/>
        </p:nvSpPr>
        <p:spPr>
          <a:xfrm>
            <a:off x="9557360" y="1215025"/>
            <a:ext cx="2625246" cy="640206"/>
          </a:xfrm>
          <a:prstGeom prst="wedgeEllipseCallout">
            <a:avLst>
              <a:gd name="adj1" fmla="val 23751"/>
              <a:gd name="adj2" fmla="val 95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28.41% des heures annuelles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2D569-A05D-2C5C-D77A-2DFC21CB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" y="2019775"/>
            <a:ext cx="5940278" cy="4473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C9BEC5F2-C824-6ACC-5652-E3648E930715}"/>
              </a:ext>
            </a:extLst>
          </p:cNvPr>
          <p:cNvSpPr/>
          <p:nvPr/>
        </p:nvSpPr>
        <p:spPr>
          <a:xfrm>
            <a:off x="5263529" y="3912781"/>
            <a:ext cx="1158536" cy="659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24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B60F6-3AA9-B80C-762C-6388A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pPr algn="ctr"/>
            <a:r>
              <a:rPr lang="en-CH" dirty="0"/>
              <a:t>Intraday VS Day Ahead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3A348D-D9EB-CBC1-EDA0-45FFE9F7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2" y="1385454"/>
            <a:ext cx="11914908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6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261E-047A-38A7-DCE5-F4B2F7D2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H" dirty="0"/>
              <a:t>Tarif Groupe E (Vario) VS Day Ahead</a:t>
            </a:r>
            <a:br>
              <a:rPr lang="en-CH" dirty="0"/>
            </a:br>
            <a:r>
              <a:rPr lang="en-CH" sz="1600" dirty="0"/>
              <a:t>source: </a:t>
            </a:r>
            <a:r>
              <a:rPr lang="en-GB" sz="1600" dirty="0"/>
              <a:t>https://</a:t>
            </a:r>
            <a:r>
              <a:rPr lang="en-GB" sz="1600" dirty="0" err="1"/>
              <a:t>www.groupe-e.ch</a:t>
            </a:r>
            <a:r>
              <a:rPr lang="en-GB" sz="1600" dirty="0"/>
              <a:t>/</a:t>
            </a:r>
            <a:r>
              <a:rPr lang="en-GB" sz="1600" dirty="0" err="1"/>
              <a:t>fr</a:t>
            </a:r>
            <a:r>
              <a:rPr lang="en-GB" sz="1600" dirty="0"/>
              <a:t>/</a:t>
            </a:r>
            <a:r>
              <a:rPr lang="en-GB" sz="1600" dirty="0" err="1"/>
              <a:t>energie</a:t>
            </a:r>
            <a:r>
              <a:rPr lang="en-GB" sz="1600" dirty="0"/>
              <a:t>/</a:t>
            </a:r>
            <a:r>
              <a:rPr lang="en-GB" sz="1600" dirty="0" err="1"/>
              <a:t>electricite</a:t>
            </a:r>
            <a:r>
              <a:rPr lang="en-GB" sz="1600" dirty="0"/>
              <a:t>/clients-</a:t>
            </a:r>
            <a:r>
              <a:rPr lang="en-GB" sz="1600" dirty="0" err="1"/>
              <a:t>prives</a:t>
            </a:r>
            <a:r>
              <a:rPr lang="en-GB" sz="1600" dirty="0"/>
              <a:t>/</a:t>
            </a:r>
            <a:r>
              <a:rPr lang="en-GB" sz="1600" dirty="0" err="1"/>
              <a:t>vario</a:t>
            </a:r>
            <a:endParaRPr lang="en-CH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DB11A7-DEE4-6001-BE23-B753312D5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10" y="1725781"/>
            <a:ext cx="11796890" cy="51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FF66-3B1C-5627-DCCA-8E572E84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Prix </a:t>
            </a:r>
            <a:r>
              <a:rPr lang="en-GB" dirty="0" err="1"/>
              <a:t>d'ajustement</a:t>
            </a:r>
            <a:r>
              <a:rPr lang="en-GB" dirty="0"/>
              <a:t> </a:t>
            </a:r>
            <a:r>
              <a:rPr lang="en-CH" dirty="0"/>
              <a:t>(Swissgrid) VS Day Ahead</a:t>
            </a:r>
            <a:br>
              <a:rPr lang="en-CH" dirty="0"/>
            </a:br>
            <a:r>
              <a:rPr lang="en-CH" sz="1800" dirty="0"/>
              <a:t>source: </a:t>
            </a:r>
            <a:r>
              <a:rPr lang="en-GB" sz="1800" dirty="0"/>
              <a:t>https://</a:t>
            </a:r>
            <a:r>
              <a:rPr lang="en-GB" sz="1800" dirty="0" err="1"/>
              <a:t>www.swissgrid.ch</a:t>
            </a:r>
            <a:r>
              <a:rPr lang="en-GB" sz="1800" dirty="0"/>
              <a:t>/</a:t>
            </a:r>
            <a:r>
              <a:rPr lang="en-GB" sz="1800" dirty="0" err="1"/>
              <a:t>en</a:t>
            </a:r>
            <a:r>
              <a:rPr lang="en-GB" sz="1800" dirty="0"/>
              <a:t>/home/customers/topics/</a:t>
            </a:r>
            <a:r>
              <a:rPr lang="en-GB" sz="1800" dirty="0" err="1"/>
              <a:t>bgm</a:t>
            </a:r>
            <a:r>
              <a:rPr lang="en-GB" sz="1800" dirty="0"/>
              <a:t>/balance-</a:t>
            </a:r>
            <a:r>
              <a:rPr lang="en-GB" sz="1800" dirty="0" err="1"/>
              <a:t>energy.html</a:t>
            </a:r>
            <a:endParaRPr lang="en-CH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7591C-4791-AD5F-0868-D65612AA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18" y="1260765"/>
            <a:ext cx="11215255" cy="53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5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537-60C5-4FD0-F6B9-29F590A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Scénarios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FF18-4671-C22D-DB4A-FCBCD05E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580993"/>
          </a:xfrm>
        </p:spPr>
        <p:txBody>
          <a:bodyPr>
            <a:normAutofit/>
          </a:bodyPr>
          <a:lstStyle/>
          <a:p>
            <a:r>
              <a:rPr lang="fr-FR" noProof="1"/>
              <a:t>1: Acheter à 0 ou moins et vendre à partir de 19h</a:t>
            </a:r>
          </a:p>
          <a:p>
            <a:r>
              <a:rPr lang="fr-FR" noProof="1"/>
              <a:t>2: Acheter lors de deux périodes creuses et vendre lors de deux pics élevés</a:t>
            </a:r>
          </a:p>
          <a:p>
            <a:r>
              <a:rPr lang="fr-FR" noProof="1"/>
              <a:t>3: Acheter lors de deux périodes creuses et vendre lors de deux pics élevés, sauf le dimanche où la décharge s’effectue le lundi matin</a:t>
            </a:r>
          </a:p>
          <a:p>
            <a:r>
              <a:rPr lang="fr-FR" noProof="1"/>
              <a:t>4: Acheter dans les 40 % des prix annuels les plus bas et vendre dans les 40 % des prix annuels les plus élevés, avec une décharge obligatoire à 19h</a:t>
            </a:r>
          </a:p>
          <a:p>
            <a:r>
              <a:rPr lang="fr-FR" noProof="1"/>
              <a:t>5: Mêmes conditions que 4 mais 25 % au lieu de 40%</a:t>
            </a:r>
          </a:p>
          <a:p>
            <a:r>
              <a:rPr lang="fr-FR" noProof="1"/>
              <a:t>6: Mêmes conditions que 4 mais 15 %  au lieu de 40%</a:t>
            </a:r>
          </a:p>
          <a:p>
            <a:r>
              <a:rPr lang="fr-FR" noProof="1"/>
              <a:t>7: Acheter à 13-15h et vendre à 19-20h</a:t>
            </a:r>
          </a:p>
        </p:txBody>
      </p:sp>
    </p:spTree>
    <p:extLst>
      <p:ext uri="{BB962C8B-B14F-4D97-AF65-F5344CB8AC3E}">
        <p14:creationId xmlns:p14="http://schemas.microsoft.com/office/powerpoint/2010/main" val="398326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3968-D237-FFA1-1CEF-2266FF0F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Résultats des simulations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23A139-C82A-A60A-A4B0-713D2FB79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554133"/>
              </p:ext>
            </p:extLst>
          </p:nvPr>
        </p:nvGraphicFramePr>
        <p:xfrm>
          <a:off x="349250" y="1368621"/>
          <a:ext cx="114935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93500" imgH="2489200" progId="Excel.Sheet.12">
                  <p:embed/>
                </p:oleObj>
              </mc:Choice>
              <mc:Fallback>
                <p:oleObj name="Worksheet" r:id="rId2" imgW="11493500" imgH="24892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B0DE1EE-38EC-02CC-A77C-BDAF56325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" y="1368621"/>
                        <a:ext cx="114935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B28D6D-A999-6427-12F6-2085305EB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369399"/>
              </p:ext>
            </p:extLst>
          </p:nvPr>
        </p:nvGraphicFramePr>
        <p:xfrm>
          <a:off x="1441450" y="4003675"/>
          <a:ext cx="93091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309100" imgH="2489200" progId="Excel.Sheet.12">
                  <p:embed/>
                </p:oleObj>
              </mc:Choice>
              <mc:Fallback>
                <p:oleObj name="Worksheet" r:id="rId4" imgW="9309100" imgH="248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1450" y="4003675"/>
                        <a:ext cx="93091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73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222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system-ui</vt:lpstr>
      <vt:lpstr>Arial</vt:lpstr>
      <vt:lpstr>Calibri</vt:lpstr>
      <vt:lpstr>Calibri Light</vt:lpstr>
      <vt:lpstr>Office Theme</vt:lpstr>
      <vt:lpstr>Worksheet</vt:lpstr>
      <vt:lpstr>Analyse de données sur les installations photovoltaïques et les prix de l’électricité en Suisse</vt:lpstr>
      <vt:lpstr>Projection des heures à prix négatif avec ML </vt:lpstr>
      <vt:lpstr>Intraday VS Day Ahead</vt:lpstr>
      <vt:lpstr>Tarif Groupe E (Vario) VS Day Ahead source: https://www.groupe-e.ch/fr/energie/electricite/clients-prives/vario</vt:lpstr>
      <vt:lpstr>Prix d'ajustement (Swissgrid) VS Day Ahead source: https://www.swissgrid.ch/en/home/customers/topics/bgm/balance-energy.html</vt:lpstr>
      <vt:lpstr>Scénarios</vt:lpstr>
      <vt:lpstr>Résultats des simulations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Ayumi Katsuya</dc:creator>
  <cp:lastModifiedBy>Ayumi Katsuya</cp:lastModifiedBy>
  <cp:revision>10</cp:revision>
  <dcterms:created xsi:type="dcterms:W3CDTF">2025-01-31T09:41:59Z</dcterms:created>
  <dcterms:modified xsi:type="dcterms:W3CDTF">2025-02-04T15:28:33Z</dcterms:modified>
</cp:coreProperties>
</file>