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1"/>
  </p:notesMasterIdLst>
  <p:handoutMasterIdLst>
    <p:handoutMasterId r:id="rId22"/>
  </p:handoutMasterIdLst>
  <p:sldIdLst>
    <p:sldId id="421" r:id="rId2"/>
    <p:sldId id="1327" r:id="rId3"/>
    <p:sldId id="1240" r:id="rId4"/>
    <p:sldId id="1342" r:id="rId5"/>
    <p:sldId id="1340" r:id="rId6"/>
    <p:sldId id="1343" r:id="rId7"/>
    <p:sldId id="1332" r:id="rId8"/>
    <p:sldId id="1341" r:id="rId9"/>
    <p:sldId id="1333" r:id="rId10"/>
    <p:sldId id="1346" r:id="rId11"/>
    <p:sldId id="1334" r:id="rId12"/>
    <p:sldId id="1335" r:id="rId13"/>
    <p:sldId id="1336" r:id="rId14"/>
    <p:sldId id="1344" r:id="rId15"/>
    <p:sldId id="1337" r:id="rId16"/>
    <p:sldId id="1338" r:id="rId17"/>
    <p:sldId id="1345" r:id="rId18"/>
    <p:sldId id="1339" r:id="rId19"/>
    <p:sldId id="1021" r:id="rId20"/>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shita.ayumu.33z@st.kyoto-u.ac.jp" initials="y" lastIdx="1" clrIdx="0">
    <p:extLst/>
  </p:cmAuthor>
  <p:cmAuthor id="2" name="ayumu" initials="a"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20"/>
    <a:srgbClr val="D9D9D9"/>
    <a:srgbClr val="CA2828"/>
    <a:srgbClr val="F79646"/>
    <a:srgbClr val="92D050"/>
    <a:srgbClr val="FF7C80"/>
    <a:srgbClr val="4F81BD"/>
    <a:srgbClr val="DCE6F2"/>
    <a:srgbClr val="4BACC6"/>
    <a:srgbClr val="1AE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7" autoAdjust="0"/>
    <p:restoredTop sz="80358" autoAdjust="0"/>
  </p:normalViewPr>
  <p:slideViewPr>
    <p:cSldViewPr>
      <p:cViewPr varScale="1">
        <p:scale>
          <a:sx n="69" d="100"/>
          <a:sy n="69" d="100"/>
        </p:scale>
        <p:origin x="52" y="6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575"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6040" y="0"/>
            <a:ext cx="2949575" cy="496888"/>
          </a:xfrm>
          <a:prstGeom prst="rect">
            <a:avLst/>
          </a:prstGeom>
        </p:spPr>
        <p:txBody>
          <a:bodyPr vert="horz" lIns="91440" tIns="45720" rIns="91440" bIns="45720" rtlCol="0"/>
          <a:lstStyle>
            <a:lvl1pPr algn="r">
              <a:defRPr sz="1200"/>
            </a:lvl1pPr>
          </a:lstStyle>
          <a:p>
            <a:fld id="{C8E2442F-E8CA-427F-9DF5-4D3BD2463703}" type="datetimeFigureOut">
              <a:rPr kumimoji="1" lang="ja-JP" altLang="en-US" smtClean="0"/>
              <a:t>2018/12/21</a:t>
            </a:fld>
            <a:endParaRPr kumimoji="1" lang="ja-JP" altLang="en-US"/>
          </a:p>
        </p:txBody>
      </p:sp>
      <p:sp>
        <p:nvSpPr>
          <p:cNvPr id="4" name="フッター プレースホルダー 3"/>
          <p:cNvSpPr>
            <a:spLocks noGrp="1"/>
          </p:cNvSpPr>
          <p:nvPr>
            <p:ph type="ftr" sz="quarter" idx="2"/>
          </p:nvPr>
        </p:nvSpPr>
        <p:spPr>
          <a:xfrm>
            <a:off x="2" y="9440866"/>
            <a:ext cx="2949575"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6040" y="9440866"/>
            <a:ext cx="2949575" cy="496887"/>
          </a:xfrm>
          <a:prstGeom prst="rect">
            <a:avLst/>
          </a:prstGeom>
        </p:spPr>
        <p:txBody>
          <a:bodyPr vert="horz" lIns="91440" tIns="45720" rIns="91440" bIns="45720" rtlCol="0" anchor="b"/>
          <a:lstStyle>
            <a:lvl1pPr algn="r">
              <a:defRPr sz="1200"/>
            </a:lvl1pPr>
          </a:lstStyle>
          <a:p>
            <a:fld id="{ACE751C6-138C-4BF0-A0D8-6DD0F2EDB303}" type="slidenum">
              <a:rPr kumimoji="1" lang="ja-JP" altLang="en-US" smtClean="0"/>
              <a:t>‹#›</a:t>
            </a:fld>
            <a:endParaRPr kumimoji="1" lang="ja-JP" altLang="en-US"/>
          </a:p>
        </p:txBody>
      </p:sp>
    </p:spTree>
    <p:extLst>
      <p:ext uri="{BB962C8B-B14F-4D97-AF65-F5344CB8AC3E}">
        <p14:creationId xmlns:p14="http://schemas.microsoft.com/office/powerpoint/2010/main" val="1806481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40" y="0"/>
            <a:ext cx="2949787" cy="496967"/>
          </a:xfrm>
          <a:prstGeom prst="rect">
            <a:avLst/>
          </a:prstGeom>
        </p:spPr>
        <p:txBody>
          <a:bodyPr vert="horz" lIns="91440" tIns="45720" rIns="91440" bIns="45720" rtlCol="0"/>
          <a:lstStyle>
            <a:lvl1pPr algn="r">
              <a:defRPr sz="1200"/>
            </a:lvl1pPr>
          </a:lstStyle>
          <a:p>
            <a:fld id="{BCCA1A20-13B2-48A9-AF5A-B7F3B9FB7CCD}" type="datetimeFigureOut">
              <a:rPr kumimoji="1" lang="ja-JP" altLang="en-US" smtClean="0"/>
              <a:t>2018/12/21</a:t>
            </a:fld>
            <a:endParaRPr kumimoji="1" lang="ja-JP" altLang="en-US"/>
          </a:p>
        </p:txBody>
      </p:sp>
      <p:sp>
        <p:nvSpPr>
          <p:cNvPr id="4" name="スライド イメージ プレースホルダー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8"/>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40" y="9440648"/>
            <a:ext cx="2949787" cy="496967"/>
          </a:xfrm>
          <a:prstGeom prst="rect">
            <a:avLst/>
          </a:prstGeom>
        </p:spPr>
        <p:txBody>
          <a:bodyPr vert="horz" lIns="91440" tIns="45720" rIns="91440" bIns="45720" rtlCol="0" anchor="b"/>
          <a:lstStyle>
            <a:lvl1pPr algn="r">
              <a:defRPr sz="1200"/>
            </a:lvl1pPr>
          </a:lstStyle>
          <a:p>
            <a:fld id="{BBFE0F43-506D-42EB-BFCA-9F58970FE8BF}" type="slidenum">
              <a:rPr kumimoji="1" lang="ja-JP" altLang="en-US" smtClean="0"/>
              <a:t>‹#›</a:t>
            </a:fld>
            <a:endParaRPr kumimoji="1" lang="ja-JP" altLang="en-US"/>
          </a:p>
        </p:txBody>
      </p:sp>
    </p:spTree>
    <p:extLst>
      <p:ext uri="{BB962C8B-B14F-4D97-AF65-F5344CB8AC3E}">
        <p14:creationId xmlns:p14="http://schemas.microsoft.com/office/powerpoint/2010/main" val="3298268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 y="746125"/>
            <a:ext cx="6623050" cy="3725863"/>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BBFE0F43-506D-42EB-BFCA-9F58970FE8BF}" type="slidenum">
              <a:rPr kumimoji="1" lang="ja-JP" altLang="en-US" smtClean="0"/>
              <a:t>1</a:t>
            </a:fld>
            <a:endParaRPr kumimoji="1" lang="ja-JP" altLang="en-US"/>
          </a:p>
        </p:txBody>
      </p:sp>
    </p:spTree>
    <p:extLst>
      <p:ext uri="{BB962C8B-B14F-4D97-AF65-F5344CB8AC3E}">
        <p14:creationId xmlns:p14="http://schemas.microsoft.com/office/powerpoint/2010/main" val="53602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5"/>
          </p:nvPr>
        </p:nvSpPr>
        <p:spPr/>
        <p:txBody>
          <a:bodyPr/>
          <a:lstStyle/>
          <a:p>
            <a:fld id="{BBFE0F43-506D-42EB-BFCA-9F58970FE8BF}" type="slidenum">
              <a:rPr kumimoji="1" lang="ja-JP" altLang="en-US" smtClean="0"/>
              <a:t>3</a:t>
            </a:fld>
            <a:endParaRPr kumimoji="1" lang="ja-JP" altLang="en-US"/>
          </a:p>
        </p:txBody>
      </p:sp>
    </p:spTree>
    <p:extLst>
      <p:ext uri="{BB962C8B-B14F-4D97-AF65-F5344CB8AC3E}">
        <p14:creationId xmlns:p14="http://schemas.microsoft.com/office/powerpoint/2010/main" val="385613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5"/>
          </p:nvPr>
        </p:nvSpPr>
        <p:spPr/>
        <p:txBody>
          <a:bodyPr/>
          <a:lstStyle/>
          <a:p>
            <a:fld id="{BBFE0F43-506D-42EB-BFCA-9F58970FE8BF}" type="slidenum">
              <a:rPr kumimoji="1" lang="ja-JP" altLang="en-US" smtClean="0"/>
              <a:t>4</a:t>
            </a:fld>
            <a:endParaRPr kumimoji="1" lang="ja-JP" altLang="en-US"/>
          </a:p>
        </p:txBody>
      </p:sp>
    </p:spTree>
    <p:extLst>
      <p:ext uri="{BB962C8B-B14F-4D97-AF65-F5344CB8AC3E}">
        <p14:creationId xmlns:p14="http://schemas.microsoft.com/office/powerpoint/2010/main" val="124679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BFE0F43-506D-42EB-BFCA-9F58970FE8BF}" type="slidenum">
              <a:rPr kumimoji="1" lang="ja-JP" altLang="en-US" smtClean="0"/>
              <a:t>5</a:t>
            </a:fld>
            <a:endParaRPr kumimoji="1" lang="ja-JP" altLang="en-US"/>
          </a:p>
        </p:txBody>
      </p:sp>
    </p:spTree>
    <p:extLst>
      <p:ext uri="{BB962C8B-B14F-4D97-AF65-F5344CB8AC3E}">
        <p14:creationId xmlns:p14="http://schemas.microsoft.com/office/powerpoint/2010/main" val="302939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5"/>
          </p:nvPr>
        </p:nvSpPr>
        <p:spPr/>
        <p:txBody>
          <a:bodyPr/>
          <a:lstStyle/>
          <a:p>
            <a:fld id="{BBFE0F43-506D-42EB-BFCA-9F58970FE8BF}" type="slidenum">
              <a:rPr kumimoji="1" lang="ja-JP" altLang="en-US" smtClean="0"/>
              <a:t>6</a:t>
            </a:fld>
            <a:endParaRPr kumimoji="1" lang="ja-JP" altLang="en-US"/>
          </a:p>
        </p:txBody>
      </p:sp>
    </p:spTree>
    <p:extLst>
      <p:ext uri="{BB962C8B-B14F-4D97-AF65-F5344CB8AC3E}">
        <p14:creationId xmlns:p14="http://schemas.microsoft.com/office/powerpoint/2010/main" val="97040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5"/>
          </p:nvPr>
        </p:nvSpPr>
        <p:spPr/>
        <p:txBody>
          <a:bodyPr/>
          <a:lstStyle/>
          <a:p>
            <a:fld id="{BBFE0F43-506D-42EB-BFCA-9F58970FE8BF}" type="slidenum">
              <a:rPr kumimoji="1" lang="ja-JP" altLang="en-US" smtClean="0"/>
              <a:t>14</a:t>
            </a:fld>
            <a:endParaRPr kumimoji="1" lang="ja-JP" altLang="en-US"/>
          </a:p>
        </p:txBody>
      </p:sp>
    </p:spTree>
    <p:extLst>
      <p:ext uri="{BB962C8B-B14F-4D97-AF65-F5344CB8AC3E}">
        <p14:creationId xmlns:p14="http://schemas.microsoft.com/office/powerpoint/2010/main" val="152180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dirty="0"/>
          </a:p>
        </p:txBody>
      </p:sp>
      <p:sp>
        <p:nvSpPr>
          <p:cNvPr id="4" name="スライド番号プレースホルダー 3"/>
          <p:cNvSpPr>
            <a:spLocks noGrp="1"/>
          </p:cNvSpPr>
          <p:nvPr>
            <p:ph type="sldNum" sz="quarter" idx="5"/>
          </p:nvPr>
        </p:nvSpPr>
        <p:spPr/>
        <p:txBody>
          <a:bodyPr/>
          <a:lstStyle/>
          <a:p>
            <a:fld id="{BBFE0F43-506D-42EB-BFCA-9F58970FE8BF}" type="slidenum">
              <a:rPr kumimoji="1" lang="ja-JP" altLang="en-US" smtClean="0"/>
              <a:t>17</a:t>
            </a:fld>
            <a:endParaRPr kumimoji="1" lang="ja-JP" altLang="en-US"/>
          </a:p>
        </p:txBody>
      </p:sp>
    </p:spTree>
    <p:extLst>
      <p:ext uri="{BB962C8B-B14F-4D97-AF65-F5344CB8AC3E}">
        <p14:creationId xmlns:p14="http://schemas.microsoft.com/office/powerpoint/2010/main" val="200046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BFE0F43-506D-42EB-BFCA-9F58970FE8BF}" type="slidenum">
              <a:rPr kumimoji="1" lang="ja-JP" altLang="en-US" smtClean="0"/>
              <a:t>19</a:t>
            </a:fld>
            <a:endParaRPr kumimoji="1" lang="ja-JP" altLang="en-US"/>
          </a:p>
        </p:txBody>
      </p:sp>
    </p:spTree>
    <p:extLst>
      <p:ext uri="{BB962C8B-B14F-4D97-AF65-F5344CB8AC3E}">
        <p14:creationId xmlns:p14="http://schemas.microsoft.com/office/powerpoint/2010/main" val="11250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1">
                    <a:lumMod val="9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5B6D635-13FE-497D-9E35-6612C010B777}" type="datetime1">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8082B-FB6E-49C2-82A1-CCE4BDBECC13}" type="slidenum">
              <a:rPr lang="ja-JP" altLang="en-US" smtClean="0"/>
              <a:pPr/>
              <a:t>‹#›</a:t>
            </a:fld>
            <a:endParaRPr lang="ja-JP" altLang="en-US"/>
          </a:p>
        </p:txBody>
      </p:sp>
    </p:spTree>
    <p:extLst>
      <p:ext uri="{BB962C8B-B14F-4D97-AF65-F5344CB8AC3E}">
        <p14:creationId xmlns:p14="http://schemas.microsoft.com/office/powerpoint/2010/main" val="16575429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E70D6DC-AFC4-4E36-AEA5-3E4EA9FC8B5A}" type="datetime1">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48082B-FB6E-49C2-82A1-CCE4BDBECC13}" type="slidenum">
              <a:rPr lang="ja-JP" altLang="en-US" smtClean="0"/>
              <a:pPr/>
              <a:t>‹#›</a:t>
            </a:fld>
            <a:endParaRPr lang="ja-JP" altLang="en-US"/>
          </a:p>
        </p:txBody>
      </p:sp>
    </p:spTree>
    <p:extLst>
      <p:ext uri="{BB962C8B-B14F-4D97-AF65-F5344CB8AC3E}">
        <p14:creationId xmlns:p14="http://schemas.microsoft.com/office/powerpoint/2010/main" val="12645300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E70D6DC-AFC4-4E36-AEA5-3E4EA9FC8B5A}" type="datetime1">
              <a:rPr kumimoji="1" lang="ja-JP" altLang="en-US" smtClean="0"/>
              <a:t>2018/12/21</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B848082B-FB6E-49C2-82A1-CCE4BDBECC13}" type="slidenum">
              <a:rPr lang="ja-JP" altLang="en-US" smtClean="0"/>
              <a:pPr/>
              <a:t>‹#›</a:t>
            </a:fld>
            <a:endParaRPr lang="ja-JP" altLang="en-US"/>
          </a:p>
        </p:txBody>
      </p:sp>
    </p:spTree>
    <p:extLst>
      <p:ext uri="{BB962C8B-B14F-4D97-AF65-F5344CB8AC3E}">
        <p14:creationId xmlns:p14="http://schemas.microsoft.com/office/powerpoint/2010/main" val="2696210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6" name="タイトル 1"/>
          <p:cNvSpPr>
            <a:spLocks noGrp="1"/>
          </p:cNvSpPr>
          <p:nvPr>
            <p:ph type="title"/>
          </p:nvPr>
        </p:nvSpPr>
        <p:spPr>
          <a:xfrm>
            <a:off x="112710" y="228396"/>
            <a:ext cx="12048661" cy="346050"/>
          </a:xfrm>
        </p:spPr>
        <p:txBody>
          <a:bodyPr>
            <a:noAutofit/>
          </a:bodyPr>
          <a:lstStyle>
            <a:lvl1pPr>
              <a:defRPr sz="3200" b="1" i="0">
                <a:solidFill>
                  <a:schemeClr val="bg2"/>
                </a:solidFill>
              </a:defRPr>
            </a:lvl1pPr>
          </a:lstStyle>
          <a:p>
            <a:r>
              <a:rPr kumimoji="1" lang="ja-JP" altLang="en-US" dirty="0"/>
              <a:t>マスタ タイトルの書式設定</a:t>
            </a:r>
          </a:p>
        </p:txBody>
      </p:sp>
      <p:sp>
        <p:nvSpPr>
          <p:cNvPr id="7" name="スライド番号プレースホルダ 5"/>
          <p:cNvSpPr>
            <a:spLocks noGrp="1"/>
          </p:cNvSpPr>
          <p:nvPr>
            <p:ph type="sldNum" sz="quarter" idx="12"/>
          </p:nvPr>
        </p:nvSpPr>
        <p:spPr>
          <a:xfrm>
            <a:off x="11184565" y="-9164"/>
            <a:ext cx="1028275" cy="228549"/>
          </a:xfrm>
        </p:spPr>
        <p:txBody>
          <a:bodyPr/>
          <a:lstStyle>
            <a:lvl1pPr algn="r">
              <a:defRPr sz="1600" b="1">
                <a:solidFill>
                  <a:schemeClr val="bg1"/>
                </a:solidFill>
              </a:defRPr>
            </a:lvl1pPr>
          </a:lstStyle>
          <a:p>
            <a:fld id="{B848082B-FB6E-49C2-82A1-CCE4BDBECC13}" type="slidenum">
              <a:rPr lang="ja-JP" altLang="en-US" smtClean="0"/>
              <a:pPr/>
              <a:t>‹#›</a:t>
            </a:fld>
            <a:endParaRPr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328" y="284176"/>
            <a:ext cx="11089232" cy="337049"/>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551384" y="1340768"/>
            <a:ext cx="11053807" cy="4877152"/>
          </a:xfrm>
        </p:spPr>
        <p:txBody>
          <a:bodyPr>
            <a:normAutofit/>
          </a:bodyPr>
          <a:lstStyle>
            <a:lvl1pPr>
              <a:defRPr sz="4000"/>
            </a:lvl1pPr>
            <a:lvl2pPr>
              <a:defRPr sz="3600"/>
            </a:lvl2pPr>
            <a:lvl3pPr>
              <a:defRPr sz="3200"/>
            </a:lvl3pPr>
            <a:lvl4pPr>
              <a:defRPr sz="2800"/>
            </a:lvl4pPr>
            <a:lvl5pPr>
              <a:defRPr sz="28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912723" y="117600"/>
            <a:ext cx="333617" cy="365125"/>
          </a:xfrm>
        </p:spPr>
        <p:txBody>
          <a:bodyPr/>
          <a:lstStyle>
            <a:lvl1pPr>
              <a:defRPr>
                <a:solidFill>
                  <a:schemeClr val="bg1"/>
                </a:solidFill>
              </a:defRPr>
            </a:lvl1pPr>
          </a:lstStyle>
          <a:p>
            <a:fld id="{B848082B-FB6E-49C2-82A1-CCE4BDBECC13}" type="slidenum">
              <a:rPr lang="ja-JP" altLang="en-US" smtClean="0"/>
              <a:pPr/>
              <a:t>‹#›</a:t>
            </a:fld>
            <a:endParaRPr lang="ja-JP" altLang="en-US" dirty="0"/>
          </a:p>
        </p:txBody>
      </p:sp>
      <p:sp>
        <p:nvSpPr>
          <p:cNvPr id="7" name="テキスト ボックス 6"/>
          <p:cNvSpPr txBox="1"/>
          <p:nvPr userDrawn="1"/>
        </p:nvSpPr>
        <p:spPr>
          <a:xfrm>
            <a:off x="11822210" y="344226"/>
            <a:ext cx="439482" cy="276999"/>
          </a:xfrm>
          <a:prstGeom prst="rect">
            <a:avLst/>
          </a:prstGeom>
          <a:noFill/>
        </p:spPr>
        <p:txBody>
          <a:bodyPr wrap="square" rtlCol="0">
            <a:spAutoFit/>
          </a:bodyPr>
          <a:lstStyle/>
          <a:p>
            <a:r>
              <a:rPr kumimoji="1" lang="en-US" altLang="ja-JP" sz="1200" b="0" dirty="0">
                <a:solidFill>
                  <a:schemeClr val="bg2"/>
                </a:solidFill>
                <a:latin typeface="+mn-ea"/>
                <a:ea typeface="+mn-ea"/>
              </a:rPr>
              <a:t>63</a:t>
            </a:r>
            <a:endParaRPr kumimoji="1" lang="ja-JP" altLang="en-US" sz="1200" b="0" dirty="0">
              <a:solidFill>
                <a:schemeClr val="bg2"/>
              </a:solidFill>
              <a:latin typeface="+mn-ea"/>
              <a:ea typeface="+mn-ea"/>
            </a:endParaRPr>
          </a:p>
        </p:txBody>
      </p:sp>
      <p:cxnSp>
        <p:nvCxnSpPr>
          <p:cNvPr id="8" name="直線コネクタ 7"/>
          <p:cNvCxnSpPr/>
          <p:nvPr userDrawn="1"/>
        </p:nvCxnSpPr>
        <p:spPr>
          <a:xfrm>
            <a:off x="11889126" y="385875"/>
            <a:ext cx="21602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856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lumMod val="9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825E9EB4-0164-4FD9-99D3-5A28E82AFA01}" type="datetime1">
              <a:rPr kumimoji="1" lang="ja-JP" altLang="en-US" smtClean="0"/>
              <a:t>2018/12/21</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848082B-FB6E-49C2-82A1-CCE4BDBECC13}" type="slidenum">
              <a:rPr kumimoji="1" lang="ja-JP" altLang="en-US" smtClean="0"/>
              <a:pPr/>
              <a:t>‹#›</a:t>
            </a:fld>
            <a:endParaRPr kumimoji="1" lang="ja-JP" altLang="en-US"/>
          </a:p>
        </p:txBody>
      </p:sp>
    </p:spTree>
    <p:extLst>
      <p:ext uri="{BB962C8B-B14F-4D97-AF65-F5344CB8AC3E}">
        <p14:creationId xmlns:p14="http://schemas.microsoft.com/office/powerpoint/2010/main" val="3199790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48082B-FB6E-49C2-82A1-CCE4BDBECC13}" type="slidenum">
              <a:rPr lang="ja-JP" altLang="en-US" smtClean="0"/>
              <a:pPr/>
              <a:t>‹#›</a:t>
            </a:fld>
            <a:endParaRPr lang="ja-JP" altLang="en-US" dirty="0"/>
          </a:p>
        </p:txBody>
      </p:sp>
    </p:spTree>
    <p:extLst>
      <p:ext uri="{BB962C8B-B14F-4D97-AF65-F5344CB8AC3E}">
        <p14:creationId xmlns:p14="http://schemas.microsoft.com/office/powerpoint/2010/main" val="13509996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48082B-FB6E-49C2-82A1-CCE4BDBECC13}" type="slidenum">
              <a:rPr lang="ja-JP" altLang="en-US" smtClean="0"/>
              <a:pPr/>
              <a:t>‹#›</a:t>
            </a:fld>
            <a:endParaRPr lang="ja-JP" altLang="en-US" dirty="0"/>
          </a:p>
        </p:txBody>
      </p:sp>
    </p:spTree>
    <p:extLst>
      <p:ext uri="{BB962C8B-B14F-4D97-AF65-F5344CB8AC3E}">
        <p14:creationId xmlns:p14="http://schemas.microsoft.com/office/powerpoint/2010/main" val="2625720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Pr>
        <a:solidFill>
          <a:schemeClr val="bg1">
            <a:lumMod val="85000"/>
          </a:schemeClr>
        </a:solidFill>
        <a:effectLst/>
      </p:bgPr>
    </p:bg>
    <p:spTree>
      <p:nvGrpSpPr>
        <p:cNvPr id="1" name=""/>
        <p:cNvGrpSpPr/>
        <p:nvPr/>
      </p:nvGrpSpPr>
      <p:grpSpPr>
        <a:xfrm>
          <a:off x="0" y="0"/>
          <a:ext cx="0" cy="0"/>
          <a:chOff x="0" y="0"/>
          <a:chExt cx="0" cy="0"/>
        </a:xfrm>
      </p:grpSpPr>
      <p:sp>
        <p:nvSpPr>
          <p:cNvPr id="6" name="Rectangle 6"/>
          <p:cNvSpPr/>
          <p:nvPr userDrawn="1"/>
        </p:nvSpPr>
        <p:spPr>
          <a:xfrm>
            <a:off x="483" y="176109"/>
            <a:ext cx="12188952" cy="44457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defRPr>
                <a:solidFill>
                  <a:schemeClr val="bg1">
                    <a:lumMod val="95000"/>
                  </a:schemeClr>
                </a:solidFill>
              </a:defRPr>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48082B-FB6E-49C2-82A1-CCE4BDBECC13}" type="slidenum">
              <a:rPr lang="ja-JP" altLang="en-US" smtClean="0"/>
              <a:pPr/>
              <a:t>‹#›</a:t>
            </a:fld>
            <a:endParaRPr lang="ja-JP" altLang="en-US" dirty="0"/>
          </a:p>
        </p:txBody>
      </p:sp>
    </p:spTree>
    <p:extLst>
      <p:ext uri="{BB962C8B-B14F-4D97-AF65-F5344CB8AC3E}">
        <p14:creationId xmlns:p14="http://schemas.microsoft.com/office/powerpoint/2010/main" val="868711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82640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E70D6DC-AFC4-4E36-AEA5-3E4EA9FC8B5A}" type="datetime1">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48082B-FB6E-49C2-82A1-CCE4BDBECC13}" type="slidenum">
              <a:rPr lang="ja-JP" altLang="en-US" smtClean="0"/>
              <a:pPr/>
              <a:t>‹#›</a:t>
            </a:fld>
            <a:endParaRPr lang="ja-JP" altLang="en-US"/>
          </a:p>
        </p:txBody>
      </p:sp>
    </p:spTree>
    <p:extLst>
      <p:ext uri="{BB962C8B-B14F-4D97-AF65-F5344CB8AC3E}">
        <p14:creationId xmlns:p14="http://schemas.microsoft.com/office/powerpoint/2010/main" val="243239159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187B53-D3AB-465E-9367-7517D26EBECF}" type="datetime1">
              <a:rPr kumimoji="1" lang="ja-JP" altLang="en-US" smtClean="0"/>
              <a:t>2018/12/21</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48082B-FB6E-49C2-82A1-CCE4BDBECC13}" type="slidenum">
              <a:rPr kumimoji="1" lang="ja-JP" altLang="en-US" smtClean="0"/>
              <a:pPr/>
              <a:t>‹#›</a:t>
            </a:fld>
            <a:endParaRPr kumimoji="1" lang="ja-JP" altLang="en-US"/>
          </a:p>
        </p:txBody>
      </p:sp>
    </p:spTree>
    <p:extLst>
      <p:ext uri="{BB962C8B-B14F-4D97-AF65-F5344CB8AC3E}">
        <p14:creationId xmlns:p14="http://schemas.microsoft.com/office/powerpoint/2010/main" val="122335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4445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7328" y="284176"/>
            <a:ext cx="12142107" cy="336512"/>
          </a:xfrm>
          <a:prstGeom prst="rect">
            <a:avLst/>
          </a:prstGeom>
        </p:spPr>
        <p:txBody>
          <a:bodyPr vert="horz" lIns="91440" tIns="45720" rIns="91440" bIns="45720" rtlCol="0" anchor="ctr">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551384" y="1313931"/>
            <a:ext cx="11053807" cy="4903989"/>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551384"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E70D6DC-AFC4-4E36-AEA5-3E4EA9FC8B5A}" type="datetime1">
              <a:rPr kumimoji="1" lang="ja-JP" altLang="en-US" smtClean="0"/>
              <a:t>2018/12/21</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848082B-FB6E-49C2-82A1-CCE4BDBECC13}" type="slidenum">
              <a:rPr lang="ja-JP" altLang="en-US" smtClean="0"/>
              <a:pPr/>
              <a:t>‹#›</a:t>
            </a:fld>
            <a:endParaRPr lang="ja-JP" altLang="en-US" dirty="0"/>
          </a:p>
        </p:txBody>
      </p:sp>
    </p:spTree>
    <p:extLst>
      <p:ext uri="{BB962C8B-B14F-4D97-AF65-F5344CB8AC3E}">
        <p14:creationId xmlns:p14="http://schemas.microsoft.com/office/powerpoint/2010/main" val="383386280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654" r:id="rId12"/>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2800" kern="1200" cap="none" baseline="0">
          <a:solidFill>
            <a:schemeClr val="bg1">
              <a:lumMod val="95000"/>
            </a:schemeClr>
          </a:solidFill>
          <a:latin typeface="+mj-lt"/>
          <a:ea typeface="+mj-ea"/>
          <a:cs typeface="+mj-cs"/>
        </a:defRPr>
      </a:lvl1pPr>
    </p:titleStyle>
    <p:bodyStyle>
      <a:lvl1pPr marL="182880" indent="-182880" algn="l" defTabSz="914400" rtl="0" eaLnBrk="1" latinLnBrk="0" hangingPunct="1">
        <a:lnSpc>
          <a:spcPct val="150000"/>
        </a:lnSpc>
        <a:spcBef>
          <a:spcPts val="1200"/>
        </a:spcBef>
        <a:spcAft>
          <a:spcPts val="200"/>
        </a:spcAft>
        <a:buClr>
          <a:schemeClr val="tx1"/>
        </a:buClr>
        <a:buFont typeface="Wingdings" pitchFamily="2" charset="2"/>
        <a:buChar char=""/>
        <a:defRPr kumimoji="1" sz="4000" kern="1200">
          <a:solidFill>
            <a:schemeClr val="tx1">
              <a:lumMod val="65000"/>
              <a:lumOff val="35000"/>
            </a:schemeClr>
          </a:solidFill>
          <a:latin typeface="+mn-lt"/>
          <a:ea typeface="+mn-ea"/>
          <a:cs typeface="+mn-cs"/>
        </a:defRPr>
      </a:lvl1pPr>
      <a:lvl2pPr marL="540000" indent="-182880" algn="l" defTabSz="914400" rtl="0" eaLnBrk="1" latinLnBrk="0" hangingPunct="1">
        <a:lnSpc>
          <a:spcPct val="150000"/>
        </a:lnSpc>
        <a:spcBef>
          <a:spcPts val="200"/>
        </a:spcBef>
        <a:spcAft>
          <a:spcPts val="400"/>
        </a:spcAft>
        <a:buClr>
          <a:schemeClr val="tx1"/>
        </a:buClr>
        <a:buFont typeface="Wingdings" pitchFamily="2" charset="2"/>
        <a:buChar char=""/>
        <a:defRPr kumimoji="1" sz="3600" kern="1200">
          <a:solidFill>
            <a:schemeClr val="tx1">
              <a:lumMod val="65000"/>
              <a:lumOff val="35000"/>
            </a:schemeClr>
          </a:solidFill>
          <a:latin typeface="+mn-lt"/>
          <a:ea typeface="+mn-ea"/>
          <a:cs typeface="+mn-cs"/>
        </a:defRPr>
      </a:lvl2pPr>
      <a:lvl3pPr marL="720000" indent="-182880" algn="l" defTabSz="914400" rtl="0" eaLnBrk="1" latinLnBrk="0" hangingPunct="1">
        <a:lnSpc>
          <a:spcPct val="150000"/>
        </a:lnSpc>
        <a:spcBef>
          <a:spcPts val="200"/>
        </a:spcBef>
        <a:spcAft>
          <a:spcPts val="400"/>
        </a:spcAft>
        <a:buClr>
          <a:schemeClr val="tx1"/>
        </a:buClr>
        <a:buFont typeface="Wingdings" pitchFamily="2" charset="2"/>
        <a:buChar char=""/>
        <a:defRPr kumimoji="1" sz="3200" kern="1200">
          <a:solidFill>
            <a:schemeClr val="tx1">
              <a:lumMod val="65000"/>
              <a:lumOff val="35000"/>
            </a:schemeClr>
          </a:solidFill>
          <a:latin typeface="+mn-lt"/>
          <a:ea typeface="+mn-ea"/>
          <a:cs typeface="+mn-cs"/>
        </a:defRPr>
      </a:lvl3pPr>
      <a:lvl4pPr marL="900000" indent="-182880" algn="l" defTabSz="914400" rtl="0" eaLnBrk="1" latinLnBrk="0" hangingPunct="1">
        <a:lnSpc>
          <a:spcPct val="150000"/>
        </a:lnSpc>
        <a:spcBef>
          <a:spcPts val="200"/>
        </a:spcBef>
        <a:spcAft>
          <a:spcPts val="400"/>
        </a:spcAft>
        <a:buClr>
          <a:schemeClr val="tx1"/>
        </a:buClr>
        <a:buFont typeface="Wingdings" pitchFamily="2" charset="2"/>
        <a:buChar char=""/>
        <a:defRPr kumimoji="1" sz="2800" kern="1200">
          <a:solidFill>
            <a:schemeClr val="tx1">
              <a:lumMod val="65000"/>
              <a:lumOff val="35000"/>
            </a:schemeClr>
          </a:solidFill>
          <a:latin typeface="+mn-lt"/>
          <a:ea typeface="+mn-ea"/>
          <a:cs typeface="+mn-cs"/>
        </a:defRPr>
      </a:lvl4pPr>
      <a:lvl5pPr marL="1080000" indent="-182880" algn="l" defTabSz="914400" rtl="0" eaLnBrk="1" latinLnBrk="0" hangingPunct="1">
        <a:lnSpc>
          <a:spcPct val="150000"/>
        </a:lnSpc>
        <a:spcBef>
          <a:spcPts val="200"/>
        </a:spcBef>
        <a:spcAft>
          <a:spcPts val="400"/>
        </a:spcAft>
        <a:buClr>
          <a:schemeClr val="tx1"/>
        </a:buClr>
        <a:buFont typeface="Wingdings" pitchFamily="2" charset="2"/>
        <a:buChar char=""/>
        <a:defRPr kumimoji="1" sz="2800" kern="1200">
          <a:solidFill>
            <a:schemeClr val="tx1">
              <a:lumMod val="65000"/>
              <a:lumOff val="35000"/>
            </a:schemeClr>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ctrTitle"/>
          </p:nvPr>
        </p:nvSpPr>
        <p:spPr>
          <a:xfrm>
            <a:off x="191344" y="2204864"/>
            <a:ext cx="11809312" cy="1584176"/>
          </a:xfrm>
        </p:spPr>
        <p:txBody>
          <a:bodyPr>
            <a:noAutofit/>
          </a:bodyPr>
          <a:lstStyle/>
          <a:p>
            <a:pPr>
              <a:lnSpc>
                <a:spcPct val="100000"/>
              </a:lnSpc>
            </a:pPr>
            <a:r>
              <a:rPr lang="en-US" altLang="ja-JP" sz="5400" b="1" dirty="0"/>
              <a:t>Statistical Thinking </a:t>
            </a:r>
            <a:br>
              <a:rPr lang="en-US" altLang="ja-JP" sz="5400" b="1" dirty="0"/>
            </a:br>
            <a:r>
              <a:rPr lang="en-US" altLang="ja-JP" sz="5400" b="1" dirty="0"/>
              <a:t>for the 21st Century</a:t>
            </a:r>
            <a:endParaRPr lang="ja-JP" altLang="en-US" sz="3600" b="1" dirty="0"/>
          </a:p>
        </p:txBody>
      </p:sp>
      <p:sp>
        <p:nvSpPr>
          <p:cNvPr id="25" name="サブタイトル 24"/>
          <p:cNvSpPr>
            <a:spLocks noGrp="1"/>
          </p:cNvSpPr>
          <p:nvPr>
            <p:ph type="subTitle" idx="1"/>
          </p:nvPr>
        </p:nvSpPr>
        <p:spPr>
          <a:xfrm>
            <a:off x="1703512" y="4221093"/>
            <a:ext cx="8784976" cy="2339005"/>
          </a:xfrm>
        </p:spPr>
        <p:txBody>
          <a:bodyPr>
            <a:noAutofit/>
          </a:bodyPr>
          <a:lstStyle/>
          <a:p>
            <a:pPr algn="r">
              <a:spcBef>
                <a:spcPts val="600"/>
              </a:spcBef>
            </a:pPr>
            <a:r>
              <a:rPr lang="en-US" altLang="ja-JP" dirty="0"/>
              <a:t>Advanced Telecommunications Research Institute International (ATR)</a:t>
            </a:r>
          </a:p>
          <a:p>
            <a:pPr algn="r">
              <a:spcBef>
                <a:spcPts val="600"/>
              </a:spcBef>
            </a:pPr>
            <a:r>
              <a:rPr lang="en-US" altLang="ja-JP" dirty="0"/>
              <a:t> Department of Cognitive Neuroscience (DCN)</a:t>
            </a:r>
          </a:p>
          <a:p>
            <a:pPr algn="r">
              <a:spcBef>
                <a:spcPts val="600"/>
              </a:spcBef>
            </a:pPr>
            <a:r>
              <a:rPr lang="en-US" altLang="ja-JP" dirty="0"/>
              <a:t>RIKEN Center for Biosystems Dynamics Research (BDR)</a:t>
            </a:r>
          </a:p>
          <a:p>
            <a:pPr algn="r">
              <a:spcBef>
                <a:spcPts val="600"/>
              </a:spcBef>
            </a:pPr>
            <a:r>
              <a:rPr lang="en-US" altLang="ja-JP" dirty="0" err="1"/>
              <a:t>Ayumu</a:t>
            </a:r>
            <a:r>
              <a:rPr lang="en-US" altLang="ja-JP" dirty="0"/>
              <a:t> Yamashita</a:t>
            </a:r>
            <a:endParaRPr lang="ja-JP" altLang="en-US" dirty="0"/>
          </a:p>
        </p:txBody>
      </p:sp>
    </p:spTree>
    <p:extLst>
      <p:ext uri="{BB962C8B-B14F-4D97-AF65-F5344CB8AC3E}">
        <p14:creationId xmlns:p14="http://schemas.microsoft.com/office/powerpoint/2010/main" val="145320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latin typeface="+mj-ea"/>
              </a:rPr>
              <a:t>Summarizing data using tables</a:t>
            </a:r>
            <a:endParaRPr kumimoji="1" lang="ja-JP" altLang="en-US" dirty="0"/>
          </a:p>
        </p:txBody>
      </p:sp>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10</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059036973"/>
              </p:ext>
            </p:extLst>
          </p:nvPr>
        </p:nvGraphicFramePr>
        <p:xfrm>
          <a:off x="1055440" y="1916832"/>
          <a:ext cx="9577065" cy="4206240"/>
        </p:xfrm>
        <a:graphic>
          <a:graphicData uri="http://schemas.openxmlformats.org/drawingml/2006/table">
            <a:tbl>
              <a:tblPr/>
              <a:tblGrid>
                <a:gridCol w="3192355">
                  <a:extLst>
                    <a:ext uri="{9D8B030D-6E8A-4147-A177-3AD203B41FA5}">
                      <a16:colId xmlns:a16="http://schemas.microsoft.com/office/drawing/2014/main" val="544312487"/>
                    </a:ext>
                  </a:extLst>
                </a:gridCol>
                <a:gridCol w="3192355">
                  <a:extLst>
                    <a:ext uri="{9D8B030D-6E8A-4147-A177-3AD203B41FA5}">
                      <a16:colId xmlns:a16="http://schemas.microsoft.com/office/drawing/2014/main" val="339589299"/>
                    </a:ext>
                  </a:extLst>
                </a:gridCol>
                <a:gridCol w="3192355">
                  <a:extLst>
                    <a:ext uri="{9D8B030D-6E8A-4147-A177-3AD203B41FA5}">
                      <a16:colId xmlns:a16="http://schemas.microsoft.com/office/drawing/2014/main" val="2128108211"/>
                    </a:ext>
                  </a:extLst>
                </a:gridCol>
              </a:tblGrid>
              <a:tr h="0">
                <a:tc>
                  <a:txBody>
                    <a:bodyPr/>
                    <a:lstStyle/>
                    <a:p>
                      <a:pPr algn="ctr"/>
                      <a:r>
                        <a:rPr lang="en-US" b="1">
                          <a:effectLst/>
                        </a:rPr>
                        <a:t>SleepHrsNight</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AbsoluteFrequency</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CumulativeFrequency</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1987025"/>
                  </a:ext>
                </a:extLst>
              </a:tr>
              <a:tr h="0">
                <a:tc>
                  <a:txBody>
                    <a:bodyPr/>
                    <a:lstStyle/>
                    <a:p>
                      <a:pPr algn="ctr"/>
                      <a:r>
                        <a:rPr lang="en-US" altLang="ja-JP">
                          <a:effectLst/>
                        </a:rPr>
                        <a:t>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5238580"/>
                  </a:ext>
                </a:extLst>
              </a:tr>
              <a:tr h="0">
                <a:tc>
                  <a:txBody>
                    <a:bodyPr/>
                    <a:lstStyle/>
                    <a:p>
                      <a:pPr algn="ctr"/>
                      <a:r>
                        <a:rPr lang="en-US" altLang="ja-JP">
                          <a:effectLst/>
                        </a:rPr>
                        <a:t>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49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58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135663658"/>
                  </a:ext>
                </a:extLst>
              </a:tr>
              <a:tr h="0">
                <a:tc>
                  <a:txBody>
                    <a:bodyPr/>
                    <a:lstStyle/>
                    <a:p>
                      <a:pPr algn="ctr"/>
                      <a:r>
                        <a:rPr lang="en-US" altLang="ja-JP">
                          <a:effectLst/>
                        </a:rPr>
                        <a:t>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200</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258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91908502"/>
                  </a:ext>
                </a:extLst>
              </a:tr>
              <a:tr h="0">
                <a:tc>
                  <a:txBody>
                    <a:bodyPr/>
                    <a:lstStyle/>
                    <a:p>
                      <a:pPr algn="ctr"/>
                      <a:r>
                        <a:rPr lang="en-US" altLang="ja-JP">
                          <a:effectLst/>
                        </a:rPr>
                        <a:t>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406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664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405950662"/>
                  </a:ext>
                </a:extLst>
              </a:tr>
              <a:tr h="0">
                <a:tc>
                  <a:txBody>
                    <a:bodyPr/>
                    <a:lstStyle/>
                    <a:p>
                      <a:pPr algn="ctr"/>
                      <a:r>
                        <a:rPr lang="en-US" altLang="ja-JP">
                          <a:effectLst/>
                        </a:rPr>
                        <a:t>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1172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1836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9168730"/>
                  </a:ext>
                </a:extLst>
              </a:tr>
              <a:tr h="0">
                <a:tc>
                  <a:txBody>
                    <a:bodyPr/>
                    <a:lstStyle/>
                    <a:p>
                      <a:pPr algn="ctr"/>
                      <a:r>
                        <a:rPr lang="en-US" altLang="ja-JP">
                          <a:effectLst/>
                        </a:rPr>
                        <a:t>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1394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3230</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646327365"/>
                  </a:ext>
                </a:extLst>
              </a:tr>
              <a:tr h="0">
                <a:tc>
                  <a:txBody>
                    <a:bodyPr/>
                    <a:lstStyle/>
                    <a:p>
                      <a:pPr algn="ctr"/>
                      <a:r>
                        <a:rPr lang="en-US" altLang="ja-JP">
                          <a:effectLst/>
                        </a:rPr>
                        <a:t>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1405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4635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3776020"/>
                  </a:ext>
                </a:extLst>
              </a:tr>
              <a:tr h="0">
                <a:tc>
                  <a:txBody>
                    <a:bodyPr/>
                    <a:lstStyle/>
                    <a:p>
                      <a:pPr algn="ctr"/>
                      <a:r>
                        <a:rPr lang="en-US" altLang="ja-JP">
                          <a:effectLst/>
                        </a:rPr>
                        <a:t>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271</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4906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9215430"/>
                  </a:ext>
                </a:extLst>
              </a:tr>
              <a:tr h="0">
                <a:tc>
                  <a:txBody>
                    <a:bodyPr/>
                    <a:lstStyle/>
                    <a:p>
                      <a:pPr algn="ctr"/>
                      <a:r>
                        <a:rPr lang="en-US" altLang="ja-JP">
                          <a:effectLst/>
                        </a:rPr>
                        <a:t>10</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97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5003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3838391"/>
                  </a:ext>
                </a:extLst>
              </a:tr>
              <a:tr h="0">
                <a:tc>
                  <a:txBody>
                    <a:bodyPr/>
                    <a:lstStyle/>
                    <a:p>
                      <a:pPr algn="ctr"/>
                      <a:r>
                        <a:rPr lang="en-US" altLang="ja-JP">
                          <a:effectLst/>
                        </a:rPr>
                        <a:t>11</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15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5018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974097487"/>
                  </a:ext>
                </a:extLst>
              </a:tr>
              <a:tr h="0">
                <a:tc>
                  <a:txBody>
                    <a:bodyPr/>
                    <a:lstStyle/>
                    <a:p>
                      <a:pPr algn="ctr"/>
                      <a:r>
                        <a:rPr lang="en-US" altLang="ja-JP">
                          <a:effectLst/>
                        </a:rPr>
                        <a:t>12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dirty="0">
                          <a:effectLst/>
                        </a:rPr>
                        <a:t>17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dirty="0">
                          <a:effectLst/>
                        </a:rPr>
                        <a:t>5035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1674842"/>
                  </a:ext>
                </a:extLst>
              </a:tr>
            </a:tbl>
          </a:graphicData>
        </a:graphic>
      </p:graphicFrame>
      <p:sp>
        <p:nvSpPr>
          <p:cNvPr id="6" name="正方形/長方形 5"/>
          <p:cNvSpPr/>
          <p:nvPr/>
        </p:nvSpPr>
        <p:spPr>
          <a:xfrm>
            <a:off x="191344" y="733268"/>
            <a:ext cx="9001000" cy="646331"/>
          </a:xfrm>
          <a:prstGeom prst="rect">
            <a:avLst/>
          </a:prstGeom>
        </p:spPr>
        <p:txBody>
          <a:bodyPr wrap="square">
            <a:spAutoFit/>
          </a:bodyPr>
          <a:lstStyle/>
          <a:p>
            <a:r>
              <a:rPr lang="en-US" altLang="ja-JP" sz="3600" b="1" dirty="0" smtClean="0">
                <a:solidFill>
                  <a:srgbClr val="0070C0"/>
                </a:solidFill>
                <a:latin typeface="+mn-ea"/>
              </a:rPr>
              <a:t>4.2.4</a:t>
            </a:r>
            <a:r>
              <a:rPr lang="en-US" altLang="ja-JP" sz="3600" b="1" dirty="0">
                <a:solidFill>
                  <a:srgbClr val="0070C0"/>
                </a:solidFill>
                <a:latin typeface="+mn-ea"/>
              </a:rPr>
              <a:t> </a:t>
            </a:r>
            <a:r>
              <a:rPr lang="en-US" altLang="ja-JP" sz="3600" b="1" dirty="0" smtClean="0">
                <a:solidFill>
                  <a:srgbClr val="0070C0"/>
                </a:solidFill>
                <a:latin typeface="+mn-ea"/>
              </a:rPr>
              <a:t>Histogram bins</a:t>
            </a:r>
            <a:endParaRPr lang="en-US" altLang="ja-JP" sz="3600" b="1" i="0" dirty="0">
              <a:solidFill>
                <a:srgbClr val="0070C0"/>
              </a:solidFill>
              <a:effectLst/>
              <a:latin typeface="+mn-ea"/>
            </a:endParaRPr>
          </a:p>
        </p:txBody>
      </p:sp>
    </p:spTree>
    <p:extLst>
      <p:ext uri="{BB962C8B-B14F-4D97-AF65-F5344CB8AC3E}">
        <p14:creationId xmlns:p14="http://schemas.microsoft.com/office/powerpoint/2010/main" val="1065423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i="1" dirty="0">
                <a:latin typeface="+mj-ea"/>
              </a:rPr>
              <a:t>Summarizing data using tables</a:t>
            </a:r>
            <a:endParaRPr kumimoji="1" lang="ja-JP" altLang="en-US" dirty="0"/>
          </a:p>
        </p:txBody>
      </p:sp>
      <p:pic>
        <p:nvPicPr>
          <p:cNvPr id="4098" name="Picture 2" descr="A plot of the relative (red) and cumulative relative (blue) values for frequency (left) and proportion (right) for the possible values of SleepHrsNigh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7448" y="1628800"/>
            <a:ext cx="9793087" cy="4896544"/>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11</a:t>
            </a:fld>
            <a:endParaRPr lang="ja-JP" altLang="en-US" dirty="0"/>
          </a:p>
        </p:txBody>
      </p:sp>
      <p:sp>
        <p:nvSpPr>
          <p:cNvPr id="5" name="正方形/長方形 4"/>
          <p:cNvSpPr/>
          <p:nvPr/>
        </p:nvSpPr>
        <p:spPr>
          <a:xfrm>
            <a:off x="191344" y="733268"/>
            <a:ext cx="9001000" cy="646331"/>
          </a:xfrm>
          <a:prstGeom prst="rect">
            <a:avLst/>
          </a:prstGeom>
        </p:spPr>
        <p:txBody>
          <a:bodyPr wrap="square">
            <a:spAutoFit/>
          </a:bodyPr>
          <a:lstStyle/>
          <a:p>
            <a:r>
              <a:rPr lang="en-US" altLang="ja-JP" sz="3600" b="1" dirty="0" smtClean="0">
                <a:solidFill>
                  <a:srgbClr val="0070C0"/>
                </a:solidFill>
                <a:latin typeface="+mn-ea"/>
              </a:rPr>
              <a:t>4.2.4</a:t>
            </a:r>
            <a:r>
              <a:rPr lang="en-US" altLang="ja-JP" sz="3600" b="1" dirty="0">
                <a:solidFill>
                  <a:srgbClr val="0070C0"/>
                </a:solidFill>
                <a:latin typeface="+mn-ea"/>
              </a:rPr>
              <a:t> </a:t>
            </a:r>
            <a:r>
              <a:rPr lang="en-US" altLang="ja-JP" sz="3600" b="1" dirty="0" smtClean="0">
                <a:solidFill>
                  <a:srgbClr val="0070C0"/>
                </a:solidFill>
                <a:latin typeface="+mn-ea"/>
              </a:rPr>
              <a:t>Histogram bins</a:t>
            </a:r>
            <a:endParaRPr lang="en-US" altLang="ja-JP" sz="3600" b="1" i="0" dirty="0">
              <a:solidFill>
                <a:srgbClr val="0070C0"/>
              </a:solidFill>
              <a:effectLst/>
              <a:latin typeface="+mn-ea"/>
            </a:endParaRPr>
          </a:p>
        </p:txBody>
      </p:sp>
    </p:spTree>
    <p:extLst>
      <p:ext uri="{BB962C8B-B14F-4D97-AF65-F5344CB8AC3E}">
        <p14:creationId xmlns:p14="http://schemas.microsoft.com/office/powerpoint/2010/main" val="737395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i="1" dirty="0">
                <a:latin typeface="+mj-ea"/>
              </a:rPr>
              <a:t>Summarizing data using tables</a:t>
            </a:r>
            <a:endParaRPr kumimoji="1" lang="ja-JP" altLang="en-US" dirty="0"/>
          </a:p>
        </p:txBody>
      </p:sp>
      <p:pic>
        <p:nvPicPr>
          <p:cNvPr id="5122" name="Picture 2" descr="A histogram of the Age (left) and Height (right) variables in NHAN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7580" y="2285987"/>
            <a:ext cx="7315253" cy="3657627"/>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12</a:t>
            </a:fld>
            <a:endParaRPr lang="ja-JP" altLang="en-US" dirty="0"/>
          </a:p>
        </p:txBody>
      </p:sp>
    </p:spTree>
    <p:extLst>
      <p:ext uri="{BB962C8B-B14F-4D97-AF65-F5344CB8AC3E}">
        <p14:creationId xmlns:p14="http://schemas.microsoft.com/office/powerpoint/2010/main" val="388393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i="1" dirty="0">
                <a:latin typeface="+mj-ea"/>
              </a:rPr>
              <a:t>Summarizing data using tables</a:t>
            </a:r>
            <a:endParaRPr kumimoji="1" lang="ja-JP" altLang="en-US" dirty="0"/>
          </a:p>
        </p:txBody>
      </p:sp>
      <p:pic>
        <p:nvPicPr>
          <p:cNvPr id="6146" name="Picture 2" descr="Histogram of heights for NHANES. A: values plotted separately for children (blue) and adults (red).  B: values for adults only. C: Same as B, but with bin width = 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991769" y="2011363"/>
            <a:ext cx="4206875" cy="4206875"/>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13</a:t>
            </a:fld>
            <a:endParaRPr lang="ja-JP" altLang="en-US" dirty="0"/>
          </a:p>
        </p:txBody>
      </p:sp>
    </p:spTree>
    <p:extLst>
      <p:ext uri="{BB962C8B-B14F-4D97-AF65-F5344CB8AC3E}">
        <p14:creationId xmlns:p14="http://schemas.microsoft.com/office/powerpoint/2010/main" val="3184312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0FCE-842C-458D-8BDE-0B601616EFCC}"/>
              </a:ext>
            </a:extLst>
          </p:cNvPr>
          <p:cNvSpPr>
            <a:spLocks noGrp="1"/>
          </p:cNvSpPr>
          <p:nvPr>
            <p:ph type="title"/>
          </p:nvPr>
        </p:nvSpPr>
        <p:spPr/>
        <p:txBody>
          <a:bodyPr>
            <a:normAutofit fontScale="90000"/>
          </a:bodyPr>
          <a:lstStyle/>
          <a:p>
            <a:r>
              <a:rPr lang="en-US" altLang="ja-JP" dirty="0"/>
              <a:t>OUTLINE</a:t>
            </a:r>
            <a:endParaRPr kumimoji="1" lang="ja-JP" altLang="en-US" dirty="0"/>
          </a:p>
        </p:txBody>
      </p:sp>
      <p:sp>
        <p:nvSpPr>
          <p:cNvPr id="4" name="スライド番号プレースホルダー 3">
            <a:extLst>
              <a:ext uri="{FF2B5EF4-FFF2-40B4-BE49-F238E27FC236}">
                <a16:creationId xmlns:a16="http://schemas.microsoft.com/office/drawing/2014/main" id="{50C1D62D-9792-4714-9C98-11CF53CB8D4C}"/>
              </a:ext>
            </a:extLst>
          </p:cNvPr>
          <p:cNvSpPr>
            <a:spLocks noGrp="1"/>
          </p:cNvSpPr>
          <p:nvPr>
            <p:ph type="sldNum" sz="quarter" idx="12"/>
          </p:nvPr>
        </p:nvSpPr>
        <p:spPr/>
        <p:txBody>
          <a:bodyPr/>
          <a:lstStyle/>
          <a:p>
            <a:fld id="{B848082B-FB6E-49C2-82A1-CCE4BDBECC13}" type="slidenum">
              <a:rPr lang="ja-JP" altLang="en-US" smtClean="0"/>
              <a:pPr/>
              <a:t>14</a:t>
            </a:fld>
            <a:endParaRPr lang="ja-JP" altLang="en-US" dirty="0"/>
          </a:p>
        </p:txBody>
      </p:sp>
      <p:sp>
        <p:nvSpPr>
          <p:cNvPr id="6" name="正方形/長方形 5">
            <a:extLst>
              <a:ext uri="{FF2B5EF4-FFF2-40B4-BE49-F238E27FC236}">
                <a16:creationId xmlns:a16="http://schemas.microsoft.com/office/drawing/2014/main" id="{904C6F6B-866B-4740-8644-5AF14BA83CCE}"/>
              </a:ext>
            </a:extLst>
          </p:cNvPr>
          <p:cNvSpPr/>
          <p:nvPr/>
        </p:nvSpPr>
        <p:spPr>
          <a:xfrm>
            <a:off x="623392" y="1584487"/>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C31DF1C-8DBA-4A31-ABDB-ADD7BEAA9248}"/>
              </a:ext>
            </a:extLst>
          </p:cNvPr>
          <p:cNvSpPr/>
          <p:nvPr/>
        </p:nvSpPr>
        <p:spPr>
          <a:xfrm>
            <a:off x="623392" y="3966371"/>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F053A3-1BBB-41A3-8885-1995D76471D7}"/>
              </a:ext>
            </a:extLst>
          </p:cNvPr>
          <p:cNvSpPr/>
          <p:nvPr/>
        </p:nvSpPr>
        <p:spPr>
          <a:xfrm>
            <a:off x="623392" y="2775429"/>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5A9E08-5963-48D7-960C-FFDE91FF3774}"/>
              </a:ext>
            </a:extLst>
          </p:cNvPr>
          <p:cNvSpPr/>
          <p:nvPr/>
        </p:nvSpPr>
        <p:spPr>
          <a:xfrm>
            <a:off x="623392" y="5157312"/>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DAA747C0-6751-4E13-9641-D147A49AB85E}"/>
              </a:ext>
            </a:extLst>
          </p:cNvPr>
          <p:cNvGrpSpPr/>
          <p:nvPr/>
        </p:nvGrpSpPr>
        <p:grpSpPr>
          <a:xfrm>
            <a:off x="623392" y="1584487"/>
            <a:ext cx="1810869" cy="1080000"/>
            <a:chOff x="263352" y="2063774"/>
            <a:chExt cx="1810869" cy="1080000"/>
          </a:xfrm>
        </p:grpSpPr>
        <p:sp>
          <p:nvSpPr>
            <p:cNvPr id="20" name="フローチャート: 論理積ゲート 19">
              <a:extLst>
                <a:ext uri="{FF2B5EF4-FFF2-40B4-BE49-F238E27FC236}">
                  <a16:creationId xmlns:a16="http://schemas.microsoft.com/office/drawing/2014/main" id="{F620A0CE-79FD-4CB4-B618-9E13D412850F}"/>
                </a:ext>
              </a:extLst>
            </p:cNvPr>
            <p:cNvSpPr/>
            <p:nvPr/>
          </p:nvSpPr>
          <p:spPr>
            <a:xfrm>
              <a:off x="994221" y="2063774"/>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0B3FE2-D66A-4B5F-BC15-8FBBD98905AA}"/>
                </a:ext>
              </a:extLst>
            </p:cNvPr>
            <p:cNvSpPr/>
            <p:nvPr/>
          </p:nvSpPr>
          <p:spPr>
            <a:xfrm>
              <a:off x="263352" y="2063774"/>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81CC7BC-7FB0-4817-87D9-5C566F709FE3}"/>
              </a:ext>
            </a:extLst>
          </p:cNvPr>
          <p:cNvGrpSpPr/>
          <p:nvPr/>
        </p:nvGrpSpPr>
        <p:grpSpPr>
          <a:xfrm>
            <a:off x="623392" y="2775429"/>
            <a:ext cx="1810869" cy="1080000"/>
            <a:chOff x="263352" y="3254716"/>
            <a:chExt cx="1810869" cy="1080000"/>
          </a:xfrm>
          <a:solidFill>
            <a:schemeClr val="accent6">
              <a:lumMod val="60000"/>
              <a:lumOff val="40000"/>
            </a:schemeClr>
          </a:solidFill>
        </p:grpSpPr>
        <p:sp>
          <p:nvSpPr>
            <p:cNvPr id="22" name="フローチャート: 論理積ゲート 21">
              <a:extLst>
                <a:ext uri="{FF2B5EF4-FFF2-40B4-BE49-F238E27FC236}">
                  <a16:creationId xmlns:a16="http://schemas.microsoft.com/office/drawing/2014/main" id="{A1BEAA57-A914-472D-A6CD-B0B78294DEC7}"/>
                </a:ext>
              </a:extLst>
            </p:cNvPr>
            <p:cNvSpPr/>
            <p:nvPr/>
          </p:nvSpPr>
          <p:spPr>
            <a:xfrm>
              <a:off x="994221" y="3254716"/>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9A944B9-4340-4B6C-BAA8-52C38E74BB78}"/>
                </a:ext>
              </a:extLst>
            </p:cNvPr>
            <p:cNvSpPr/>
            <p:nvPr/>
          </p:nvSpPr>
          <p:spPr>
            <a:xfrm>
              <a:off x="263352" y="3254716"/>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2AD9F80-7362-4E25-979E-F16E175F8E35}"/>
              </a:ext>
            </a:extLst>
          </p:cNvPr>
          <p:cNvGrpSpPr/>
          <p:nvPr/>
        </p:nvGrpSpPr>
        <p:grpSpPr>
          <a:xfrm>
            <a:off x="623392" y="3966371"/>
            <a:ext cx="1810869" cy="1080000"/>
            <a:chOff x="263352" y="4445658"/>
            <a:chExt cx="1810869" cy="1080000"/>
          </a:xfrm>
          <a:solidFill>
            <a:srgbClr val="FBA305"/>
          </a:solidFill>
        </p:grpSpPr>
        <p:sp>
          <p:nvSpPr>
            <p:cNvPr id="24" name="フローチャート: 論理積ゲート 23">
              <a:extLst>
                <a:ext uri="{FF2B5EF4-FFF2-40B4-BE49-F238E27FC236}">
                  <a16:creationId xmlns:a16="http://schemas.microsoft.com/office/drawing/2014/main" id="{154D9243-286F-4E1A-AC31-502AAE4DE87F}"/>
                </a:ext>
              </a:extLst>
            </p:cNvPr>
            <p:cNvSpPr/>
            <p:nvPr/>
          </p:nvSpPr>
          <p:spPr>
            <a:xfrm>
              <a:off x="994221" y="4445658"/>
              <a:ext cx="1080000" cy="10800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D293CAD-DF0B-4496-AE6F-EBBE2AEAD47A}"/>
                </a:ext>
              </a:extLst>
            </p:cNvPr>
            <p:cNvSpPr/>
            <p:nvPr/>
          </p:nvSpPr>
          <p:spPr>
            <a:xfrm>
              <a:off x="263352" y="4445658"/>
              <a:ext cx="1224136" cy="10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2EF03A59-F8CA-44D7-901A-2384ABD8B439}"/>
              </a:ext>
            </a:extLst>
          </p:cNvPr>
          <p:cNvGrpSpPr/>
          <p:nvPr/>
        </p:nvGrpSpPr>
        <p:grpSpPr>
          <a:xfrm>
            <a:off x="623392" y="5157312"/>
            <a:ext cx="1810869" cy="1080000"/>
            <a:chOff x="263352" y="5636599"/>
            <a:chExt cx="1810869" cy="1080000"/>
          </a:xfrm>
        </p:grpSpPr>
        <p:sp>
          <p:nvSpPr>
            <p:cNvPr id="26" name="フローチャート: 論理積ゲート 25">
              <a:extLst>
                <a:ext uri="{FF2B5EF4-FFF2-40B4-BE49-F238E27FC236}">
                  <a16:creationId xmlns:a16="http://schemas.microsoft.com/office/drawing/2014/main" id="{5E3311AF-29E3-4FA8-983B-318D3F15836E}"/>
                </a:ext>
              </a:extLst>
            </p:cNvPr>
            <p:cNvSpPr/>
            <p:nvPr/>
          </p:nvSpPr>
          <p:spPr>
            <a:xfrm>
              <a:off x="994221" y="5636599"/>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4A0837-B622-4614-A61D-F4888123CA63}"/>
                </a:ext>
              </a:extLst>
            </p:cNvPr>
            <p:cNvSpPr/>
            <p:nvPr/>
          </p:nvSpPr>
          <p:spPr>
            <a:xfrm>
              <a:off x="263352" y="5636599"/>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a:extLst>
              <a:ext uri="{FF2B5EF4-FFF2-40B4-BE49-F238E27FC236}">
                <a16:creationId xmlns:a16="http://schemas.microsoft.com/office/drawing/2014/main" id="{E052FE87-515D-489D-B19F-CF4C6CE370B7}"/>
              </a:ext>
            </a:extLst>
          </p:cNvPr>
          <p:cNvSpPr/>
          <p:nvPr/>
        </p:nvSpPr>
        <p:spPr>
          <a:xfrm>
            <a:off x="2569161" y="1887991"/>
            <a:ext cx="3491149" cy="461665"/>
          </a:xfrm>
          <a:prstGeom prst="rect">
            <a:avLst/>
          </a:prstGeom>
        </p:spPr>
        <p:txBody>
          <a:bodyPr wrap="none">
            <a:spAutoFit/>
          </a:bodyPr>
          <a:lstStyle/>
          <a:p>
            <a:r>
              <a:rPr kumimoji="1" lang="en-US" altLang="ja-JP" sz="2400" i="1" dirty="0">
                <a:solidFill>
                  <a:sysClr val="windowText" lastClr="000000"/>
                </a:solidFill>
                <a:latin typeface="+mj-ea"/>
                <a:ea typeface="+mj-ea"/>
              </a:rPr>
              <a:t>Why summarize data?</a:t>
            </a:r>
            <a:endParaRPr lang="ja-JP" altLang="en-US" sz="2400" i="1" dirty="0">
              <a:solidFill>
                <a:sysClr val="windowText" lastClr="000000"/>
              </a:solidFill>
              <a:latin typeface="+mj-ea"/>
              <a:ea typeface="+mj-ea"/>
            </a:endParaRPr>
          </a:p>
        </p:txBody>
      </p:sp>
      <p:sp>
        <p:nvSpPr>
          <p:cNvPr id="30" name="正方形/長方形 29">
            <a:extLst>
              <a:ext uri="{FF2B5EF4-FFF2-40B4-BE49-F238E27FC236}">
                <a16:creationId xmlns:a16="http://schemas.microsoft.com/office/drawing/2014/main" id="{DC2F23EB-B6BA-4A6A-A275-26BB6C9CE150}"/>
              </a:ext>
            </a:extLst>
          </p:cNvPr>
          <p:cNvSpPr/>
          <p:nvPr/>
        </p:nvSpPr>
        <p:spPr>
          <a:xfrm>
            <a:off x="2569161" y="3084596"/>
            <a:ext cx="4848700" cy="461665"/>
          </a:xfrm>
          <a:prstGeom prst="rect">
            <a:avLst/>
          </a:prstGeom>
        </p:spPr>
        <p:txBody>
          <a:bodyPr wrap="none">
            <a:spAutoFit/>
          </a:bodyPr>
          <a:lstStyle/>
          <a:p>
            <a:r>
              <a:rPr kumimoji="1" lang="en-US" altLang="ja-JP" sz="2400" i="1" dirty="0">
                <a:solidFill>
                  <a:sysClr val="windowText" lastClr="000000"/>
                </a:solidFill>
                <a:latin typeface="+mj-ea"/>
                <a:ea typeface="+mj-ea"/>
              </a:rPr>
              <a:t>Summarizing data using tables</a:t>
            </a:r>
            <a:endParaRPr lang="ja-JP" altLang="en-US" sz="2400" i="1" dirty="0">
              <a:solidFill>
                <a:sysClr val="windowText" lastClr="000000"/>
              </a:solidFill>
              <a:latin typeface="+mj-ea"/>
              <a:ea typeface="+mj-ea"/>
            </a:endParaRPr>
          </a:p>
        </p:txBody>
      </p:sp>
      <p:sp>
        <p:nvSpPr>
          <p:cNvPr id="31" name="正方形/長方形 30">
            <a:extLst>
              <a:ext uri="{FF2B5EF4-FFF2-40B4-BE49-F238E27FC236}">
                <a16:creationId xmlns:a16="http://schemas.microsoft.com/office/drawing/2014/main" id="{6D17FBB3-CA74-407C-8798-A489055B4A7B}"/>
              </a:ext>
            </a:extLst>
          </p:cNvPr>
          <p:cNvSpPr/>
          <p:nvPr/>
        </p:nvSpPr>
        <p:spPr>
          <a:xfrm>
            <a:off x="2569161" y="4275538"/>
            <a:ext cx="6442726" cy="461665"/>
          </a:xfrm>
          <a:prstGeom prst="rect">
            <a:avLst/>
          </a:prstGeom>
        </p:spPr>
        <p:txBody>
          <a:bodyPr wrap="none">
            <a:spAutoFit/>
          </a:bodyPr>
          <a:lstStyle/>
          <a:p>
            <a:r>
              <a:rPr kumimoji="1" lang="en-US" altLang="ja-JP" sz="2400" i="1" dirty="0">
                <a:solidFill>
                  <a:sysClr val="windowText" lastClr="000000"/>
                </a:solidFill>
                <a:latin typeface="+mj-ea"/>
                <a:ea typeface="+mj-ea"/>
              </a:rPr>
              <a:t>Idealized representations of distributions</a:t>
            </a:r>
            <a:endParaRPr lang="ja-JP" altLang="en-US" sz="2400" i="1" dirty="0">
              <a:solidFill>
                <a:sysClr val="windowText" lastClr="000000"/>
              </a:solidFill>
              <a:latin typeface="+mj-ea"/>
              <a:ea typeface="+mj-ea"/>
            </a:endParaRPr>
          </a:p>
        </p:txBody>
      </p:sp>
      <p:sp>
        <p:nvSpPr>
          <p:cNvPr id="32" name="正方形/長方形 31">
            <a:extLst>
              <a:ext uri="{FF2B5EF4-FFF2-40B4-BE49-F238E27FC236}">
                <a16:creationId xmlns:a16="http://schemas.microsoft.com/office/drawing/2014/main" id="{8CBE0CED-DAAD-481F-A612-06DE79F300BC}"/>
              </a:ext>
            </a:extLst>
          </p:cNvPr>
          <p:cNvSpPr/>
          <p:nvPr/>
        </p:nvSpPr>
        <p:spPr>
          <a:xfrm>
            <a:off x="2569161" y="5469993"/>
            <a:ext cx="3333986" cy="461665"/>
          </a:xfrm>
          <a:prstGeom prst="rect">
            <a:avLst/>
          </a:prstGeom>
        </p:spPr>
        <p:txBody>
          <a:bodyPr wrap="square">
            <a:spAutoFit/>
          </a:bodyPr>
          <a:lstStyle/>
          <a:p>
            <a:r>
              <a:rPr kumimoji="1" lang="en-US" altLang="ja-JP" sz="2400" i="1" dirty="0">
                <a:solidFill>
                  <a:sysClr val="windowText" lastClr="000000"/>
                </a:solidFill>
                <a:latin typeface="+mj-ea"/>
                <a:ea typeface="+mj-ea"/>
              </a:rPr>
              <a:t>Suggested readings</a:t>
            </a:r>
            <a:endParaRPr lang="ja-JP" altLang="en-US" sz="2400" i="1" dirty="0">
              <a:solidFill>
                <a:sysClr val="windowText" lastClr="000000"/>
              </a:solidFill>
              <a:latin typeface="+mj-ea"/>
              <a:ea typeface="+mj-ea"/>
            </a:endParaRPr>
          </a:p>
        </p:txBody>
      </p:sp>
      <p:grpSp>
        <p:nvGrpSpPr>
          <p:cNvPr id="37" name="グループ化 36">
            <a:extLst>
              <a:ext uri="{FF2B5EF4-FFF2-40B4-BE49-F238E27FC236}">
                <a16:creationId xmlns:a16="http://schemas.microsoft.com/office/drawing/2014/main" id="{15574EF0-0C58-448F-B50C-75706DD2EB02}"/>
              </a:ext>
            </a:extLst>
          </p:cNvPr>
          <p:cNvGrpSpPr/>
          <p:nvPr/>
        </p:nvGrpSpPr>
        <p:grpSpPr>
          <a:xfrm>
            <a:off x="1389652" y="1614766"/>
            <a:ext cx="1008112" cy="1008112"/>
            <a:chOff x="1173628" y="2094053"/>
            <a:chExt cx="1008112" cy="1008112"/>
          </a:xfrm>
        </p:grpSpPr>
        <p:sp>
          <p:nvSpPr>
            <p:cNvPr id="35" name="楕円 34">
              <a:extLst>
                <a:ext uri="{FF2B5EF4-FFF2-40B4-BE49-F238E27FC236}">
                  <a16:creationId xmlns:a16="http://schemas.microsoft.com/office/drawing/2014/main" id="{65B5FE89-C519-43C2-BA9F-A1F5A7DD7BD2}"/>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図 33">
              <a:extLst>
                <a:ext uri="{FF2B5EF4-FFF2-40B4-BE49-F238E27FC236}">
                  <a16:creationId xmlns:a16="http://schemas.microsoft.com/office/drawing/2014/main" id="{1C03CAC3-516F-4CF9-A8B5-D8D4966BBC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36" name="正方形/長方形 35">
              <a:extLst>
                <a:ext uri="{FF2B5EF4-FFF2-40B4-BE49-F238E27FC236}">
                  <a16:creationId xmlns:a16="http://schemas.microsoft.com/office/drawing/2014/main" id="{1BCD626B-5D01-4DA2-B32E-7648982A0817}"/>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4.1</a:t>
              </a:r>
              <a:endParaRPr lang="ja-JP" altLang="en-US" dirty="0"/>
            </a:p>
          </p:txBody>
        </p:sp>
      </p:grpSp>
      <p:grpSp>
        <p:nvGrpSpPr>
          <p:cNvPr id="38" name="グループ化 37">
            <a:extLst>
              <a:ext uri="{FF2B5EF4-FFF2-40B4-BE49-F238E27FC236}">
                <a16:creationId xmlns:a16="http://schemas.microsoft.com/office/drawing/2014/main" id="{ECF15945-6838-468F-91F8-55D4E6335931}"/>
              </a:ext>
            </a:extLst>
          </p:cNvPr>
          <p:cNvGrpSpPr/>
          <p:nvPr/>
        </p:nvGrpSpPr>
        <p:grpSpPr>
          <a:xfrm>
            <a:off x="1389652" y="2811120"/>
            <a:ext cx="1008112" cy="1008112"/>
            <a:chOff x="1173628" y="2094053"/>
            <a:chExt cx="1008112" cy="1008112"/>
          </a:xfrm>
        </p:grpSpPr>
        <p:sp>
          <p:nvSpPr>
            <p:cNvPr id="39" name="楕円 38">
              <a:extLst>
                <a:ext uri="{FF2B5EF4-FFF2-40B4-BE49-F238E27FC236}">
                  <a16:creationId xmlns:a16="http://schemas.microsoft.com/office/drawing/2014/main" id="{A38AD665-2E03-4BC2-9B8B-C61EDC86160C}"/>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0" name="図 39">
              <a:extLst>
                <a:ext uri="{FF2B5EF4-FFF2-40B4-BE49-F238E27FC236}">
                  <a16:creationId xmlns:a16="http://schemas.microsoft.com/office/drawing/2014/main" id="{8AF9506B-9BBF-44C1-8997-201BD0D47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1" name="正方形/長方形 40">
              <a:extLst>
                <a:ext uri="{FF2B5EF4-FFF2-40B4-BE49-F238E27FC236}">
                  <a16:creationId xmlns:a16="http://schemas.microsoft.com/office/drawing/2014/main" id="{4C0422F6-DE36-49A0-A536-4F27A39799E0}"/>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4.2</a:t>
              </a:r>
              <a:endParaRPr lang="ja-JP" altLang="en-US" dirty="0"/>
            </a:p>
          </p:txBody>
        </p:sp>
      </p:grpSp>
      <p:grpSp>
        <p:nvGrpSpPr>
          <p:cNvPr id="42" name="グループ化 41">
            <a:extLst>
              <a:ext uri="{FF2B5EF4-FFF2-40B4-BE49-F238E27FC236}">
                <a16:creationId xmlns:a16="http://schemas.microsoft.com/office/drawing/2014/main" id="{9F3E93FB-2088-4B5C-8689-A4B8630E1DB7}"/>
              </a:ext>
            </a:extLst>
          </p:cNvPr>
          <p:cNvGrpSpPr/>
          <p:nvPr/>
        </p:nvGrpSpPr>
        <p:grpSpPr>
          <a:xfrm>
            <a:off x="1389652" y="4002314"/>
            <a:ext cx="1008112" cy="1008112"/>
            <a:chOff x="1173628" y="2094053"/>
            <a:chExt cx="1008112" cy="1008112"/>
          </a:xfrm>
        </p:grpSpPr>
        <p:sp>
          <p:nvSpPr>
            <p:cNvPr id="43" name="楕円 42">
              <a:extLst>
                <a:ext uri="{FF2B5EF4-FFF2-40B4-BE49-F238E27FC236}">
                  <a16:creationId xmlns:a16="http://schemas.microsoft.com/office/drawing/2014/main" id="{72A32CB2-7F2F-457D-817D-6CEE5375AB58}"/>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4" name="図 43">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5" name="正方形/長方形 44">
              <a:extLst>
                <a:ext uri="{FF2B5EF4-FFF2-40B4-BE49-F238E27FC236}">
                  <a16:creationId xmlns:a16="http://schemas.microsoft.com/office/drawing/2014/main" id="{ADD4825B-7F40-46EE-A6D9-0BA458BCC95E}"/>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4.3</a:t>
              </a:r>
              <a:endParaRPr lang="ja-JP" altLang="en-US" dirty="0"/>
            </a:p>
          </p:txBody>
        </p:sp>
      </p:grpSp>
      <p:sp>
        <p:nvSpPr>
          <p:cNvPr id="47" name="楕円 46">
            <a:extLst>
              <a:ext uri="{FF2B5EF4-FFF2-40B4-BE49-F238E27FC236}">
                <a16:creationId xmlns:a16="http://schemas.microsoft.com/office/drawing/2014/main" id="{07CDA29C-78D0-42B4-BA15-B1CB78B7697B}"/>
              </a:ext>
            </a:extLst>
          </p:cNvPr>
          <p:cNvSpPr/>
          <p:nvPr/>
        </p:nvSpPr>
        <p:spPr>
          <a:xfrm>
            <a:off x="1394896" y="5193256"/>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436" y="5397985"/>
            <a:ext cx="639835" cy="550025"/>
          </a:xfrm>
          <a:prstGeom prst="rect">
            <a:avLst/>
          </a:prstGeom>
        </p:spPr>
      </p:pic>
      <p:sp>
        <p:nvSpPr>
          <p:cNvPr id="50" name="正方形/長方形 49">
            <a:extLst>
              <a:ext uri="{FF2B5EF4-FFF2-40B4-BE49-F238E27FC236}">
                <a16:creationId xmlns:a16="http://schemas.microsoft.com/office/drawing/2014/main" id="{ADD4825B-7F40-46EE-A6D9-0BA458BCC95E}"/>
              </a:ext>
            </a:extLst>
          </p:cNvPr>
          <p:cNvSpPr/>
          <p:nvPr/>
        </p:nvSpPr>
        <p:spPr>
          <a:xfrm>
            <a:off x="1603042" y="5521962"/>
            <a:ext cx="532518" cy="369332"/>
          </a:xfrm>
          <a:prstGeom prst="rect">
            <a:avLst/>
          </a:prstGeom>
        </p:spPr>
        <p:txBody>
          <a:bodyPr wrap="none">
            <a:spAutoFit/>
          </a:bodyPr>
          <a:lstStyle/>
          <a:p>
            <a:r>
              <a:rPr kumimoji="1" lang="en-US" altLang="ja-JP" i="1" dirty="0">
                <a:latin typeface="+mj-ea"/>
              </a:rPr>
              <a:t>4.4</a:t>
            </a:r>
            <a:endParaRPr lang="ja-JP" altLang="en-US" dirty="0"/>
          </a:p>
        </p:txBody>
      </p:sp>
    </p:spTree>
    <p:extLst>
      <p:ext uri="{BB962C8B-B14F-4D97-AF65-F5344CB8AC3E}">
        <p14:creationId xmlns:p14="http://schemas.microsoft.com/office/powerpoint/2010/main" val="3160505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Idealized representations of </a:t>
            </a:r>
            <a:r>
              <a:rPr lang="en-US" altLang="ja-JP" dirty="0" smtClean="0"/>
              <a:t>distributions</a:t>
            </a:r>
            <a:endParaRPr kumimoji="1" lang="ja-JP" altLang="en-US" dirty="0"/>
          </a:p>
        </p:txBody>
      </p:sp>
      <p:pic>
        <p:nvPicPr>
          <p:cNvPr id="7170" name="Picture 2" descr="Histograms for height (left) and pulse (right) in the NHANES dataset, with the normal distribution overlaid for each datase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7580" y="2285987"/>
            <a:ext cx="7315253" cy="3657627"/>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15</a:t>
            </a:fld>
            <a:endParaRPr lang="ja-JP" altLang="en-US" dirty="0"/>
          </a:p>
        </p:txBody>
      </p:sp>
      <p:sp>
        <p:nvSpPr>
          <p:cNvPr id="5" name="正方形/長方形 4"/>
          <p:cNvSpPr/>
          <p:nvPr/>
        </p:nvSpPr>
        <p:spPr>
          <a:xfrm>
            <a:off x="191344" y="733268"/>
            <a:ext cx="9001000" cy="646331"/>
          </a:xfrm>
          <a:prstGeom prst="rect">
            <a:avLst/>
          </a:prstGeom>
        </p:spPr>
        <p:txBody>
          <a:bodyPr wrap="square">
            <a:spAutoFit/>
          </a:bodyPr>
          <a:lstStyle/>
          <a:p>
            <a:r>
              <a:rPr lang="en-US" altLang="ja-JP" sz="3600" b="1" dirty="0" smtClean="0">
                <a:solidFill>
                  <a:srgbClr val="0070C0"/>
                </a:solidFill>
                <a:latin typeface="+mn-ea"/>
              </a:rPr>
              <a:t>4.3.1</a:t>
            </a:r>
            <a:r>
              <a:rPr lang="en-US" altLang="ja-JP" sz="3600" b="1" dirty="0">
                <a:solidFill>
                  <a:srgbClr val="0070C0"/>
                </a:solidFill>
                <a:latin typeface="+mn-ea"/>
              </a:rPr>
              <a:t> </a:t>
            </a:r>
            <a:r>
              <a:rPr lang="en-US" altLang="ja-JP" sz="3600" b="1" dirty="0" smtClean="0">
                <a:solidFill>
                  <a:srgbClr val="0070C0"/>
                </a:solidFill>
                <a:latin typeface="+mn-ea"/>
              </a:rPr>
              <a:t>Skewness</a:t>
            </a:r>
            <a:endParaRPr lang="en-US" altLang="ja-JP" sz="3600" b="1" i="0" dirty="0">
              <a:solidFill>
                <a:srgbClr val="0070C0"/>
              </a:solidFill>
              <a:effectLst/>
              <a:latin typeface="+mn-ea"/>
            </a:endParaRPr>
          </a:p>
        </p:txBody>
      </p:sp>
    </p:spTree>
    <p:extLst>
      <p:ext uri="{BB962C8B-B14F-4D97-AF65-F5344CB8AC3E}">
        <p14:creationId xmlns:p14="http://schemas.microsoft.com/office/powerpoint/2010/main" val="83538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Idealized representations of distributions</a:t>
            </a:r>
            <a:endParaRPr kumimoji="1" lang="ja-JP" altLang="en-US" dirty="0"/>
          </a:p>
        </p:txBody>
      </p:sp>
      <p:pic>
        <p:nvPicPr>
          <p:cNvPr id="8194" name="Picture 2" descr="Examples of right-skewed and long-tailed distributions.  Left: Average wait times for security at SFO Terminal A (Jan-Oct 2017), obtained from https://awt.cbp.gov/ .  Right: A histogram of the number of Facebook friends amongst 3,663 individuals, obtained from the Stanford Large Network Database. The person with the maximum number of friends is indicated by the blue do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37580" y="2285987"/>
            <a:ext cx="7315253" cy="3657627"/>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16</a:t>
            </a:fld>
            <a:endParaRPr lang="ja-JP" altLang="en-US" dirty="0"/>
          </a:p>
        </p:txBody>
      </p:sp>
      <p:sp>
        <p:nvSpPr>
          <p:cNvPr id="5" name="正方形/長方形 4"/>
          <p:cNvSpPr/>
          <p:nvPr/>
        </p:nvSpPr>
        <p:spPr>
          <a:xfrm>
            <a:off x="191344" y="733268"/>
            <a:ext cx="9001000" cy="646331"/>
          </a:xfrm>
          <a:prstGeom prst="rect">
            <a:avLst/>
          </a:prstGeom>
        </p:spPr>
        <p:txBody>
          <a:bodyPr wrap="square">
            <a:spAutoFit/>
          </a:bodyPr>
          <a:lstStyle/>
          <a:p>
            <a:r>
              <a:rPr lang="en-US" altLang="ja-JP" sz="3600" b="1" dirty="0" smtClean="0">
                <a:solidFill>
                  <a:srgbClr val="0070C0"/>
                </a:solidFill>
                <a:latin typeface="+mn-ea"/>
              </a:rPr>
              <a:t>4.3.2</a:t>
            </a:r>
            <a:r>
              <a:rPr lang="en-US" altLang="ja-JP" sz="3600" b="1" dirty="0">
                <a:solidFill>
                  <a:srgbClr val="0070C0"/>
                </a:solidFill>
                <a:latin typeface="+mn-ea"/>
              </a:rPr>
              <a:t> </a:t>
            </a:r>
            <a:r>
              <a:rPr lang="en-US" altLang="ja-JP" sz="3600" b="1" dirty="0" smtClean="0">
                <a:solidFill>
                  <a:srgbClr val="0070C0"/>
                </a:solidFill>
                <a:latin typeface="+mn-ea"/>
              </a:rPr>
              <a:t>Long-tailed distributions</a:t>
            </a:r>
            <a:endParaRPr lang="en-US" altLang="ja-JP" sz="3600" b="1" i="0" dirty="0">
              <a:solidFill>
                <a:srgbClr val="0070C0"/>
              </a:solidFill>
              <a:effectLst/>
              <a:latin typeface="+mn-ea"/>
            </a:endParaRPr>
          </a:p>
        </p:txBody>
      </p:sp>
      <p:sp>
        <p:nvSpPr>
          <p:cNvPr id="3" name="テキスト ボックス 2"/>
          <p:cNvSpPr txBox="1"/>
          <p:nvPr/>
        </p:nvSpPr>
        <p:spPr>
          <a:xfrm>
            <a:off x="2437580" y="1916655"/>
            <a:ext cx="4234484" cy="369332"/>
          </a:xfrm>
          <a:prstGeom prst="rect">
            <a:avLst/>
          </a:prstGeom>
          <a:noFill/>
        </p:spPr>
        <p:txBody>
          <a:bodyPr wrap="square" rtlCol="0">
            <a:spAutoFit/>
          </a:bodyPr>
          <a:lstStyle/>
          <a:p>
            <a:r>
              <a:rPr kumimoji="1" lang="en-US" altLang="ja-JP" dirty="0" smtClean="0"/>
              <a:t>Waiting time in airport</a:t>
            </a:r>
            <a:endParaRPr kumimoji="1" lang="ja-JP" altLang="en-US" dirty="0"/>
          </a:p>
        </p:txBody>
      </p:sp>
      <p:sp>
        <p:nvSpPr>
          <p:cNvPr id="7" name="テキスト ボックス 6"/>
          <p:cNvSpPr txBox="1"/>
          <p:nvPr/>
        </p:nvSpPr>
        <p:spPr>
          <a:xfrm>
            <a:off x="6638884" y="1916655"/>
            <a:ext cx="4234484" cy="369332"/>
          </a:xfrm>
          <a:prstGeom prst="rect">
            <a:avLst/>
          </a:prstGeom>
          <a:noFill/>
        </p:spPr>
        <p:txBody>
          <a:bodyPr wrap="square" rtlCol="0">
            <a:spAutoFit/>
          </a:bodyPr>
          <a:lstStyle/>
          <a:p>
            <a:r>
              <a:rPr kumimoji="1" lang="en-US" altLang="ja-JP" dirty="0" smtClean="0"/>
              <a:t>The number of friends in Facebook</a:t>
            </a:r>
            <a:endParaRPr kumimoji="1" lang="ja-JP" altLang="en-US" dirty="0"/>
          </a:p>
        </p:txBody>
      </p:sp>
    </p:spTree>
    <p:extLst>
      <p:ext uri="{BB962C8B-B14F-4D97-AF65-F5344CB8AC3E}">
        <p14:creationId xmlns:p14="http://schemas.microsoft.com/office/powerpoint/2010/main" val="116955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0FCE-842C-458D-8BDE-0B601616EFCC}"/>
              </a:ext>
            </a:extLst>
          </p:cNvPr>
          <p:cNvSpPr>
            <a:spLocks noGrp="1"/>
          </p:cNvSpPr>
          <p:nvPr>
            <p:ph type="title"/>
          </p:nvPr>
        </p:nvSpPr>
        <p:spPr/>
        <p:txBody>
          <a:bodyPr>
            <a:normAutofit fontScale="90000"/>
          </a:bodyPr>
          <a:lstStyle/>
          <a:p>
            <a:r>
              <a:rPr lang="en-US" altLang="ja-JP" dirty="0"/>
              <a:t>OUTLINE</a:t>
            </a:r>
            <a:endParaRPr kumimoji="1" lang="ja-JP" altLang="en-US" dirty="0"/>
          </a:p>
        </p:txBody>
      </p:sp>
      <p:sp>
        <p:nvSpPr>
          <p:cNvPr id="4" name="スライド番号プレースホルダー 3">
            <a:extLst>
              <a:ext uri="{FF2B5EF4-FFF2-40B4-BE49-F238E27FC236}">
                <a16:creationId xmlns:a16="http://schemas.microsoft.com/office/drawing/2014/main" id="{50C1D62D-9792-4714-9C98-11CF53CB8D4C}"/>
              </a:ext>
            </a:extLst>
          </p:cNvPr>
          <p:cNvSpPr>
            <a:spLocks noGrp="1"/>
          </p:cNvSpPr>
          <p:nvPr>
            <p:ph type="sldNum" sz="quarter" idx="12"/>
          </p:nvPr>
        </p:nvSpPr>
        <p:spPr/>
        <p:txBody>
          <a:bodyPr/>
          <a:lstStyle/>
          <a:p>
            <a:fld id="{B848082B-FB6E-49C2-82A1-CCE4BDBECC13}" type="slidenum">
              <a:rPr lang="ja-JP" altLang="en-US" smtClean="0"/>
              <a:pPr/>
              <a:t>17</a:t>
            </a:fld>
            <a:endParaRPr lang="ja-JP" altLang="en-US" dirty="0"/>
          </a:p>
        </p:txBody>
      </p:sp>
      <p:sp>
        <p:nvSpPr>
          <p:cNvPr id="6" name="正方形/長方形 5">
            <a:extLst>
              <a:ext uri="{FF2B5EF4-FFF2-40B4-BE49-F238E27FC236}">
                <a16:creationId xmlns:a16="http://schemas.microsoft.com/office/drawing/2014/main" id="{904C6F6B-866B-4740-8644-5AF14BA83CCE}"/>
              </a:ext>
            </a:extLst>
          </p:cNvPr>
          <p:cNvSpPr/>
          <p:nvPr/>
        </p:nvSpPr>
        <p:spPr>
          <a:xfrm>
            <a:off x="623392" y="1584487"/>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C31DF1C-8DBA-4A31-ABDB-ADD7BEAA9248}"/>
              </a:ext>
            </a:extLst>
          </p:cNvPr>
          <p:cNvSpPr/>
          <p:nvPr/>
        </p:nvSpPr>
        <p:spPr>
          <a:xfrm>
            <a:off x="623392" y="3966371"/>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F053A3-1BBB-41A3-8885-1995D76471D7}"/>
              </a:ext>
            </a:extLst>
          </p:cNvPr>
          <p:cNvSpPr/>
          <p:nvPr/>
        </p:nvSpPr>
        <p:spPr>
          <a:xfrm>
            <a:off x="623392" y="2775429"/>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5A9E08-5963-48D7-960C-FFDE91FF3774}"/>
              </a:ext>
            </a:extLst>
          </p:cNvPr>
          <p:cNvSpPr/>
          <p:nvPr/>
        </p:nvSpPr>
        <p:spPr>
          <a:xfrm>
            <a:off x="623392" y="5157312"/>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DAA747C0-6751-4E13-9641-D147A49AB85E}"/>
              </a:ext>
            </a:extLst>
          </p:cNvPr>
          <p:cNvGrpSpPr/>
          <p:nvPr/>
        </p:nvGrpSpPr>
        <p:grpSpPr>
          <a:xfrm>
            <a:off x="623392" y="1584487"/>
            <a:ext cx="1810869" cy="1080000"/>
            <a:chOff x="263352" y="2063774"/>
            <a:chExt cx="1810869" cy="1080000"/>
          </a:xfrm>
        </p:grpSpPr>
        <p:sp>
          <p:nvSpPr>
            <p:cNvPr id="20" name="フローチャート: 論理積ゲート 19">
              <a:extLst>
                <a:ext uri="{FF2B5EF4-FFF2-40B4-BE49-F238E27FC236}">
                  <a16:creationId xmlns:a16="http://schemas.microsoft.com/office/drawing/2014/main" id="{F620A0CE-79FD-4CB4-B618-9E13D412850F}"/>
                </a:ext>
              </a:extLst>
            </p:cNvPr>
            <p:cNvSpPr/>
            <p:nvPr/>
          </p:nvSpPr>
          <p:spPr>
            <a:xfrm>
              <a:off x="994221" y="2063774"/>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0B3FE2-D66A-4B5F-BC15-8FBBD98905AA}"/>
                </a:ext>
              </a:extLst>
            </p:cNvPr>
            <p:cNvSpPr/>
            <p:nvPr/>
          </p:nvSpPr>
          <p:spPr>
            <a:xfrm>
              <a:off x="263352" y="2063774"/>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81CC7BC-7FB0-4817-87D9-5C566F709FE3}"/>
              </a:ext>
            </a:extLst>
          </p:cNvPr>
          <p:cNvGrpSpPr/>
          <p:nvPr/>
        </p:nvGrpSpPr>
        <p:grpSpPr>
          <a:xfrm>
            <a:off x="623392" y="2775429"/>
            <a:ext cx="1810869" cy="1080000"/>
            <a:chOff x="263352" y="3254716"/>
            <a:chExt cx="1810869" cy="1080000"/>
          </a:xfrm>
          <a:solidFill>
            <a:schemeClr val="accent6">
              <a:lumMod val="60000"/>
              <a:lumOff val="40000"/>
            </a:schemeClr>
          </a:solidFill>
        </p:grpSpPr>
        <p:sp>
          <p:nvSpPr>
            <p:cNvPr id="22" name="フローチャート: 論理積ゲート 21">
              <a:extLst>
                <a:ext uri="{FF2B5EF4-FFF2-40B4-BE49-F238E27FC236}">
                  <a16:creationId xmlns:a16="http://schemas.microsoft.com/office/drawing/2014/main" id="{A1BEAA57-A914-472D-A6CD-B0B78294DEC7}"/>
                </a:ext>
              </a:extLst>
            </p:cNvPr>
            <p:cNvSpPr/>
            <p:nvPr/>
          </p:nvSpPr>
          <p:spPr>
            <a:xfrm>
              <a:off x="994221" y="3254716"/>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9A944B9-4340-4B6C-BAA8-52C38E74BB78}"/>
                </a:ext>
              </a:extLst>
            </p:cNvPr>
            <p:cNvSpPr/>
            <p:nvPr/>
          </p:nvSpPr>
          <p:spPr>
            <a:xfrm>
              <a:off x="263352" y="3254716"/>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2AD9F80-7362-4E25-979E-F16E175F8E35}"/>
              </a:ext>
            </a:extLst>
          </p:cNvPr>
          <p:cNvGrpSpPr/>
          <p:nvPr/>
        </p:nvGrpSpPr>
        <p:grpSpPr>
          <a:xfrm>
            <a:off x="623392" y="3966371"/>
            <a:ext cx="1810869" cy="1080000"/>
            <a:chOff x="263352" y="4445658"/>
            <a:chExt cx="1810869" cy="1080000"/>
          </a:xfrm>
          <a:solidFill>
            <a:srgbClr val="FBA305"/>
          </a:solidFill>
        </p:grpSpPr>
        <p:sp>
          <p:nvSpPr>
            <p:cNvPr id="24" name="フローチャート: 論理積ゲート 23">
              <a:extLst>
                <a:ext uri="{FF2B5EF4-FFF2-40B4-BE49-F238E27FC236}">
                  <a16:creationId xmlns:a16="http://schemas.microsoft.com/office/drawing/2014/main" id="{154D9243-286F-4E1A-AC31-502AAE4DE87F}"/>
                </a:ext>
              </a:extLst>
            </p:cNvPr>
            <p:cNvSpPr/>
            <p:nvPr/>
          </p:nvSpPr>
          <p:spPr>
            <a:xfrm>
              <a:off x="994221" y="4445658"/>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D293CAD-DF0B-4496-AE6F-EBBE2AEAD47A}"/>
                </a:ext>
              </a:extLst>
            </p:cNvPr>
            <p:cNvSpPr/>
            <p:nvPr/>
          </p:nvSpPr>
          <p:spPr>
            <a:xfrm>
              <a:off x="263352" y="4445658"/>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2EF03A59-F8CA-44D7-901A-2384ABD8B439}"/>
              </a:ext>
            </a:extLst>
          </p:cNvPr>
          <p:cNvGrpSpPr/>
          <p:nvPr/>
        </p:nvGrpSpPr>
        <p:grpSpPr>
          <a:xfrm>
            <a:off x="623392" y="5157312"/>
            <a:ext cx="1810869" cy="1080000"/>
            <a:chOff x="263352" y="5636599"/>
            <a:chExt cx="1810869" cy="1080000"/>
          </a:xfrm>
        </p:grpSpPr>
        <p:sp>
          <p:nvSpPr>
            <p:cNvPr id="26" name="フローチャート: 論理積ゲート 25">
              <a:extLst>
                <a:ext uri="{FF2B5EF4-FFF2-40B4-BE49-F238E27FC236}">
                  <a16:creationId xmlns:a16="http://schemas.microsoft.com/office/drawing/2014/main" id="{5E3311AF-29E3-4FA8-983B-318D3F15836E}"/>
                </a:ext>
              </a:extLst>
            </p:cNvPr>
            <p:cNvSpPr/>
            <p:nvPr/>
          </p:nvSpPr>
          <p:spPr>
            <a:xfrm>
              <a:off x="994221" y="5636599"/>
              <a:ext cx="1080000" cy="10800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4A0837-B622-4614-A61D-F4888123CA63}"/>
                </a:ext>
              </a:extLst>
            </p:cNvPr>
            <p:cNvSpPr/>
            <p:nvPr/>
          </p:nvSpPr>
          <p:spPr>
            <a:xfrm>
              <a:off x="263352" y="5636599"/>
              <a:ext cx="1224136" cy="10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a:extLst>
              <a:ext uri="{FF2B5EF4-FFF2-40B4-BE49-F238E27FC236}">
                <a16:creationId xmlns:a16="http://schemas.microsoft.com/office/drawing/2014/main" id="{E052FE87-515D-489D-B19F-CF4C6CE370B7}"/>
              </a:ext>
            </a:extLst>
          </p:cNvPr>
          <p:cNvSpPr/>
          <p:nvPr/>
        </p:nvSpPr>
        <p:spPr>
          <a:xfrm>
            <a:off x="2569161" y="1887991"/>
            <a:ext cx="3491149" cy="461665"/>
          </a:xfrm>
          <a:prstGeom prst="rect">
            <a:avLst/>
          </a:prstGeom>
        </p:spPr>
        <p:txBody>
          <a:bodyPr wrap="none">
            <a:spAutoFit/>
          </a:bodyPr>
          <a:lstStyle/>
          <a:p>
            <a:r>
              <a:rPr kumimoji="1" lang="en-US" altLang="ja-JP" sz="2400" i="1" dirty="0">
                <a:solidFill>
                  <a:sysClr val="windowText" lastClr="000000"/>
                </a:solidFill>
                <a:latin typeface="+mj-ea"/>
                <a:ea typeface="+mj-ea"/>
              </a:rPr>
              <a:t>Why summarize data?</a:t>
            </a:r>
            <a:endParaRPr lang="ja-JP" altLang="en-US" sz="2400" i="1" dirty="0">
              <a:solidFill>
                <a:sysClr val="windowText" lastClr="000000"/>
              </a:solidFill>
              <a:latin typeface="+mj-ea"/>
              <a:ea typeface="+mj-ea"/>
            </a:endParaRPr>
          </a:p>
        </p:txBody>
      </p:sp>
      <p:sp>
        <p:nvSpPr>
          <p:cNvPr id="30" name="正方形/長方形 29">
            <a:extLst>
              <a:ext uri="{FF2B5EF4-FFF2-40B4-BE49-F238E27FC236}">
                <a16:creationId xmlns:a16="http://schemas.microsoft.com/office/drawing/2014/main" id="{DC2F23EB-B6BA-4A6A-A275-26BB6C9CE150}"/>
              </a:ext>
            </a:extLst>
          </p:cNvPr>
          <p:cNvSpPr/>
          <p:nvPr/>
        </p:nvSpPr>
        <p:spPr>
          <a:xfrm>
            <a:off x="2569161" y="3084596"/>
            <a:ext cx="4848700" cy="461665"/>
          </a:xfrm>
          <a:prstGeom prst="rect">
            <a:avLst/>
          </a:prstGeom>
        </p:spPr>
        <p:txBody>
          <a:bodyPr wrap="none">
            <a:spAutoFit/>
          </a:bodyPr>
          <a:lstStyle/>
          <a:p>
            <a:r>
              <a:rPr kumimoji="1" lang="en-US" altLang="ja-JP" sz="2400" i="1" dirty="0">
                <a:solidFill>
                  <a:sysClr val="windowText" lastClr="000000"/>
                </a:solidFill>
                <a:latin typeface="+mj-ea"/>
                <a:ea typeface="+mj-ea"/>
              </a:rPr>
              <a:t>Summarizing data using tables</a:t>
            </a:r>
            <a:endParaRPr lang="ja-JP" altLang="en-US" sz="2400" i="1" dirty="0">
              <a:solidFill>
                <a:sysClr val="windowText" lastClr="000000"/>
              </a:solidFill>
              <a:latin typeface="+mj-ea"/>
              <a:ea typeface="+mj-ea"/>
            </a:endParaRPr>
          </a:p>
        </p:txBody>
      </p:sp>
      <p:sp>
        <p:nvSpPr>
          <p:cNvPr id="31" name="正方形/長方形 30">
            <a:extLst>
              <a:ext uri="{FF2B5EF4-FFF2-40B4-BE49-F238E27FC236}">
                <a16:creationId xmlns:a16="http://schemas.microsoft.com/office/drawing/2014/main" id="{6D17FBB3-CA74-407C-8798-A489055B4A7B}"/>
              </a:ext>
            </a:extLst>
          </p:cNvPr>
          <p:cNvSpPr/>
          <p:nvPr/>
        </p:nvSpPr>
        <p:spPr>
          <a:xfrm>
            <a:off x="2569161" y="4275538"/>
            <a:ext cx="6442726" cy="461665"/>
          </a:xfrm>
          <a:prstGeom prst="rect">
            <a:avLst/>
          </a:prstGeom>
        </p:spPr>
        <p:txBody>
          <a:bodyPr wrap="none">
            <a:spAutoFit/>
          </a:bodyPr>
          <a:lstStyle/>
          <a:p>
            <a:r>
              <a:rPr kumimoji="1" lang="en-US" altLang="ja-JP" sz="2400" i="1" dirty="0">
                <a:solidFill>
                  <a:sysClr val="windowText" lastClr="000000"/>
                </a:solidFill>
                <a:latin typeface="+mj-ea"/>
                <a:ea typeface="+mj-ea"/>
              </a:rPr>
              <a:t>Idealized representations of distributions</a:t>
            </a:r>
            <a:endParaRPr lang="ja-JP" altLang="en-US" sz="2400" i="1" dirty="0">
              <a:solidFill>
                <a:sysClr val="windowText" lastClr="000000"/>
              </a:solidFill>
              <a:latin typeface="+mj-ea"/>
              <a:ea typeface="+mj-ea"/>
            </a:endParaRPr>
          </a:p>
        </p:txBody>
      </p:sp>
      <p:sp>
        <p:nvSpPr>
          <p:cNvPr id="32" name="正方形/長方形 31">
            <a:extLst>
              <a:ext uri="{FF2B5EF4-FFF2-40B4-BE49-F238E27FC236}">
                <a16:creationId xmlns:a16="http://schemas.microsoft.com/office/drawing/2014/main" id="{8CBE0CED-DAAD-481F-A612-06DE79F300BC}"/>
              </a:ext>
            </a:extLst>
          </p:cNvPr>
          <p:cNvSpPr/>
          <p:nvPr/>
        </p:nvSpPr>
        <p:spPr>
          <a:xfrm>
            <a:off x="2569161" y="5469993"/>
            <a:ext cx="3333986" cy="461665"/>
          </a:xfrm>
          <a:prstGeom prst="rect">
            <a:avLst/>
          </a:prstGeom>
        </p:spPr>
        <p:txBody>
          <a:bodyPr wrap="square">
            <a:spAutoFit/>
          </a:bodyPr>
          <a:lstStyle/>
          <a:p>
            <a:r>
              <a:rPr kumimoji="1" lang="en-US" altLang="ja-JP" sz="2400" i="1" dirty="0">
                <a:solidFill>
                  <a:sysClr val="windowText" lastClr="000000"/>
                </a:solidFill>
                <a:latin typeface="+mj-ea"/>
                <a:ea typeface="+mj-ea"/>
              </a:rPr>
              <a:t>Suggested readings</a:t>
            </a:r>
            <a:endParaRPr lang="ja-JP" altLang="en-US" sz="2400" i="1" dirty="0">
              <a:solidFill>
                <a:sysClr val="windowText" lastClr="000000"/>
              </a:solidFill>
              <a:latin typeface="+mj-ea"/>
              <a:ea typeface="+mj-ea"/>
            </a:endParaRPr>
          </a:p>
        </p:txBody>
      </p:sp>
      <p:grpSp>
        <p:nvGrpSpPr>
          <p:cNvPr id="37" name="グループ化 36">
            <a:extLst>
              <a:ext uri="{FF2B5EF4-FFF2-40B4-BE49-F238E27FC236}">
                <a16:creationId xmlns:a16="http://schemas.microsoft.com/office/drawing/2014/main" id="{15574EF0-0C58-448F-B50C-75706DD2EB02}"/>
              </a:ext>
            </a:extLst>
          </p:cNvPr>
          <p:cNvGrpSpPr/>
          <p:nvPr/>
        </p:nvGrpSpPr>
        <p:grpSpPr>
          <a:xfrm>
            <a:off x="1389652" y="1614766"/>
            <a:ext cx="1008112" cy="1008112"/>
            <a:chOff x="1173628" y="2094053"/>
            <a:chExt cx="1008112" cy="1008112"/>
          </a:xfrm>
        </p:grpSpPr>
        <p:sp>
          <p:nvSpPr>
            <p:cNvPr id="35" name="楕円 34">
              <a:extLst>
                <a:ext uri="{FF2B5EF4-FFF2-40B4-BE49-F238E27FC236}">
                  <a16:creationId xmlns:a16="http://schemas.microsoft.com/office/drawing/2014/main" id="{65B5FE89-C519-43C2-BA9F-A1F5A7DD7BD2}"/>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図 33">
              <a:extLst>
                <a:ext uri="{FF2B5EF4-FFF2-40B4-BE49-F238E27FC236}">
                  <a16:creationId xmlns:a16="http://schemas.microsoft.com/office/drawing/2014/main" id="{1C03CAC3-516F-4CF9-A8B5-D8D4966BBC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36" name="正方形/長方形 35">
              <a:extLst>
                <a:ext uri="{FF2B5EF4-FFF2-40B4-BE49-F238E27FC236}">
                  <a16:creationId xmlns:a16="http://schemas.microsoft.com/office/drawing/2014/main" id="{1BCD626B-5D01-4DA2-B32E-7648982A0817}"/>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4.1</a:t>
              </a:r>
              <a:endParaRPr lang="ja-JP" altLang="en-US" dirty="0"/>
            </a:p>
          </p:txBody>
        </p:sp>
      </p:grpSp>
      <p:grpSp>
        <p:nvGrpSpPr>
          <p:cNvPr id="38" name="グループ化 37">
            <a:extLst>
              <a:ext uri="{FF2B5EF4-FFF2-40B4-BE49-F238E27FC236}">
                <a16:creationId xmlns:a16="http://schemas.microsoft.com/office/drawing/2014/main" id="{ECF15945-6838-468F-91F8-55D4E6335931}"/>
              </a:ext>
            </a:extLst>
          </p:cNvPr>
          <p:cNvGrpSpPr/>
          <p:nvPr/>
        </p:nvGrpSpPr>
        <p:grpSpPr>
          <a:xfrm>
            <a:off x="1389652" y="2811120"/>
            <a:ext cx="1008112" cy="1008112"/>
            <a:chOff x="1173628" y="2094053"/>
            <a:chExt cx="1008112" cy="1008112"/>
          </a:xfrm>
        </p:grpSpPr>
        <p:sp>
          <p:nvSpPr>
            <p:cNvPr id="39" name="楕円 38">
              <a:extLst>
                <a:ext uri="{FF2B5EF4-FFF2-40B4-BE49-F238E27FC236}">
                  <a16:creationId xmlns:a16="http://schemas.microsoft.com/office/drawing/2014/main" id="{A38AD665-2E03-4BC2-9B8B-C61EDC86160C}"/>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0" name="図 39">
              <a:extLst>
                <a:ext uri="{FF2B5EF4-FFF2-40B4-BE49-F238E27FC236}">
                  <a16:creationId xmlns:a16="http://schemas.microsoft.com/office/drawing/2014/main" id="{8AF9506B-9BBF-44C1-8997-201BD0D47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1" name="正方形/長方形 40">
              <a:extLst>
                <a:ext uri="{FF2B5EF4-FFF2-40B4-BE49-F238E27FC236}">
                  <a16:creationId xmlns:a16="http://schemas.microsoft.com/office/drawing/2014/main" id="{4C0422F6-DE36-49A0-A536-4F27A39799E0}"/>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4.2</a:t>
              </a:r>
              <a:endParaRPr lang="ja-JP" altLang="en-US" dirty="0"/>
            </a:p>
          </p:txBody>
        </p:sp>
      </p:grpSp>
      <p:grpSp>
        <p:nvGrpSpPr>
          <p:cNvPr id="42" name="グループ化 41">
            <a:extLst>
              <a:ext uri="{FF2B5EF4-FFF2-40B4-BE49-F238E27FC236}">
                <a16:creationId xmlns:a16="http://schemas.microsoft.com/office/drawing/2014/main" id="{9F3E93FB-2088-4B5C-8689-A4B8630E1DB7}"/>
              </a:ext>
            </a:extLst>
          </p:cNvPr>
          <p:cNvGrpSpPr/>
          <p:nvPr/>
        </p:nvGrpSpPr>
        <p:grpSpPr>
          <a:xfrm>
            <a:off x="1389652" y="4002314"/>
            <a:ext cx="1008112" cy="1008112"/>
            <a:chOff x="1173628" y="2094053"/>
            <a:chExt cx="1008112" cy="1008112"/>
          </a:xfrm>
        </p:grpSpPr>
        <p:sp>
          <p:nvSpPr>
            <p:cNvPr id="43" name="楕円 42">
              <a:extLst>
                <a:ext uri="{FF2B5EF4-FFF2-40B4-BE49-F238E27FC236}">
                  <a16:creationId xmlns:a16="http://schemas.microsoft.com/office/drawing/2014/main" id="{72A32CB2-7F2F-457D-817D-6CEE5375AB58}"/>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4" name="図 43">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5" name="正方形/長方形 44">
              <a:extLst>
                <a:ext uri="{FF2B5EF4-FFF2-40B4-BE49-F238E27FC236}">
                  <a16:creationId xmlns:a16="http://schemas.microsoft.com/office/drawing/2014/main" id="{ADD4825B-7F40-46EE-A6D9-0BA458BCC95E}"/>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4.3</a:t>
              </a:r>
              <a:endParaRPr lang="ja-JP" altLang="en-US" dirty="0"/>
            </a:p>
          </p:txBody>
        </p:sp>
      </p:grpSp>
      <p:sp>
        <p:nvSpPr>
          <p:cNvPr id="47" name="楕円 46">
            <a:extLst>
              <a:ext uri="{FF2B5EF4-FFF2-40B4-BE49-F238E27FC236}">
                <a16:creationId xmlns:a16="http://schemas.microsoft.com/office/drawing/2014/main" id="{07CDA29C-78D0-42B4-BA15-B1CB78B7697B}"/>
              </a:ext>
            </a:extLst>
          </p:cNvPr>
          <p:cNvSpPr/>
          <p:nvPr/>
        </p:nvSpPr>
        <p:spPr>
          <a:xfrm>
            <a:off x="1394896" y="5193256"/>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436" y="5397985"/>
            <a:ext cx="639835" cy="550025"/>
          </a:xfrm>
          <a:prstGeom prst="rect">
            <a:avLst/>
          </a:prstGeom>
        </p:spPr>
      </p:pic>
      <p:sp>
        <p:nvSpPr>
          <p:cNvPr id="50" name="正方形/長方形 49">
            <a:extLst>
              <a:ext uri="{FF2B5EF4-FFF2-40B4-BE49-F238E27FC236}">
                <a16:creationId xmlns:a16="http://schemas.microsoft.com/office/drawing/2014/main" id="{ADD4825B-7F40-46EE-A6D9-0BA458BCC95E}"/>
              </a:ext>
            </a:extLst>
          </p:cNvPr>
          <p:cNvSpPr/>
          <p:nvPr/>
        </p:nvSpPr>
        <p:spPr>
          <a:xfrm>
            <a:off x="1603042" y="5521962"/>
            <a:ext cx="532518" cy="369332"/>
          </a:xfrm>
          <a:prstGeom prst="rect">
            <a:avLst/>
          </a:prstGeom>
        </p:spPr>
        <p:txBody>
          <a:bodyPr wrap="none">
            <a:spAutoFit/>
          </a:bodyPr>
          <a:lstStyle/>
          <a:p>
            <a:r>
              <a:rPr kumimoji="1" lang="en-US" altLang="ja-JP" i="1" dirty="0">
                <a:latin typeface="+mj-ea"/>
              </a:rPr>
              <a:t>4.4</a:t>
            </a:r>
            <a:endParaRPr lang="ja-JP" altLang="en-US" dirty="0"/>
          </a:p>
        </p:txBody>
      </p:sp>
    </p:spTree>
    <p:extLst>
      <p:ext uri="{BB962C8B-B14F-4D97-AF65-F5344CB8AC3E}">
        <p14:creationId xmlns:p14="http://schemas.microsoft.com/office/powerpoint/2010/main" val="3612717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Suggested readings</a:t>
            </a:r>
            <a:endParaRPr kumimoji="1" lang="ja-JP" altLang="en-US" dirty="0"/>
          </a:p>
        </p:txBody>
      </p:sp>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18</a:t>
            </a:fld>
            <a:endParaRPr lang="ja-JP" altLang="en-US" dirty="0"/>
          </a:p>
        </p:txBody>
      </p:sp>
      <p:pic>
        <p:nvPicPr>
          <p:cNvPr id="2050" name="Picture 2" descr="https://images-na.ssl-images-amazon.com/images/I/41w4yuUG1mL._SX322_BO1,204,203,200_.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393" y="1484784"/>
            <a:ext cx="3085467" cy="475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41YtC8L14BL._SX349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256" y="1484784"/>
            <a:ext cx="3342588" cy="475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418YGKMMriL._SX345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6240" y="1484784"/>
            <a:ext cx="3304496" cy="47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974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Supplementary </a:t>
            </a:r>
            <a:r>
              <a:rPr lang="en-US" altLang="ja-JP" dirty="0"/>
              <a:t>Information</a:t>
            </a:r>
            <a:endParaRPr kumimoji="1" lang="ja-JP" altLang="en-US" dirty="0"/>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19</a:t>
            </a:fld>
            <a:endParaRPr lang="ja-JP" altLang="en-US" dirty="0"/>
          </a:p>
        </p:txBody>
      </p:sp>
    </p:spTree>
    <p:extLst>
      <p:ext uri="{BB962C8B-B14F-4D97-AF65-F5344CB8AC3E}">
        <p14:creationId xmlns:p14="http://schemas.microsoft.com/office/powerpoint/2010/main" val="40972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b="1" dirty="0"/>
              <a:t>Summarizing data</a:t>
            </a:r>
            <a:endParaRPr kumimoji="1" lang="ja-JP" altLang="en-US" dirty="0"/>
          </a:p>
        </p:txBody>
      </p:sp>
      <p:sp>
        <p:nvSpPr>
          <p:cNvPr id="6" name="テキスト プレースホルダー 5"/>
          <p:cNvSpPr>
            <a:spLocks noGrp="1"/>
          </p:cNvSpPr>
          <p:nvPr>
            <p:ph type="body" idx="1"/>
          </p:nvPr>
        </p:nvSpPr>
        <p:spPr/>
        <p:txBody>
          <a:bodyPr>
            <a:noAutofit/>
          </a:bodyPr>
          <a:lstStyle/>
          <a:p>
            <a:r>
              <a:rPr kumimoji="1" lang="en-US" altLang="ja-JP" sz="5400" dirty="0"/>
              <a:t>Chapter 4</a:t>
            </a:r>
            <a:endParaRPr kumimoji="1" lang="ja-JP" altLang="en-US" sz="5400" dirty="0"/>
          </a:p>
        </p:txBody>
      </p:sp>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2</a:t>
            </a:fld>
            <a:endParaRPr lang="ja-JP" altLang="en-US" dirty="0"/>
          </a:p>
        </p:txBody>
      </p:sp>
    </p:spTree>
    <p:extLst>
      <p:ext uri="{BB962C8B-B14F-4D97-AF65-F5344CB8AC3E}">
        <p14:creationId xmlns:p14="http://schemas.microsoft.com/office/powerpoint/2010/main" val="1393879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0FCE-842C-458D-8BDE-0B601616EFCC}"/>
              </a:ext>
            </a:extLst>
          </p:cNvPr>
          <p:cNvSpPr>
            <a:spLocks noGrp="1"/>
          </p:cNvSpPr>
          <p:nvPr>
            <p:ph type="title"/>
          </p:nvPr>
        </p:nvSpPr>
        <p:spPr/>
        <p:txBody>
          <a:bodyPr>
            <a:normAutofit fontScale="90000"/>
          </a:bodyPr>
          <a:lstStyle/>
          <a:p>
            <a:r>
              <a:rPr lang="en-US" altLang="ja-JP" dirty="0"/>
              <a:t>OUTLINE</a:t>
            </a:r>
            <a:endParaRPr kumimoji="1" lang="ja-JP" altLang="en-US" i="1" dirty="0"/>
          </a:p>
        </p:txBody>
      </p:sp>
      <p:sp>
        <p:nvSpPr>
          <p:cNvPr id="4" name="スライド番号プレースホルダー 3">
            <a:extLst>
              <a:ext uri="{FF2B5EF4-FFF2-40B4-BE49-F238E27FC236}">
                <a16:creationId xmlns:a16="http://schemas.microsoft.com/office/drawing/2014/main" id="{50C1D62D-9792-4714-9C98-11CF53CB8D4C}"/>
              </a:ext>
            </a:extLst>
          </p:cNvPr>
          <p:cNvSpPr>
            <a:spLocks noGrp="1"/>
          </p:cNvSpPr>
          <p:nvPr>
            <p:ph type="sldNum" sz="quarter" idx="12"/>
          </p:nvPr>
        </p:nvSpPr>
        <p:spPr/>
        <p:txBody>
          <a:bodyPr/>
          <a:lstStyle/>
          <a:p>
            <a:fld id="{B848082B-FB6E-49C2-82A1-CCE4BDBECC13}" type="slidenum">
              <a:rPr lang="ja-JP" altLang="en-US" smtClean="0"/>
              <a:pPr/>
              <a:t>3</a:t>
            </a:fld>
            <a:endParaRPr lang="ja-JP" altLang="en-US" dirty="0"/>
          </a:p>
        </p:txBody>
      </p:sp>
      <p:sp>
        <p:nvSpPr>
          <p:cNvPr id="6" name="正方形/長方形 5">
            <a:extLst>
              <a:ext uri="{FF2B5EF4-FFF2-40B4-BE49-F238E27FC236}">
                <a16:creationId xmlns:a16="http://schemas.microsoft.com/office/drawing/2014/main" id="{904C6F6B-866B-4740-8644-5AF14BA83CCE}"/>
              </a:ext>
            </a:extLst>
          </p:cNvPr>
          <p:cNvSpPr/>
          <p:nvPr/>
        </p:nvSpPr>
        <p:spPr>
          <a:xfrm>
            <a:off x="623392" y="1584487"/>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C31DF1C-8DBA-4A31-ABDB-ADD7BEAA9248}"/>
              </a:ext>
            </a:extLst>
          </p:cNvPr>
          <p:cNvSpPr/>
          <p:nvPr/>
        </p:nvSpPr>
        <p:spPr>
          <a:xfrm>
            <a:off x="623392" y="3966371"/>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F053A3-1BBB-41A3-8885-1995D76471D7}"/>
              </a:ext>
            </a:extLst>
          </p:cNvPr>
          <p:cNvSpPr/>
          <p:nvPr/>
        </p:nvSpPr>
        <p:spPr>
          <a:xfrm>
            <a:off x="623392" y="2775429"/>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5A9E08-5963-48D7-960C-FFDE91FF3774}"/>
              </a:ext>
            </a:extLst>
          </p:cNvPr>
          <p:cNvSpPr/>
          <p:nvPr/>
        </p:nvSpPr>
        <p:spPr>
          <a:xfrm>
            <a:off x="623392" y="5157312"/>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DAA747C0-6751-4E13-9641-D147A49AB85E}"/>
              </a:ext>
            </a:extLst>
          </p:cNvPr>
          <p:cNvGrpSpPr/>
          <p:nvPr/>
        </p:nvGrpSpPr>
        <p:grpSpPr>
          <a:xfrm>
            <a:off x="623392" y="1584487"/>
            <a:ext cx="1810869" cy="1080000"/>
            <a:chOff x="263352" y="2063774"/>
            <a:chExt cx="1810869" cy="1080000"/>
          </a:xfrm>
        </p:grpSpPr>
        <p:sp>
          <p:nvSpPr>
            <p:cNvPr id="20" name="フローチャート: 論理積ゲート 19">
              <a:extLst>
                <a:ext uri="{FF2B5EF4-FFF2-40B4-BE49-F238E27FC236}">
                  <a16:creationId xmlns:a16="http://schemas.microsoft.com/office/drawing/2014/main" id="{F620A0CE-79FD-4CB4-B618-9E13D412850F}"/>
                </a:ext>
              </a:extLst>
            </p:cNvPr>
            <p:cNvSpPr/>
            <p:nvPr/>
          </p:nvSpPr>
          <p:spPr>
            <a:xfrm>
              <a:off x="994221" y="2063774"/>
              <a:ext cx="1080000" cy="1080000"/>
            </a:xfrm>
            <a:prstGeom prst="flowChartDela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0B3FE2-D66A-4B5F-BC15-8FBBD98905AA}"/>
                </a:ext>
              </a:extLst>
            </p:cNvPr>
            <p:cNvSpPr/>
            <p:nvPr/>
          </p:nvSpPr>
          <p:spPr>
            <a:xfrm>
              <a:off x="263352" y="2063774"/>
              <a:ext cx="1224136" cy="10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81CC7BC-7FB0-4817-87D9-5C566F709FE3}"/>
              </a:ext>
            </a:extLst>
          </p:cNvPr>
          <p:cNvGrpSpPr/>
          <p:nvPr/>
        </p:nvGrpSpPr>
        <p:grpSpPr>
          <a:xfrm>
            <a:off x="623392" y="2775429"/>
            <a:ext cx="1810869" cy="1080000"/>
            <a:chOff x="263352" y="3254716"/>
            <a:chExt cx="1810869" cy="1080000"/>
          </a:xfrm>
          <a:solidFill>
            <a:schemeClr val="accent6">
              <a:lumMod val="60000"/>
              <a:lumOff val="40000"/>
            </a:schemeClr>
          </a:solidFill>
        </p:grpSpPr>
        <p:sp>
          <p:nvSpPr>
            <p:cNvPr id="22" name="フローチャート: 論理積ゲート 21">
              <a:extLst>
                <a:ext uri="{FF2B5EF4-FFF2-40B4-BE49-F238E27FC236}">
                  <a16:creationId xmlns:a16="http://schemas.microsoft.com/office/drawing/2014/main" id="{A1BEAA57-A914-472D-A6CD-B0B78294DEC7}"/>
                </a:ext>
              </a:extLst>
            </p:cNvPr>
            <p:cNvSpPr/>
            <p:nvPr/>
          </p:nvSpPr>
          <p:spPr>
            <a:xfrm>
              <a:off x="994221" y="3254716"/>
              <a:ext cx="1080000" cy="1080000"/>
            </a:xfrm>
            <a:prstGeom prst="flowChartDela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9A944B9-4340-4B6C-BAA8-52C38E74BB78}"/>
                </a:ext>
              </a:extLst>
            </p:cNvPr>
            <p:cNvSpPr/>
            <p:nvPr/>
          </p:nvSpPr>
          <p:spPr>
            <a:xfrm>
              <a:off x="263352" y="3254716"/>
              <a:ext cx="1224136" cy="108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2AD9F80-7362-4E25-979E-F16E175F8E35}"/>
              </a:ext>
            </a:extLst>
          </p:cNvPr>
          <p:cNvGrpSpPr/>
          <p:nvPr/>
        </p:nvGrpSpPr>
        <p:grpSpPr>
          <a:xfrm>
            <a:off x="623392" y="3966371"/>
            <a:ext cx="1810869" cy="1080000"/>
            <a:chOff x="263352" y="4445658"/>
            <a:chExt cx="1810869" cy="1080000"/>
          </a:xfrm>
          <a:solidFill>
            <a:srgbClr val="FBA305"/>
          </a:solidFill>
        </p:grpSpPr>
        <p:sp>
          <p:nvSpPr>
            <p:cNvPr id="24" name="フローチャート: 論理積ゲート 23">
              <a:extLst>
                <a:ext uri="{FF2B5EF4-FFF2-40B4-BE49-F238E27FC236}">
                  <a16:creationId xmlns:a16="http://schemas.microsoft.com/office/drawing/2014/main" id="{154D9243-286F-4E1A-AC31-502AAE4DE87F}"/>
                </a:ext>
              </a:extLst>
            </p:cNvPr>
            <p:cNvSpPr/>
            <p:nvPr/>
          </p:nvSpPr>
          <p:spPr>
            <a:xfrm>
              <a:off x="994221" y="4445658"/>
              <a:ext cx="1080000" cy="1080000"/>
            </a:xfrm>
            <a:prstGeom prst="flowChartDelay">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D293CAD-DF0B-4496-AE6F-EBBE2AEAD47A}"/>
                </a:ext>
              </a:extLst>
            </p:cNvPr>
            <p:cNvSpPr/>
            <p:nvPr/>
          </p:nvSpPr>
          <p:spPr>
            <a:xfrm>
              <a:off x="263352" y="4445658"/>
              <a:ext cx="1224136" cy="10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2EF03A59-F8CA-44D7-901A-2384ABD8B439}"/>
              </a:ext>
            </a:extLst>
          </p:cNvPr>
          <p:cNvGrpSpPr/>
          <p:nvPr/>
        </p:nvGrpSpPr>
        <p:grpSpPr>
          <a:xfrm>
            <a:off x="623392" y="5157312"/>
            <a:ext cx="1810869" cy="1080000"/>
            <a:chOff x="263352" y="5636599"/>
            <a:chExt cx="1810869" cy="1080000"/>
          </a:xfrm>
        </p:grpSpPr>
        <p:sp>
          <p:nvSpPr>
            <p:cNvPr id="26" name="フローチャート: 論理積ゲート 25">
              <a:extLst>
                <a:ext uri="{FF2B5EF4-FFF2-40B4-BE49-F238E27FC236}">
                  <a16:creationId xmlns:a16="http://schemas.microsoft.com/office/drawing/2014/main" id="{5E3311AF-29E3-4FA8-983B-318D3F15836E}"/>
                </a:ext>
              </a:extLst>
            </p:cNvPr>
            <p:cNvSpPr/>
            <p:nvPr/>
          </p:nvSpPr>
          <p:spPr>
            <a:xfrm>
              <a:off x="994221" y="5636599"/>
              <a:ext cx="1080000" cy="1080000"/>
            </a:xfrm>
            <a:prstGeom prst="flowChartDela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4A0837-B622-4614-A61D-F4888123CA63}"/>
                </a:ext>
              </a:extLst>
            </p:cNvPr>
            <p:cNvSpPr/>
            <p:nvPr/>
          </p:nvSpPr>
          <p:spPr>
            <a:xfrm>
              <a:off x="263352" y="5636599"/>
              <a:ext cx="1224136" cy="108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a:extLst>
              <a:ext uri="{FF2B5EF4-FFF2-40B4-BE49-F238E27FC236}">
                <a16:creationId xmlns:a16="http://schemas.microsoft.com/office/drawing/2014/main" id="{E052FE87-515D-489D-B19F-CF4C6CE370B7}"/>
              </a:ext>
            </a:extLst>
          </p:cNvPr>
          <p:cNvSpPr/>
          <p:nvPr/>
        </p:nvSpPr>
        <p:spPr>
          <a:xfrm>
            <a:off x="2569161" y="1887991"/>
            <a:ext cx="3491149" cy="461665"/>
          </a:xfrm>
          <a:prstGeom prst="rect">
            <a:avLst/>
          </a:prstGeom>
        </p:spPr>
        <p:txBody>
          <a:bodyPr wrap="none">
            <a:spAutoFit/>
          </a:bodyPr>
          <a:lstStyle/>
          <a:p>
            <a:r>
              <a:rPr kumimoji="1" lang="en-US" altLang="ja-JP" sz="2400" i="1" dirty="0">
                <a:solidFill>
                  <a:sysClr val="windowText" lastClr="000000"/>
                </a:solidFill>
                <a:latin typeface="+mj-ea"/>
                <a:ea typeface="+mj-ea"/>
              </a:rPr>
              <a:t>Why summarize data?</a:t>
            </a:r>
            <a:endParaRPr lang="ja-JP" altLang="en-US" sz="2400" i="1" dirty="0">
              <a:solidFill>
                <a:sysClr val="windowText" lastClr="000000"/>
              </a:solidFill>
              <a:latin typeface="+mj-ea"/>
              <a:ea typeface="+mj-ea"/>
            </a:endParaRPr>
          </a:p>
        </p:txBody>
      </p:sp>
      <p:sp>
        <p:nvSpPr>
          <p:cNvPr id="30" name="正方形/長方形 29">
            <a:extLst>
              <a:ext uri="{FF2B5EF4-FFF2-40B4-BE49-F238E27FC236}">
                <a16:creationId xmlns:a16="http://schemas.microsoft.com/office/drawing/2014/main" id="{DC2F23EB-B6BA-4A6A-A275-26BB6C9CE150}"/>
              </a:ext>
            </a:extLst>
          </p:cNvPr>
          <p:cNvSpPr/>
          <p:nvPr/>
        </p:nvSpPr>
        <p:spPr>
          <a:xfrm>
            <a:off x="2569161" y="3084596"/>
            <a:ext cx="4848700" cy="461665"/>
          </a:xfrm>
          <a:prstGeom prst="rect">
            <a:avLst/>
          </a:prstGeom>
        </p:spPr>
        <p:txBody>
          <a:bodyPr wrap="none">
            <a:spAutoFit/>
          </a:bodyPr>
          <a:lstStyle/>
          <a:p>
            <a:r>
              <a:rPr kumimoji="1" lang="en-US" altLang="ja-JP" sz="2400" i="1" dirty="0">
                <a:solidFill>
                  <a:sysClr val="windowText" lastClr="000000"/>
                </a:solidFill>
                <a:latin typeface="+mj-ea"/>
                <a:ea typeface="+mj-ea"/>
              </a:rPr>
              <a:t>Summarizing data using tables</a:t>
            </a:r>
            <a:endParaRPr lang="ja-JP" altLang="en-US" sz="2400" i="1" dirty="0">
              <a:solidFill>
                <a:sysClr val="windowText" lastClr="000000"/>
              </a:solidFill>
              <a:latin typeface="+mj-ea"/>
              <a:ea typeface="+mj-ea"/>
            </a:endParaRPr>
          </a:p>
        </p:txBody>
      </p:sp>
      <p:sp>
        <p:nvSpPr>
          <p:cNvPr id="31" name="正方形/長方形 30">
            <a:extLst>
              <a:ext uri="{FF2B5EF4-FFF2-40B4-BE49-F238E27FC236}">
                <a16:creationId xmlns:a16="http://schemas.microsoft.com/office/drawing/2014/main" id="{6D17FBB3-CA74-407C-8798-A489055B4A7B}"/>
              </a:ext>
            </a:extLst>
          </p:cNvPr>
          <p:cNvSpPr/>
          <p:nvPr/>
        </p:nvSpPr>
        <p:spPr>
          <a:xfrm>
            <a:off x="2569161" y="4275538"/>
            <a:ext cx="6442726" cy="461665"/>
          </a:xfrm>
          <a:prstGeom prst="rect">
            <a:avLst/>
          </a:prstGeom>
        </p:spPr>
        <p:txBody>
          <a:bodyPr wrap="none">
            <a:spAutoFit/>
          </a:bodyPr>
          <a:lstStyle/>
          <a:p>
            <a:r>
              <a:rPr kumimoji="1" lang="en-US" altLang="ja-JP" sz="2400" i="1" dirty="0">
                <a:solidFill>
                  <a:sysClr val="windowText" lastClr="000000"/>
                </a:solidFill>
                <a:latin typeface="+mj-ea"/>
                <a:ea typeface="+mj-ea"/>
              </a:rPr>
              <a:t>Idealized representations of distributions</a:t>
            </a:r>
            <a:endParaRPr lang="ja-JP" altLang="en-US" sz="2400" i="1" dirty="0">
              <a:solidFill>
                <a:sysClr val="windowText" lastClr="000000"/>
              </a:solidFill>
              <a:latin typeface="+mj-ea"/>
              <a:ea typeface="+mj-ea"/>
            </a:endParaRPr>
          </a:p>
        </p:txBody>
      </p:sp>
      <p:sp>
        <p:nvSpPr>
          <p:cNvPr id="32" name="正方形/長方形 31">
            <a:extLst>
              <a:ext uri="{FF2B5EF4-FFF2-40B4-BE49-F238E27FC236}">
                <a16:creationId xmlns:a16="http://schemas.microsoft.com/office/drawing/2014/main" id="{8CBE0CED-DAAD-481F-A612-06DE79F300BC}"/>
              </a:ext>
            </a:extLst>
          </p:cNvPr>
          <p:cNvSpPr/>
          <p:nvPr/>
        </p:nvSpPr>
        <p:spPr>
          <a:xfrm>
            <a:off x="2569161" y="5469993"/>
            <a:ext cx="3333986" cy="461665"/>
          </a:xfrm>
          <a:prstGeom prst="rect">
            <a:avLst/>
          </a:prstGeom>
        </p:spPr>
        <p:txBody>
          <a:bodyPr wrap="square">
            <a:spAutoFit/>
          </a:bodyPr>
          <a:lstStyle/>
          <a:p>
            <a:r>
              <a:rPr kumimoji="1" lang="en-US" altLang="ja-JP" sz="2400" i="1" dirty="0">
                <a:solidFill>
                  <a:sysClr val="windowText" lastClr="000000"/>
                </a:solidFill>
                <a:latin typeface="+mj-ea"/>
                <a:ea typeface="+mj-ea"/>
              </a:rPr>
              <a:t>Suggested readings</a:t>
            </a:r>
            <a:endParaRPr lang="ja-JP" altLang="en-US" sz="2400" i="1" dirty="0">
              <a:solidFill>
                <a:sysClr val="windowText" lastClr="000000"/>
              </a:solidFill>
              <a:latin typeface="+mj-ea"/>
              <a:ea typeface="+mj-ea"/>
            </a:endParaRPr>
          </a:p>
        </p:txBody>
      </p:sp>
      <p:grpSp>
        <p:nvGrpSpPr>
          <p:cNvPr id="37" name="グループ化 36">
            <a:extLst>
              <a:ext uri="{FF2B5EF4-FFF2-40B4-BE49-F238E27FC236}">
                <a16:creationId xmlns:a16="http://schemas.microsoft.com/office/drawing/2014/main" id="{15574EF0-0C58-448F-B50C-75706DD2EB02}"/>
              </a:ext>
            </a:extLst>
          </p:cNvPr>
          <p:cNvGrpSpPr/>
          <p:nvPr/>
        </p:nvGrpSpPr>
        <p:grpSpPr>
          <a:xfrm>
            <a:off x="1389652" y="1614766"/>
            <a:ext cx="1008112" cy="1008112"/>
            <a:chOff x="1173628" y="2094053"/>
            <a:chExt cx="1008112" cy="1008112"/>
          </a:xfrm>
        </p:grpSpPr>
        <p:sp>
          <p:nvSpPr>
            <p:cNvPr id="35" name="楕円 34">
              <a:extLst>
                <a:ext uri="{FF2B5EF4-FFF2-40B4-BE49-F238E27FC236}">
                  <a16:creationId xmlns:a16="http://schemas.microsoft.com/office/drawing/2014/main" id="{65B5FE89-C519-43C2-BA9F-A1F5A7DD7BD2}"/>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図 33">
              <a:extLst>
                <a:ext uri="{FF2B5EF4-FFF2-40B4-BE49-F238E27FC236}">
                  <a16:creationId xmlns:a16="http://schemas.microsoft.com/office/drawing/2014/main" id="{1C03CAC3-516F-4CF9-A8B5-D8D4966BBC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36" name="正方形/長方形 35">
              <a:extLst>
                <a:ext uri="{FF2B5EF4-FFF2-40B4-BE49-F238E27FC236}">
                  <a16:creationId xmlns:a16="http://schemas.microsoft.com/office/drawing/2014/main" id="{1BCD626B-5D01-4DA2-B32E-7648982A0817}"/>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4.1</a:t>
              </a:r>
              <a:endParaRPr lang="ja-JP" altLang="en-US" dirty="0"/>
            </a:p>
          </p:txBody>
        </p:sp>
      </p:grpSp>
      <p:grpSp>
        <p:nvGrpSpPr>
          <p:cNvPr id="38" name="グループ化 37">
            <a:extLst>
              <a:ext uri="{FF2B5EF4-FFF2-40B4-BE49-F238E27FC236}">
                <a16:creationId xmlns:a16="http://schemas.microsoft.com/office/drawing/2014/main" id="{ECF15945-6838-468F-91F8-55D4E6335931}"/>
              </a:ext>
            </a:extLst>
          </p:cNvPr>
          <p:cNvGrpSpPr/>
          <p:nvPr/>
        </p:nvGrpSpPr>
        <p:grpSpPr>
          <a:xfrm>
            <a:off x="1389652" y="2811120"/>
            <a:ext cx="1008112" cy="1008112"/>
            <a:chOff x="1173628" y="2094053"/>
            <a:chExt cx="1008112" cy="1008112"/>
          </a:xfrm>
        </p:grpSpPr>
        <p:sp>
          <p:nvSpPr>
            <p:cNvPr id="39" name="楕円 38">
              <a:extLst>
                <a:ext uri="{FF2B5EF4-FFF2-40B4-BE49-F238E27FC236}">
                  <a16:creationId xmlns:a16="http://schemas.microsoft.com/office/drawing/2014/main" id="{A38AD665-2E03-4BC2-9B8B-C61EDC86160C}"/>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0" name="図 39">
              <a:extLst>
                <a:ext uri="{FF2B5EF4-FFF2-40B4-BE49-F238E27FC236}">
                  <a16:creationId xmlns:a16="http://schemas.microsoft.com/office/drawing/2014/main" id="{8AF9506B-9BBF-44C1-8997-201BD0D47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1" name="正方形/長方形 40">
              <a:extLst>
                <a:ext uri="{FF2B5EF4-FFF2-40B4-BE49-F238E27FC236}">
                  <a16:creationId xmlns:a16="http://schemas.microsoft.com/office/drawing/2014/main" id="{4C0422F6-DE36-49A0-A536-4F27A39799E0}"/>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4.2</a:t>
              </a:r>
              <a:endParaRPr lang="ja-JP" altLang="en-US" dirty="0"/>
            </a:p>
          </p:txBody>
        </p:sp>
      </p:grpSp>
      <p:grpSp>
        <p:nvGrpSpPr>
          <p:cNvPr id="42" name="グループ化 41">
            <a:extLst>
              <a:ext uri="{FF2B5EF4-FFF2-40B4-BE49-F238E27FC236}">
                <a16:creationId xmlns:a16="http://schemas.microsoft.com/office/drawing/2014/main" id="{9F3E93FB-2088-4B5C-8689-A4B8630E1DB7}"/>
              </a:ext>
            </a:extLst>
          </p:cNvPr>
          <p:cNvGrpSpPr/>
          <p:nvPr/>
        </p:nvGrpSpPr>
        <p:grpSpPr>
          <a:xfrm>
            <a:off x="1389652" y="4002314"/>
            <a:ext cx="1008112" cy="1008112"/>
            <a:chOff x="1173628" y="2094053"/>
            <a:chExt cx="1008112" cy="1008112"/>
          </a:xfrm>
        </p:grpSpPr>
        <p:sp>
          <p:nvSpPr>
            <p:cNvPr id="43" name="楕円 42">
              <a:extLst>
                <a:ext uri="{FF2B5EF4-FFF2-40B4-BE49-F238E27FC236}">
                  <a16:creationId xmlns:a16="http://schemas.microsoft.com/office/drawing/2014/main" id="{72A32CB2-7F2F-457D-817D-6CEE5375AB58}"/>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4" name="図 43">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5" name="正方形/長方形 44">
              <a:extLst>
                <a:ext uri="{FF2B5EF4-FFF2-40B4-BE49-F238E27FC236}">
                  <a16:creationId xmlns:a16="http://schemas.microsoft.com/office/drawing/2014/main" id="{ADD4825B-7F40-46EE-A6D9-0BA458BCC95E}"/>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4.3</a:t>
              </a:r>
              <a:endParaRPr lang="ja-JP" altLang="en-US" dirty="0"/>
            </a:p>
          </p:txBody>
        </p:sp>
      </p:grpSp>
      <p:sp>
        <p:nvSpPr>
          <p:cNvPr id="47" name="楕円 46">
            <a:extLst>
              <a:ext uri="{FF2B5EF4-FFF2-40B4-BE49-F238E27FC236}">
                <a16:creationId xmlns:a16="http://schemas.microsoft.com/office/drawing/2014/main" id="{07CDA29C-78D0-42B4-BA15-B1CB78B7697B}"/>
              </a:ext>
            </a:extLst>
          </p:cNvPr>
          <p:cNvSpPr/>
          <p:nvPr/>
        </p:nvSpPr>
        <p:spPr>
          <a:xfrm>
            <a:off x="1394896" y="5193256"/>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436" y="5397985"/>
            <a:ext cx="639835" cy="550025"/>
          </a:xfrm>
          <a:prstGeom prst="rect">
            <a:avLst/>
          </a:prstGeom>
        </p:spPr>
      </p:pic>
      <p:sp>
        <p:nvSpPr>
          <p:cNvPr id="50" name="正方形/長方形 49">
            <a:extLst>
              <a:ext uri="{FF2B5EF4-FFF2-40B4-BE49-F238E27FC236}">
                <a16:creationId xmlns:a16="http://schemas.microsoft.com/office/drawing/2014/main" id="{ADD4825B-7F40-46EE-A6D9-0BA458BCC95E}"/>
              </a:ext>
            </a:extLst>
          </p:cNvPr>
          <p:cNvSpPr/>
          <p:nvPr/>
        </p:nvSpPr>
        <p:spPr>
          <a:xfrm>
            <a:off x="1603042" y="5521962"/>
            <a:ext cx="532518" cy="369332"/>
          </a:xfrm>
          <a:prstGeom prst="rect">
            <a:avLst/>
          </a:prstGeom>
        </p:spPr>
        <p:txBody>
          <a:bodyPr wrap="none">
            <a:spAutoFit/>
          </a:bodyPr>
          <a:lstStyle/>
          <a:p>
            <a:r>
              <a:rPr kumimoji="1" lang="en-US" altLang="ja-JP" i="1" dirty="0">
                <a:latin typeface="+mj-ea"/>
              </a:rPr>
              <a:t>4.4</a:t>
            </a:r>
            <a:endParaRPr lang="ja-JP" altLang="en-US" dirty="0"/>
          </a:p>
        </p:txBody>
      </p:sp>
      <p:sp>
        <p:nvSpPr>
          <p:cNvPr id="5" name="正方形/長方形 4"/>
          <p:cNvSpPr/>
          <p:nvPr/>
        </p:nvSpPr>
        <p:spPr>
          <a:xfrm>
            <a:off x="284326" y="692696"/>
            <a:ext cx="7949612" cy="769441"/>
          </a:xfrm>
          <a:prstGeom prst="rect">
            <a:avLst/>
          </a:prstGeom>
        </p:spPr>
        <p:txBody>
          <a:bodyPr wrap="none">
            <a:spAutoFit/>
          </a:bodyPr>
          <a:lstStyle/>
          <a:p>
            <a:r>
              <a:rPr lang="en-US" altLang="ja-JP" sz="4400" dirty="0">
                <a:solidFill>
                  <a:schemeClr val="tx1">
                    <a:lumMod val="75000"/>
                    <a:lumOff val="25000"/>
                  </a:schemeClr>
                </a:solidFill>
                <a:latin typeface="Helvetica Neue"/>
              </a:rPr>
              <a:t> Why and how to summarize data</a:t>
            </a:r>
            <a:endParaRPr lang="ja-JP" altLang="en-US" sz="4400" dirty="0">
              <a:solidFill>
                <a:schemeClr val="tx1">
                  <a:lumMod val="75000"/>
                  <a:lumOff val="25000"/>
                </a:schemeClr>
              </a:solidFill>
            </a:endParaRPr>
          </a:p>
        </p:txBody>
      </p:sp>
    </p:spTree>
    <p:extLst>
      <p:ext uri="{BB962C8B-B14F-4D97-AF65-F5344CB8AC3E}">
        <p14:creationId xmlns:p14="http://schemas.microsoft.com/office/powerpoint/2010/main" val="410660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0FCE-842C-458D-8BDE-0B601616EFCC}"/>
              </a:ext>
            </a:extLst>
          </p:cNvPr>
          <p:cNvSpPr>
            <a:spLocks noGrp="1"/>
          </p:cNvSpPr>
          <p:nvPr>
            <p:ph type="title"/>
          </p:nvPr>
        </p:nvSpPr>
        <p:spPr/>
        <p:txBody>
          <a:bodyPr>
            <a:normAutofit fontScale="90000"/>
          </a:bodyPr>
          <a:lstStyle/>
          <a:p>
            <a:r>
              <a:rPr lang="en-US" altLang="ja-JP" dirty="0"/>
              <a:t>OUTLINE</a:t>
            </a:r>
            <a:endParaRPr kumimoji="1" lang="ja-JP" altLang="en-US" dirty="0"/>
          </a:p>
        </p:txBody>
      </p:sp>
      <p:sp>
        <p:nvSpPr>
          <p:cNvPr id="4" name="スライド番号プレースホルダー 3">
            <a:extLst>
              <a:ext uri="{FF2B5EF4-FFF2-40B4-BE49-F238E27FC236}">
                <a16:creationId xmlns:a16="http://schemas.microsoft.com/office/drawing/2014/main" id="{50C1D62D-9792-4714-9C98-11CF53CB8D4C}"/>
              </a:ext>
            </a:extLst>
          </p:cNvPr>
          <p:cNvSpPr>
            <a:spLocks noGrp="1"/>
          </p:cNvSpPr>
          <p:nvPr>
            <p:ph type="sldNum" sz="quarter" idx="12"/>
          </p:nvPr>
        </p:nvSpPr>
        <p:spPr/>
        <p:txBody>
          <a:bodyPr/>
          <a:lstStyle/>
          <a:p>
            <a:fld id="{B848082B-FB6E-49C2-82A1-CCE4BDBECC13}" type="slidenum">
              <a:rPr lang="ja-JP" altLang="en-US" smtClean="0"/>
              <a:pPr/>
              <a:t>4</a:t>
            </a:fld>
            <a:endParaRPr lang="ja-JP" altLang="en-US" dirty="0"/>
          </a:p>
        </p:txBody>
      </p:sp>
      <p:sp>
        <p:nvSpPr>
          <p:cNvPr id="6" name="正方形/長方形 5">
            <a:extLst>
              <a:ext uri="{FF2B5EF4-FFF2-40B4-BE49-F238E27FC236}">
                <a16:creationId xmlns:a16="http://schemas.microsoft.com/office/drawing/2014/main" id="{904C6F6B-866B-4740-8644-5AF14BA83CCE}"/>
              </a:ext>
            </a:extLst>
          </p:cNvPr>
          <p:cNvSpPr/>
          <p:nvPr/>
        </p:nvSpPr>
        <p:spPr>
          <a:xfrm>
            <a:off x="623392" y="1584487"/>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C31DF1C-8DBA-4A31-ABDB-ADD7BEAA9248}"/>
              </a:ext>
            </a:extLst>
          </p:cNvPr>
          <p:cNvSpPr/>
          <p:nvPr/>
        </p:nvSpPr>
        <p:spPr>
          <a:xfrm>
            <a:off x="623392" y="3966371"/>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F053A3-1BBB-41A3-8885-1995D76471D7}"/>
              </a:ext>
            </a:extLst>
          </p:cNvPr>
          <p:cNvSpPr/>
          <p:nvPr/>
        </p:nvSpPr>
        <p:spPr>
          <a:xfrm>
            <a:off x="623392" y="2775429"/>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5A9E08-5963-48D7-960C-FFDE91FF3774}"/>
              </a:ext>
            </a:extLst>
          </p:cNvPr>
          <p:cNvSpPr/>
          <p:nvPr/>
        </p:nvSpPr>
        <p:spPr>
          <a:xfrm>
            <a:off x="623392" y="5157312"/>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DAA747C0-6751-4E13-9641-D147A49AB85E}"/>
              </a:ext>
            </a:extLst>
          </p:cNvPr>
          <p:cNvGrpSpPr/>
          <p:nvPr/>
        </p:nvGrpSpPr>
        <p:grpSpPr>
          <a:xfrm>
            <a:off x="623392" y="1584487"/>
            <a:ext cx="1810869" cy="1080000"/>
            <a:chOff x="263352" y="2063774"/>
            <a:chExt cx="1810869" cy="1080000"/>
          </a:xfrm>
        </p:grpSpPr>
        <p:sp>
          <p:nvSpPr>
            <p:cNvPr id="20" name="フローチャート: 論理積ゲート 19">
              <a:extLst>
                <a:ext uri="{FF2B5EF4-FFF2-40B4-BE49-F238E27FC236}">
                  <a16:creationId xmlns:a16="http://schemas.microsoft.com/office/drawing/2014/main" id="{F620A0CE-79FD-4CB4-B618-9E13D412850F}"/>
                </a:ext>
              </a:extLst>
            </p:cNvPr>
            <p:cNvSpPr/>
            <p:nvPr/>
          </p:nvSpPr>
          <p:spPr>
            <a:xfrm>
              <a:off x="994221" y="2063774"/>
              <a:ext cx="1080000" cy="10800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0B3FE2-D66A-4B5F-BC15-8FBBD98905AA}"/>
                </a:ext>
              </a:extLst>
            </p:cNvPr>
            <p:cNvSpPr/>
            <p:nvPr/>
          </p:nvSpPr>
          <p:spPr>
            <a:xfrm>
              <a:off x="263352" y="2063774"/>
              <a:ext cx="1224136" cy="10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81CC7BC-7FB0-4817-87D9-5C566F709FE3}"/>
              </a:ext>
            </a:extLst>
          </p:cNvPr>
          <p:cNvGrpSpPr/>
          <p:nvPr/>
        </p:nvGrpSpPr>
        <p:grpSpPr>
          <a:xfrm>
            <a:off x="623392" y="2775429"/>
            <a:ext cx="1810869" cy="1080000"/>
            <a:chOff x="263352" y="3254716"/>
            <a:chExt cx="1810869" cy="1080000"/>
          </a:xfrm>
          <a:solidFill>
            <a:schemeClr val="accent6">
              <a:lumMod val="60000"/>
              <a:lumOff val="40000"/>
            </a:schemeClr>
          </a:solidFill>
        </p:grpSpPr>
        <p:sp>
          <p:nvSpPr>
            <p:cNvPr id="22" name="フローチャート: 論理積ゲート 21">
              <a:extLst>
                <a:ext uri="{FF2B5EF4-FFF2-40B4-BE49-F238E27FC236}">
                  <a16:creationId xmlns:a16="http://schemas.microsoft.com/office/drawing/2014/main" id="{A1BEAA57-A914-472D-A6CD-B0B78294DEC7}"/>
                </a:ext>
              </a:extLst>
            </p:cNvPr>
            <p:cNvSpPr/>
            <p:nvPr/>
          </p:nvSpPr>
          <p:spPr>
            <a:xfrm>
              <a:off x="994221" y="3254716"/>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9A944B9-4340-4B6C-BAA8-52C38E74BB78}"/>
                </a:ext>
              </a:extLst>
            </p:cNvPr>
            <p:cNvSpPr/>
            <p:nvPr/>
          </p:nvSpPr>
          <p:spPr>
            <a:xfrm>
              <a:off x="263352" y="3254716"/>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2AD9F80-7362-4E25-979E-F16E175F8E35}"/>
              </a:ext>
            </a:extLst>
          </p:cNvPr>
          <p:cNvGrpSpPr/>
          <p:nvPr/>
        </p:nvGrpSpPr>
        <p:grpSpPr>
          <a:xfrm>
            <a:off x="623392" y="3966371"/>
            <a:ext cx="1810869" cy="1080000"/>
            <a:chOff x="263352" y="4445658"/>
            <a:chExt cx="1810869" cy="1080000"/>
          </a:xfrm>
          <a:solidFill>
            <a:srgbClr val="FBA305"/>
          </a:solidFill>
        </p:grpSpPr>
        <p:sp>
          <p:nvSpPr>
            <p:cNvPr id="24" name="フローチャート: 論理積ゲート 23">
              <a:extLst>
                <a:ext uri="{FF2B5EF4-FFF2-40B4-BE49-F238E27FC236}">
                  <a16:creationId xmlns:a16="http://schemas.microsoft.com/office/drawing/2014/main" id="{154D9243-286F-4E1A-AC31-502AAE4DE87F}"/>
                </a:ext>
              </a:extLst>
            </p:cNvPr>
            <p:cNvSpPr/>
            <p:nvPr/>
          </p:nvSpPr>
          <p:spPr>
            <a:xfrm>
              <a:off x="994221" y="4445658"/>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D293CAD-DF0B-4496-AE6F-EBBE2AEAD47A}"/>
                </a:ext>
              </a:extLst>
            </p:cNvPr>
            <p:cNvSpPr/>
            <p:nvPr/>
          </p:nvSpPr>
          <p:spPr>
            <a:xfrm>
              <a:off x="263352" y="4445658"/>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2EF03A59-F8CA-44D7-901A-2384ABD8B439}"/>
              </a:ext>
            </a:extLst>
          </p:cNvPr>
          <p:cNvGrpSpPr/>
          <p:nvPr/>
        </p:nvGrpSpPr>
        <p:grpSpPr>
          <a:xfrm>
            <a:off x="623392" y="5157312"/>
            <a:ext cx="1810869" cy="1080000"/>
            <a:chOff x="263352" y="5636599"/>
            <a:chExt cx="1810869" cy="1080000"/>
          </a:xfrm>
        </p:grpSpPr>
        <p:sp>
          <p:nvSpPr>
            <p:cNvPr id="26" name="フローチャート: 論理積ゲート 25">
              <a:extLst>
                <a:ext uri="{FF2B5EF4-FFF2-40B4-BE49-F238E27FC236}">
                  <a16:creationId xmlns:a16="http://schemas.microsoft.com/office/drawing/2014/main" id="{5E3311AF-29E3-4FA8-983B-318D3F15836E}"/>
                </a:ext>
              </a:extLst>
            </p:cNvPr>
            <p:cNvSpPr/>
            <p:nvPr/>
          </p:nvSpPr>
          <p:spPr>
            <a:xfrm>
              <a:off x="994221" y="5636599"/>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4A0837-B622-4614-A61D-F4888123CA63}"/>
                </a:ext>
              </a:extLst>
            </p:cNvPr>
            <p:cNvSpPr/>
            <p:nvPr/>
          </p:nvSpPr>
          <p:spPr>
            <a:xfrm>
              <a:off x="263352" y="5636599"/>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a:extLst>
              <a:ext uri="{FF2B5EF4-FFF2-40B4-BE49-F238E27FC236}">
                <a16:creationId xmlns:a16="http://schemas.microsoft.com/office/drawing/2014/main" id="{E052FE87-515D-489D-B19F-CF4C6CE370B7}"/>
              </a:ext>
            </a:extLst>
          </p:cNvPr>
          <p:cNvSpPr/>
          <p:nvPr/>
        </p:nvSpPr>
        <p:spPr>
          <a:xfrm>
            <a:off x="2569161" y="1887991"/>
            <a:ext cx="3491149" cy="461665"/>
          </a:xfrm>
          <a:prstGeom prst="rect">
            <a:avLst/>
          </a:prstGeom>
        </p:spPr>
        <p:txBody>
          <a:bodyPr wrap="none">
            <a:spAutoFit/>
          </a:bodyPr>
          <a:lstStyle/>
          <a:p>
            <a:r>
              <a:rPr kumimoji="1" lang="en-US" altLang="ja-JP" sz="2400" i="1" dirty="0">
                <a:solidFill>
                  <a:sysClr val="windowText" lastClr="000000"/>
                </a:solidFill>
                <a:latin typeface="+mj-ea"/>
                <a:ea typeface="+mj-ea"/>
              </a:rPr>
              <a:t>Why summarize data?</a:t>
            </a:r>
            <a:endParaRPr lang="ja-JP" altLang="en-US" sz="2400" i="1" dirty="0">
              <a:solidFill>
                <a:sysClr val="windowText" lastClr="000000"/>
              </a:solidFill>
              <a:latin typeface="+mj-ea"/>
              <a:ea typeface="+mj-ea"/>
            </a:endParaRPr>
          </a:p>
        </p:txBody>
      </p:sp>
      <p:sp>
        <p:nvSpPr>
          <p:cNvPr id="30" name="正方形/長方形 29">
            <a:extLst>
              <a:ext uri="{FF2B5EF4-FFF2-40B4-BE49-F238E27FC236}">
                <a16:creationId xmlns:a16="http://schemas.microsoft.com/office/drawing/2014/main" id="{DC2F23EB-B6BA-4A6A-A275-26BB6C9CE150}"/>
              </a:ext>
            </a:extLst>
          </p:cNvPr>
          <p:cNvSpPr/>
          <p:nvPr/>
        </p:nvSpPr>
        <p:spPr>
          <a:xfrm>
            <a:off x="2569161" y="3084596"/>
            <a:ext cx="4848700" cy="461665"/>
          </a:xfrm>
          <a:prstGeom prst="rect">
            <a:avLst/>
          </a:prstGeom>
        </p:spPr>
        <p:txBody>
          <a:bodyPr wrap="none">
            <a:spAutoFit/>
          </a:bodyPr>
          <a:lstStyle/>
          <a:p>
            <a:r>
              <a:rPr kumimoji="1" lang="en-US" altLang="ja-JP" sz="2400" i="1" dirty="0">
                <a:solidFill>
                  <a:sysClr val="windowText" lastClr="000000"/>
                </a:solidFill>
                <a:latin typeface="+mj-ea"/>
                <a:ea typeface="+mj-ea"/>
              </a:rPr>
              <a:t>Summarizing data using tables</a:t>
            </a:r>
            <a:endParaRPr lang="ja-JP" altLang="en-US" sz="2400" i="1" dirty="0">
              <a:solidFill>
                <a:sysClr val="windowText" lastClr="000000"/>
              </a:solidFill>
              <a:latin typeface="+mj-ea"/>
              <a:ea typeface="+mj-ea"/>
            </a:endParaRPr>
          </a:p>
        </p:txBody>
      </p:sp>
      <p:sp>
        <p:nvSpPr>
          <p:cNvPr id="31" name="正方形/長方形 30">
            <a:extLst>
              <a:ext uri="{FF2B5EF4-FFF2-40B4-BE49-F238E27FC236}">
                <a16:creationId xmlns:a16="http://schemas.microsoft.com/office/drawing/2014/main" id="{6D17FBB3-CA74-407C-8798-A489055B4A7B}"/>
              </a:ext>
            </a:extLst>
          </p:cNvPr>
          <p:cNvSpPr/>
          <p:nvPr/>
        </p:nvSpPr>
        <p:spPr>
          <a:xfrm>
            <a:off x="2569161" y="4275538"/>
            <a:ext cx="6442726" cy="461665"/>
          </a:xfrm>
          <a:prstGeom prst="rect">
            <a:avLst/>
          </a:prstGeom>
        </p:spPr>
        <p:txBody>
          <a:bodyPr wrap="none">
            <a:spAutoFit/>
          </a:bodyPr>
          <a:lstStyle/>
          <a:p>
            <a:r>
              <a:rPr kumimoji="1" lang="en-US" altLang="ja-JP" sz="2400" i="1" dirty="0">
                <a:solidFill>
                  <a:sysClr val="windowText" lastClr="000000"/>
                </a:solidFill>
                <a:latin typeface="+mj-ea"/>
                <a:ea typeface="+mj-ea"/>
              </a:rPr>
              <a:t>Idealized representations of distributions</a:t>
            </a:r>
            <a:endParaRPr lang="ja-JP" altLang="en-US" sz="2400" i="1" dirty="0">
              <a:solidFill>
                <a:sysClr val="windowText" lastClr="000000"/>
              </a:solidFill>
              <a:latin typeface="+mj-ea"/>
              <a:ea typeface="+mj-ea"/>
            </a:endParaRPr>
          </a:p>
        </p:txBody>
      </p:sp>
      <p:sp>
        <p:nvSpPr>
          <p:cNvPr id="32" name="正方形/長方形 31">
            <a:extLst>
              <a:ext uri="{FF2B5EF4-FFF2-40B4-BE49-F238E27FC236}">
                <a16:creationId xmlns:a16="http://schemas.microsoft.com/office/drawing/2014/main" id="{8CBE0CED-DAAD-481F-A612-06DE79F300BC}"/>
              </a:ext>
            </a:extLst>
          </p:cNvPr>
          <p:cNvSpPr/>
          <p:nvPr/>
        </p:nvSpPr>
        <p:spPr>
          <a:xfrm>
            <a:off x="2569161" y="5469993"/>
            <a:ext cx="3333986" cy="461665"/>
          </a:xfrm>
          <a:prstGeom prst="rect">
            <a:avLst/>
          </a:prstGeom>
        </p:spPr>
        <p:txBody>
          <a:bodyPr wrap="square">
            <a:spAutoFit/>
          </a:bodyPr>
          <a:lstStyle/>
          <a:p>
            <a:r>
              <a:rPr kumimoji="1" lang="en-US" altLang="ja-JP" sz="2400" i="1" dirty="0">
                <a:solidFill>
                  <a:sysClr val="windowText" lastClr="000000"/>
                </a:solidFill>
                <a:latin typeface="+mj-ea"/>
                <a:ea typeface="+mj-ea"/>
              </a:rPr>
              <a:t>Suggested readings</a:t>
            </a:r>
            <a:endParaRPr lang="ja-JP" altLang="en-US" sz="2400" i="1" dirty="0">
              <a:solidFill>
                <a:sysClr val="windowText" lastClr="000000"/>
              </a:solidFill>
              <a:latin typeface="+mj-ea"/>
              <a:ea typeface="+mj-ea"/>
            </a:endParaRPr>
          </a:p>
        </p:txBody>
      </p:sp>
      <p:grpSp>
        <p:nvGrpSpPr>
          <p:cNvPr id="37" name="グループ化 36">
            <a:extLst>
              <a:ext uri="{FF2B5EF4-FFF2-40B4-BE49-F238E27FC236}">
                <a16:creationId xmlns:a16="http://schemas.microsoft.com/office/drawing/2014/main" id="{15574EF0-0C58-448F-B50C-75706DD2EB02}"/>
              </a:ext>
            </a:extLst>
          </p:cNvPr>
          <p:cNvGrpSpPr/>
          <p:nvPr/>
        </p:nvGrpSpPr>
        <p:grpSpPr>
          <a:xfrm>
            <a:off x="1389652" y="1614766"/>
            <a:ext cx="1008112" cy="1008112"/>
            <a:chOff x="1173628" y="2094053"/>
            <a:chExt cx="1008112" cy="1008112"/>
          </a:xfrm>
        </p:grpSpPr>
        <p:sp>
          <p:nvSpPr>
            <p:cNvPr id="35" name="楕円 34">
              <a:extLst>
                <a:ext uri="{FF2B5EF4-FFF2-40B4-BE49-F238E27FC236}">
                  <a16:creationId xmlns:a16="http://schemas.microsoft.com/office/drawing/2014/main" id="{65B5FE89-C519-43C2-BA9F-A1F5A7DD7BD2}"/>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図 33">
              <a:extLst>
                <a:ext uri="{FF2B5EF4-FFF2-40B4-BE49-F238E27FC236}">
                  <a16:creationId xmlns:a16="http://schemas.microsoft.com/office/drawing/2014/main" id="{1C03CAC3-516F-4CF9-A8B5-D8D4966BBC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36" name="正方形/長方形 35">
              <a:extLst>
                <a:ext uri="{FF2B5EF4-FFF2-40B4-BE49-F238E27FC236}">
                  <a16:creationId xmlns:a16="http://schemas.microsoft.com/office/drawing/2014/main" id="{1BCD626B-5D01-4DA2-B32E-7648982A0817}"/>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4.1</a:t>
              </a:r>
              <a:endParaRPr lang="ja-JP" altLang="en-US" dirty="0"/>
            </a:p>
          </p:txBody>
        </p:sp>
      </p:grpSp>
      <p:grpSp>
        <p:nvGrpSpPr>
          <p:cNvPr id="38" name="グループ化 37">
            <a:extLst>
              <a:ext uri="{FF2B5EF4-FFF2-40B4-BE49-F238E27FC236}">
                <a16:creationId xmlns:a16="http://schemas.microsoft.com/office/drawing/2014/main" id="{ECF15945-6838-468F-91F8-55D4E6335931}"/>
              </a:ext>
            </a:extLst>
          </p:cNvPr>
          <p:cNvGrpSpPr/>
          <p:nvPr/>
        </p:nvGrpSpPr>
        <p:grpSpPr>
          <a:xfrm>
            <a:off x="1389652" y="2811120"/>
            <a:ext cx="1008112" cy="1008112"/>
            <a:chOff x="1173628" y="2094053"/>
            <a:chExt cx="1008112" cy="1008112"/>
          </a:xfrm>
        </p:grpSpPr>
        <p:sp>
          <p:nvSpPr>
            <p:cNvPr id="39" name="楕円 38">
              <a:extLst>
                <a:ext uri="{FF2B5EF4-FFF2-40B4-BE49-F238E27FC236}">
                  <a16:creationId xmlns:a16="http://schemas.microsoft.com/office/drawing/2014/main" id="{A38AD665-2E03-4BC2-9B8B-C61EDC86160C}"/>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0" name="図 39">
              <a:extLst>
                <a:ext uri="{FF2B5EF4-FFF2-40B4-BE49-F238E27FC236}">
                  <a16:creationId xmlns:a16="http://schemas.microsoft.com/office/drawing/2014/main" id="{8AF9506B-9BBF-44C1-8997-201BD0D47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1" name="正方形/長方形 40">
              <a:extLst>
                <a:ext uri="{FF2B5EF4-FFF2-40B4-BE49-F238E27FC236}">
                  <a16:creationId xmlns:a16="http://schemas.microsoft.com/office/drawing/2014/main" id="{4C0422F6-DE36-49A0-A536-4F27A39799E0}"/>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4.2</a:t>
              </a:r>
              <a:endParaRPr lang="ja-JP" altLang="en-US" dirty="0"/>
            </a:p>
          </p:txBody>
        </p:sp>
      </p:grpSp>
      <p:grpSp>
        <p:nvGrpSpPr>
          <p:cNvPr id="42" name="グループ化 41">
            <a:extLst>
              <a:ext uri="{FF2B5EF4-FFF2-40B4-BE49-F238E27FC236}">
                <a16:creationId xmlns:a16="http://schemas.microsoft.com/office/drawing/2014/main" id="{9F3E93FB-2088-4B5C-8689-A4B8630E1DB7}"/>
              </a:ext>
            </a:extLst>
          </p:cNvPr>
          <p:cNvGrpSpPr/>
          <p:nvPr/>
        </p:nvGrpSpPr>
        <p:grpSpPr>
          <a:xfrm>
            <a:off x="1389652" y="4002314"/>
            <a:ext cx="1008112" cy="1008112"/>
            <a:chOff x="1173628" y="2094053"/>
            <a:chExt cx="1008112" cy="1008112"/>
          </a:xfrm>
        </p:grpSpPr>
        <p:sp>
          <p:nvSpPr>
            <p:cNvPr id="43" name="楕円 42">
              <a:extLst>
                <a:ext uri="{FF2B5EF4-FFF2-40B4-BE49-F238E27FC236}">
                  <a16:creationId xmlns:a16="http://schemas.microsoft.com/office/drawing/2014/main" id="{72A32CB2-7F2F-457D-817D-6CEE5375AB58}"/>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4" name="図 43">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5" name="正方形/長方形 44">
              <a:extLst>
                <a:ext uri="{FF2B5EF4-FFF2-40B4-BE49-F238E27FC236}">
                  <a16:creationId xmlns:a16="http://schemas.microsoft.com/office/drawing/2014/main" id="{ADD4825B-7F40-46EE-A6D9-0BA458BCC95E}"/>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4.3</a:t>
              </a:r>
              <a:endParaRPr lang="ja-JP" altLang="en-US" dirty="0"/>
            </a:p>
          </p:txBody>
        </p:sp>
      </p:grpSp>
      <p:sp>
        <p:nvSpPr>
          <p:cNvPr id="47" name="楕円 46">
            <a:extLst>
              <a:ext uri="{FF2B5EF4-FFF2-40B4-BE49-F238E27FC236}">
                <a16:creationId xmlns:a16="http://schemas.microsoft.com/office/drawing/2014/main" id="{07CDA29C-78D0-42B4-BA15-B1CB78B7697B}"/>
              </a:ext>
            </a:extLst>
          </p:cNvPr>
          <p:cNvSpPr/>
          <p:nvPr/>
        </p:nvSpPr>
        <p:spPr>
          <a:xfrm>
            <a:off x="1394896" y="5193256"/>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436" y="5397985"/>
            <a:ext cx="639835" cy="550025"/>
          </a:xfrm>
          <a:prstGeom prst="rect">
            <a:avLst/>
          </a:prstGeom>
        </p:spPr>
      </p:pic>
      <p:sp>
        <p:nvSpPr>
          <p:cNvPr id="50" name="正方形/長方形 49">
            <a:extLst>
              <a:ext uri="{FF2B5EF4-FFF2-40B4-BE49-F238E27FC236}">
                <a16:creationId xmlns:a16="http://schemas.microsoft.com/office/drawing/2014/main" id="{ADD4825B-7F40-46EE-A6D9-0BA458BCC95E}"/>
              </a:ext>
            </a:extLst>
          </p:cNvPr>
          <p:cNvSpPr/>
          <p:nvPr/>
        </p:nvSpPr>
        <p:spPr>
          <a:xfrm>
            <a:off x="1603042" y="5521962"/>
            <a:ext cx="532518" cy="369332"/>
          </a:xfrm>
          <a:prstGeom prst="rect">
            <a:avLst/>
          </a:prstGeom>
        </p:spPr>
        <p:txBody>
          <a:bodyPr wrap="none">
            <a:spAutoFit/>
          </a:bodyPr>
          <a:lstStyle/>
          <a:p>
            <a:r>
              <a:rPr kumimoji="1" lang="en-US" altLang="ja-JP" i="1" dirty="0">
                <a:latin typeface="+mj-ea"/>
              </a:rPr>
              <a:t>4.4</a:t>
            </a:r>
            <a:endParaRPr lang="ja-JP" altLang="en-US" dirty="0"/>
          </a:p>
        </p:txBody>
      </p:sp>
    </p:spTree>
    <p:extLst>
      <p:ext uri="{BB962C8B-B14F-4D97-AF65-F5344CB8AC3E}">
        <p14:creationId xmlns:p14="http://schemas.microsoft.com/office/powerpoint/2010/main" val="2911768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8E366-3C42-44EC-9E6A-B5536278A084}"/>
              </a:ext>
            </a:extLst>
          </p:cNvPr>
          <p:cNvSpPr>
            <a:spLocks noGrp="1"/>
          </p:cNvSpPr>
          <p:nvPr>
            <p:ph type="title"/>
          </p:nvPr>
        </p:nvSpPr>
        <p:spPr/>
        <p:txBody>
          <a:bodyPr>
            <a:normAutofit fontScale="90000"/>
          </a:bodyPr>
          <a:lstStyle/>
          <a:p>
            <a:r>
              <a:rPr lang="en-US" altLang="ja-JP" i="1" dirty="0">
                <a:solidFill>
                  <a:schemeClr val="bg1"/>
                </a:solidFill>
                <a:latin typeface="+mj-ea"/>
              </a:rPr>
              <a:t>Why summarize data?</a:t>
            </a:r>
            <a:endParaRPr kumimoji="1" lang="ja-JP" altLang="en-US" dirty="0"/>
          </a:p>
        </p:txBody>
      </p:sp>
      <p:sp>
        <p:nvSpPr>
          <p:cNvPr id="3" name="コンテンツ プレースホルダー 2">
            <a:extLst>
              <a:ext uri="{FF2B5EF4-FFF2-40B4-BE49-F238E27FC236}">
                <a16:creationId xmlns:a16="http://schemas.microsoft.com/office/drawing/2014/main" id="{CAA8F337-7B91-47EC-A029-062C5E99CAD0}"/>
              </a:ext>
            </a:extLst>
          </p:cNvPr>
          <p:cNvSpPr>
            <a:spLocks noGrp="1"/>
          </p:cNvSpPr>
          <p:nvPr>
            <p:ph idx="1"/>
          </p:nvPr>
        </p:nvSpPr>
        <p:spPr>
          <a:xfrm>
            <a:off x="263352" y="692697"/>
            <a:ext cx="8496944" cy="6095282"/>
          </a:xfrm>
        </p:spPr>
        <p:txBody>
          <a:bodyPr/>
          <a:lstStyle/>
          <a:p>
            <a:r>
              <a:rPr lang="en-US" altLang="ja-JP" dirty="0" smtClean="0"/>
              <a:t>Summarize </a:t>
            </a:r>
            <a:r>
              <a:rPr lang="en-US" altLang="ja-JP" dirty="0"/>
              <a:t>data = </a:t>
            </a:r>
            <a:r>
              <a:rPr lang="en-US" altLang="ja-JP" i="1" dirty="0"/>
              <a:t>generalization</a:t>
            </a:r>
          </a:p>
          <a:p>
            <a:pPr lvl="1"/>
            <a:r>
              <a:rPr lang="en-US" altLang="ja-JP" dirty="0" smtClean="0"/>
              <a:t>Generalization </a:t>
            </a:r>
            <a:r>
              <a:rPr lang="en-US" altLang="ja-JP" dirty="0"/>
              <a:t>lets us make predictions about these individuals </a:t>
            </a:r>
            <a:endParaRPr lang="en-US" altLang="ja-JP" dirty="0" smtClean="0"/>
          </a:p>
          <a:p>
            <a:pPr lvl="1"/>
            <a:r>
              <a:rPr lang="en-US" altLang="ja-JP" dirty="0"/>
              <a:t>One example is categorization</a:t>
            </a:r>
          </a:p>
          <a:p>
            <a:pPr lvl="1"/>
            <a:r>
              <a:rPr lang="en-US" altLang="ja-JP" dirty="0" smtClean="0">
                <a:solidFill>
                  <a:srgbClr val="C00000"/>
                </a:solidFill>
              </a:rPr>
              <a:t>Through </a:t>
            </a:r>
            <a:r>
              <a:rPr lang="en-US" altLang="ja-JP" dirty="0">
                <a:solidFill>
                  <a:srgbClr val="C00000"/>
                </a:solidFill>
              </a:rPr>
              <a:t>away information</a:t>
            </a:r>
            <a:endParaRPr kumimoji="1" lang="ja-JP" altLang="en-US" dirty="0">
              <a:solidFill>
                <a:srgbClr val="C00000"/>
              </a:solidFill>
            </a:endParaRPr>
          </a:p>
        </p:txBody>
      </p:sp>
      <p:sp>
        <p:nvSpPr>
          <p:cNvPr id="4" name="スライド番号プレースホルダー 3">
            <a:extLst>
              <a:ext uri="{FF2B5EF4-FFF2-40B4-BE49-F238E27FC236}">
                <a16:creationId xmlns:a16="http://schemas.microsoft.com/office/drawing/2014/main" id="{FFCBF85A-A9B8-4F7D-A849-CCCD946A9D78}"/>
              </a:ext>
            </a:extLst>
          </p:cNvPr>
          <p:cNvSpPr>
            <a:spLocks noGrp="1"/>
          </p:cNvSpPr>
          <p:nvPr>
            <p:ph type="sldNum" sz="quarter" idx="12"/>
          </p:nvPr>
        </p:nvSpPr>
        <p:spPr/>
        <p:txBody>
          <a:bodyPr/>
          <a:lstStyle/>
          <a:p>
            <a:fld id="{B848082B-FB6E-49C2-82A1-CCE4BDBECC13}" type="slidenum">
              <a:rPr lang="ja-JP" altLang="en-US" smtClean="0"/>
              <a:pPr/>
              <a:t>5</a:t>
            </a:fld>
            <a:endParaRPr lang="ja-JP" altLang="en-US" dirty="0"/>
          </a:p>
        </p:txBody>
      </p:sp>
      <p:pic>
        <p:nvPicPr>
          <p:cNvPr id="5" name="図 4"/>
          <p:cNvPicPr>
            <a:picLocks noChangeAspect="1"/>
          </p:cNvPicPr>
          <p:nvPr/>
        </p:nvPicPr>
        <p:blipFill>
          <a:blip r:embed="rId3"/>
          <a:stretch>
            <a:fillRect/>
          </a:stretch>
        </p:blipFill>
        <p:spPr>
          <a:xfrm>
            <a:off x="7851065" y="3794466"/>
            <a:ext cx="4258493" cy="3024784"/>
          </a:xfrm>
          <a:prstGeom prst="rect">
            <a:avLst/>
          </a:prstGeom>
        </p:spPr>
      </p:pic>
      <p:pic>
        <p:nvPicPr>
          <p:cNvPr id="1026" name="Picture 2" descr="ãç²¾ç¥ç¾æ£ãåé¡ãã®ç»åæ¤ç´¢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5667" y="756546"/>
            <a:ext cx="1751526" cy="294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1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0FCE-842C-458D-8BDE-0B601616EFCC}"/>
              </a:ext>
            </a:extLst>
          </p:cNvPr>
          <p:cNvSpPr>
            <a:spLocks noGrp="1"/>
          </p:cNvSpPr>
          <p:nvPr>
            <p:ph type="title"/>
          </p:nvPr>
        </p:nvSpPr>
        <p:spPr/>
        <p:txBody>
          <a:bodyPr>
            <a:normAutofit fontScale="90000"/>
          </a:bodyPr>
          <a:lstStyle/>
          <a:p>
            <a:r>
              <a:rPr lang="en-US" altLang="ja-JP" dirty="0"/>
              <a:t>OUTLINE</a:t>
            </a:r>
            <a:endParaRPr kumimoji="1" lang="ja-JP" altLang="en-US" dirty="0"/>
          </a:p>
        </p:txBody>
      </p:sp>
      <p:sp>
        <p:nvSpPr>
          <p:cNvPr id="4" name="スライド番号プレースホルダー 3">
            <a:extLst>
              <a:ext uri="{FF2B5EF4-FFF2-40B4-BE49-F238E27FC236}">
                <a16:creationId xmlns:a16="http://schemas.microsoft.com/office/drawing/2014/main" id="{50C1D62D-9792-4714-9C98-11CF53CB8D4C}"/>
              </a:ext>
            </a:extLst>
          </p:cNvPr>
          <p:cNvSpPr>
            <a:spLocks noGrp="1"/>
          </p:cNvSpPr>
          <p:nvPr>
            <p:ph type="sldNum" sz="quarter" idx="12"/>
          </p:nvPr>
        </p:nvSpPr>
        <p:spPr/>
        <p:txBody>
          <a:bodyPr/>
          <a:lstStyle/>
          <a:p>
            <a:fld id="{B848082B-FB6E-49C2-82A1-CCE4BDBECC13}" type="slidenum">
              <a:rPr lang="ja-JP" altLang="en-US" smtClean="0"/>
              <a:pPr/>
              <a:t>6</a:t>
            </a:fld>
            <a:endParaRPr lang="ja-JP" altLang="en-US" dirty="0"/>
          </a:p>
        </p:txBody>
      </p:sp>
      <p:sp>
        <p:nvSpPr>
          <p:cNvPr id="6" name="正方形/長方形 5">
            <a:extLst>
              <a:ext uri="{FF2B5EF4-FFF2-40B4-BE49-F238E27FC236}">
                <a16:creationId xmlns:a16="http://schemas.microsoft.com/office/drawing/2014/main" id="{904C6F6B-866B-4740-8644-5AF14BA83CCE}"/>
              </a:ext>
            </a:extLst>
          </p:cNvPr>
          <p:cNvSpPr/>
          <p:nvPr/>
        </p:nvSpPr>
        <p:spPr>
          <a:xfrm>
            <a:off x="623392" y="1584487"/>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C31DF1C-8DBA-4A31-ABDB-ADD7BEAA9248}"/>
              </a:ext>
            </a:extLst>
          </p:cNvPr>
          <p:cNvSpPr/>
          <p:nvPr/>
        </p:nvSpPr>
        <p:spPr>
          <a:xfrm>
            <a:off x="623392" y="3966371"/>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F053A3-1BBB-41A3-8885-1995D76471D7}"/>
              </a:ext>
            </a:extLst>
          </p:cNvPr>
          <p:cNvSpPr/>
          <p:nvPr/>
        </p:nvSpPr>
        <p:spPr>
          <a:xfrm>
            <a:off x="623392" y="2775429"/>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5A9E08-5963-48D7-960C-FFDE91FF3774}"/>
              </a:ext>
            </a:extLst>
          </p:cNvPr>
          <p:cNvSpPr/>
          <p:nvPr/>
        </p:nvSpPr>
        <p:spPr>
          <a:xfrm>
            <a:off x="623392" y="5157312"/>
            <a:ext cx="8640960" cy="1080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DAA747C0-6751-4E13-9641-D147A49AB85E}"/>
              </a:ext>
            </a:extLst>
          </p:cNvPr>
          <p:cNvGrpSpPr/>
          <p:nvPr/>
        </p:nvGrpSpPr>
        <p:grpSpPr>
          <a:xfrm>
            <a:off x="623392" y="1584487"/>
            <a:ext cx="1810869" cy="1080000"/>
            <a:chOff x="263352" y="2063774"/>
            <a:chExt cx="1810869" cy="1080000"/>
          </a:xfrm>
        </p:grpSpPr>
        <p:sp>
          <p:nvSpPr>
            <p:cNvPr id="20" name="フローチャート: 論理積ゲート 19">
              <a:extLst>
                <a:ext uri="{FF2B5EF4-FFF2-40B4-BE49-F238E27FC236}">
                  <a16:creationId xmlns:a16="http://schemas.microsoft.com/office/drawing/2014/main" id="{F620A0CE-79FD-4CB4-B618-9E13D412850F}"/>
                </a:ext>
              </a:extLst>
            </p:cNvPr>
            <p:cNvSpPr/>
            <p:nvPr/>
          </p:nvSpPr>
          <p:spPr>
            <a:xfrm>
              <a:off x="994221" y="2063774"/>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0B3FE2-D66A-4B5F-BC15-8FBBD98905AA}"/>
                </a:ext>
              </a:extLst>
            </p:cNvPr>
            <p:cNvSpPr/>
            <p:nvPr/>
          </p:nvSpPr>
          <p:spPr>
            <a:xfrm>
              <a:off x="263352" y="2063774"/>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81CC7BC-7FB0-4817-87D9-5C566F709FE3}"/>
              </a:ext>
            </a:extLst>
          </p:cNvPr>
          <p:cNvGrpSpPr/>
          <p:nvPr/>
        </p:nvGrpSpPr>
        <p:grpSpPr>
          <a:xfrm>
            <a:off x="623392" y="2775429"/>
            <a:ext cx="1810869" cy="1080000"/>
            <a:chOff x="263352" y="3254716"/>
            <a:chExt cx="1810869" cy="1080000"/>
          </a:xfrm>
          <a:solidFill>
            <a:schemeClr val="accent6">
              <a:lumMod val="60000"/>
              <a:lumOff val="40000"/>
            </a:schemeClr>
          </a:solidFill>
        </p:grpSpPr>
        <p:sp>
          <p:nvSpPr>
            <p:cNvPr id="22" name="フローチャート: 論理積ゲート 21">
              <a:extLst>
                <a:ext uri="{FF2B5EF4-FFF2-40B4-BE49-F238E27FC236}">
                  <a16:creationId xmlns:a16="http://schemas.microsoft.com/office/drawing/2014/main" id="{A1BEAA57-A914-472D-A6CD-B0B78294DEC7}"/>
                </a:ext>
              </a:extLst>
            </p:cNvPr>
            <p:cNvSpPr/>
            <p:nvPr/>
          </p:nvSpPr>
          <p:spPr>
            <a:xfrm>
              <a:off x="994221" y="3254716"/>
              <a:ext cx="1080000" cy="1080000"/>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9A944B9-4340-4B6C-BAA8-52C38E74BB78}"/>
                </a:ext>
              </a:extLst>
            </p:cNvPr>
            <p:cNvSpPr/>
            <p:nvPr/>
          </p:nvSpPr>
          <p:spPr>
            <a:xfrm>
              <a:off x="263352" y="3254716"/>
              <a:ext cx="1224136" cy="10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2AD9F80-7362-4E25-979E-F16E175F8E35}"/>
              </a:ext>
            </a:extLst>
          </p:cNvPr>
          <p:cNvGrpSpPr/>
          <p:nvPr/>
        </p:nvGrpSpPr>
        <p:grpSpPr>
          <a:xfrm>
            <a:off x="623392" y="3966371"/>
            <a:ext cx="1810869" cy="1080000"/>
            <a:chOff x="263352" y="4445658"/>
            <a:chExt cx="1810869" cy="1080000"/>
          </a:xfrm>
          <a:solidFill>
            <a:srgbClr val="FBA305"/>
          </a:solidFill>
        </p:grpSpPr>
        <p:sp>
          <p:nvSpPr>
            <p:cNvPr id="24" name="フローチャート: 論理積ゲート 23">
              <a:extLst>
                <a:ext uri="{FF2B5EF4-FFF2-40B4-BE49-F238E27FC236}">
                  <a16:creationId xmlns:a16="http://schemas.microsoft.com/office/drawing/2014/main" id="{154D9243-286F-4E1A-AC31-502AAE4DE87F}"/>
                </a:ext>
              </a:extLst>
            </p:cNvPr>
            <p:cNvSpPr/>
            <p:nvPr/>
          </p:nvSpPr>
          <p:spPr>
            <a:xfrm>
              <a:off x="994221" y="4445658"/>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D293CAD-DF0B-4496-AE6F-EBBE2AEAD47A}"/>
                </a:ext>
              </a:extLst>
            </p:cNvPr>
            <p:cNvSpPr/>
            <p:nvPr/>
          </p:nvSpPr>
          <p:spPr>
            <a:xfrm>
              <a:off x="263352" y="4445658"/>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2EF03A59-F8CA-44D7-901A-2384ABD8B439}"/>
              </a:ext>
            </a:extLst>
          </p:cNvPr>
          <p:cNvGrpSpPr/>
          <p:nvPr/>
        </p:nvGrpSpPr>
        <p:grpSpPr>
          <a:xfrm>
            <a:off x="623392" y="5157312"/>
            <a:ext cx="1810869" cy="1080000"/>
            <a:chOff x="263352" y="5636599"/>
            <a:chExt cx="1810869" cy="1080000"/>
          </a:xfrm>
        </p:grpSpPr>
        <p:sp>
          <p:nvSpPr>
            <p:cNvPr id="26" name="フローチャート: 論理積ゲート 25">
              <a:extLst>
                <a:ext uri="{FF2B5EF4-FFF2-40B4-BE49-F238E27FC236}">
                  <a16:creationId xmlns:a16="http://schemas.microsoft.com/office/drawing/2014/main" id="{5E3311AF-29E3-4FA8-983B-318D3F15836E}"/>
                </a:ext>
              </a:extLst>
            </p:cNvPr>
            <p:cNvSpPr/>
            <p:nvPr/>
          </p:nvSpPr>
          <p:spPr>
            <a:xfrm>
              <a:off x="994221" y="5636599"/>
              <a:ext cx="1080000" cy="1080000"/>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4A0837-B622-4614-A61D-F4888123CA63}"/>
                </a:ext>
              </a:extLst>
            </p:cNvPr>
            <p:cNvSpPr/>
            <p:nvPr/>
          </p:nvSpPr>
          <p:spPr>
            <a:xfrm>
              <a:off x="263352" y="5636599"/>
              <a:ext cx="1224136" cy="108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a:extLst>
              <a:ext uri="{FF2B5EF4-FFF2-40B4-BE49-F238E27FC236}">
                <a16:creationId xmlns:a16="http://schemas.microsoft.com/office/drawing/2014/main" id="{E052FE87-515D-489D-B19F-CF4C6CE370B7}"/>
              </a:ext>
            </a:extLst>
          </p:cNvPr>
          <p:cNvSpPr/>
          <p:nvPr/>
        </p:nvSpPr>
        <p:spPr>
          <a:xfrm>
            <a:off x="2569161" y="1887991"/>
            <a:ext cx="3491149" cy="461665"/>
          </a:xfrm>
          <a:prstGeom prst="rect">
            <a:avLst/>
          </a:prstGeom>
        </p:spPr>
        <p:txBody>
          <a:bodyPr wrap="none">
            <a:spAutoFit/>
          </a:bodyPr>
          <a:lstStyle/>
          <a:p>
            <a:r>
              <a:rPr kumimoji="1" lang="en-US" altLang="ja-JP" sz="2400" i="1" dirty="0">
                <a:solidFill>
                  <a:sysClr val="windowText" lastClr="000000"/>
                </a:solidFill>
                <a:latin typeface="+mj-ea"/>
                <a:ea typeface="+mj-ea"/>
              </a:rPr>
              <a:t>Why summarize data?</a:t>
            </a:r>
            <a:endParaRPr lang="ja-JP" altLang="en-US" sz="2400" i="1" dirty="0">
              <a:solidFill>
                <a:sysClr val="windowText" lastClr="000000"/>
              </a:solidFill>
              <a:latin typeface="+mj-ea"/>
              <a:ea typeface="+mj-ea"/>
            </a:endParaRPr>
          </a:p>
        </p:txBody>
      </p:sp>
      <p:sp>
        <p:nvSpPr>
          <p:cNvPr id="30" name="正方形/長方形 29">
            <a:extLst>
              <a:ext uri="{FF2B5EF4-FFF2-40B4-BE49-F238E27FC236}">
                <a16:creationId xmlns:a16="http://schemas.microsoft.com/office/drawing/2014/main" id="{DC2F23EB-B6BA-4A6A-A275-26BB6C9CE150}"/>
              </a:ext>
            </a:extLst>
          </p:cNvPr>
          <p:cNvSpPr/>
          <p:nvPr/>
        </p:nvSpPr>
        <p:spPr>
          <a:xfrm>
            <a:off x="2569161" y="3084596"/>
            <a:ext cx="4848700" cy="461665"/>
          </a:xfrm>
          <a:prstGeom prst="rect">
            <a:avLst/>
          </a:prstGeom>
        </p:spPr>
        <p:txBody>
          <a:bodyPr wrap="none">
            <a:spAutoFit/>
          </a:bodyPr>
          <a:lstStyle/>
          <a:p>
            <a:r>
              <a:rPr kumimoji="1" lang="en-US" altLang="ja-JP" sz="2400" i="1" dirty="0">
                <a:solidFill>
                  <a:sysClr val="windowText" lastClr="000000"/>
                </a:solidFill>
                <a:latin typeface="+mj-ea"/>
                <a:ea typeface="+mj-ea"/>
              </a:rPr>
              <a:t>Summarizing data using tables</a:t>
            </a:r>
            <a:endParaRPr lang="ja-JP" altLang="en-US" sz="2400" i="1" dirty="0">
              <a:solidFill>
                <a:sysClr val="windowText" lastClr="000000"/>
              </a:solidFill>
              <a:latin typeface="+mj-ea"/>
              <a:ea typeface="+mj-ea"/>
            </a:endParaRPr>
          </a:p>
        </p:txBody>
      </p:sp>
      <p:sp>
        <p:nvSpPr>
          <p:cNvPr id="31" name="正方形/長方形 30">
            <a:extLst>
              <a:ext uri="{FF2B5EF4-FFF2-40B4-BE49-F238E27FC236}">
                <a16:creationId xmlns:a16="http://schemas.microsoft.com/office/drawing/2014/main" id="{6D17FBB3-CA74-407C-8798-A489055B4A7B}"/>
              </a:ext>
            </a:extLst>
          </p:cNvPr>
          <p:cNvSpPr/>
          <p:nvPr/>
        </p:nvSpPr>
        <p:spPr>
          <a:xfrm>
            <a:off x="2569161" y="4275538"/>
            <a:ext cx="6442726" cy="461665"/>
          </a:xfrm>
          <a:prstGeom prst="rect">
            <a:avLst/>
          </a:prstGeom>
        </p:spPr>
        <p:txBody>
          <a:bodyPr wrap="none">
            <a:spAutoFit/>
          </a:bodyPr>
          <a:lstStyle/>
          <a:p>
            <a:r>
              <a:rPr kumimoji="1" lang="en-US" altLang="ja-JP" sz="2400" i="1" dirty="0">
                <a:solidFill>
                  <a:sysClr val="windowText" lastClr="000000"/>
                </a:solidFill>
                <a:latin typeface="+mj-ea"/>
                <a:ea typeface="+mj-ea"/>
              </a:rPr>
              <a:t>Idealized representations of distributions</a:t>
            </a:r>
            <a:endParaRPr lang="ja-JP" altLang="en-US" sz="2400" i="1" dirty="0">
              <a:solidFill>
                <a:sysClr val="windowText" lastClr="000000"/>
              </a:solidFill>
              <a:latin typeface="+mj-ea"/>
              <a:ea typeface="+mj-ea"/>
            </a:endParaRPr>
          </a:p>
        </p:txBody>
      </p:sp>
      <p:sp>
        <p:nvSpPr>
          <p:cNvPr id="32" name="正方形/長方形 31">
            <a:extLst>
              <a:ext uri="{FF2B5EF4-FFF2-40B4-BE49-F238E27FC236}">
                <a16:creationId xmlns:a16="http://schemas.microsoft.com/office/drawing/2014/main" id="{8CBE0CED-DAAD-481F-A612-06DE79F300BC}"/>
              </a:ext>
            </a:extLst>
          </p:cNvPr>
          <p:cNvSpPr/>
          <p:nvPr/>
        </p:nvSpPr>
        <p:spPr>
          <a:xfrm>
            <a:off x="2569161" y="5469993"/>
            <a:ext cx="3333986" cy="461665"/>
          </a:xfrm>
          <a:prstGeom prst="rect">
            <a:avLst/>
          </a:prstGeom>
        </p:spPr>
        <p:txBody>
          <a:bodyPr wrap="square">
            <a:spAutoFit/>
          </a:bodyPr>
          <a:lstStyle/>
          <a:p>
            <a:r>
              <a:rPr kumimoji="1" lang="en-US" altLang="ja-JP" sz="2400" i="1" dirty="0">
                <a:solidFill>
                  <a:sysClr val="windowText" lastClr="000000"/>
                </a:solidFill>
                <a:latin typeface="+mj-ea"/>
                <a:ea typeface="+mj-ea"/>
              </a:rPr>
              <a:t>Suggested readings</a:t>
            </a:r>
            <a:endParaRPr lang="ja-JP" altLang="en-US" sz="2400" i="1" dirty="0">
              <a:solidFill>
                <a:sysClr val="windowText" lastClr="000000"/>
              </a:solidFill>
              <a:latin typeface="+mj-ea"/>
              <a:ea typeface="+mj-ea"/>
            </a:endParaRPr>
          </a:p>
        </p:txBody>
      </p:sp>
      <p:grpSp>
        <p:nvGrpSpPr>
          <p:cNvPr id="37" name="グループ化 36">
            <a:extLst>
              <a:ext uri="{FF2B5EF4-FFF2-40B4-BE49-F238E27FC236}">
                <a16:creationId xmlns:a16="http://schemas.microsoft.com/office/drawing/2014/main" id="{15574EF0-0C58-448F-B50C-75706DD2EB02}"/>
              </a:ext>
            </a:extLst>
          </p:cNvPr>
          <p:cNvGrpSpPr/>
          <p:nvPr/>
        </p:nvGrpSpPr>
        <p:grpSpPr>
          <a:xfrm>
            <a:off x="1389652" y="1614766"/>
            <a:ext cx="1008112" cy="1008112"/>
            <a:chOff x="1173628" y="2094053"/>
            <a:chExt cx="1008112" cy="1008112"/>
          </a:xfrm>
        </p:grpSpPr>
        <p:sp>
          <p:nvSpPr>
            <p:cNvPr id="35" name="楕円 34">
              <a:extLst>
                <a:ext uri="{FF2B5EF4-FFF2-40B4-BE49-F238E27FC236}">
                  <a16:creationId xmlns:a16="http://schemas.microsoft.com/office/drawing/2014/main" id="{65B5FE89-C519-43C2-BA9F-A1F5A7DD7BD2}"/>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図 33">
              <a:extLst>
                <a:ext uri="{FF2B5EF4-FFF2-40B4-BE49-F238E27FC236}">
                  <a16:creationId xmlns:a16="http://schemas.microsoft.com/office/drawing/2014/main" id="{1C03CAC3-516F-4CF9-A8B5-D8D4966BBC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36" name="正方形/長方形 35">
              <a:extLst>
                <a:ext uri="{FF2B5EF4-FFF2-40B4-BE49-F238E27FC236}">
                  <a16:creationId xmlns:a16="http://schemas.microsoft.com/office/drawing/2014/main" id="{1BCD626B-5D01-4DA2-B32E-7648982A0817}"/>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4.1</a:t>
              </a:r>
              <a:endParaRPr lang="ja-JP" altLang="en-US" dirty="0"/>
            </a:p>
          </p:txBody>
        </p:sp>
      </p:grpSp>
      <p:grpSp>
        <p:nvGrpSpPr>
          <p:cNvPr id="38" name="グループ化 37">
            <a:extLst>
              <a:ext uri="{FF2B5EF4-FFF2-40B4-BE49-F238E27FC236}">
                <a16:creationId xmlns:a16="http://schemas.microsoft.com/office/drawing/2014/main" id="{ECF15945-6838-468F-91F8-55D4E6335931}"/>
              </a:ext>
            </a:extLst>
          </p:cNvPr>
          <p:cNvGrpSpPr/>
          <p:nvPr/>
        </p:nvGrpSpPr>
        <p:grpSpPr>
          <a:xfrm>
            <a:off x="1389652" y="2811120"/>
            <a:ext cx="1008112" cy="1008112"/>
            <a:chOff x="1173628" y="2094053"/>
            <a:chExt cx="1008112" cy="1008112"/>
          </a:xfrm>
        </p:grpSpPr>
        <p:sp>
          <p:nvSpPr>
            <p:cNvPr id="39" name="楕円 38">
              <a:extLst>
                <a:ext uri="{FF2B5EF4-FFF2-40B4-BE49-F238E27FC236}">
                  <a16:creationId xmlns:a16="http://schemas.microsoft.com/office/drawing/2014/main" id="{A38AD665-2E03-4BC2-9B8B-C61EDC86160C}"/>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0" name="図 39">
              <a:extLst>
                <a:ext uri="{FF2B5EF4-FFF2-40B4-BE49-F238E27FC236}">
                  <a16:creationId xmlns:a16="http://schemas.microsoft.com/office/drawing/2014/main" id="{8AF9506B-9BBF-44C1-8997-201BD0D47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1" name="正方形/長方形 40">
              <a:extLst>
                <a:ext uri="{FF2B5EF4-FFF2-40B4-BE49-F238E27FC236}">
                  <a16:creationId xmlns:a16="http://schemas.microsoft.com/office/drawing/2014/main" id="{4C0422F6-DE36-49A0-A536-4F27A39799E0}"/>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4.2</a:t>
              </a:r>
              <a:endParaRPr lang="ja-JP" altLang="en-US" dirty="0"/>
            </a:p>
          </p:txBody>
        </p:sp>
      </p:grpSp>
      <p:grpSp>
        <p:nvGrpSpPr>
          <p:cNvPr id="42" name="グループ化 41">
            <a:extLst>
              <a:ext uri="{FF2B5EF4-FFF2-40B4-BE49-F238E27FC236}">
                <a16:creationId xmlns:a16="http://schemas.microsoft.com/office/drawing/2014/main" id="{9F3E93FB-2088-4B5C-8689-A4B8630E1DB7}"/>
              </a:ext>
            </a:extLst>
          </p:cNvPr>
          <p:cNvGrpSpPr/>
          <p:nvPr/>
        </p:nvGrpSpPr>
        <p:grpSpPr>
          <a:xfrm>
            <a:off x="1389652" y="4002314"/>
            <a:ext cx="1008112" cy="1008112"/>
            <a:chOff x="1173628" y="2094053"/>
            <a:chExt cx="1008112" cy="1008112"/>
          </a:xfrm>
        </p:grpSpPr>
        <p:sp>
          <p:nvSpPr>
            <p:cNvPr id="43" name="楕円 42">
              <a:extLst>
                <a:ext uri="{FF2B5EF4-FFF2-40B4-BE49-F238E27FC236}">
                  <a16:creationId xmlns:a16="http://schemas.microsoft.com/office/drawing/2014/main" id="{72A32CB2-7F2F-457D-817D-6CEE5375AB58}"/>
                </a:ext>
              </a:extLst>
            </p:cNvPr>
            <p:cNvSpPr/>
            <p:nvPr/>
          </p:nvSpPr>
          <p:spPr>
            <a:xfrm>
              <a:off x="1173628" y="2094053"/>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4" name="図 43">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7002" y="2304625"/>
              <a:ext cx="639835" cy="550025"/>
            </a:xfrm>
            <a:prstGeom prst="rect">
              <a:avLst/>
            </a:prstGeom>
          </p:spPr>
        </p:pic>
        <p:sp>
          <p:nvSpPr>
            <p:cNvPr id="45" name="正方形/長方形 44">
              <a:extLst>
                <a:ext uri="{FF2B5EF4-FFF2-40B4-BE49-F238E27FC236}">
                  <a16:creationId xmlns:a16="http://schemas.microsoft.com/office/drawing/2014/main" id="{ADD4825B-7F40-46EE-A6D9-0BA458BCC95E}"/>
                </a:ext>
              </a:extLst>
            </p:cNvPr>
            <p:cNvSpPr/>
            <p:nvPr/>
          </p:nvSpPr>
          <p:spPr>
            <a:xfrm>
              <a:off x="1387018" y="2428602"/>
              <a:ext cx="532518" cy="369332"/>
            </a:xfrm>
            <a:prstGeom prst="rect">
              <a:avLst/>
            </a:prstGeom>
          </p:spPr>
          <p:txBody>
            <a:bodyPr wrap="none">
              <a:spAutoFit/>
            </a:bodyPr>
            <a:lstStyle/>
            <a:p>
              <a:r>
                <a:rPr kumimoji="1" lang="en-US" altLang="ja-JP" i="1" dirty="0">
                  <a:latin typeface="+mj-ea"/>
                </a:rPr>
                <a:t>4.3</a:t>
              </a:r>
              <a:endParaRPr lang="ja-JP" altLang="en-US" dirty="0"/>
            </a:p>
          </p:txBody>
        </p:sp>
      </p:grpSp>
      <p:sp>
        <p:nvSpPr>
          <p:cNvPr id="47" name="楕円 46">
            <a:extLst>
              <a:ext uri="{FF2B5EF4-FFF2-40B4-BE49-F238E27FC236}">
                <a16:creationId xmlns:a16="http://schemas.microsoft.com/office/drawing/2014/main" id="{07CDA29C-78D0-42B4-BA15-B1CB78B7697B}"/>
              </a:ext>
            </a:extLst>
          </p:cNvPr>
          <p:cNvSpPr/>
          <p:nvPr/>
        </p:nvSpPr>
        <p:spPr>
          <a:xfrm>
            <a:off x="1394896" y="5193256"/>
            <a:ext cx="1008112" cy="1008112"/>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a:extLst>
              <a:ext uri="{FF2B5EF4-FFF2-40B4-BE49-F238E27FC236}">
                <a16:creationId xmlns:a16="http://schemas.microsoft.com/office/drawing/2014/main" id="{E3B76E07-F9AE-4E69-A352-54C13ADCC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436" y="5397985"/>
            <a:ext cx="639835" cy="550025"/>
          </a:xfrm>
          <a:prstGeom prst="rect">
            <a:avLst/>
          </a:prstGeom>
        </p:spPr>
      </p:pic>
      <p:sp>
        <p:nvSpPr>
          <p:cNvPr id="50" name="正方形/長方形 49">
            <a:extLst>
              <a:ext uri="{FF2B5EF4-FFF2-40B4-BE49-F238E27FC236}">
                <a16:creationId xmlns:a16="http://schemas.microsoft.com/office/drawing/2014/main" id="{ADD4825B-7F40-46EE-A6D9-0BA458BCC95E}"/>
              </a:ext>
            </a:extLst>
          </p:cNvPr>
          <p:cNvSpPr/>
          <p:nvPr/>
        </p:nvSpPr>
        <p:spPr>
          <a:xfrm>
            <a:off x="1603042" y="5521962"/>
            <a:ext cx="532518" cy="369332"/>
          </a:xfrm>
          <a:prstGeom prst="rect">
            <a:avLst/>
          </a:prstGeom>
        </p:spPr>
        <p:txBody>
          <a:bodyPr wrap="none">
            <a:spAutoFit/>
          </a:bodyPr>
          <a:lstStyle/>
          <a:p>
            <a:r>
              <a:rPr kumimoji="1" lang="en-US" altLang="ja-JP" i="1" dirty="0">
                <a:latin typeface="+mj-ea"/>
              </a:rPr>
              <a:t>4.4</a:t>
            </a:r>
            <a:endParaRPr lang="ja-JP" altLang="en-US" dirty="0"/>
          </a:p>
        </p:txBody>
      </p:sp>
    </p:spTree>
    <p:extLst>
      <p:ext uri="{BB962C8B-B14F-4D97-AF65-F5344CB8AC3E}">
        <p14:creationId xmlns:p14="http://schemas.microsoft.com/office/powerpoint/2010/main" val="610942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i="1" dirty="0">
                <a:solidFill>
                  <a:schemeClr val="bg1"/>
                </a:solidFill>
                <a:latin typeface="+mj-ea"/>
              </a:rPr>
              <a:t>Summarizing data using tables</a:t>
            </a:r>
            <a:endParaRPr kumimoji="1" lang="ja-JP" altLang="en-US" dirty="0"/>
          </a:p>
        </p:txBody>
      </p:sp>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7</a:t>
            </a:fld>
            <a:endParaRPr lang="ja-JP" altLang="en-US" dirty="0"/>
          </a:p>
        </p:txBody>
      </p:sp>
      <p:sp>
        <p:nvSpPr>
          <p:cNvPr id="8" name="正方形/長方形 7"/>
          <p:cNvSpPr/>
          <p:nvPr/>
        </p:nvSpPr>
        <p:spPr>
          <a:xfrm>
            <a:off x="191344" y="733268"/>
            <a:ext cx="9001000" cy="646331"/>
          </a:xfrm>
          <a:prstGeom prst="rect">
            <a:avLst/>
          </a:prstGeom>
        </p:spPr>
        <p:txBody>
          <a:bodyPr wrap="square">
            <a:spAutoFit/>
          </a:bodyPr>
          <a:lstStyle/>
          <a:p>
            <a:r>
              <a:rPr lang="en-US" altLang="ja-JP" sz="3600" b="1" dirty="0">
                <a:solidFill>
                  <a:srgbClr val="0070C0"/>
                </a:solidFill>
                <a:latin typeface="+mn-ea"/>
              </a:rPr>
              <a:t>4.2.1 Frequency distributions</a:t>
            </a:r>
            <a:endParaRPr lang="en-US" altLang="ja-JP" sz="3600" b="1" i="0" dirty="0">
              <a:solidFill>
                <a:srgbClr val="0070C0"/>
              </a:solidFill>
              <a:effectLst/>
              <a:latin typeface="+mn-ea"/>
            </a:endParaRPr>
          </a:p>
        </p:txBody>
      </p:sp>
      <p:pic>
        <p:nvPicPr>
          <p:cNvPr id="10" name="Picture 2" descr="A Sumerian tablet from the Louvre, showing a sales contract for a house and field.  Public domain, via Wikimedia Commons.">
            <a:extLst>
              <a:ext uri="{FF2B5EF4-FFF2-40B4-BE49-F238E27FC236}">
                <a16:creationId xmlns:a16="http://schemas.microsoft.com/office/drawing/2014/main" id="{700D4CB7-89D8-477B-A71D-872D2766F8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232" y="3068960"/>
            <a:ext cx="3888432" cy="36724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コンテンツ プレースホルダー 10"/>
              <p:cNvSpPr>
                <a:spLocks noGrp="1"/>
              </p:cNvSpPr>
              <p:nvPr>
                <p:ph idx="1"/>
              </p:nvPr>
            </p:nvSpPr>
            <p:spPr>
              <a:xfrm>
                <a:off x="375520" y="908720"/>
                <a:ext cx="11265096" cy="2036711"/>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3600" i="1" dirty="0" smtClean="0">
                              <a:solidFill>
                                <a:schemeClr val="tx1">
                                  <a:lumMod val="75000"/>
                                  <a:lumOff val="25000"/>
                                </a:schemeClr>
                              </a:solidFill>
                              <a:latin typeface="Cambria Math" panose="02040503050406030204" pitchFamily="18" charset="0"/>
                            </a:rPr>
                          </m:ctrlPr>
                        </m:sSubPr>
                        <m:e>
                          <m:r>
                            <a:rPr lang="en-US" altLang="ja-JP" sz="3600" b="0" i="1">
                              <a:solidFill>
                                <a:schemeClr val="tx1">
                                  <a:lumMod val="75000"/>
                                  <a:lumOff val="25000"/>
                                </a:schemeClr>
                              </a:solidFill>
                              <a:latin typeface="Cambria Math" panose="02040503050406030204" pitchFamily="18" charset="0"/>
                            </a:rPr>
                            <m:t>𝑅𝑒𝑙𝑎𝑡𝑖𝑣𝑒</m:t>
                          </m:r>
                          <m:r>
                            <a:rPr lang="en-US" altLang="ja-JP" sz="3600" b="0" i="1">
                              <a:solidFill>
                                <a:schemeClr val="tx1">
                                  <a:lumMod val="75000"/>
                                  <a:lumOff val="25000"/>
                                </a:schemeClr>
                              </a:solidFill>
                              <a:latin typeface="Cambria Math" panose="02040503050406030204" pitchFamily="18" charset="0"/>
                            </a:rPr>
                            <m:t> </m:t>
                          </m:r>
                          <m:r>
                            <a:rPr lang="en-US" altLang="ja-JP" sz="3600" b="0" i="1">
                              <a:solidFill>
                                <a:schemeClr val="tx1">
                                  <a:lumMod val="75000"/>
                                  <a:lumOff val="25000"/>
                                </a:schemeClr>
                              </a:solidFill>
                              <a:latin typeface="Cambria Math" panose="02040503050406030204" pitchFamily="18" charset="0"/>
                            </a:rPr>
                            <m:t>𝑓𝑟𝑒𝑞𝑢𝑒𝑛𝑐𝑦</m:t>
                          </m:r>
                        </m:e>
                        <m:sub>
                          <m:r>
                            <a:rPr lang="en-US" altLang="ja-JP" sz="3600" b="0" i="1" dirty="0" smtClean="0">
                              <a:solidFill>
                                <a:schemeClr val="tx1">
                                  <a:lumMod val="75000"/>
                                  <a:lumOff val="25000"/>
                                </a:schemeClr>
                              </a:solidFill>
                              <a:latin typeface="Cambria Math" panose="02040503050406030204" pitchFamily="18" charset="0"/>
                            </a:rPr>
                            <m:t>𝑖</m:t>
                          </m:r>
                        </m:sub>
                      </m:sSub>
                      <m:r>
                        <a:rPr lang="en-US" altLang="ja-JP" sz="3600" b="0" i="1" smtClean="0">
                          <a:solidFill>
                            <a:schemeClr val="tx1">
                              <a:lumMod val="75000"/>
                              <a:lumOff val="25000"/>
                            </a:schemeClr>
                          </a:solidFill>
                          <a:latin typeface="Cambria Math" panose="02040503050406030204" pitchFamily="18" charset="0"/>
                        </a:rPr>
                        <m:t>= </m:t>
                      </m:r>
                      <m:f>
                        <m:fPr>
                          <m:ctrlPr>
                            <a:rPr lang="en-US" altLang="ja-JP" sz="3600" i="1" smtClean="0">
                              <a:solidFill>
                                <a:schemeClr val="tx1">
                                  <a:lumMod val="75000"/>
                                  <a:lumOff val="25000"/>
                                </a:schemeClr>
                              </a:solidFill>
                              <a:latin typeface="Cambria Math" panose="02040503050406030204" pitchFamily="18" charset="0"/>
                            </a:rPr>
                          </m:ctrlPr>
                        </m:fPr>
                        <m:num>
                          <m:sSub>
                            <m:sSubPr>
                              <m:ctrlPr>
                                <a:rPr lang="en-US" altLang="ja-JP" sz="3600" i="1" dirty="0">
                                  <a:solidFill>
                                    <a:schemeClr val="tx1">
                                      <a:lumMod val="75000"/>
                                      <a:lumOff val="25000"/>
                                    </a:schemeClr>
                                  </a:solidFill>
                                  <a:latin typeface="Cambria Math" panose="02040503050406030204" pitchFamily="18" charset="0"/>
                                </a:rPr>
                              </m:ctrlPr>
                            </m:sSubPr>
                            <m:e>
                              <m:r>
                                <a:rPr lang="en-US" altLang="ja-JP" sz="3600" b="0" i="1" smtClean="0">
                                  <a:solidFill>
                                    <a:schemeClr val="tx1">
                                      <a:lumMod val="75000"/>
                                      <a:lumOff val="25000"/>
                                    </a:schemeClr>
                                  </a:solidFill>
                                  <a:latin typeface="Cambria Math" panose="02040503050406030204" pitchFamily="18" charset="0"/>
                                </a:rPr>
                                <m:t>𝐴𝑏𝑠𝑜𝑙𝑢𝑡𝑒</m:t>
                              </m:r>
                              <m:r>
                                <a:rPr lang="en-US" altLang="ja-JP" sz="3600" b="0" i="1">
                                  <a:solidFill>
                                    <a:schemeClr val="tx1">
                                      <a:lumMod val="75000"/>
                                      <a:lumOff val="25000"/>
                                    </a:schemeClr>
                                  </a:solidFill>
                                  <a:latin typeface="Cambria Math" panose="02040503050406030204" pitchFamily="18" charset="0"/>
                                </a:rPr>
                                <m:t> </m:t>
                              </m:r>
                              <m:r>
                                <a:rPr lang="en-US" altLang="ja-JP" sz="3600" b="0" i="1">
                                  <a:solidFill>
                                    <a:schemeClr val="tx1">
                                      <a:lumMod val="75000"/>
                                      <a:lumOff val="25000"/>
                                    </a:schemeClr>
                                  </a:solidFill>
                                  <a:latin typeface="Cambria Math" panose="02040503050406030204" pitchFamily="18" charset="0"/>
                                </a:rPr>
                                <m:t>𝑓𝑟𝑒𝑞𝑢𝑒𝑛𝑐𝑦</m:t>
                              </m:r>
                            </m:e>
                            <m:sub>
                              <m:r>
                                <a:rPr lang="en-US" altLang="ja-JP" sz="3600" b="0" i="1" dirty="0">
                                  <a:solidFill>
                                    <a:schemeClr val="tx1">
                                      <a:lumMod val="75000"/>
                                      <a:lumOff val="25000"/>
                                    </a:schemeClr>
                                  </a:solidFill>
                                  <a:latin typeface="Cambria Math" panose="02040503050406030204" pitchFamily="18" charset="0"/>
                                </a:rPr>
                                <m:t>𝑖</m:t>
                              </m:r>
                            </m:sub>
                          </m:sSub>
                        </m:num>
                        <m:den>
                          <m:nary>
                            <m:naryPr>
                              <m:chr m:val="∑"/>
                              <m:ctrlPr>
                                <a:rPr lang="en-US" altLang="ja-JP" sz="3600" i="1" smtClean="0">
                                  <a:solidFill>
                                    <a:schemeClr val="tx1">
                                      <a:lumMod val="75000"/>
                                      <a:lumOff val="25000"/>
                                    </a:schemeClr>
                                  </a:solidFill>
                                  <a:latin typeface="Cambria Math" panose="02040503050406030204" pitchFamily="18" charset="0"/>
                                </a:rPr>
                              </m:ctrlPr>
                            </m:naryPr>
                            <m:sub>
                              <m:r>
                                <m:rPr>
                                  <m:brk m:alnAt="23"/>
                                </m:rPr>
                                <a:rPr lang="en-US" altLang="ja-JP" sz="3600" b="0" i="1" smtClean="0">
                                  <a:solidFill>
                                    <a:schemeClr val="tx1">
                                      <a:lumMod val="75000"/>
                                      <a:lumOff val="25000"/>
                                    </a:schemeClr>
                                  </a:solidFill>
                                  <a:latin typeface="Cambria Math" panose="02040503050406030204" pitchFamily="18" charset="0"/>
                                </a:rPr>
                                <m:t>𝑗</m:t>
                              </m:r>
                              <m:r>
                                <a:rPr lang="en-US" altLang="ja-JP" sz="3600" b="0" i="1" smtClean="0">
                                  <a:solidFill>
                                    <a:schemeClr val="tx1">
                                      <a:lumMod val="75000"/>
                                      <a:lumOff val="25000"/>
                                    </a:schemeClr>
                                  </a:solidFill>
                                  <a:latin typeface="Cambria Math" panose="02040503050406030204" pitchFamily="18" charset="0"/>
                                </a:rPr>
                                <m:t>=1</m:t>
                              </m:r>
                            </m:sub>
                            <m:sup>
                              <m:r>
                                <a:rPr lang="en-US" altLang="ja-JP" sz="3600" b="0" i="1" smtClean="0">
                                  <a:solidFill>
                                    <a:schemeClr val="tx1">
                                      <a:lumMod val="75000"/>
                                      <a:lumOff val="25000"/>
                                    </a:schemeClr>
                                  </a:solidFill>
                                  <a:latin typeface="Cambria Math" panose="02040503050406030204" pitchFamily="18" charset="0"/>
                                </a:rPr>
                                <m:t>𝑁</m:t>
                              </m:r>
                            </m:sup>
                            <m:e>
                              <m:sSub>
                                <m:sSubPr>
                                  <m:ctrlPr>
                                    <a:rPr lang="en-US" altLang="ja-JP" sz="3600" i="1" dirty="0">
                                      <a:solidFill>
                                        <a:schemeClr val="tx1">
                                          <a:lumMod val="75000"/>
                                          <a:lumOff val="25000"/>
                                        </a:schemeClr>
                                      </a:solidFill>
                                      <a:latin typeface="Cambria Math" panose="02040503050406030204" pitchFamily="18" charset="0"/>
                                    </a:rPr>
                                  </m:ctrlPr>
                                </m:sSubPr>
                                <m:e>
                                  <m:r>
                                    <a:rPr lang="en-US" altLang="ja-JP" sz="3600" b="0" i="1">
                                      <a:solidFill>
                                        <a:schemeClr val="tx1">
                                          <a:lumMod val="75000"/>
                                          <a:lumOff val="25000"/>
                                        </a:schemeClr>
                                      </a:solidFill>
                                      <a:latin typeface="Cambria Math" panose="02040503050406030204" pitchFamily="18" charset="0"/>
                                    </a:rPr>
                                    <m:t>𝐴𝑏𝑠𝑜𝑙𝑢𝑡𝑒</m:t>
                                  </m:r>
                                  <m:r>
                                    <a:rPr lang="en-US" altLang="ja-JP" sz="3600" b="0" i="1">
                                      <a:solidFill>
                                        <a:schemeClr val="tx1">
                                          <a:lumMod val="75000"/>
                                          <a:lumOff val="25000"/>
                                        </a:schemeClr>
                                      </a:solidFill>
                                      <a:latin typeface="Cambria Math" panose="02040503050406030204" pitchFamily="18" charset="0"/>
                                    </a:rPr>
                                    <m:t> </m:t>
                                  </m:r>
                                  <m:r>
                                    <a:rPr lang="en-US" altLang="ja-JP" sz="3600" b="0" i="1">
                                      <a:solidFill>
                                        <a:schemeClr val="tx1">
                                          <a:lumMod val="75000"/>
                                          <a:lumOff val="25000"/>
                                        </a:schemeClr>
                                      </a:solidFill>
                                      <a:latin typeface="Cambria Math" panose="02040503050406030204" pitchFamily="18" charset="0"/>
                                    </a:rPr>
                                    <m:t>𝑓𝑟𝑒𝑞𝑢𝑒𝑛𝑐𝑦</m:t>
                                  </m:r>
                                </m:e>
                                <m:sub>
                                  <m:r>
                                    <a:rPr lang="en-US" altLang="ja-JP" sz="3600" b="0" i="1" smtClean="0">
                                      <a:solidFill>
                                        <a:schemeClr val="tx1">
                                          <a:lumMod val="75000"/>
                                          <a:lumOff val="25000"/>
                                        </a:schemeClr>
                                      </a:solidFill>
                                      <a:latin typeface="Cambria Math" panose="02040503050406030204" pitchFamily="18" charset="0"/>
                                    </a:rPr>
                                    <m:t>𝑗</m:t>
                                  </m:r>
                                </m:sub>
                              </m:sSub>
                            </m:e>
                          </m:nary>
                        </m:den>
                      </m:f>
                    </m:oMath>
                  </m:oMathPara>
                </a14:m>
                <a:endParaRPr lang="en-US" altLang="ja-JP" sz="3200" dirty="0" smtClean="0">
                  <a:solidFill>
                    <a:schemeClr val="tx1">
                      <a:lumMod val="75000"/>
                      <a:lumOff val="25000"/>
                    </a:schemeClr>
                  </a:solidFill>
                  <a:latin typeface="+mn-ea"/>
                </a:endParaRPr>
              </a:p>
            </p:txBody>
          </p:sp>
        </mc:Choice>
        <mc:Fallback xmlns="">
          <p:sp>
            <p:nvSpPr>
              <p:cNvPr id="11" name="コンテンツ プレースホルダー 10"/>
              <p:cNvSpPr>
                <a:spLocks noGrp="1" noRot="1" noChangeAspect="1" noMove="1" noResize="1" noEditPoints="1" noAdjustHandles="1" noChangeArrowheads="1" noChangeShapeType="1" noTextEdit="1"/>
              </p:cNvSpPr>
              <p:nvPr>
                <p:ph idx="1"/>
              </p:nvPr>
            </p:nvSpPr>
            <p:spPr>
              <a:xfrm>
                <a:off x="375520" y="908720"/>
                <a:ext cx="11265096" cy="2036711"/>
              </a:xfrm>
              <a:prstGeom prst="rect">
                <a:avLst/>
              </a:prstGeom>
              <a:blipFill>
                <a:blip r:embed="rId3"/>
                <a:stretch>
                  <a:fillRect/>
                </a:stretch>
              </a:blipFill>
            </p:spPr>
            <p:txBody>
              <a:bodyPr/>
              <a:lstStyle/>
              <a:p>
                <a:r>
                  <a:rPr lang="ja-JP" altLang="en-US">
                    <a:noFill/>
                  </a:rPr>
                  <a:t> </a:t>
                </a:r>
              </a:p>
            </p:txBody>
          </p:sp>
        </mc:Fallback>
      </mc:AlternateContent>
      <p:graphicFrame>
        <p:nvGraphicFramePr>
          <p:cNvPr id="13" name="表 12"/>
          <p:cNvGraphicFramePr>
            <a:graphicFrameLocks noGrp="1"/>
          </p:cNvGraphicFramePr>
          <p:nvPr>
            <p:extLst>
              <p:ext uri="{D42A27DB-BD31-4B8C-83A1-F6EECF244321}">
                <p14:modId xmlns:p14="http://schemas.microsoft.com/office/powerpoint/2010/main" val="2426875885"/>
              </p:ext>
            </p:extLst>
          </p:nvPr>
        </p:nvGraphicFramePr>
        <p:xfrm>
          <a:off x="362498" y="4655324"/>
          <a:ext cx="7628370" cy="1051560"/>
        </p:xfrm>
        <a:graphic>
          <a:graphicData uri="http://schemas.openxmlformats.org/drawingml/2006/table">
            <a:tbl>
              <a:tblPr/>
              <a:tblGrid>
                <a:gridCol w="1460945">
                  <a:extLst>
                    <a:ext uri="{9D8B030D-6E8A-4147-A177-3AD203B41FA5}">
                      <a16:colId xmlns:a16="http://schemas.microsoft.com/office/drawing/2014/main" val="4232840253"/>
                    </a:ext>
                  </a:extLst>
                </a:gridCol>
                <a:gridCol w="2393787">
                  <a:extLst>
                    <a:ext uri="{9D8B030D-6E8A-4147-A177-3AD203B41FA5}">
                      <a16:colId xmlns:a16="http://schemas.microsoft.com/office/drawing/2014/main" val="1191311738"/>
                    </a:ext>
                  </a:extLst>
                </a:gridCol>
                <a:gridCol w="2286878">
                  <a:extLst>
                    <a:ext uri="{9D8B030D-6E8A-4147-A177-3AD203B41FA5}">
                      <a16:colId xmlns:a16="http://schemas.microsoft.com/office/drawing/2014/main" val="2055120011"/>
                    </a:ext>
                  </a:extLst>
                </a:gridCol>
                <a:gridCol w="1486760">
                  <a:extLst>
                    <a:ext uri="{9D8B030D-6E8A-4147-A177-3AD203B41FA5}">
                      <a16:colId xmlns:a16="http://schemas.microsoft.com/office/drawing/2014/main" val="3246889576"/>
                    </a:ext>
                  </a:extLst>
                </a:gridCol>
              </a:tblGrid>
              <a:tr h="350520">
                <a:tc>
                  <a:txBody>
                    <a:bodyPr/>
                    <a:lstStyle/>
                    <a:p>
                      <a:pPr algn="ctr"/>
                      <a:r>
                        <a:rPr lang="en-US" sz="1800" b="1">
                          <a:effectLst/>
                        </a:rPr>
                        <a:t>PhysActive</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sz="1800" b="1">
                          <a:effectLst/>
                        </a:rPr>
                        <a:t>AbsoluteFrequency</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sz="1800" b="1" dirty="0" err="1">
                          <a:effectLst/>
                        </a:rPr>
                        <a:t>RelativeFrequency</a:t>
                      </a:r>
                      <a:endParaRPr lang="en-US" sz="1800" b="1" dirty="0">
                        <a:effectLst/>
                      </a:endParaRP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sz="1800" b="1">
                          <a:effectLst/>
                        </a:rPr>
                        <a:t>Percentage</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3871741"/>
                  </a:ext>
                </a:extLst>
              </a:tr>
              <a:tr h="350520">
                <a:tc>
                  <a:txBody>
                    <a:bodyPr/>
                    <a:lstStyle/>
                    <a:p>
                      <a:pPr algn="ctr"/>
                      <a:r>
                        <a:rPr lang="en-US" sz="1800">
                          <a:effectLst/>
                        </a:rPr>
                        <a:t>No</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sz="1800">
                          <a:effectLst/>
                        </a:rPr>
                        <a:t>2473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sz="1800">
                          <a:effectLst/>
                        </a:rPr>
                        <a:t>0.454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sz="1800" dirty="0">
                          <a:effectLst/>
                        </a:rPr>
                        <a:t>45.418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3014394"/>
                  </a:ext>
                </a:extLst>
              </a:tr>
              <a:tr h="350520">
                <a:tc>
                  <a:txBody>
                    <a:bodyPr/>
                    <a:lstStyle/>
                    <a:p>
                      <a:pPr algn="ctr"/>
                      <a:r>
                        <a:rPr lang="en-US" sz="1800">
                          <a:effectLst/>
                        </a:rPr>
                        <a:t>Yes</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sz="1800">
                          <a:effectLst/>
                        </a:rPr>
                        <a:t>2972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sz="1800" dirty="0">
                          <a:effectLst/>
                        </a:rPr>
                        <a:t>0.546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sz="1800" dirty="0">
                          <a:effectLst/>
                        </a:rPr>
                        <a:t>54.582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0966279"/>
                  </a:ext>
                </a:extLst>
              </a:tr>
            </a:tbl>
          </a:graphicData>
        </a:graphic>
      </p:graphicFrame>
      <p:sp>
        <p:nvSpPr>
          <p:cNvPr id="14" name="テキスト ボックス 13"/>
          <p:cNvSpPr txBox="1"/>
          <p:nvPr/>
        </p:nvSpPr>
        <p:spPr>
          <a:xfrm>
            <a:off x="375520" y="3604562"/>
            <a:ext cx="7056784" cy="584775"/>
          </a:xfrm>
          <a:prstGeom prst="rect">
            <a:avLst/>
          </a:prstGeom>
          <a:noFill/>
        </p:spPr>
        <p:txBody>
          <a:bodyPr wrap="square" rtlCol="0">
            <a:spAutoFit/>
          </a:bodyPr>
          <a:lstStyle/>
          <a:p>
            <a:r>
              <a:rPr kumimoji="1" lang="en-US" altLang="ja-JP" sz="3200" dirty="0" err="1" smtClean="0">
                <a:solidFill>
                  <a:schemeClr val="tx1">
                    <a:lumMod val="75000"/>
                    <a:lumOff val="25000"/>
                  </a:schemeClr>
                </a:solidFill>
              </a:rPr>
              <a:t>tibble</a:t>
            </a:r>
            <a:r>
              <a:rPr kumimoji="1" lang="en-US" altLang="ja-JP" sz="3200" dirty="0" smtClean="0">
                <a:solidFill>
                  <a:schemeClr val="tx1">
                    <a:lumMod val="75000"/>
                    <a:lumOff val="25000"/>
                  </a:schemeClr>
                </a:solidFill>
              </a:rPr>
              <a:t>: R</a:t>
            </a:r>
            <a:r>
              <a:rPr kumimoji="1" lang="ja-JP" altLang="en-US" sz="3200" dirty="0" smtClean="0">
                <a:solidFill>
                  <a:schemeClr val="tx1">
                    <a:lumMod val="75000"/>
                    <a:lumOff val="25000"/>
                  </a:schemeClr>
                </a:solidFill>
              </a:rPr>
              <a:t>におけるデータ形式</a:t>
            </a:r>
            <a:endParaRPr kumimoji="1" lang="ja-JP" altLang="en-US" sz="3200" dirty="0">
              <a:solidFill>
                <a:schemeClr val="tx1">
                  <a:lumMod val="75000"/>
                  <a:lumOff val="25000"/>
                </a:schemeClr>
              </a:solidFill>
            </a:endParaRPr>
          </a:p>
        </p:txBody>
      </p:sp>
    </p:spTree>
    <p:extLst>
      <p:ext uri="{BB962C8B-B14F-4D97-AF65-F5344CB8AC3E}">
        <p14:creationId xmlns:p14="http://schemas.microsoft.com/office/powerpoint/2010/main" val="967062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i="1" dirty="0">
                <a:solidFill>
                  <a:schemeClr val="bg1"/>
                </a:solidFill>
                <a:latin typeface="+mj-ea"/>
              </a:rPr>
              <a:t>Summarizing data using tables</a:t>
            </a:r>
            <a:endParaRPr kumimoji="1" lang="ja-JP" altLang="en-US" dirty="0"/>
          </a:p>
        </p:txBody>
      </p:sp>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8</a:t>
            </a:fld>
            <a:endParaRPr lang="ja-JP" altLang="en-US" dirty="0"/>
          </a:p>
        </p:txBody>
      </p:sp>
      <p:sp>
        <p:nvSpPr>
          <p:cNvPr id="3" name="正方形/長方形 2"/>
          <p:cNvSpPr/>
          <p:nvPr/>
        </p:nvSpPr>
        <p:spPr>
          <a:xfrm>
            <a:off x="191344" y="733268"/>
            <a:ext cx="9001000" cy="646331"/>
          </a:xfrm>
          <a:prstGeom prst="rect">
            <a:avLst/>
          </a:prstGeom>
        </p:spPr>
        <p:txBody>
          <a:bodyPr wrap="square">
            <a:spAutoFit/>
          </a:bodyPr>
          <a:lstStyle/>
          <a:p>
            <a:r>
              <a:rPr lang="en-US" altLang="ja-JP" sz="3600" b="1" dirty="0" smtClean="0">
                <a:solidFill>
                  <a:srgbClr val="0070C0"/>
                </a:solidFill>
                <a:latin typeface="+mn-ea"/>
              </a:rPr>
              <a:t>4.2.2</a:t>
            </a:r>
            <a:r>
              <a:rPr lang="en-US" altLang="ja-JP" sz="3600" b="1" dirty="0">
                <a:solidFill>
                  <a:srgbClr val="0070C0"/>
                </a:solidFill>
                <a:latin typeface="+mn-ea"/>
              </a:rPr>
              <a:t> </a:t>
            </a:r>
            <a:r>
              <a:rPr lang="en-US" altLang="ja-JP" sz="3600" b="1" dirty="0" smtClean="0">
                <a:solidFill>
                  <a:srgbClr val="0070C0"/>
                </a:solidFill>
                <a:latin typeface="+mn-ea"/>
              </a:rPr>
              <a:t>Cumulative distributions</a:t>
            </a:r>
            <a:endParaRPr lang="en-US" altLang="ja-JP" sz="3600" b="1" i="0" dirty="0">
              <a:solidFill>
                <a:srgbClr val="0070C0"/>
              </a:solidFill>
              <a:effectLst/>
              <a:latin typeface="+mn-ea"/>
            </a:endParaRPr>
          </a:p>
        </p:txBody>
      </p:sp>
      <mc:AlternateContent xmlns:mc="http://schemas.openxmlformats.org/markup-compatibility/2006" xmlns:a14="http://schemas.microsoft.com/office/drawing/2010/main">
        <mc:Choice Requires="a14">
          <p:sp>
            <p:nvSpPr>
              <p:cNvPr id="11" name="コンテンツ プレースホルダー 10"/>
              <p:cNvSpPr>
                <a:spLocks noGrp="1"/>
              </p:cNvSpPr>
              <p:nvPr>
                <p:ph idx="1"/>
              </p:nvPr>
            </p:nvSpPr>
            <p:spPr>
              <a:xfrm>
                <a:off x="551384" y="620688"/>
                <a:ext cx="10657184" cy="1957715"/>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sz="2800" i="1" dirty="0" smtClean="0">
                              <a:solidFill>
                                <a:schemeClr val="tx1">
                                  <a:lumMod val="75000"/>
                                  <a:lumOff val="25000"/>
                                </a:schemeClr>
                              </a:solidFill>
                              <a:latin typeface="Cambria Math" panose="02040503050406030204" pitchFamily="18" charset="0"/>
                            </a:rPr>
                          </m:ctrlPr>
                        </m:sSubPr>
                        <m:e>
                          <m:r>
                            <a:rPr lang="en-US" altLang="ja-JP" sz="2800" i="1">
                              <a:solidFill>
                                <a:schemeClr val="tx1">
                                  <a:lumMod val="75000"/>
                                  <a:lumOff val="25000"/>
                                </a:schemeClr>
                              </a:solidFill>
                              <a:latin typeface="Cambria Math" panose="02040503050406030204" pitchFamily="18" charset="0"/>
                            </a:rPr>
                            <m:t>𝐶𝑢𝑚𝑢𝑙𝑎𝑡𝑖𝑣𝑒</m:t>
                          </m:r>
                          <m:r>
                            <a:rPr lang="en-US" altLang="ja-JP" sz="2800" i="1">
                              <a:solidFill>
                                <a:schemeClr val="tx1">
                                  <a:lumMod val="75000"/>
                                  <a:lumOff val="25000"/>
                                </a:schemeClr>
                              </a:solidFill>
                              <a:latin typeface="Cambria Math" panose="02040503050406030204" pitchFamily="18" charset="0"/>
                            </a:rPr>
                            <m:t> </m:t>
                          </m:r>
                          <m:r>
                            <a:rPr lang="en-US" altLang="ja-JP" sz="2800" i="1">
                              <a:solidFill>
                                <a:schemeClr val="tx1">
                                  <a:lumMod val="75000"/>
                                  <a:lumOff val="25000"/>
                                </a:schemeClr>
                              </a:solidFill>
                              <a:latin typeface="Cambria Math" panose="02040503050406030204" pitchFamily="18" charset="0"/>
                            </a:rPr>
                            <m:t>𝑓𝑟𝑒𝑞𝑢𝑒𝑛𝑐𝑦</m:t>
                          </m:r>
                        </m:e>
                        <m:sub>
                          <m:r>
                            <a:rPr lang="en-US" altLang="ja-JP" sz="2800" i="1" dirty="0">
                              <a:solidFill>
                                <a:schemeClr val="tx1">
                                  <a:lumMod val="75000"/>
                                  <a:lumOff val="25000"/>
                                </a:schemeClr>
                              </a:solidFill>
                              <a:latin typeface="Cambria Math" panose="02040503050406030204" pitchFamily="18" charset="0"/>
                            </a:rPr>
                            <m:t>𝑖</m:t>
                          </m:r>
                        </m:sub>
                      </m:sSub>
                      <m:r>
                        <a:rPr lang="en-US" altLang="ja-JP" sz="2800" i="1" smtClean="0">
                          <a:solidFill>
                            <a:schemeClr val="tx1">
                              <a:lumMod val="75000"/>
                              <a:lumOff val="25000"/>
                            </a:schemeClr>
                          </a:solidFill>
                          <a:latin typeface="Cambria Math" panose="02040503050406030204" pitchFamily="18" charset="0"/>
                        </a:rPr>
                        <m:t>=</m:t>
                      </m:r>
                      <m:nary>
                        <m:naryPr>
                          <m:chr m:val="∑"/>
                          <m:ctrlPr>
                            <a:rPr lang="en-US" altLang="ja-JP" sz="2800" i="1">
                              <a:solidFill>
                                <a:schemeClr val="tx1">
                                  <a:lumMod val="75000"/>
                                  <a:lumOff val="25000"/>
                                </a:schemeClr>
                              </a:solidFill>
                              <a:latin typeface="Cambria Math" panose="02040503050406030204" pitchFamily="18" charset="0"/>
                            </a:rPr>
                          </m:ctrlPr>
                        </m:naryPr>
                        <m:sub>
                          <m:r>
                            <a:rPr lang="en-US" altLang="ja-JP" sz="2800" i="1">
                              <a:solidFill>
                                <a:schemeClr val="tx1">
                                  <a:lumMod val="75000"/>
                                  <a:lumOff val="25000"/>
                                </a:schemeClr>
                              </a:solidFill>
                              <a:latin typeface="Cambria Math" panose="02040503050406030204" pitchFamily="18" charset="0"/>
                            </a:rPr>
                            <m:t>𝑖</m:t>
                          </m:r>
                          <m:r>
                            <a:rPr lang="en-US" altLang="ja-JP" sz="2800" i="1">
                              <a:solidFill>
                                <a:schemeClr val="tx1">
                                  <a:lumMod val="75000"/>
                                  <a:lumOff val="25000"/>
                                </a:schemeClr>
                              </a:solidFill>
                              <a:latin typeface="Cambria Math" panose="02040503050406030204" pitchFamily="18" charset="0"/>
                            </a:rPr>
                            <m:t>=1</m:t>
                          </m:r>
                        </m:sub>
                        <m:sup>
                          <m:r>
                            <a:rPr lang="en-US" altLang="ja-JP" sz="2800" i="1">
                              <a:solidFill>
                                <a:schemeClr val="tx1">
                                  <a:lumMod val="75000"/>
                                  <a:lumOff val="25000"/>
                                </a:schemeClr>
                              </a:solidFill>
                              <a:latin typeface="Cambria Math" panose="02040503050406030204" pitchFamily="18" charset="0"/>
                            </a:rPr>
                            <m:t>𝑗</m:t>
                          </m:r>
                        </m:sup>
                        <m:e>
                          <m:sSub>
                            <m:sSubPr>
                              <m:ctrlPr>
                                <a:rPr lang="en-US" altLang="ja-JP" sz="2800" i="1" dirty="0">
                                  <a:solidFill>
                                    <a:schemeClr val="tx1">
                                      <a:lumMod val="75000"/>
                                      <a:lumOff val="25000"/>
                                    </a:schemeClr>
                                  </a:solidFill>
                                  <a:latin typeface="Cambria Math" panose="02040503050406030204" pitchFamily="18" charset="0"/>
                                </a:rPr>
                              </m:ctrlPr>
                            </m:sSubPr>
                            <m:e>
                              <m:r>
                                <a:rPr lang="en-US" altLang="ja-JP" sz="2800" i="1">
                                  <a:solidFill>
                                    <a:schemeClr val="tx1">
                                      <a:lumMod val="75000"/>
                                      <a:lumOff val="25000"/>
                                    </a:schemeClr>
                                  </a:solidFill>
                                  <a:latin typeface="Cambria Math" panose="02040503050406030204" pitchFamily="18" charset="0"/>
                                </a:rPr>
                                <m:t>𝐴𝑏𝑠𝑜𝑙𝑢𝑡𝑒</m:t>
                              </m:r>
                              <m:r>
                                <a:rPr lang="en-US" altLang="ja-JP" sz="2800" i="1">
                                  <a:solidFill>
                                    <a:schemeClr val="tx1">
                                      <a:lumMod val="75000"/>
                                      <a:lumOff val="25000"/>
                                    </a:schemeClr>
                                  </a:solidFill>
                                  <a:latin typeface="Cambria Math" panose="02040503050406030204" pitchFamily="18" charset="0"/>
                                </a:rPr>
                                <m:t> </m:t>
                              </m:r>
                              <m:r>
                                <a:rPr lang="en-US" altLang="ja-JP" sz="2800" i="1">
                                  <a:solidFill>
                                    <a:schemeClr val="tx1">
                                      <a:lumMod val="75000"/>
                                      <a:lumOff val="25000"/>
                                    </a:schemeClr>
                                  </a:solidFill>
                                  <a:latin typeface="Cambria Math" panose="02040503050406030204" pitchFamily="18" charset="0"/>
                                </a:rPr>
                                <m:t>𝑓𝑟𝑒𝑞𝑢𝑒𝑛𝑐𝑦</m:t>
                              </m:r>
                            </m:e>
                            <m:sub>
                              <m:r>
                                <a:rPr lang="en-US" altLang="ja-JP" sz="2800" i="1">
                                  <a:solidFill>
                                    <a:schemeClr val="tx1">
                                      <a:lumMod val="75000"/>
                                      <a:lumOff val="25000"/>
                                    </a:schemeClr>
                                  </a:solidFill>
                                  <a:latin typeface="Cambria Math" panose="02040503050406030204" pitchFamily="18" charset="0"/>
                                </a:rPr>
                                <m:t>𝑖</m:t>
                              </m:r>
                            </m:sub>
                          </m:sSub>
                        </m:e>
                      </m:nary>
                    </m:oMath>
                  </m:oMathPara>
                </a14:m>
                <a:endParaRPr lang="en-US" altLang="ja-JP" sz="2800" dirty="0">
                  <a:solidFill>
                    <a:schemeClr val="tx1">
                      <a:lumMod val="75000"/>
                      <a:lumOff val="25000"/>
                    </a:schemeClr>
                  </a:solidFill>
                  <a:latin typeface="+mn-ea"/>
                </a:endParaRPr>
              </a:p>
            </p:txBody>
          </p:sp>
        </mc:Choice>
        <mc:Fallback xmlns="">
          <p:sp>
            <p:nvSpPr>
              <p:cNvPr id="11" name="コンテンツ プレースホルダー 10"/>
              <p:cNvSpPr>
                <a:spLocks noGrp="1" noRot="1" noChangeAspect="1" noMove="1" noResize="1" noEditPoints="1" noAdjustHandles="1" noChangeArrowheads="1" noChangeShapeType="1" noTextEdit="1"/>
              </p:cNvSpPr>
              <p:nvPr>
                <p:ph idx="1"/>
              </p:nvPr>
            </p:nvSpPr>
            <p:spPr>
              <a:xfrm>
                <a:off x="551384" y="620688"/>
                <a:ext cx="10657184" cy="1957715"/>
              </a:xfrm>
              <a:prstGeom prst="rect">
                <a:avLst/>
              </a:prstGeom>
              <a:blipFill>
                <a:blip r:embed="rId2"/>
                <a:stretch>
                  <a:fillRect/>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155387090"/>
              </p:ext>
            </p:extLst>
          </p:nvPr>
        </p:nvGraphicFramePr>
        <p:xfrm>
          <a:off x="1127448" y="2607136"/>
          <a:ext cx="10441156" cy="4206240"/>
        </p:xfrm>
        <a:graphic>
          <a:graphicData uri="http://schemas.openxmlformats.org/drawingml/2006/table">
            <a:tbl>
              <a:tblPr/>
              <a:tblGrid>
                <a:gridCol w="2610289">
                  <a:extLst>
                    <a:ext uri="{9D8B030D-6E8A-4147-A177-3AD203B41FA5}">
                      <a16:colId xmlns:a16="http://schemas.microsoft.com/office/drawing/2014/main" val="3881310069"/>
                    </a:ext>
                  </a:extLst>
                </a:gridCol>
                <a:gridCol w="2610289">
                  <a:extLst>
                    <a:ext uri="{9D8B030D-6E8A-4147-A177-3AD203B41FA5}">
                      <a16:colId xmlns:a16="http://schemas.microsoft.com/office/drawing/2014/main" val="3215200716"/>
                    </a:ext>
                  </a:extLst>
                </a:gridCol>
                <a:gridCol w="2610289">
                  <a:extLst>
                    <a:ext uri="{9D8B030D-6E8A-4147-A177-3AD203B41FA5}">
                      <a16:colId xmlns:a16="http://schemas.microsoft.com/office/drawing/2014/main" val="3840145481"/>
                    </a:ext>
                  </a:extLst>
                </a:gridCol>
                <a:gridCol w="2610289">
                  <a:extLst>
                    <a:ext uri="{9D8B030D-6E8A-4147-A177-3AD203B41FA5}">
                      <a16:colId xmlns:a16="http://schemas.microsoft.com/office/drawing/2014/main" val="1918448167"/>
                    </a:ext>
                  </a:extLst>
                </a:gridCol>
              </a:tblGrid>
              <a:tr h="276481">
                <a:tc>
                  <a:txBody>
                    <a:bodyPr/>
                    <a:lstStyle/>
                    <a:p>
                      <a:pPr algn="ctr"/>
                      <a:r>
                        <a:rPr lang="en-US" b="1">
                          <a:effectLst/>
                        </a:rPr>
                        <a:t>SleepHrsNight</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AbsoluteFrequency</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RelativeFrequency</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b="1">
                          <a:effectLst/>
                        </a:rPr>
                        <a:t>Percentage</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1349447"/>
                  </a:ext>
                </a:extLst>
              </a:tr>
              <a:tr h="276481">
                <a:tc>
                  <a:txBody>
                    <a:bodyPr/>
                    <a:lstStyle/>
                    <a:p>
                      <a:pPr algn="ctr"/>
                      <a:r>
                        <a:rPr lang="en-US" altLang="ja-JP">
                          <a:effectLst/>
                        </a:rPr>
                        <a:t>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0.002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0.179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0000419"/>
                  </a:ext>
                </a:extLst>
              </a:tr>
              <a:tr h="276481">
                <a:tc>
                  <a:txBody>
                    <a:bodyPr/>
                    <a:lstStyle/>
                    <a:p>
                      <a:pPr algn="ctr"/>
                      <a:r>
                        <a:rPr lang="en-US" altLang="ja-JP">
                          <a:effectLst/>
                        </a:rPr>
                        <a:t>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49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0.01</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0.973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319705884"/>
                  </a:ext>
                </a:extLst>
              </a:tr>
              <a:tr h="276481">
                <a:tc>
                  <a:txBody>
                    <a:bodyPr/>
                    <a:lstStyle/>
                    <a:p>
                      <a:pPr algn="ctr"/>
                      <a:r>
                        <a:rPr lang="en-US" altLang="ja-JP" dirty="0">
                          <a:effectLst/>
                        </a:rPr>
                        <a:t>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200</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0.04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3.972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97154246"/>
                  </a:ext>
                </a:extLst>
              </a:tr>
              <a:tr h="276481">
                <a:tc>
                  <a:txBody>
                    <a:bodyPr/>
                    <a:lstStyle/>
                    <a:p>
                      <a:pPr algn="ctr"/>
                      <a:r>
                        <a:rPr lang="en-US" altLang="ja-JP">
                          <a:effectLst/>
                        </a:rPr>
                        <a:t>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406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0.081</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8.064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83965854"/>
                  </a:ext>
                </a:extLst>
              </a:tr>
              <a:tr h="276481">
                <a:tc>
                  <a:txBody>
                    <a:bodyPr/>
                    <a:lstStyle/>
                    <a:p>
                      <a:pPr algn="ctr"/>
                      <a:r>
                        <a:rPr lang="en-US" altLang="ja-JP">
                          <a:effectLst/>
                        </a:rPr>
                        <a:t>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1172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0.233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23.277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38463825"/>
                  </a:ext>
                </a:extLst>
              </a:tr>
              <a:tr h="276481">
                <a:tc>
                  <a:txBody>
                    <a:bodyPr/>
                    <a:lstStyle/>
                    <a:p>
                      <a:pPr algn="ctr"/>
                      <a:r>
                        <a:rPr lang="en-US" altLang="ja-JP">
                          <a:effectLst/>
                        </a:rPr>
                        <a:t>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1394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0.277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27.686</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359218516"/>
                  </a:ext>
                </a:extLst>
              </a:tr>
              <a:tr h="276481">
                <a:tc>
                  <a:txBody>
                    <a:bodyPr/>
                    <a:lstStyle/>
                    <a:p>
                      <a:pPr algn="ctr"/>
                      <a:r>
                        <a:rPr lang="en-US" altLang="ja-JP">
                          <a:effectLst/>
                        </a:rPr>
                        <a:t>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1405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0.279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27.905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98906466"/>
                  </a:ext>
                </a:extLst>
              </a:tr>
              <a:tr h="276481">
                <a:tc>
                  <a:txBody>
                    <a:bodyPr/>
                    <a:lstStyle/>
                    <a:p>
                      <a:pPr algn="ctr"/>
                      <a:r>
                        <a:rPr lang="en-US" altLang="ja-JP">
                          <a:effectLst/>
                        </a:rPr>
                        <a:t>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271</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0.054</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5.382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747333246"/>
                  </a:ext>
                </a:extLst>
              </a:tr>
              <a:tr h="276481">
                <a:tc>
                  <a:txBody>
                    <a:bodyPr/>
                    <a:lstStyle/>
                    <a:p>
                      <a:pPr algn="ctr"/>
                      <a:r>
                        <a:rPr lang="en-US" altLang="ja-JP">
                          <a:effectLst/>
                        </a:rPr>
                        <a:t>10</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97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0.019</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1.927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040775"/>
                  </a:ext>
                </a:extLst>
              </a:tr>
              <a:tr h="276481">
                <a:tc>
                  <a:txBody>
                    <a:bodyPr/>
                    <a:lstStyle/>
                    <a:p>
                      <a:pPr algn="ctr"/>
                      <a:r>
                        <a:rPr lang="en-US" altLang="ja-JP">
                          <a:effectLst/>
                        </a:rPr>
                        <a:t>11</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15</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0.003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tc>
                  <a:txBody>
                    <a:bodyPr/>
                    <a:lstStyle/>
                    <a:p>
                      <a:pPr algn="ctr"/>
                      <a:r>
                        <a:rPr lang="en-US" altLang="ja-JP">
                          <a:effectLst/>
                        </a:rPr>
                        <a:t>0.298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202930653"/>
                  </a:ext>
                </a:extLst>
              </a:tr>
              <a:tr h="276481">
                <a:tc>
                  <a:txBody>
                    <a:bodyPr/>
                    <a:lstStyle/>
                    <a:p>
                      <a:pPr algn="ctr"/>
                      <a:r>
                        <a:rPr lang="en-US" altLang="ja-JP">
                          <a:effectLst/>
                        </a:rPr>
                        <a:t>12</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17</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a:effectLst/>
                        </a:rPr>
                        <a:t>0.003</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algn="ctr"/>
                      <a:r>
                        <a:rPr lang="en-US" altLang="ja-JP" dirty="0">
                          <a:effectLst/>
                        </a:rPr>
                        <a:t>0.338</a:t>
                      </a:r>
                    </a:p>
                  </a:txBody>
                  <a:tcPr marL="82550" marR="82550" marT="38100" marB="38100" anchor="ctr">
                    <a:lnL>
                      <a:noFill/>
                    </a:lnL>
                    <a:lnR>
                      <a:noFill/>
                    </a:lnR>
                    <a:lnT w="63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43394206"/>
                  </a:ext>
                </a:extLst>
              </a:tr>
            </a:tbl>
          </a:graphicData>
        </a:graphic>
      </p:graphicFrame>
    </p:spTree>
    <p:extLst>
      <p:ext uri="{BB962C8B-B14F-4D97-AF65-F5344CB8AC3E}">
        <p14:creationId xmlns:p14="http://schemas.microsoft.com/office/powerpoint/2010/main" val="3846625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i="1" dirty="0">
                <a:latin typeface="+mj-ea"/>
              </a:rPr>
              <a:t>Summarizing data using tables</a:t>
            </a:r>
            <a:endParaRPr kumimoji="1" lang="ja-JP" altLang="en-US" dirty="0"/>
          </a:p>
        </p:txBody>
      </p:sp>
      <p:pic>
        <p:nvPicPr>
          <p:cNvPr id="3074" name="Picture 2" descr="Left: Histogram showing the number (left) and proportion (right) of people reporting each possible value of the SleepHrsNight variabl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9416" y="1491642"/>
            <a:ext cx="10147473" cy="5073737"/>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B848082B-FB6E-49C2-82A1-CCE4BDBECC13}" type="slidenum">
              <a:rPr lang="ja-JP" altLang="en-US" smtClean="0"/>
              <a:pPr/>
              <a:t>9</a:t>
            </a:fld>
            <a:endParaRPr lang="ja-JP" altLang="en-US" dirty="0"/>
          </a:p>
        </p:txBody>
      </p:sp>
      <p:sp>
        <p:nvSpPr>
          <p:cNvPr id="5" name="正方形/長方形 4"/>
          <p:cNvSpPr/>
          <p:nvPr/>
        </p:nvSpPr>
        <p:spPr>
          <a:xfrm>
            <a:off x="191344" y="733268"/>
            <a:ext cx="9001000" cy="646331"/>
          </a:xfrm>
          <a:prstGeom prst="rect">
            <a:avLst/>
          </a:prstGeom>
        </p:spPr>
        <p:txBody>
          <a:bodyPr wrap="square">
            <a:spAutoFit/>
          </a:bodyPr>
          <a:lstStyle/>
          <a:p>
            <a:r>
              <a:rPr lang="en-US" altLang="ja-JP" sz="3600" b="1" dirty="0" smtClean="0">
                <a:solidFill>
                  <a:srgbClr val="0070C0"/>
                </a:solidFill>
                <a:latin typeface="+mn-ea"/>
              </a:rPr>
              <a:t>4.2.3</a:t>
            </a:r>
            <a:r>
              <a:rPr lang="en-US" altLang="ja-JP" sz="3600" b="1" dirty="0">
                <a:solidFill>
                  <a:srgbClr val="0070C0"/>
                </a:solidFill>
                <a:latin typeface="+mn-ea"/>
              </a:rPr>
              <a:t> </a:t>
            </a:r>
            <a:r>
              <a:rPr lang="en-US" altLang="ja-JP" sz="3600" b="1" dirty="0" smtClean="0">
                <a:solidFill>
                  <a:srgbClr val="0070C0"/>
                </a:solidFill>
                <a:latin typeface="+mn-ea"/>
              </a:rPr>
              <a:t>Plotting histograms</a:t>
            </a:r>
            <a:endParaRPr lang="en-US" altLang="ja-JP" sz="3600" b="1" i="0" dirty="0">
              <a:solidFill>
                <a:srgbClr val="0070C0"/>
              </a:solidFill>
              <a:effectLst/>
              <a:latin typeface="+mn-ea"/>
            </a:endParaRPr>
          </a:p>
        </p:txBody>
      </p:sp>
    </p:spTree>
    <p:extLst>
      <p:ext uri="{BB962C8B-B14F-4D97-AF65-F5344CB8AC3E}">
        <p14:creationId xmlns:p14="http://schemas.microsoft.com/office/powerpoint/2010/main" val="2190457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owerPoing用">
      <a:majorFont>
        <a:latin typeface="Segoe UI Semibold"/>
        <a:ea typeface="Noto Sans CJK JP Bold"/>
        <a:cs typeface=""/>
      </a:majorFont>
      <a:minorFont>
        <a:latin typeface="Segoe UI"/>
        <a:ea typeface="Noto Sans CJK JP Regular"/>
        <a:cs typeface=""/>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縞模様</Template>
  <TotalTime>133317</TotalTime>
  <Words>337</Words>
  <Application>Microsoft Office PowerPoint</Application>
  <PresentationFormat>ワイド画面</PresentationFormat>
  <Paragraphs>203</Paragraphs>
  <Slides>19</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Helvetica Neue</vt:lpstr>
      <vt:lpstr>ＭＳ Ｐゴシック</vt:lpstr>
      <vt:lpstr>Noto Sans CJK JP Bold</vt:lpstr>
      <vt:lpstr>Noto Sans CJK JP Regular</vt:lpstr>
      <vt:lpstr>Calibri</vt:lpstr>
      <vt:lpstr>Cambria Math</vt:lpstr>
      <vt:lpstr>Segoe UI</vt:lpstr>
      <vt:lpstr>Segoe UI Semibold</vt:lpstr>
      <vt:lpstr>Wingdings</vt:lpstr>
      <vt:lpstr>縞模様</vt:lpstr>
      <vt:lpstr>Statistical Thinking  for the 21st Century</vt:lpstr>
      <vt:lpstr>Summarizing data</vt:lpstr>
      <vt:lpstr>OUTLINE</vt:lpstr>
      <vt:lpstr>OUTLINE</vt:lpstr>
      <vt:lpstr>Why summarize data?</vt:lpstr>
      <vt:lpstr>OUTLINE</vt:lpstr>
      <vt:lpstr>Summarizing data using tables</vt:lpstr>
      <vt:lpstr>Summarizing data using tables</vt:lpstr>
      <vt:lpstr>Summarizing data using tables</vt:lpstr>
      <vt:lpstr>Summarizing data using tables</vt:lpstr>
      <vt:lpstr>Summarizing data using tables</vt:lpstr>
      <vt:lpstr>Summarizing data using tables</vt:lpstr>
      <vt:lpstr>Summarizing data using tables</vt:lpstr>
      <vt:lpstr>OUTLINE</vt:lpstr>
      <vt:lpstr>Idealized representations of distributions</vt:lpstr>
      <vt:lpstr>Idealized representations of distributions</vt:lpstr>
      <vt:lpstr>OUTLINE</vt:lpstr>
      <vt:lpstr>Suggested readings</vt:lpstr>
      <vt:lpstr>Supplementary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結合ニューロフィードバックトレーニングについて</dc:title>
  <dc:creator>ayumu</dc:creator>
  <cp:lastModifiedBy>山下 歩</cp:lastModifiedBy>
  <cp:revision>2939</cp:revision>
  <cp:lastPrinted>2018-12-09T04:20:55Z</cp:lastPrinted>
  <dcterms:created xsi:type="dcterms:W3CDTF">2014-04-11T08:39:02Z</dcterms:created>
  <dcterms:modified xsi:type="dcterms:W3CDTF">2018-12-21T00:08:29Z</dcterms:modified>
</cp:coreProperties>
</file>