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9" r:id="rId5"/>
    <p:sldId id="275" r:id="rId6"/>
    <p:sldId id="274" r:id="rId7"/>
    <p:sldId id="276" r:id="rId8"/>
    <p:sldId id="279" r:id="rId9"/>
    <p:sldId id="281" r:id="rId10"/>
    <p:sldId id="283" r:id="rId11"/>
    <p:sldId id="282" r:id="rId12"/>
    <p:sldId id="284" r:id="rId13"/>
    <p:sldId id="288" r:id="rId14"/>
    <p:sldId id="262" r:id="rId15"/>
    <p:sldId id="277" r:id="rId16"/>
    <p:sldId id="280" r:id="rId17"/>
    <p:sldId id="286" r:id="rId18"/>
    <p:sldId id="278" r:id="rId19"/>
    <p:sldId id="263" r:id="rId20"/>
    <p:sldId id="264" r:id="rId21"/>
    <p:sldId id="261" r:id="rId22"/>
    <p:sldId id="287" r:id="rId23"/>
    <p:sldId id="265" r:id="rId24"/>
    <p:sldId id="272" r:id="rId25"/>
    <p:sldId id="273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2961" autoAdjust="0"/>
  </p:normalViewPr>
  <p:slideViewPr>
    <p:cSldViewPr snapToGrid="0">
      <p:cViewPr varScale="1">
        <p:scale>
          <a:sx n="94" d="100"/>
          <a:sy n="94" d="100"/>
        </p:scale>
        <p:origin x="1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72334-0950-46FE-97F5-D032AF12DA1E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781A-B8A6-41F2-BFC0-8F5A09508A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0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57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14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01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50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3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linear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is normally distributed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mean is zero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variance should be consistently spread out randomly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error is independently consistently distributed across time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912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1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66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92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inkedin.com/in/jny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rldlifeexpectancy.com/cause-of-death/coronary-heart-disease/by-country/" TargetMode="External"/><Relationship Id="rId3" Type="http://schemas.openxmlformats.org/officeDocument/2006/relationships/hyperlink" Target="https://www.worldlifeexpectancy.com/cause-of-death/all-cancers/by-country/" TargetMode="External"/><Relationship Id="rId7" Type="http://schemas.openxmlformats.org/officeDocument/2006/relationships/hyperlink" Target="https://en.wikipedia.org/wiki/List_of_countries_by_total_health_expenditure_per_capita" TargetMode="External"/><Relationship Id="rId2" Type="http://schemas.openxmlformats.org/officeDocument/2006/relationships/hyperlink" Target="https://en.wikipedia.org/wiki/List_of_sovereign_states_and_dependent_territories_by_birth_r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countries_by_GDP_(nominal)" TargetMode="External"/><Relationship Id="rId11" Type="http://schemas.openxmlformats.org/officeDocument/2006/relationships/hyperlink" Target="https://en.wikipedia.org/wiki/List_of_countries_by_life_expectancy" TargetMode="External"/><Relationship Id="rId5" Type="http://schemas.openxmlformats.org/officeDocument/2006/relationships/hyperlink" Target="https://epi.envirocenter.yale.edu/epi-topline" TargetMode="External"/><Relationship Id="rId10" Type="http://schemas.openxmlformats.org/officeDocument/2006/relationships/hyperlink" Target="https://www.worldlifeexpectancy.com/cause-of-death/stroke/by-country/" TargetMode="External"/><Relationship Id="rId4" Type="http://schemas.openxmlformats.org/officeDocument/2006/relationships/hyperlink" Target="https://en.wikipedia.org/wiki/Dengue_fever_outbreaks" TargetMode="External"/><Relationship Id="rId9" Type="http://schemas.openxmlformats.org/officeDocument/2006/relationships/hyperlink" Target="https://en.wikipedia.org/wiki/List_of_countries_by_population_in_20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SG" sz="5400" dirty="0"/>
              <a:t>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sz="3200" dirty="0"/>
              <a:t>James</a:t>
            </a:r>
          </a:p>
          <a:p>
            <a:r>
              <a:rPr lang="en-SG" sz="3200" dirty="0"/>
              <a:t>26 Jul 2019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2EA52-C44C-40A5-81CE-52042231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77236"/>
              </p:ext>
            </p:extLst>
          </p:nvPr>
        </p:nvGraphicFramePr>
        <p:xfrm>
          <a:off x="1650962" y="1498549"/>
          <a:ext cx="7134809" cy="4409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1895666776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204222637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764717025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25467585"/>
                    </a:ext>
                  </a:extLst>
                </a:gridCol>
              </a:tblGrid>
              <a:tr h="301971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LOG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8162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020061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030689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2279551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0.653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2945119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0.946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788867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106603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0.028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73864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0.858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1484497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Heart Disease Rate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0.419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0.018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732821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3822880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3453908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129535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017402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0.740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447256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4091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E586D-178D-48F9-8FF7-F885370700E6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8C041-1DA8-468B-907C-DE36F7545A1B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8B76B-24CD-4E0B-A3F2-E86931706D09}"/>
              </a:ext>
            </a:extLst>
          </p:cNvPr>
          <p:cNvSpPr/>
          <p:nvPr/>
        </p:nvSpPr>
        <p:spPr>
          <a:xfrm>
            <a:off x="2614358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36767-29D3-4990-82E9-51C08100BF9C}"/>
              </a:ext>
            </a:extLst>
          </p:cNvPr>
          <p:cNvSpPr/>
          <p:nvPr/>
        </p:nvSpPr>
        <p:spPr>
          <a:xfrm>
            <a:off x="2614358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A201C-F28F-4235-95F0-101C3B2B2C92}"/>
              </a:ext>
            </a:extLst>
          </p:cNvPr>
          <p:cNvSpPr/>
          <p:nvPr/>
        </p:nvSpPr>
        <p:spPr>
          <a:xfrm>
            <a:off x="2614358" y="414166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18FBC-CB42-4A92-88D6-7163B33B084B}"/>
              </a:ext>
            </a:extLst>
          </p:cNvPr>
          <p:cNvSpPr/>
          <p:nvPr/>
        </p:nvSpPr>
        <p:spPr>
          <a:xfrm>
            <a:off x="2614358" y="439043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7A9AE-6200-47C0-BEEC-B1C1DB3D85FD}"/>
              </a:ext>
            </a:extLst>
          </p:cNvPr>
          <p:cNvSpPr/>
          <p:nvPr/>
        </p:nvSpPr>
        <p:spPr>
          <a:xfrm>
            <a:off x="2614358" y="4702736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4A360-EDBF-4E74-879D-1CEDE20E4413}"/>
              </a:ext>
            </a:extLst>
          </p:cNvPr>
          <p:cNvSpPr/>
          <p:nvPr/>
        </p:nvSpPr>
        <p:spPr>
          <a:xfrm>
            <a:off x="2614358" y="3536653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C37510-E261-4B48-8532-1164AE709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41521"/>
              </p:ext>
            </p:extLst>
          </p:nvPr>
        </p:nvGraphicFramePr>
        <p:xfrm>
          <a:off x="646111" y="1498550"/>
          <a:ext cx="11428431" cy="44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75">
                  <a:extLst>
                    <a:ext uri="{9D8B030D-6E8A-4147-A177-3AD203B41FA5}">
                      <a16:colId xmlns:a16="http://schemas.microsoft.com/office/drawing/2014/main" val="4076182712"/>
                    </a:ext>
                  </a:extLst>
                </a:gridCol>
                <a:gridCol w="2845960">
                  <a:extLst>
                    <a:ext uri="{9D8B030D-6E8A-4147-A177-3AD203B41FA5}">
                      <a16:colId xmlns:a16="http://schemas.microsoft.com/office/drawing/2014/main" val="3412046924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3976670503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1131943333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1213020276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2629728181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2721678587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593222085"/>
                    </a:ext>
                  </a:extLst>
                </a:gridCol>
              </a:tblGrid>
              <a:tr h="3172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(1/x)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SQRT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(**2)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913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386102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318957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604146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0.457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0.402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584022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0.556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0.523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0.083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115463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203970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0.060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0.940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0.821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7784233"/>
                  </a:ext>
                </a:extLst>
              </a:tr>
              <a:tr h="1960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Health Expenditure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0.333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1194228"/>
                  </a:ext>
                </a:extLst>
              </a:tr>
              <a:tr h="1385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Heart Disease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0.419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0.389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0.419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0.343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811514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893239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334843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332684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36233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0.763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-4.175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88887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576A6-635E-4BFB-A99D-12B93839B548}"/>
              </a:ext>
            </a:extLst>
          </p:cNvPr>
          <p:cNvSpPr/>
          <p:nvPr/>
        </p:nvSpPr>
        <p:spPr>
          <a:xfrm>
            <a:off x="1181483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58A23-E200-407A-A47E-A9E9729AF540}"/>
              </a:ext>
            </a:extLst>
          </p:cNvPr>
          <p:cNvSpPr/>
          <p:nvPr/>
        </p:nvSpPr>
        <p:spPr>
          <a:xfrm>
            <a:off x="1181483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E98D26-D35D-435D-BE9C-6AAF8640FE7D}"/>
              </a:ext>
            </a:extLst>
          </p:cNvPr>
          <p:cNvSpPr/>
          <p:nvPr/>
        </p:nvSpPr>
        <p:spPr>
          <a:xfrm>
            <a:off x="1181483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A5D1D-F5A9-4957-8B7E-327424016970}"/>
              </a:ext>
            </a:extLst>
          </p:cNvPr>
          <p:cNvSpPr/>
          <p:nvPr/>
        </p:nvSpPr>
        <p:spPr>
          <a:xfrm>
            <a:off x="1181483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FDA1C9-808B-49C8-A144-4A40AABE45E1}"/>
              </a:ext>
            </a:extLst>
          </p:cNvPr>
          <p:cNvSpPr/>
          <p:nvPr/>
        </p:nvSpPr>
        <p:spPr>
          <a:xfrm>
            <a:off x="1181483" y="414166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189286-D9C0-4BB3-8694-2CF49A31E047}"/>
              </a:ext>
            </a:extLst>
          </p:cNvPr>
          <p:cNvSpPr/>
          <p:nvPr/>
        </p:nvSpPr>
        <p:spPr>
          <a:xfrm>
            <a:off x="1181483" y="439043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559B9D-B6F5-4FDD-8A05-20F209C849C0}"/>
              </a:ext>
            </a:extLst>
          </p:cNvPr>
          <p:cNvSpPr/>
          <p:nvPr/>
        </p:nvSpPr>
        <p:spPr>
          <a:xfrm>
            <a:off x="1181483" y="4702736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2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416842" cy="1400530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21169-1F38-4789-96E5-557AA352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28" y="71157"/>
            <a:ext cx="7034481" cy="671152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BFCE03-7A8B-4689-B065-DB578691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2631597" cy="3785419"/>
          </a:xfrm>
        </p:spPr>
        <p:txBody>
          <a:bodyPr>
            <a:normAutofit/>
          </a:bodyPr>
          <a:lstStyle/>
          <a:p>
            <a:r>
              <a:rPr lang="en-SG" sz="2400" dirty="0"/>
              <a:t>LARS Path to study feature importance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8176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99AE9-7719-46DF-B0D2-C59746B5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13" y="0"/>
            <a:ext cx="1044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9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arrangement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925" y="1206056"/>
            <a:ext cx="4015818" cy="2412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Ideal arrangement</a:t>
            </a:r>
          </a:p>
          <a:p>
            <a:r>
              <a:rPr lang="en-SG" sz="2800" dirty="0"/>
              <a:t>60% Train</a:t>
            </a:r>
          </a:p>
          <a:p>
            <a:r>
              <a:rPr lang="en-SG" sz="2800" dirty="0"/>
              <a:t>20% Validation</a:t>
            </a:r>
          </a:p>
          <a:p>
            <a:r>
              <a:rPr lang="en-SG" sz="2800" dirty="0"/>
              <a:t>20% Evaluation Test</a:t>
            </a:r>
            <a:endParaRPr lang="en-SG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074396-8F85-4731-9E78-F677992D47FF}"/>
              </a:ext>
            </a:extLst>
          </p:cNvPr>
          <p:cNvSpPr txBox="1">
            <a:spLocks/>
          </p:cNvSpPr>
          <p:nvPr/>
        </p:nvSpPr>
        <p:spPr>
          <a:xfrm>
            <a:off x="646110" y="1297411"/>
            <a:ext cx="6178152" cy="199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80% Train (200 rows)</a:t>
            </a:r>
          </a:p>
          <a:p>
            <a:r>
              <a:rPr lang="en-SG" sz="2800" dirty="0"/>
              <a:t>20% Validation (50 rows)</a:t>
            </a:r>
          </a:p>
          <a:p>
            <a:r>
              <a:rPr lang="en-SG" sz="2800" dirty="0"/>
              <a:t>Evaluation Test (250 rows)</a:t>
            </a:r>
            <a:endParaRPr lang="en-SG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D1F30-4327-4D2E-A401-F421FD5A830C}"/>
              </a:ext>
            </a:extLst>
          </p:cNvPr>
          <p:cNvSpPr/>
          <p:nvPr/>
        </p:nvSpPr>
        <p:spPr>
          <a:xfrm>
            <a:off x="730953" y="4015171"/>
            <a:ext cx="108455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latin typeface="+mj-lt"/>
                <a:ea typeface="+mj-ea"/>
                <a:cs typeface="+mj-cs"/>
              </a:rPr>
              <a:t>Linear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0.713</a:t>
            </a:r>
          </a:p>
          <a:p>
            <a:r>
              <a:rPr lang="en-SG" sz="2800" b="1" dirty="0">
                <a:latin typeface="+mj-lt"/>
                <a:ea typeface="+mj-ea"/>
                <a:cs typeface="+mj-cs"/>
              </a:rPr>
              <a:t>Ridge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(optimised Alpha = 0.511)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0.711</a:t>
            </a:r>
          </a:p>
          <a:p>
            <a:r>
              <a:rPr lang="en-SG" sz="2800" b="1" dirty="0">
                <a:latin typeface="+mj-lt"/>
                <a:ea typeface="+mj-ea"/>
                <a:cs typeface="+mj-cs"/>
              </a:rPr>
              <a:t>Lasso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</a:t>
            </a:r>
            <a:r>
              <a:rPr lang="en-SG" sz="2800" dirty="0"/>
              <a:t>(optimised Alpha = 0.010) </a:t>
            </a:r>
            <a:r>
              <a:rPr lang="en-SG" sz="2800" dirty="0">
                <a:latin typeface="+mj-lt"/>
                <a:ea typeface="+mj-ea"/>
                <a:cs typeface="+mj-cs"/>
              </a:rPr>
              <a:t>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0.712</a:t>
            </a:r>
          </a:p>
          <a:p>
            <a:r>
              <a:rPr lang="en-SG" sz="2800" dirty="0">
                <a:latin typeface="+mj-lt"/>
                <a:ea typeface="+mj-ea"/>
                <a:cs typeface="+mj-cs"/>
              </a:rPr>
              <a:t>Degree 2 </a:t>
            </a:r>
            <a:r>
              <a:rPr lang="en-SG" sz="2800" b="1" dirty="0">
                <a:latin typeface="+mj-lt"/>
                <a:ea typeface="+mj-ea"/>
                <a:cs typeface="+mj-cs"/>
              </a:rPr>
              <a:t>Polynomial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0.663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12BD3-4C44-45B5-9701-B16A42192196}"/>
              </a:ext>
            </a:extLst>
          </p:cNvPr>
          <p:cNvSpPr/>
          <p:nvPr/>
        </p:nvSpPr>
        <p:spPr>
          <a:xfrm>
            <a:off x="710633" y="3984690"/>
            <a:ext cx="5751127" cy="526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47949-5D21-460B-B68D-E71511E55DDA}"/>
              </a:ext>
            </a:extLst>
          </p:cNvPr>
          <p:cNvSpPr/>
          <p:nvPr/>
        </p:nvSpPr>
        <p:spPr>
          <a:xfrm>
            <a:off x="5753318" y="3555195"/>
            <a:ext cx="1574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Potential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using </a:t>
            </a:r>
            <a:r>
              <a:rPr lang="en-US" dirty="0" err="1"/>
              <a:t>KFold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=5, shuffle=True, </a:t>
            </a:r>
            <a:r>
              <a:rPr lang="en-SG" sz="2400" dirty="0" err="1"/>
              <a:t>random_state</a:t>
            </a:r>
            <a:r>
              <a:rPr lang="en-SG" sz="2400" dirty="0"/>
              <a:t> = 71)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  <a:r>
              <a:rPr lang="en-SG" sz="1600" dirty="0"/>
              <a:t>[0.63234622   0.72018406   0.59833499   0.77907137   0.78894173]</a:t>
            </a:r>
            <a:r>
              <a:rPr lang="en-SG" sz="2400" dirty="0"/>
              <a:t>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0.704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+- 0.077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Ridge</a:t>
            </a:r>
            <a:r>
              <a:rPr lang="en-SG" sz="2400" dirty="0"/>
              <a:t>: </a:t>
            </a:r>
            <a:r>
              <a:rPr lang="en-SG" sz="1600" dirty="0"/>
              <a:t>[0.62901007   0.71624651   0.58945183   0.79562805   0.78227882]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0.703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+- 0.082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Lasso</a:t>
            </a:r>
            <a:r>
              <a:rPr lang="en-SG" sz="2400" dirty="0"/>
              <a:t>: </a:t>
            </a:r>
            <a:r>
              <a:rPr lang="en-SG" sz="1600" dirty="0"/>
              <a:t>[0.62971183   0.71763875   0.59201209   0.78934139   0.78375325]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0.702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+- 0.080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Poly(2)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SG" sz="1600" dirty="0"/>
              <a:t>[0.67260843   0.56723061   0.64473045   0.37774726   0.81111133]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0.615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+- 0.142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A39AD-A13B-49F0-9963-374B9184EB5B}"/>
              </a:ext>
            </a:extLst>
          </p:cNvPr>
          <p:cNvSpPr/>
          <p:nvPr/>
        </p:nvSpPr>
        <p:spPr>
          <a:xfrm>
            <a:off x="995184" y="2418081"/>
            <a:ext cx="7742415" cy="8494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699B1-20C7-4146-BBC5-61C0359A50EF}"/>
              </a:ext>
            </a:extLst>
          </p:cNvPr>
          <p:cNvSpPr/>
          <p:nvPr/>
        </p:nvSpPr>
        <p:spPr>
          <a:xfrm>
            <a:off x="8778239" y="2558847"/>
            <a:ext cx="2898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Model selected</a:t>
            </a:r>
            <a:endParaRPr lang="en-S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4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Assumptions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5017"/>
            <a:ext cx="8946541" cy="4943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Assume residue error is normally distributed</a:t>
            </a:r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64DBB-835F-4CC8-A94C-BAE1802D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28" y="2534011"/>
            <a:ext cx="4246887" cy="2962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7E7793-B7AE-45DE-B976-595468D56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31" y="2534011"/>
            <a:ext cx="4267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test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0018"/>
            <a:ext cx="8680767" cy="4738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=10, shuffle=True, </a:t>
            </a:r>
            <a:r>
              <a:rPr lang="en-SG" sz="2400" dirty="0" err="1"/>
              <a:t>random_state</a:t>
            </a:r>
            <a:r>
              <a:rPr lang="en-SG" sz="2400" dirty="0"/>
              <a:t> = 12)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</a:p>
          <a:p>
            <a:pPr marL="0" indent="0">
              <a:buNone/>
            </a:pPr>
            <a:r>
              <a:rPr lang="en-SG" dirty="0"/>
              <a:t>0.65882767   0.68668726   0.82380209   0.78394867   0.70648705   0.65295829   0.70545689   0.49187529   0.76423186   0.62256344</a:t>
            </a:r>
            <a:r>
              <a:rPr lang="en-SG" sz="4400" dirty="0"/>
              <a:t> 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	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0.690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+- 0.089 </a:t>
            </a:r>
          </a:p>
        </p:txBody>
      </p:sp>
    </p:spTree>
    <p:extLst>
      <p:ext uri="{BB962C8B-B14F-4D97-AF65-F5344CB8AC3E}">
        <p14:creationId xmlns:p14="http://schemas.microsoft.com/office/powerpoint/2010/main" val="144847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300" dirty="0"/>
              <a:t>Model </a:t>
            </a:r>
            <a:r>
              <a:rPr lang="en-SG" sz="3300" dirty="0" err="1"/>
              <a:t>intepretation</a:t>
            </a:r>
            <a:endParaRPr lang="en-SG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 dirty="0"/>
              <a:t>Final model statistics</a:t>
            </a:r>
          </a:p>
          <a:p>
            <a:endParaRPr lang="en-SG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5D49F-E003-4475-B54A-E55D5549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29" y="-2"/>
            <a:ext cx="472399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0E1A7B-E0D1-44A9-A3E3-EBCA30E8CB88}"/>
              </a:ext>
            </a:extLst>
          </p:cNvPr>
          <p:cNvSpPr/>
          <p:nvPr/>
        </p:nvSpPr>
        <p:spPr>
          <a:xfrm>
            <a:off x="5815015" y="3308175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3E949-2809-40F0-92FA-BCC7B8018097}"/>
              </a:ext>
            </a:extLst>
          </p:cNvPr>
          <p:cNvSpPr/>
          <p:nvPr/>
        </p:nvSpPr>
        <p:spPr>
          <a:xfrm>
            <a:off x="5811186" y="5311493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D4B43-7A88-4662-A312-A6CB664391E6}"/>
              </a:ext>
            </a:extLst>
          </p:cNvPr>
          <p:cNvSpPr/>
          <p:nvPr/>
        </p:nvSpPr>
        <p:spPr>
          <a:xfrm>
            <a:off x="6259701" y="3591295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DA5DE-C673-4DFD-9569-01F61919DC85}"/>
              </a:ext>
            </a:extLst>
          </p:cNvPr>
          <p:cNvSpPr/>
          <p:nvPr/>
        </p:nvSpPr>
        <p:spPr>
          <a:xfrm>
            <a:off x="8380029" y="5292645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97CF1-C2C8-4070-BBA5-A54D0B05B96B}"/>
              </a:ext>
            </a:extLst>
          </p:cNvPr>
          <p:cNvSpPr/>
          <p:nvPr/>
        </p:nvSpPr>
        <p:spPr>
          <a:xfrm>
            <a:off x="8380426" y="358187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810E0-B096-4530-A6C0-A7243555F9B3}"/>
              </a:ext>
            </a:extLst>
          </p:cNvPr>
          <p:cNvSpPr/>
          <p:nvPr/>
        </p:nvSpPr>
        <p:spPr>
          <a:xfrm>
            <a:off x="8380026" y="3298110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BD7A4-D39C-42BF-9836-80BCE7361B7F}"/>
              </a:ext>
            </a:extLst>
          </p:cNvPr>
          <p:cNvSpPr/>
          <p:nvPr/>
        </p:nvSpPr>
        <p:spPr>
          <a:xfrm>
            <a:off x="7871381" y="63314"/>
            <a:ext cx="1762019" cy="547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0FFEB-742D-4298-B545-8603BBFBBF50}"/>
              </a:ext>
            </a:extLst>
          </p:cNvPr>
          <p:cNvSpPr/>
          <p:nvPr/>
        </p:nvSpPr>
        <p:spPr>
          <a:xfrm>
            <a:off x="8380028" y="415734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C181A-0F8F-4B1B-B2E9-6C31291CFAE9}"/>
              </a:ext>
            </a:extLst>
          </p:cNvPr>
          <p:cNvSpPr/>
          <p:nvPr/>
        </p:nvSpPr>
        <p:spPr>
          <a:xfrm>
            <a:off x="8380027" y="4440149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74734B-0B01-43E0-843E-FB1A3804AC42}"/>
              </a:ext>
            </a:extLst>
          </p:cNvPr>
          <p:cNvSpPr/>
          <p:nvPr/>
        </p:nvSpPr>
        <p:spPr>
          <a:xfrm>
            <a:off x="8380027" y="4725117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6BADB7-EF11-4351-8320-21283C29CF20}"/>
              </a:ext>
            </a:extLst>
          </p:cNvPr>
          <p:cNvSpPr/>
          <p:nvPr/>
        </p:nvSpPr>
        <p:spPr>
          <a:xfrm>
            <a:off x="8380027" y="500804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168DE-E898-4B32-863C-1909A2D09DB5}"/>
              </a:ext>
            </a:extLst>
          </p:cNvPr>
          <p:cNvSpPr/>
          <p:nvPr/>
        </p:nvSpPr>
        <p:spPr>
          <a:xfrm>
            <a:off x="5813914" y="5028687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690D9D-C50D-440D-8EB9-2E2AD01FBF83}"/>
              </a:ext>
            </a:extLst>
          </p:cNvPr>
          <p:cNvSpPr/>
          <p:nvPr/>
        </p:nvSpPr>
        <p:spPr>
          <a:xfrm>
            <a:off x="6225531" y="4736577"/>
            <a:ext cx="506037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1E972F-AA62-45FE-A84C-7127B48686A0}"/>
              </a:ext>
            </a:extLst>
          </p:cNvPr>
          <p:cNvSpPr/>
          <p:nvPr/>
        </p:nvSpPr>
        <p:spPr>
          <a:xfrm>
            <a:off x="5796777" y="4439570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59B726-8CBC-4EB0-A181-AA1F7407FB46}"/>
              </a:ext>
            </a:extLst>
          </p:cNvPr>
          <p:cNvSpPr/>
          <p:nvPr/>
        </p:nvSpPr>
        <p:spPr>
          <a:xfrm>
            <a:off x="5386370" y="4161539"/>
            <a:ext cx="1344716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7EB23A-E254-4311-A1B7-BF855EB486B4}"/>
              </a:ext>
            </a:extLst>
          </p:cNvPr>
          <p:cNvSpPr/>
          <p:nvPr/>
        </p:nvSpPr>
        <p:spPr>
          <a:xfrm>
            <a:off x="6260802" y="3875436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9FF4C2-EB69-480E-9530-69B6487E460C}"/>
              </a:ext>
            </a:extLst>
          </p:cNvPr>
          <p:cNvSpPr/>
          <p:nvPr/>
        </p:nvSpPr>
        <p:spPr>
          <a:xfrm>
            <a:off x="8380026" y="3873692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3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collect more data, possible to expand scope to cities instead of countries</a:t>
            </a:r>
          </a:p>
          <a:p>
            <a:endParaRPr lang="en-US" sz="2400" dirty="0"/>
          </a:p>
          <a:p>
            <a:r>
              <a:rPr lang="en-US" sz="2400" dirty="0"/>
              <a:t>To expand scope to include more features (factors)</a:t>
            </a:r>
          </a:p>
          <a:p>
            <a:endParaRPr lang="en-US" sz="2400" dirty="0"/>
          </a:p>
          <a:p>
            <a:r>
              <a:rPr lang="en-US" sz="2400" dirty="0"/>
              <a:t>To split into life expectancy for males and females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9"/>
            <a:ext cx="10996952" cy="464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To answer some questions: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Does dengue affect life expectancy?</a:t>
            </a:r>
          </a:p>
          <a:p>
            <a:r>
              <a:rPr lang="en-SG" sz="2400" dirty="0"/>
              <a:t>Do people from rich nations live longer?</a:t>
            </a:r>
          </a:p>
          <a:p>
            <a:r>
              <a:rPr lang="en-SG" sz="2400" dirty="0"/>
              <a:t>Do rich countries have better Environmental Performance Index (EPI) ?</a:t>
            </a:r>
          </a:p>
          <a:p>
            <a:endParaRPr lang="en-SG" sz="2400" dirty="0"/>
          </a:p>
          <a:p>
            <a:r>
              <a:rPr lang="en-SG" sz="2400" dirty="0"/>
              <a:t>What are the factors affecting life expectancy of a country?</a:t>
            </a:r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E217CC-55A8-4EB5-BB6A-DF971D538C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9AD5-6745-4C38-B8F0-331D2FFC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5284"/>
            <a:ext cx="10076877" cy="4633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</a:t>
            </a:r>
            <a:endParaRPr lang="en-SG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CEB3F7-4322-446E-89EA-A51F9018616B}"/>
              </a:ext>
            </a:extLst>
          </p:cNvPr>
          <p:cNvSpPr txBox="1">
            <a:spLocks/>
          </p:cNvSpPr>
          <p:nvPr/>
        </p:nvSpPr>
        <p:spPr>
          <a:xfrm>
            <a:off x="1154954" y="5386781"/>
            <a:ext cx="10025235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None/>
            </a:pPr>
            <a:r>
              <a:rPr lang="en-SG" sz="1800" dirty="0"/>
              <a:t>James Ng</a:t>
            </a:r>
          </a:p>
          <a:p>
            <a:pPr marL="0" indent="0" algn="r">
              <a:buNone/>
            </a:pPr>
            <a:r>
              <a:rPr lang="en-SG" sz="1800" dirty="0"/>
              <a:t>26 Jul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5E062-05E8-44F7-8FDF-493BA70FEC41}"/>
              </a:ext>
            </a:extLst>
          </p:cNvPr>
          <p:cNvSpPr/>
          <p:nvPr/>
        </p:nvSpPr>
        <p:spPr>
          <a:xfrm>
            <a:off x="4060827" y="5130083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2"/>
              </a:rPr>
              <a:t>https://www.linkedin.com/in/jnyh/</a:t>
            </a:r>
            <a:r>
              <a:rPr lang="en-SG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C0749-5F1C-4564-9C2E-5C4DBB74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755" y="2623341"/>
            <a:ext cx="1988490" cy="2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9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300" dirty="0"/>
              <a:t>Ordinary Least Squares Regression with </a:t>
            </a:r>
            <a:r>
              <a:rPr lang="en-SG" sz="3300" dirty="0" err="1"/>
              <a:t>Statsmodels</a:t>
            </a:r>
            <a:endParaRPr lang="en-SG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 sz="2400" dirty="0"/>
              <a:t>Original </a:t>
            </a:r>
            <a:r>
              <a:rPr lang="en-SG" sz="2400" dirty="0" err="1"/>
              <a:t>dataframe</a:t>
            </a:r>
            <a:endParaRPr lang="en-SG" sz="2400" dirty="0"/>
          </a:p>
          <a:p>
            <a:endParaRPr lang="en-SG" sz="24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D4B6-1E3F-4B65-A69F-518CCA67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691" y="49489"/>
            <a:ext cx="4748211" cy="675901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E1A7B-E0D1-44A9-A3E3-EBCA30E8CB88}"/>
              </a:ext>
            </a:extLst>
          </p:cNvPr>
          <p:cNvSpPr/>
          <p:nvPr/>
        </p:nvSpPr>
        <p:spPr>
          <a:xfrm>
            <a:off x="6136145" y="2941163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3E949-2809-40F0-92FA-BCC7B8018097}"/>
              </a:ext>
            </a:extLst>
          </p:cNvPr>
          <p:cNvSpPr/>
          <p:nvPr/>
        </p:nvSpPr>
        <p:spPr>
          <a:xfrm>
            <a:off x="6093992" y="5434044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D4B43-7A88-4662-A312-A6CB664391E6}"/>
              </a:ext>
            </a:extLst>
          </p:cNvPr>
          <p:cNvSpPr/>
          <p:nvPr/>
        </p:nvSpPr>
        <p:spPr>
          <a:xfrm>
            <a:off x="6551934" y="3694992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DA5DE-C673-4DFD-9569-01F61919DC85}"/>
              </a:ext>
            </a:extLst>
          </p:cNvPr>
          <p:cNvSpPr/>
          <p:nvPr/>
        </p:nvSpPr>
        <p:spPr>
          <a:xfrm>
            <a:off x="8700940" y="5424617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97CF1-C2C8-4070-BBA5-A54D0B05B96B}"/>
              </a:ext>
            </a:extLst>
          </p:cNvPr>
          <p:cNvSpPr/>
          <p:nvPr/>
        </p:nvSpPr>
        <p:spPr>
          <a:xfrm>
            <a:off x="8700939" y="3694991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810E0-B096-4530-A6C0-A7243555F9B3}"/>
              </a:ext>
            </a:extLst>
          </p:cNvPr>
          <p:cNvSpPr/>
          <p:nvPr/>
        </p:nvSpPr>
        <p:spPr>
          <a:xfrm>
            <a:off x="8700939" y="2941162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BD7A4-D39C-42BF-9836-80BCE7361B7F}"/>
              </a:ext>
            </a:extLst>
          </p:cNvPr>
          <p:cNvSpPr/>
          <p:nvPr/>
        </p:nvSpPr>
        <p:spPr>
          <a:xfrm>
            <a:off x="8220173" y="82168"/>
            <a:ext cx="1413227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test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=10, shuffle=True, </a:t>
            </a:r>
            <a:r>
              <a:rPr lang="en-SG" sz="2400" dirty="0" err="1"/>
              <a:t>random_state</a:t>
            </a:r>
            <a:r>
              <a:rPr lang="en-SG" sz="2400" dirty="0"/>
              <a:t> = 12)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  <a:r>
              <a:rPr lang="en-SG" sz="1100" dirty="0"/>
              <a:t>[0.65882767   0.68668726   0.82380209   0.78394867   0.70648705   0.65295829   0.70545689   0.49187529   0.76423186   0.62256344]</a:t>
            </a:r>
            <a:r>
              <a:rPr lang="en-SG" sz="2400" dirty="0"/>
              <a:t>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0.690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+- 0.089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Ridge</a:t>
            </a:r>
            <a:r>
              <a:rPr lang="en-SG" sz="2400" dirty="0"/>
              <a:t>: </a:t>
            </a:r>
            <a:r>
              <a:rPr lang="en-SG" sz="1100" dirty="0"/>
              <a:t>[0.66786465   0.69851056   0.82027728   0.77569977   0.69630742   0.66372231   0.69689202   0.51426424   0.76753535   0.58897042]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0.689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+- 0.085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Lasso</a:t>
            </a:r>
            <a:r>
              <a:rPr lang="en-SG" sz="2400" dirty="0"/>
              <a:t>: </a:t>
            </a:r>
            <a:r>
              <a:rPr lang="en-SG" sz="1100" dirty="0"/>
              <a:t>[0.66655383   0.69521287   0.82165811   0.77736951   0.69828055   0.66100267   0.69828112   0.50599196   0.76584885   0.59049101]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0.688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+- 0.087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Poly(2)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SG" sz="1100" dirty="0"/>
              <a:t>[0.61272437  0.66666154  0.90876868  0.74324145  0.71567647  0.48129386  0.66695371  0.31812901   0.77632699   0.55070901]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0.644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+- 0.157</a:t>
            </a:r>
          </a:p>
        </p:txBody>
      </p:sp>
    </p:spTree>
    <p:extLst>
      <p:ext uri="{BB962C8B-B14F-4D97-AF65-F5344CB8AC3E}">
        <p14:creationId xmlns:p14="http://schemas.microsoft.com/office/powerpoint/2010/main" val="143134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66656"/>
            <a:ext cx="8946541" cy="4481743"/>
          </a:xfrm>
        </p:spPr>
        <p:txBody>
          <a:bodyPr>
            <a:normAutofit/>
          </a:bodyPr>
          <a:lstStyle/>
          <a:p>
            <a:r>
              <a:rPr lang="en-US" sz="2400" dirty="0"/>
              <a:t>Biggest challenge is </a:t>
            </a:r>
            <a:r>
              <a:rPr lang="en-SG" sz="2400" dirty="0"/>
              <a:t>to merge data from different sources: different naming convention, units, etc</a:t>
            </a:r>
          </a:p>
          <a:p>
            <a:endParaRPr lang="en-SG" sz="2400" dirty="0"/>
          </a:p>
          <a:p>
            <a:r>
              <a:rPr lang="en-SG" sz="2400" dirty="0"/>
              <a:t>Always save the work that has been done at significant milestone e.g. df1, df2, df3, …</a:t>
            </a:r>
          </a:p>
          <a:p>
            <a:endParaRPr lang="en-SG" sz="2400" dirty="0"/>
          </a:p>
          <a:p>
            <a:r>
              <a:rPr lang="en-SG" sz="2400" dirty="0"/>
              <a:t>Keep a logbook of regression results with different combination of model selection and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377142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400" dirty="0"/>
              <a:t>Japan has the highest life expectancy (83.7 years)</a:t>
            </a:r>
          </a:p>
          <a:p>
            <a:endParaRPr lang="en-US" sz="2400" dirty="0"/>
          </a:p>
          <a:p>
            <a:r>
              <a:rPr lang="en-US" sz="2400" dirty="0"/>
              <a:t>Central African Republic (49.53 years) and many countries in Africa continent are at the bottom of scale</a:t>
            </a:r>
          </a:p>
          <a:p>
            <a:endParaRPr lang="en-US" sz="2400" dirty="0"/>
          </a:p>
          <a:p>
            <a:r>
              <a:rPr lang="en-US" sz="2400" dirty="0"/>
              <a:t>Singapore is ranked #5 (82.7 years)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04329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0208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to live a long life?</a:t>
            </a:r>
          </a:p>
          <a:p>
            <a:r>
              <a:rPr lang="en-US" sz="2400" dirty="0"/>
              <a:t>have fewer babies</a:t>
            </a:r>
          </a:p>
          <a:p>
            <a:r>
              <a:rPr lang="en-US" sz="2400" dirty="0"/>
              <a:t>stay in a country with high Environment Performance Index (EPI) and high Health Expenditure</a:t>
            </a:r>
          </a:p>
          <a:p>
            <a:r>
              <a:rPr lang="en-US" sz="2400" dirty="0"/>
              <a:t>avoid getting killed by stroke</a:t>
            </a:r>
          </a:p>
          <a:p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27D8C-38B6-4B18-B209-96C31613F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640" y="385482"/>
            <a:ext cx="1514475" cy="601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08A5E-70F1-4F0E-B3AD-897B57456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3" b="3350"/>
          <a:stretch/>
        </p:blipFill>
        <p:spPr>
          <a:xfrm>
            <a:off x="8397465" y="385482"/>
            <a:ext cx="1400175" cy="6019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AF8A7E-C7A8-43C9-BA22-85FD3D1C0F48}"/>
              </a:ext>
            </a:extLst>
          </p:cNvPr>
          <p:cNvSpPr/>
          <p:nvPr/>
        </p:nvSpPr>
        <p:spPr>
          <a:xfrm>
            <a:off x="9797640" y="2450279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615-C7BD-4D38-9707-91916A42A753}"/>
              </a:ext>
            </a:extLst>
          </p:cNvPr>
          <p:cNvSpPr/>
          <p:nvPr/>
        </p:nvSpPr>
        <p:spPr>
          <a:xfrm>
            <a:off x="9797639" y="49283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14D6F7-0F8F-4A53-8C59-B1FFA0D4EFCD}"/>
              </a:ext>
            </a:extLst>
          </p:cNvPr>
          <p:cNvSpPr/>
          <p:nvPr/>
        </p:nvSpPr>
        <p:spPr>
          <a:xfrm>
            <a:off x="9797640" y="1646299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2EA0B-EA71-49C2-98BC-3169307D6AF5}"/>
              </a:ext>
            </a:extLst>
          </p:cNvPr>
          <p:cNvSpPr/>
          <p:nvPr/>
        </p:nvSpPr>
        <p:spPr>
          <a:xfrm>
            <a:off x="9797640" y="4407721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6886"/>
            <a:ext cx="8946541" cy="5118755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Obtain (data acquisition)</a:t>
            </a:r>
          </a:p>
          <a:p>
            <a:pPr lvl="1"/>
            <a:r>
              <a:rPr lang="en-SG" sz="2200" dirty="0"/>
              <a:t>web scraping using </a:t>
            </a:r>
            <a:r>
              <a:rPr lang="en-SG" sz="2200" dirty="0" err="1"/>
              <a:t>BeautifulSoup</a:t>
            </a:r>
            <a:r>
              <a:rPr lang="en-SG" sz="2200" dirty="0"/>
              <a:t> and Pandas read</a:t>
            </a:r>
          </a:p>
          <a:p>
            <a:r>
              <a:rPr lang="en-SG" sz="2400" dirty="0"/>
              <a:t>Scrub (data cleaning) </a:t>
            </a:r>
          </a:p>
          <a:p>
            <a:pPr lvl="1"/>
            <a:r>
              <a:rPr lang="en-SG" sz="2200" dirty="0"/>
              <a:t>remove extra spaces, empty rows/columns, outliers, standardise country names, fill null fields with median</a:t>
            </a:r>
          </a:p>
          <a:p>
            <a:r>
              <a:rPr lang="en-SG" sz="2400" dirty="0"/>
              <a:t>Explore (data exploration)</a:t>
            </a:r>
          </a:p>
          <a:p>
            <a:pPr lvl="1"/>
            <a:r>
              <a:rPr lang="en-SG" sz="2200" dirty="0"/>
              <a:t>correlation, feature engineering /selection</a:t>
            </a:r>
          </a:p>
          <a:p>
            <a:r>
              <a:rPr lang="en-SG" sz="2400" dirty="0"/>
              <a:t>Model </a:t>
            </a:r>
          </a:p>
          <a:p>
            <a:pPr lvl="1"/>
            <a:r>
              <a:rPr lang="en-SG" sz="2200" dirty="0"/>
              <a:t>regression analysis, cross validation, regularization, summary statistics</a:t>
            </a:r>
          </a:p>
          <a:p>
            <a:r>
              <a:rPr lang="en-SG" sz="2400" dirty="0"/>
              <a:t>Interpret and Communicate</a:t>
            </a:r>
          </a:p>
          <a:p>
            <a:pPr lvl="1"/>
            <a:r>
              <a:rPr lang="en-SG" sz="2200" dirty="0"/>
              <a:t>optimised statistical results, data visualization 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887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23446"/>
            <a:ext cx="6568022" cy="5156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400" dirty="0"/>
              <a:t>Features: </a:t>
            </a:r>
          </a:p>
          <a:p>
            <a:r>
              <a:rPr lang="en-SG" sz="2400" dirty="0">
                <a:hlinkClick r:id="rId2"/>
              </a:rPr>
              <a:t>Birth Rate </a:t>
            </a:r>
            <a:endParaRPr lang="en-SG" sz="2400" dirty="0"/>
          </a:p>
          <a:p>
            <a:r>
              <a:rPr lang="en-SG" sz="2400" dirty="0">
                <a:hlinkClick r:id="rId3"/>
              </a:rPr>
              <a:t>Cancer Rate </a:t>
            </a:r>
            <a:endParaRPr lang="en-SG" sz="2400" dirty="0"/>
          </a:p>
          <a:p>
            <a:r>
              <a:rPr lang="en-SG" sz="2400" dirty="0">
                <a:hlinkClick r:id="rId4"/>
              </a:rPr>
              <a:t>Dengue Cases</a:t>
            </a:r>
            <a:r>
              <a:rPr lang="en-SG" sz="2400" dirty="0"/>
              <a:t> </a:t>
            </a:r>
          </a:p>
          <a:p>
            <a:r>
              <a:rPr lang="en-SG" sz="2400" dirty="0"/>
              <a:t>Environmental Performance Index (</a:t>
            </a:r>
            <a:r>
              <a:rPr lang="en-SG" sz="2400" dirty="0">
                <a:hlinkClick r:id="rId5"/>
              </a:rPr>
              <a:t>EPI</a:t>
            </a:r>
            <a:r>
              <a:rPr lang="en-SG" sz="2400" dirty="0"/>
              <a:t>)</a:t>
            </a:r>
          </a:p>
          <a:p>
            <a:r>
              <a:rPr lang="en-SG" sz="2400" dirty="0"/>
              <a:t>Gross Domestic Product (</a:t>
            </a:r>
            <a:r>
              <a:rPr lang="en-SG" sz="2400" dirty="0">
                <a:hlinkClick r:id="rId6"/>
              </a:rPr>
              <a:t>GDP</a:t>
            </a:r>
            <a:r>
              <a:rPr lang="en-SG" sz="2400" dirty="0"/>
              <a:t>)</a:t>
            </a:r>
          </a:p>
          <a:p>
            <a:r>
              <a:rPr lang="en-SG" sz="2400" dirty="0">
                <a:hlinkClick r:id="rId7"/>
              </a:rPr>
              <a:t>Health Expenditure </a:t>
            </a:r>
            <a:endParaRPr lang="en-SG" sz="2400" dirty="0"/>
          </a:p>
          <a:p>
            <a:r>
              <a:rPr lang="en-SG" sz="2400" dirty="0">
                <a:hlinkClick r:id="rId8"/>
              </a:rPr>
              <a:t>Heart Disease Rate </a:t>
            </a:r>
            <a:endParaRPr lang="en-SG" sz="2400" dirty="0"/>
          </a:p>
          <a:p>
            <a:r>
              <a:rPr lang="en-SG" sz="2400" dirty="0">
                <a:hlinkClick r:id="rId9"/>
              </a:rPr>
              <a:t>Population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9"/>
              </a:rPr>
              <a:t>Area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9"/>
              </a:rPr>
              <a:t>Pop Density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10"/>
              </a:rPr>
              <a:t>Stroke Rate</a:t>
            </a:r>
            <a:endParaRPr lang="en-SG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30BB3-97DF-4C68-B462-31B1E57346A8}"/>
              </a:ext>
            </a:extLst>
          </p:cNvPr>
          <p:cNvSpPr txBox="1">
            <a:spLocks/>
          </p:cNvSpPr>
          <p:nvPr/>
        </p:nvSpPr>
        <p:spPr>
          <a:xfrm>
            <a:off x="6821823" y="1423445"/>
            <a:ext cx="4831697" cy="515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SG" sz="2400" dirty="0"/>
              <a:t>Target: </a:t>
            </a:r>
          </a:p>
          <a:p>
            <a:r>
              <a:rPr lang="en-SG" sz="2400" dirty="0">
                <a:hlinkClick r:id="rId11"/>
              </a:rPr>
              <a:t>Life Expectancy</a:t>
            </a: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r>
              <a:rPr lang="en-SG" sz="2200" dirty="0"/>
              <a:t>Assumptions:</a:t>
            </a:r>
          </a:p>
          <a:p>
            <a:pPr marL="400050"/>
            <a:r>
              <a:rPr lang="en-SG" sz="2200" dirty="0"/>
              <a:t>Country level average</a:t>
            </a:r>
          </a:p>
          <a:p>
            <a:pPr marL="400050"/>
            <a:r>
              <a:rPr lang="en-SG" sz="2200" dirty="0"/>
              <a:t>Combined male &amp; female</a:t>
            </a:r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Features correlation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391431" y="2438400"/>
            <a:ext cx="33623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Check for multicollinearity between features</a:t>
            </a:r>
          </a:p>
          <a:p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5F256-E13E-4538-9B7B-CD82DC606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33" y="571500"/>
            <a:ext cx="7505700" cy="589597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55D8932-FB50-4D0B-B626-35FB9E100B68}"/>
              </a:ext>
            </a:extLst>
          </p:cNvPr>
          <p:cNvSpPr/>
          <p:nvPr/>
        </p:nvSpPr>
        <p:spPr>
          <a:xfrm>
            <a:off x="6294983" y="2542216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D4A1BF-49D1-45E2-9EF6-A138180BF28B}"/>
              </a:ext>
            </a:extLst>
          </p:cNvPr>
          <p:cNvSpPr/>
          <p:nvPr/>
        </p:nvSpPr>
        <p:spPr>
          <a:xfrm>
            <a:off x="7143048" y="4348212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05AC2D-417B-40DF-B7DB-E2A164C70613}"/>
              </a:ext>
            </a:extLst>
          </p:cNvPr>
          <p:cNvSpPr/>
          <p:nvPr/>
        </p:nvSpPr>
        <p:spPr>
          <a:xfrm>
            <a:off x="8005359" y="363346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EFCC5-11BA-46AC-807F-75515EEE9172}"/>
              </a:ext>
            </a:extLst>
          </p:cNvPr>
          <p:cNvSpPr/>
          <p:nvPr/>
        </p:nvSpPr>
        <p:spPr>
          <a:xfrm>
            <a:off x="9719034" y="629266"/>
            <a:ext cx="450255" cy="5657234"/>
          </a:xfrm>
          <a:prstGeom prst="rect">
            <a:avLst/>
          </a:prstGeom>
          <a:solidFill>
            <a:schemeClr val="tx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07AD2-2590-4B1A-AA3B-2BDA8628B45B}"/>
              </a:ext>
            </a:extLst>
          </p:cNvPr>
          <p:cNvSpPr/>
          <p:nvPr/>
        </p:nvSpPr>
        <p:spPr>
          <a:xfrm flipH="1">
            <a:off x="3890086" y="4743256"/>
            <a:ext cx="5828945" cy="413898"/>
          </a:xfrm>
          <a:prstGeom prst="rect">
            <a:avLst/>
          </a:prstGeom>
          <a:solidFill>
            <a:schemeClr val="tx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5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Features correlation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391431" y="2438400"/>
            <a:ext cx="33623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Check for correlation between features and target</a:t>
            </a:r>
          </a:p>
          <a:p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5F256-E13E-4538-9B7B-CD82DC606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33" y="571500"/>
            <a:ext cx="7505700" cy="589597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55D8932-FB50-4D0B-B626-35FB9E100B68}"/>
              </a:ext>
            </a:extLst>
          </p:cNvPr>
          <p:cNvSpPr/>
          <p:nvPr/>
        </p:nvSpPr>
        <p:spPr>
          <a:xfrm>
            <a:off x="7157019" y="4711833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D4A1BF-49D1-45E2-9EF6-A138180BF28B}"/>
              </a:ext>
            </a:extLst>
          </p:cNvPr>
          <p:cNvSpPr/>
          <p:nvPr/>
        </p:nvSpPr>
        <p:spPr>
          <a:xfrm>
            <a:off x="5038653" y="4714092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05AC2D-417B-40DF-B7DB-E2A164C70613}"/>
              </a:ext>
            </a:extLst>
          </p:cNvPr>
          <p:cNvSpPr/>
          <p:nvPr/>
        </p:nvSpPr>
        <p:spPr>
          <a:xfrm>
            <a:off x="6316799" y="4718806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07AD2-2590-4B1A-AA3B-2BDA8628B45B}"/>
              </a:ext>
            </a:extLst>
          </p:cNvPr>
          <p:cNvSpPr/>
          <p:nvPr/>
        </p:nvSpPr>
        <p:spPr>
          <a:xfrm flipH="1">
            <a:off x="3753795" y="709365"/>
            <a:ext cx="6493140" cy="4014154"/>
          </a:xfrm>
          <a:prstGeom prst="rect">
            <a:avLst/>
          </a:prstGeom>
          <a:solidFill>
            <a:schemeClr val="tx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25CB79-A2AB-45B1-83C7-2F723BAEC806}"/>
              </a:ext>
            </a:extLst>
          </p:cNvPr>
          <p:cNvSpPr/>
          <p:nvPr/>
        </p:nvSpPr>
        <p:spPr>
          <a:xfrm>
            <a:off x="9280260" y="4718806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9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8DAAF-0FD8-421A-96ED-FEF7CB0A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4" y="10508"/>
            <a:ext cx="10474036" cy="6858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CB3E30A-257D-4047-953B-995C3C0FEB15}"/>
              </a:ext>
            </a:extLst>
          </p:cNvPr>
          <p:cNvSpPr/>
          <p:nvPr/>
        </p:nvSpPr>
        <p:spPr>
          <a:xfrm>
            <a:off x="4209438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78E77-B8A3-414A-9934-D0578963766A}"/>
              </a:ext>
            </a:extLst>
          </p:cNvPr>
          <p:cNvSpPr/>
          <p:nvPr/>
        </p:nvSpPr>
        <p:spPr>
          <a:xfrm>
            <a:off x="5834040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5DC82-BE00-41D7-AAE8-0C36B6D1F6E0}"/>
              </a:ext>
            </a:extLst>
          </p:cNvPr>
          <p:cNvSpPr/>
          <p:nvPr/>
        </p:nvSpPr>
        <p:spPr>
          <a:xfrm>
            <a:off x="8341570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8D195E-948F-4337-BD0D-6699AFBF235E}"/>
              </a:ext>
            </a:extLst>
          </p:cNvPr>
          <p:cNvSpPr/>
          <p:nvPr/>
        </p:nvSpPr>
        <p:spPr>
          <a:xfrm>
            <a:off x="10079365" y="6147222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1599E0-CA88-4C62-8107-B9574252CBAF}"/>
              </a:ext>
            </a:extLst>
          </p:cNvPr>
          <p:cNvSpPr/>
          <p:nvPr/>
        </p:nvSpPr>
        <p:spPr>
          <a:xfrm>
            <a:off x="9229800" y="6293207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60CE9-9FAD-4F7B-AADF-28292AA0F932}"/>
              </a:ext>
            </a:extLst>
          </p:cNvPr>
          <p:cNvSpPr/>
          <p:nvPr/>
        </p:nvSpPr>
        <p:spPr>
          <a:xfrm>
            <a:off x="8736885" y="5954057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Outliers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62B13-882B-46D3-A544-6C0549E00381}"/>
              </a:ext>
            </a:extLst>
          </p:cNvPr>
          <p:cNvSpPr/>
          <p:nvPr/>
        </p:nvSpPr>
        <p:spPr>
          <a:xfrm>
            <a:off x="4714143" y="5991101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Outliers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4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3BE27F-4129-4B54-971D-5ABE1B7637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68"/>
          <a:stretch/>
        </p:blipFill>
        <p:spPr>
          <a:xfrm>
            <a:off x="1735652" y="9427"/>
            <a:ext cx="1041864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CBC0274-2C3C-4C56-8064-AF47035EF8AC}"/>
              </a:ext>
            </a:extLst>
          </p:cNvPr>
          <p:cNvSpPr/>
          <p:nvPr/>
        </p:nvSpPr>
        <p:spPr>
          <a:xfrm>
            <a:off x="7960500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93416-C34F-40F1-B790-72F09C892C19}"/>
              </a:ext>
            </a:extLst>
          </p:cNvPr>
          <p:cNvSpPr/>
          <p:nvPr/>
        </p:nvSpPr>
        <p:spPr>
          <a:xfrm>
            <a:off x="8800138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4BDC1-2C45-4560-8515-50DC4D9ED4B8}"/>
              </a:ext>
            </a:extLst>
          </p:cNvPr>
          <p:cNvSpPr/>
          <p:nvPr/>
        </p:nvSpPr>
        <p:spPr>
          <a:xfrm>
            <a:off x="5443826" y="6229648"/>
            <a:ext cx="797520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2EB3E-0D0A-4D23-B381-B89509207ED0}"/>
              </a:ext>
            </a:extLst>
          </p:cNvPr>
          <p:cNvSpPr/>
          <p:nvPr/>
        </p:nvSpPr>
        <p:spPr>
          <a:xfrm>
            <a:off x="9644929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C4B2A6-13ED-4345-8611-6C5902751492}"/>
              </a:ext>
            </a:extLst>
          </p:cNvPr>
          <p:cNvSpPr/>
          <p:nvPr/>
        </p:nvSpPr>
        <p:spPr>
          <a:xfrm>
            <a:off x="6288617" y="6229650"/>
            <a:ext cx="797520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796D-848A-43CF-A349-2B248CD661C2}"/>
              </a:ext>
            </a:extLst>
          </p:cNvPr>
          <p:cNvSpPr/>
          <p:nvPr/>
        </p:nvSpPr>
        <p:spPr>
          <a:xfrm>
            <a:off x="3767806" y="6229649"/>
            <a:ext cx="797520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7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B0E5CB-A540-46FF-9777-9FAB5A9B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77716"/>
              </p:ext>
            </p:extLst>
          </p:nvPr>
        </p:nvGraphicFramePr>
        <p:xfrm>
          <a:off x="1650962" y="1498552"/>
          <a:ext cx="7134809" cy="410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3122575125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1718230982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143868893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983852009"/>
                    </a:ext>
                  </a:extLst>
                </a:gridCol>
              </a:tblGrid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Drop Feature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24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R^2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R^2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0583218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777449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0.597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603588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3689071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1200270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0.724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7805647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0370887"/>
                  </a:ext>
                </a:extLst>
              </a:tr>
              <a:tr h="2212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3538494"/>
                  </a:ext>
                </a:extLst>
              </a:tr>
              <a:tr h="15431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Heart Disease Rate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1960714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2980273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7026141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9653786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0.711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69953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FD4765-D407-49DA-AA9B-3D69BB81B96F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F3BDF-278B-48FC-B84C-BD2C4DBA432A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F8578-2A58-413E-8D71-803F0A16E13A}"/>
              </a:ext>
            </a:extLst>
          </p:cNvPr>
          <p:cNvSpPr/>
          <p:nvPr/>
        </p:nvSpPr>
        <p:spPr>
          <a:xfrm>
            <a:off x="2614358" y="526715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5ACD37-7C51-41E4-A04F-B3D4461B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60167"/>
              </p:ext>
            </p:extLst>
          </p:nvPr>
        </p:nvGraphicFramePr>
        <p:xfrm>
          <a:off x="1650962" y="1498550"/>
          <a:ext cx="7134809" cy="442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12756960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1019127890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136014369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3457187481"/>
                    </a:ext>
                  </a:extLst>
                </a:gridCol>
              </a:tblGrid>
              <a:tr h="279474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Removed outliers x6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9948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320535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981254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0531359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7722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2592993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3471090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0.865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4462529"/>
                  </a:ext>
                </a:extLst>
              </a:tr>
              <a:tr h="707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78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Heart Disease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54645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0.821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6677677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Area 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0.539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5749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Pop Density 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0.017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9184544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Stroke Rate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969506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0.750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32392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24374BD-234F-4AAA-883E-D2611E626873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0B7FA-D93E-4441-98ED-E4A7141CEE1C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66E6C-5DA1-4D37-A930-0F8F1C3BECD1}"/>
              </a:ext>
            </a:extLst>
          </p:cNvPr>
          <p:cNvSpPr/>
          <p:nvPr/>
        </p:nvSpPr>
        <p:spPr>
          <a:xfrm>
            <a:off x="2614358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012BD-4ADA-4840-B4E6-5C9A1C967C33}"/>
              </a:ext>
            </a:extLst>
          </p:cNvPr>
          <p:cNvSpPr/>
          <p:nvPr/>
        </p:nvSpPr>
        <p:spPr>
          <a:xfrm>
            <a:off x="2614358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959</Words>
  <Application>Microsoft Office PowerPoint</Application>
  <PresentationFormat>Widescreen</PresentationFormat>
  <Paragraphs>395</Paragraphs>
  <Slides>26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</vt:lpstr>
      <vt:lpstr>Calibri</vt:lpstr>
      <vt:lpstr>Century Gothic</vt:lpstr>
      <vt:lpstr>Wingdings 3</vt:lpstr>
      <vt:lpstr>Ion</vt:lpstr>
      <vt:lpstr>Regression Analysis</vt:lpstr>
      <vt:lpstr>Project goals</vt:lpstr>
      <vt:lpstr>Data processed</vt:lpstr>
      <vt:lpstr>Features correlation</vt:lpstr>
      <vt:lpstr>Features correlation</vt:lpstr>
      <vt:lpstr>Pair plot</vt:lpstr>
      <vt:lpstr>Pair plot</vt:lpstr>
      <vt:lpstr>Feature selection</vt:lpstr>
      <vt:lpstr>Feature selection</vt:lpstr>
      <vt:lpstr>Feature selection</vt:lpstr>
      <vt:lpstr>Feature selection</vt:lpstr>
      <vt:lpstr>Feature selection</vt:lpstr>
      <vt:lpstr>Pair plot</vt:lpstr>
      <vt:lpstr>Data arrangement</vt:lpstr>
      <vt:lpstr>Cross Validation using KFold</vt:lpstr>
      <vt:lpstr>Check Assumptions</vt:lpstr>
      <vt:lpstr>Evaluation on test data</vt:lpstr>
      <vt:lpstr>Model intepretation</vt:lpstr>
      <vt:lpstr>Next Steps</vt:lpstr>
      <vt:lpstr>PowerPoint Presentation</vt:lpstr>
      <vt:lpstr>Ordinary Least Squares Regression with Statsmodels</vt:lpstr>
      <vt:lpstr>Evaluation on test data</vt:lpstr>
      <vt:lpstr>Learning</vt:lpstr>
      <vt:lpstr>Interesting insight</vt:lpstr>
      <vt:lpstr>Interesting insight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j n</dc:creator>
  <cp:lastModifiedBy>j n</cp:lastModifiedBy>
  <cp:revision>42</cp:revision>
  <dcterms:created xsi:type="dcterms:W3CDTF">2019-07-24T15:15:21Z</dcterms:created>
  <dcterms:modified xsi:type="dcterms:W3CDTF">2019-08-05T10:43:39Z</dcterms:modified>
</cp:coreProperties>
</file>