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23"/>
  </p:notesMasterIdLst>
  <p:sldIdLst>
    <p:sldId id="256" r:id="rId2"/>
    <p:sldId id="260"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55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26221B-9D2E-4C3A-AF52-D722962621ED}" type="datetimeFigureOut">
              <a:rPr lang="en-US" smtClean="0"/>
              <a:t>6/2/2025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5068D9-BF5F-4A14-81FB-C4F7CCEAF91F}" type="slidenum">
              <a:rPr lang="en-US" smtClean="0"/>
              <a:t>‹#›</a:t>
            </a:fld>
            <a:endParaRPr lang="en-US"/>
          </a:p>
        </p:txBody>
      </p:sp>
    </p:spTree>
    <p:extLst>
      <p:ext uri="{BB962C8B-B14F-4D97-AF65-F5344CB8AC3E}">
        <p14:creationId xmlns:p14="http://schemas.microsoft.com/office/powerpoint/2010/main" val="38460344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E80C50CD-E178-4744-9B35-B2F624D6C5E9}" type="datetimeFigureOut">
              <a:rPr lang="en-US" smtClean="0"/>
              <a:t>6/2/2025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888922873"/>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601738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0C50CD-E178-4744-9B35-B2F624D6C5E9}" type="datetimeFigureOut">
              <a:rPr lang="en-US" smtClean="0"/>
              <a:t>6/2/2025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837725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80C50CD-E178-4744-9B35-B2F624D6C5E9}" type="datetimeFigureOut">
              <a:rPr lang="en-US" smtClean="0"/>
              <a:t>6/2/2025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702850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E80C50CD-E178-4744-9B35-B2F624D6C5E9}" type="datetimeFigureOut">
              <a:rPr lang="en-US" smtClean="0"/>
              <a:t>6/2/2025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405679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E80C50CD-E178-4744-9B35-B2F624D6C5E9}" type="datetimeFigureOut">
              <a:rPr lang="en-US" smtClean="0"/>
              <a:t>6/2/2025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3849664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E80C50CD-E178-4744-9B35-B2F624D6C5E9}" type="datetimeFigureOut">
              <a:rPr lang="en-US" smtClean="0"/>
              <a:pPr/>
              <a:t>6/2/2025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48CC95F-0247-41B6-91CF-DC97C76A7088}" type="slidenum">
              <a:rPr lang="en-US" smtClean="0"/>
              <a:pPr/>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0373856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80C50CD-E178-4744-9B35-B2F624D6C5E9}" type="datetimeFigureOut">
              <a:rPr lang="en-US" smtClean="0"/>
              <a:t>6/2/2025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0354227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0C50CD-E178-4744-9B35-B2F624D6C5E9}" type="datetimeFigureOut">
              <a:rPr lang="en-US" smtClean="0"/>
              <a:t>6/2/2025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6300832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80C50CD-E178-4744-9B35-B2F624D6C5E9}" type="datetimeFigureOut">
              <a:rPr lang="en-US" smtClean="0"/>
              <a:t>6/2/2025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983368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E80C50CD-E178-4744-9B35-B2F624D6C5E9}" type="datetimeFigureOut">
              <a:rPr lang="en-US" smtClean="0"/>
              <a:t>6/2/2025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00145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E80C50CD-E178-4744-9B35-B2F624D6C5E9}" type="datetimeFigureOut">
              <a:rPr lang="en-US" smtClean="0"/>
              <a:pPr/>
              <a:t>6/2/2025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148CC95F-0247-41B6-91CF-DC97C76A7088}" type="slidenum">
              <a:rPr lang="en-US" smtClean="0"/>
              <a:pPr/>
              <a:t>‹#›</a:t>
            </a:fld>
            <a:endParaRPr lang="en-US"/>
          </a:p>
        </p:txBody>
      </p:sp>
    </p:spTree>
    <p:extLst>
      <p:ext uri="{BB962C8B-B14F-4D97-AF65-F5344CB8AC3E}">
        <p14:creationId xmlns:p14="http://schemas.microsoft.com/office/powerpoint/2010/main" val="348358295"/>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DCBC4AF0-0B16-436E-CD5E-C5B4D429838A}"/>
              </a:ext>
            </a:extLst>
          </p:cNvPr>
          <p:cNvPicPr>
            <a:picLocks noChangeAspect="1"/>
          </p:cNvPicPr>
          <p:nvPr/>
        </p:nvPicPr>
        <p:blipFill>
          <a:blip r:embed="rId2">
            <a:alphaModFix amt="40000"/>
          </a:blip>
          <a:srcRect b="3434"/>
          <a:stretch>
            <a:fillRect/>
          </a:stretch>
        </p:blipFill>
        <p:spPr>
          <a:xfrm>
            <a:off x="12377" y="10"/>
            <a:ext cx="12191979" cy="6857990"/>
          </a:xfrm>
          <a:prstGeom prst="rect">
            <a:avLst/>
          </a:prstGeom>
        </p:spPr>
      </p:pic>
      <p:sp>
        <p:nvSpPr>
          <p:cNvPr id="2" name="Title 1">
            <a:extLst>
              <a:ext uri="{FF2B5EF4-FFF2-40B4-BE49-F238E27FC236}">
                <a16:creationId xmlns:a16="http://schemas.microsoft.com/office/drawing/2014/main" id="{A4574CBE-25FF-5426-6624-4FDB60149092}"/>
              </a:ext>
            </a:extLst>
          </p:cNvPr>
          <p:cNvSpPr>
            <a:spLocks noGrp="1"/>
          </p:cNvSpPr>
          <p:nvPr>
            <p:ph type="ctrTitle"/>
          </p:nvPr>
        </p:nvSpPr>
        <p:spPr>
          <a:xfrm>
            <a:off x="2231136" y="0"/>
            <a:ext cx="7729728" cy="2638044"/>
          </a:xfrm>
          <a:noFill/>
          <a:ln>
            <a:solidFill>
              <a:srgbClr val="FFFFFF"/>
            </a:solidFill>
          </a:ln>
        </p:spPr>
        <p:txBody>
          <a:bodyPr vert="horz" lIns="182880" tIns="182880" rIns="182880" bIns="182880" rtlCol="0" anchor="ctr">
            <a:normAutofit/>
          </a:bodyPr>
          <a:lstStyle/>
          <a:p>
            <a:r>
              <a:rPr lang="en-US" sz="2800" dirty="0">
                <a:solidFill>
                  <a:schemeClr val="tx1"/>
                </a:solidFill>
              </a:rPr>
              <a:t>Machine Learning-Based Network Intrusion Detection</a:t>
            </a:r>
          </a:p>
        </p:txBody>
      </p:sp>
      <p:sp>
        <p:nvSpPr>
          <p:cNvPr id="3" name="Subtitle 2">
            <a:extLst>
              <a:ext uri="{FF2B5EF4-FFF2-40B4-BE49-F238E27FC236}">
                <a16:creationId xmlns:a16="http://schemas.microsoft.com/office/drawing/2014/main" id="{847DA21F-6A67-39DE-A70A-2C99BB71E25F}"/>
              </a:ext>
            </a:extLst>
          </p:cNvPr>
          <p:cNvSpPr>
            <a:spLocks noGrp="1"/>
          </p:cNvSpPr>
          <p:nvPr>
            <p:ph type="subTitle" idx="1"/>
          </p:nvPr>
        </p:nvSpPr>
        <p:spPr>
          <a:xfrm>
            <a:off x="2231136" y="2952838"/>
            <a:ext cx="7729728" cy="3101983"/>
          </a:xfrm>
        </p:spPr>
        <p:txBody>
          <a:bodyPr vert="horz" lIns="91440" tIns="45720" rIns="91440" bIns="45720" rtlCol="0">
            <a:normAutofit/>
          </a:bodyPr>
          <a:lstStyle/>
          <a:p>
            <a:pPr algn="l"/>
            <a:r>
              <a:rPr lang="en-US" dirty="0">
                <a:solidFill>
                  <a:schemeClr val="tx1">
                    <a:lumMod val="85000"/>
                    <a:lumOff val="15000"/>
                  </a:schemeClr>
                </a:solidFill>
              </a:rPr>
              <a:t>Group members : </a:t>
            </a:r>
          </a:p>
          <a:p>
            <a:pPr indent="-228600" algn="l">
              <a:buFont typeface="Arial" panose="020B0604020202020204" pitchFamily="34" charset="0"/>
              <a:buChar char="•"/>
            </a:pPr>
            <a:r>
              <a:rPr lang="en-US" dirty="0" err="1">
                <a:solidFill>
                  <a:schemeClr val="tx1">
                    <a:lumMod val="85000"/>
                    <a:lumOff val="15000"/>
                  </a:schemeClr>
                </a:solidFill>
              </a:rPr>
              <a:t>Ayuob</a:t>
            </a:r>
            <a:r>
              <a:rPr lang="en-US" dirty="0">
                <a:solidFill>
                  <a:schemeClr val="tx1">
                    <a:lumMod val="85000"/>
                    <a:lumOff val="15000"/>
                  </a:schemeClr>
                </a:solidFill>
              </a:rPr>
              <a:t> Al-</a:t>
            </a:r>
            <a:r>
              <a:rPr lang="en-US" dirty="0" err="1">
                <a:solidFill>
                  <a:schemeClr val="tx1">
                    <a:lumMod val="85000"/>
                    <a:lumOff val="15000"/>
                  </a:schemeClr>
                </a:solidFill>
              </a:rPr>
              <a:t>Mubedein</a:t>
            </a:r>
            <a:endParaRPr lang="en-US" dirty="0">
              <a:solidFill>
                <a:schemeClr val="tx1">
                  <a:lumMod val="85000"/>
                  <a:lumOff val="15000"/>
                </a:schemeClr>
              </a:solidFill>
            </a:endParaRPr>
          </a:p>
          <a:p>
            <a:pPr indent="-228600" algn="l">
              <a:buFont typeface="Arial" panose="020B0604020202020204" pitchFamily="34" charset="0"/>
              <a:buChar char="•"/>
            </a:pPr>
            <a:r>
              <a:rPr lang="en-US" dirty="0">
                <a:solidFill>
                  <a:schemeClr val="tx1">
                    <a:lumMod val="85000"/>
                    <a:lumOff val="15000"/>
                  </a:schemeClr>
                </a:solidFill>
              </a:rPr>
              <a:t>Bashar </a:t>
            </a:r>
            <a:r>
              <a:rPr lang="en-US" dirty="0" err="1">
                <a:solidFill>
                  <a:schemeClr val="tx1">
                    <a:lumMod val="85000"/>
                    <a:lumOff val="15000"/>
                  </a:schemeClr>
                </a:solidFill>
              </a:rPr>
              <a:t>Rsheed</a:t>
            </a:r>
            <a:endParaRPr lang="en-US" dirty="0">
              <a:solidFill>
                <a:schemeClr val="tx1">
                  <a:lumMod val="85000"/>
                  <a:lumOff val="15000"/>
                </a:schemeClr>
              </a:solidFill>
            </a:endParaRPr>
          </a:p>
          <a:p>
            <a:pPr indent="-228600" algn="l">
              <a:buFont typeface="Arial" panose="020B0604020202020204" pitchFamily="34" charset="0"/>
              <a:buChar char="•"/>
            </a:pPr>
            <a:r>
              <a:rPr lang="en-US" dirty="0">
                <a:solidFill>
                  <a:schemeClr val="tx1">
                    <a:lumMod val="85000"/>
                    <a:lumOff val="15000"/>
                  </a:schemeClr>
                </a:solidFill>
              </a:rPr>
              <a:t>Mohammad Ashqar</a:t>
            </a:r>
          </a:p>
          <a:p>
            <a:pPr indent="-228600" algn="l">
              <a:buFont typeface="Arial" panose="020B0604020202020204" pitchFamily="34" charset="0"/>
              <a:buChar char="•"/>
            </a:pPr>
            <a:r>
              <a:rPr lang="en-US" dirty="0">
                <a:solidFill>
                  <a:schemeClr val="tx1">
                    <a:lumMod val="85000"/>
                    <a:lumOff val="15000"/>
                  </a:schemeClr>
                </a:solidFill>
              </a:rPr>
              <a:t>Yaman Nayfeh</a:t>
            </a:r>
          </a:p>
          <a:p>
            <a:pPr indent="-228600" algn="l">
              <a:buFont typeface="Arial" panose="020B0604020202020204" pitchFamily="34" charset="0"/>
              <a:buChar char="•"/>
            </a:pPr>
            <a:endParaRPr lang="en-US" dirty="0">
              <a:solidFill>
                <a:schemeClr val="tx1">
                  <a:lumMod val="85000"/>
                  <a:lumOff val="15000"/>
                </a:schemeClr>
              </a:solidFill>
            </a:endParaRPr>
          </a:p>
          <a:p>
            <a:pPr indent="-228600" algn="l">
              <a:buFont typeface="Arial" panose="020B0604020202020204" pitchFamily="34" charset="0"/>
              <a:buChar char="•"/>
            </a:pPr>
            <a:endParaRPr lang="en-US" dirty="0">
              <a:solidFill>
                <a:schemeClr val="tx1">
                  <a:lumMod val="85000"/>
                  <a:lumOff val="15000"/>
                </a:schemeClr>
              </a:solidFill>
            </a:endParaRPr>
          </a:p>
        </p:txBody>
      </p:sp>
    </p:spTree>
    <p:extLst>
      <p:ext uri="{BB962C8B-B14F-4D97-AF65-F5344CB8AC3E}">
        <p14:creationId xmlns:p14="http://schemas.microsoft.com/office/powerpoint/2010/main" val="291684768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4CC662-423B-00FC-B6D0-10E1CDF69718}"/>
            </a:ext>
          </a:extLst>
        </p:cNvPr>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BD607DDE-95E1-DF99-3342-A27672BF8B55}"/>
              </a:ext>
            </a:extLst>
          </p:cNvPr>
          <p:cNvPicPr>
            <a:picLocks noChangeAspect="1"/>
          </p:cNvPicPr>
          <p:nvPr/>
        </p:nvPicPr>
        <p:blipFill>
          <a:blip r:embed="rId2">
            <a:alphaModFix amt="40000"/>
          </a:blip>
          <a:srcRect b="3434"/>
          <a:stretch>
            <a:fillRect/>
          </a:stretch>
        </p:blipFill>
        <p:spPr>
          <a:xfrm>
            <a:off x="0" y="0"/>
            <a:ext cx="12191980" cy="6857990"/>
          </a:xfrm>
          <a:prstGeom prst="rect">
            <a:avLst/>
          </a:prstGeom>
        </p:spPr>
      </p:pic>
      <p:sp>
        <p:nvSpPr>
          <p:cNvPr id="2" name="Title 1">
            <a:extLst>
              <a:ext uri="{FF2B5EF4-FFF2-40B4-BE49-F238E27FC236}">
                <a16:creationId xmlns:a16="http://schemas.microsoft.com/office/drawing/2014/main" id="{E9BBCA54-07E8-64DB-B789-FED1D54C7A3A}"/>
              </a:ext>
            </a:extLst>
          </p:cNvPr>
          <p:cNvSpPr>
            <a:spLocks noGrp="1"/>
          </p:cNvSpPr>
          <p:nvPr>
            <p:ph type="ctrTitle"/>
          </p:nvPr>
        </p:nvSpPr>
        <p:spPr>
          <a:xfrm>
            <a:off x="3895044" y="-10"/>
            <a:ext cx="4514438" cy="1188720"/>
          </a:xfrm>
          <a:noFill/>
          <a:ln>
            <a:solidFill>
              <a:srgbClr val="FFFFFF"/>
            </a:solidFill>
          </a:ln>
        </p:spPr>
        <p:txBody>
          <a:bodyPr vert="horz" lIns="182880" tIns="182880" rIns="182880" bIns="182880" rtlCol="0" anchor="ctr">
            <a:normAutofit/>
          </a:bodyPr>
          <a:lstStyle/>
          <a:p>
            <a:r>
              <a:rPr lang="en-US" sz="2800" dirty="0">
                <a:solidFill>
                  <a:schemeClr val="tx1"/>
                </a:solidFill>
                <a:latin typeface="Abadi" panose="020F0502020204030204" pitchFamily="34" charset="0"/>
              </a:rPr>
              <a:t>Algorithm Used</a:t>
            </a:r>
          </a:p>
        </p:txBody>
      </p:sp>
      <p:sp>
        <p:nvSpPr>
          <p:cNvPr id="3" name="Subtitle 2">
            <a:extLst>
              <a:ext uri="{FF2B5EF4-FFF2-40B4-BE49-F238E27FC236}">
                <a16:creationId xmlns:a16="http://schemas.microsoft.com/office/drawing/2014/main" id="{FAA6FEBD-40D4-00BC-1383-06262FE60731}"/>
              </a:ext>
            </a:extLst>
          </p:cNvPr>
          <p:cNvSpPr>
            <a:spLocks noGrp="1"/>
          </p:cNvSpPr>
          <p:nvPr>
            <p:ph type="subTitle" idx="1"/>
          </p:nvPr>
        </p:nvSpPr>
        <p:spPr>
          <a:xfrm>
            <a:off x="297405" y="1297459"/>
            <a:ext cx="11709716" cy="4967417"/>
          </a:xfrm>
        </p:spPr>
        <p:txBody>
          <a:bodyPr vert="horz" lIns="91440" tIns="45720" rIns="91440" bIns="45720" rtlCol="0">
            <a:normAutofit/>
          </a:bodyPr>
          <a:lstStyle/>
          <a:p>
            <a:pPr algn="l">
              <a:lnSpc>
                <a:spcPct val="90000"/>
              </a:lnSpc>
            </a:pPr>
            <a:r>
              <a:rPr lang="en-US" dirty="0">
                <a:solidFill>
                  <a:schemeClr val="tx1">
                    <a:lumMod val="85000"/>
                    <a:lumOff val="15000"/>
                  </a:schemeClr>
                </a:solidFill>
              </a:rPr>
              <a:t>Advantages:</a:t>
            </a:r>
          </a:p>
          <a:p>
            <a:pPr algn="l">
              <a:lnSpc>
                <a:spcPct val="90000"/>
              </a:lnSpc>
            </a:pPr>
            <a:endParaRPr lang="en-US" dirty="0">
              <a:solidFill>
                <a:schemeClr val="tx1">
                  <a:lumMod val="85000"/>
                  <a:lumOff val="15000"/>
                </a:schemeClr>
              </a:solidFill>
            </a:endParaRPr>
          </a:p>
          <a:p>
            <a:pPr marL="457200" indent="-457200" algn="l">
              <a:lnSpc>
                <a:spcPct val="90000"/>
              </a:lnSpc>
              <a:buFont typeface="+mj-lt"/>
              <a:buAutoNum type="arabicPeriod"/>
            </a:pPr>
            <a:r>
              <a:rPr lang="en-US" dirty="0">
                <a:solidFill>
                  <a:schemeClr val="tx1">
                    <a:lumMod val="85000"/>
                    <a:lumOff val="15000"/>
                  </a:schemeClr>
                </a:solidFill>
              </a:rPr>
              <a:t>High accuracy in classification and regression tasks.</a:t>
            </a:r>
          </a:p>
          <a:p>
            <a:pPr marL="457200" indent="-457200" algn="l">
              <a:lnSpc>
                <a:spcPct val="90000"/>
              </a:lnSpc>
              <a:buFont typeface="+mj-lt"/>
              <a:buAutoNum type="arabicPeriod"/>
            </a:pPr>
            <a:endParaRPr lang="en-US" dirty="0">
              <a:solidFill>
                <a:schemeClr val="tx1">
                  <a:lumMod val="85000"/>
                  <a:lumOff val="15000"/>
                </a:schemeClr>
              </a:solidFill>
            </a:endParaRPr>
          </a:p>
          <a:p>
            <a:pPr marL="457200" indent="-457200" algn="l">
              <a:lnSpc>
                <a:spcPct val="90000"/>
              </a:lnSpc>
              <a:buFont typeface="+mj-lt"/>
              <a:buAutoNum type="arabicPeriod"/>
            </a:pPr>
            <a:r>
              <a:rPr lang="en-US" dirty="0">
                <a:solidFill>
                  <a:schemeClr val="tx1">
                    <a:lumMod val="85000"/>
                    <a:lumOff val="15000"/>
                  </a:schemeClr>
                </a:solidFill>
              </a:rPr>
              <a:t>Fast, scalable training on large datasets.</a:t>
            </a:r>
          </a:p>
          <a:p>
            <a:pPr marL="457200" indent="-457200" algn="l">
              <a:lnSpc>
                <a:spcPct val="90000"/>
              </a:lnSpc>
              <a:buFont typeface="+mj-lt"/>
              <a:buAutoNum type="arabicPeriod"/>
            </a:pPr>
            <a:endParaRPr lang="en-US" dirty="0">
              <a:solidFill>
                <a:schemeClr val="tx1">
                  <a:lumMod val="85000"/>
                  <a:lumOff val="15000"/>
                </a:schemeClr>
              </a:solidFill>
            </a:endParaRPr>
          </a:p>
          <a:p>
            <a:pPr marL="457200" indent="-457200" algn="l">
              <a:lnSpc>
                <a:spcPct val="90000"/>
              </a:lnSpc>
              <a:buFont typeface="+mj-lt"/>
              <a:buAutoNum type="arabicPeriod"/>
            </a:pPr>
            <a:r>
              <a:rPr lang="en-US" dirty="0">
                <a:solidFill>
                  <a:schemeClr val="tx1">
                    <a:lumMod val="85000"/>
                    <a:lumOff val="15000"/>
                  </a:schemeClr>
                </a:solidFill>
              </a:rPr>
              <a:t>Robust to overfitting thanks to regularization and subsampling.</a:t>
            </a:r>
          </a:p>
          <a:p>
            <a:pPr marL="457200" indent="-457200" algn="l">
              <a:lnSpc>
                <a:spcPct val="90000"/>
              </a:lnSpc>
              <a:buFont typeface="+mj-lt"/>
              <a:buAutoNum type="arabicPeriod"/>
            </a:pPr>
            <a:endParaRPr lang="en-US" dirty="0">
              <a:solidFill>
                <a:schemeClr val="tx1">
                  <a:lumMod val="85000"/>
                  <a:lumOff val="15000"/>
                </a:schemeClr>
              </a:solidFill>
            </a:endParaRPr>
          </a:p>
          <a:p>
            <a:pPr marL="457200" indent="-457200" algn="l">
              <a:lnSpc>
                <a:spcPct val="90000"/>
              </a:lnSpc>
              <a:buFont typeface="+mj-lt"/>
              <a:buAutoNum type="arabicPeriod"/>
            </a:pPr>
            <a:r>
              <a:rPr lang="en-US" dirty="0">
                <a:solidFill>
                  <a:schemeClr val="tx1">
                    <a:lumMod val="85000"/>
                    <a:lumOff val="15000"/>
                  </a:schemeClr>
                </a:solidFill>
              </a:rPr>
              <a:t>Flexible with support for custom loss functions.</a:t>
            </a:r>
          </a:p>
        </p:txBody>
      </p:sp>
    </p:spTree>
    <p:extLst>
      <p:ext uri="{BB962C8B-B14F-4D97-AF65-F5344CB8AC3E}">
        <p14:creationId xmlns:p14="http://schemas.microsoft.com/office/powerpoint/2010/main" val="2464797814"/>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76BDBBA-7394-EB47-0906-D5756CDCD2A4}"/>
            </a:ext>
          </a:extLst>
        </p:cNvPr>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D1176FFB-55F8-C7B0-5128-B747244E839F}"/>
              </a:ext>
            </a:extLst>
          </p:cNvPr>
          <p:cNvPicPr>
            <a:picLocks noChangeAspect="1"/>
          </p:cNvPicPr>
          <p:nvPr/>
        </p:nvPicPr>
        <p:blipFill>
          <a:blip r:embed="rId2">
            <a:alphaModFix amt="40000"/>
          </a:blip>
          <a:srcRect b="3434"/>
          <a:stretch>
            <a:fillRect/>
          </a:stretch>
        </p:blipFill>
        <p:spPr>
          <a:xfrm>
            <a:off x="0" y="0"/>
            <a:ext cx="12191980" cy="6857990"/>
          </a:xfrm>
          <a:prstGeom prst="rect">
            <a:avLst/>
          </a:prstGeom>
        </p:spPr>
      </p:pic>
      <p:sp>
        <p:nvSpPr>
          <p:cNvPr id="2" name="Title 1">
            <a:extLst>
              <a:ext uri="{FF2B5EF4-FFF2-40B4-BE49-F238E27FC236}">
                <a16:creationId xmlns:a16="http://schemas.microsoft.com/office/drawing/2014/main" id="{200AF107-D57C-FFFA-EBF1-2A3478036FED}"/>
              </a:ext>
            </a:extLst>
          </p:cNvPr>
          <p:cNvSpPr>
            <a:spLocks noGrp="1"/>
          </p:cNvSpPr>
          <p:nvPr>
            <p:ph type="ctrTitle"/>
          </p:nvPr>
        </p:nvSpPr>
        <p:spPr>
          <a:xfrm>
            <a:off x="3895044" y="-10"/>
            <a:ext cx="4514438" cy="1188720"/>
          </a:xfrm>
          <a:noFill/>
          <a:ln>
            <a:solidFill>
              <a:srgbClr val="FFFFFF"/>
            </a:solidFill>
          </a:ln>
        </p:spPr>
        <p:txBody>
          <a:bodyPr vert="horz" lIns="182880" tIns="182880" rIns="182880" bIns="182880" rtlCol="0" anchor="ctr">
            <a:normAutofit/>
          </a:bodyPr>
          <a:lstStyle/>
          <a:p>
            <a:r>
              <a:rPr lang="en-US" sz="2800" dirty="0">
                <a:solidFill>
                  <a:schemeClr val="tx1"/>
                </a:solidFill>
                <a:latin typeface="Abadi" panose="020F0502020204030204" pitchFamily="34" charset="0"/>
              </a:rPr>
              <a:t>Data Preprocessing</a:t>
            </a:r>
          </a:p>
        </p:txBody>
      </p:sp>
      <p:sp>
        <p:nvSpPr>
          <p:cNvPr id="3" name="Subtitle 2">
            <a:extLst>
              <a:ext uri="{FF2B5EF4-FFF2-40B4-BE49-F238E27FC236}">
                <a16:creationId xmlns:a16="http://schemas.microsoft.com/office/drawing/2014/main" id="{B5E7CD62-CDC1-AC84-CC57-AD88230219C7}"/>
              </a:ext>
            </a:extLst>
          </p:cNvPr>
          <p:cNvSpPr>
            <a:spLocks noGrp="1"/>
          </p:cNvSpPr>
          <p:nvPr>
            <p:ph type="subTitle" idx="1"/>
          </p:nvPr>
        </p:nvSpPr>
        <p:spPr>
          <a:xfrm>
            <a:off x="297405" y="1297459"/>
            <a:ext cx="11709716" cy="4967417"/>
          </a:xfrm>
        </p:spPr>
        <p:txBody>
          <a:bodyPr vert="horz" lIns="91440" tIns="45720" rIns="91440" bIns="45720" rtlCol="0">
            <a:normAutofit fontScale="85000" lnSpcReduction="20000"/>
          </a:bodyPr>
          <a:lstStyle/>
          <a:p>
            <a:pPr algn="l">
              <a:lnSpc>
                <a:spcPct val="90000"/>
              </a:lnSpc>
            </a:pPr>
            <a:r>
              <a:rPr lang="en-US" dirty="0">
                <a:solidFill>
                  <a:schemeClr val="tx1">
                    <a:lumMod val="85000"/>
                    <a:lumOff val="15000"/>
                  </a:schemeClr>
                </a:solidFill>
              </a:rPr>
              <a:t>-Missing &amp; Infinite Values &amp; duplicated records :</a:t>
            </a:r>
          </a:p>
          <a:p>
            <a:pPr algn="l">
              <a:lnSpc>
                <a:spcPct val="90000"/>
              </a:lnSpc>
            </a:pPr>
            <a:endParaRPr lang="en-US" dirty="0">
              <a:solidFill>
                <a:schemeClr val="tx1">
                  <a:lumMod val="85000"/>
                  <a:lumOff val="15000"/>
                </a:schemeClr>
              </a:solidFill>
            </a:endParaRPr>
          </a:p>
          <a:p>
            <a:pPr algn="l">
              <a:lnSpc>
                <a:spcPct val="90000"/>
              </a:lnSpc>
            </a:pPr>
            <a:r>
              <a:rPr lang="en-US" dirty="0">
                <a:solidFill>
                  <a:schemeClr val="tx1">
                    <a:lumMod val="85000"/>
                    <a:lumOff val="15000"/>
                  </a:schemeClr>
                </a:solidFill>
              </a:rPr>
              <a:t>  Identify missing (</a:t>
            </a:r>
            <a:r>
              <a:rPr lang="en-US" dirty="0" err="1">
                <a:solidFill>
                  <a:schemeClr val="tx1">
                    <a:lumMod val="85000"/>
                    <a:lumOff val="15000"/>
                  </a:schemeClr>
                </a:solidFill>
              </a:rPr>
              <a:t>NaN</a:t>
            </a:r>
            <a:r>
              <a:rPr lang="en-US" dirty="0">
                <a:solidFill>
                  <a:schemeClr val="tx1">
                    <a:lumMod val="85000"/>
                    <a:lumOff val="15000"/>
                  </a:schemeClr>
                </a:solidFill>
              </a:rPr>
              <a:t>) and infinite values from raw data.</a:t>
            </a:r>
          </a:p>
          <a:p>
            <a:pPr algn="l">
              <a:lnSpc>
                <a:spcPct val="90000"/>
              </a:lnSpc>
            </a:pPr>
            <a:endParaRPr lang="en-US" dirty="0">
              <a:solidFill>
                <a:schemeClr val="tx1">
                  <a:lumMod val="85000"/>
                  <a:lumOff val="15000"/>
                </a:schemeClr>
              </a:solidFill>
            </a:endParaRPr>
          </a:p>
          <a:p>
            <a:pPr algn="l">
              <a:lnSpc>
                <a:spcPct val="90000"/>
              </a:lnSpc>
            </a:pPr>
            <a:r>
              <a:rPr lang="en-US" dirty="0">
                <a:solidFill>
                  <a:schemeClr val="tx1">
                    <a:lumMod val="85000"/>
                    <a:lumOff val="15000"/>
                  </a:schemeClr>
                </a:solidFill>
              </a:rPr>
              <a:t>  Replace missing and infinite values impute with statistical methods (mean/median).</a:t>
            </a:r>
          </a:p>
          <a:p>
            <a:pPr algn="l">
              <a:lnSpc>
                <a:spcPct val="90000"/>
              </a:lnSpc>
            </a:pPr>
            <a:endParaRPr lang="en-US" dirty="0">
              <a:solidFill>
                <a:schemeClr val="tx1">
                  <a:lumMod val="85000"/>
                  <a:lumOff val="15000"/>
                </a:schemeClr>
              </a:solidFill>
            </a:endParaRPr>
          </a:p>
          <a:p>
            <a:pPr algn="l">
              <a:lnSpc>
                <a:spcPct val="90000"/>
              </a:lnSpc>
            </a:pPr>
            <a:r>
              <a:rPr lang="en-US" dirty="0">
                <a:solidFill>
                  <a:schemeClr val="tx1">
                    <a:lumMod val="85000"/>
                    <a:lumOff val="15000"/>
                  </a:schemeClr>
                </a:solidFill>
              </a:rPr>
              <a:t>  Remove duplicate records to avoid bias and overfitting.</a:t>
            </a:r>
          </a:p>
          <a:p>
            <a:pPr algn="l">
              <a:lnSpc>
                <a:spcPct val="90000"/>
              </a:lnSpc>
            </a:pPr>
            <a:r>
              <a:rPr lang="en-US" dirty="0">
                <a:solidFill>
                  <a:schemeClr val="tx1">
                    <a:lumMod val="85000"/>
                    <a:lumOff val="15000"/>
                  </a:schemeClr>
                </a:solidFill>
              </a:rPr>
              <a:t>-Drop zero variance columns</a:t>
            </a:r>
          </a:p>
          <a:p>
            <a:pPr algn="l">
              <a:lnSpc>
                <a:spcPct val="90000"/>
              </a:lnSpc>
            </a:pPr>
            <a:endParaRPr lang="en-US" dirty="0">
              <a:solidFill>
                <a:schemeClr val="tx1">
                  <a:lumMod val="85000"/>
                  <a:lumOff val="15000"/>
                </a:schemeClr>
              </a:solidFill>
            </a:endParaRPr>
          </a:p>
          <a:p>
            <a:pPr algn="l">
              <a:lnSpc>
                <a:spcPct val="90000"/>
              </a:lnSpc>
            </a:pPr>
            <a:r>
              <a:rPr lang="en-US" dirty="0">
                <a:solidFill>
                  <a:schemeClr val="tx1">
                    <a:lumMod val="85000"/>
                    <a:lumOff val="15000"/>
                  </a:schemeClr>
                </a:solidFill>
              </a:rPr>
              <a:t>Feature Engineering :</a:t>
            </a:r>
          </a:p>
          <a:p>
            <a:pPr algn="l">
              <a:lnSpc>
                <a:spcPct val="90000"/>
              </a:lnSpc>
            </a:pPr>
            <a:endParaRPr lang="en-US" dirty="0">
              <a:solidFill>
                <a:schemeClr val="tx1">
                  <a:lumMod val="85000"/>
                  <a:lumOff val="15000"/>
                </a:schemeClr>
              </a:solidFill>
            </a:endParaRPr>
          </a:p>
          <a:p>
            <a:pPr algn="l">
              <a:lnSpc>
                <a:spcPct val="90000"/>
              </a:lnSpc>
            </a:pPr>
            <a:r>
              <a:rPr lang="en-US" dirty="0">
                <a:solidFill>
                  <a:schemeClr val="tx1">
                    <a:lumMod val="85000"/>
                    <a:lumOff val="15000"/>
                  </a:schemeClr>
                </a:solidFill>
              </a:rPr>
              <a:t>Extract labels for model one from Destination Port column</a:t>
            </a:r>
          </a:p>
          <a:p>
            <a:pPr algn="l">
              <a:lnSpc>
                <a:spcPct val="90000"/>
              </a:lnSpc>
            </a:pPr>
            <a:endParaRPr lang="en-US" dirty="0">
              <a:solidFill>
                <a:schemeClr val="tx1">
                  <a:lumMod val="85000"/>
                  <a:lumOff val="15000"/>
                </a:schemeClr>
              </a:solidFill>
            </a:endParaRPr>
          </a:p>
          <a:p>
            <a:pPr algn="l">
              <a:lnSpc>
                <a:spcPct val="90000"/>
              </a:lnSpc>
            </a:pPr>
            <a:r>
              <a:rPr lang="en-US" dirty="0">
                <a:solidFill>
                  <a:schemeClr val="tx1">
                    <a:lumMod val="85000"/>
                    <a:lumOff val="15000"/>
                  </a:schemeClr>
                </a:solidFill>
              </a:rPr>
              <a:t>from the label column(contain the attacks names) </a:t>
            </a:r>
            <a:r>
              <a:rPr lang="en-US" dirty="0" err="1">
                <a:solidFill>
                  <a:schemeClr val="tx1">
                    <a:lumMod val="85000"/>
                    <a:lumOff val="15000"/>
                  </a:schemeClr>
                </a:solidFill>
              </a:rPr>
              <a:t>i</a:t>
            </a:r>
            <a:r>
              <a:rPr lang="en-US" dirty="0">
                <a:solidFill>
                  <a:schemeClr val="tx1">
                    <a:lumMod val="85000"/>
                    <a:lumOff val="15000"/>
                  </a:schemeClr>
                </a:solidFill>
              </a:rPr>
              <a:t> create new column for model two contain two values (normal or attack)</a:t>
            </a:r>
          </a:p>
          <a:p>
            <a:pPr algn="l">
              <a:lnSpc>
                <a:spcPct val="90000"/>
              </a:lnSpc>
            </a:pPr>
            <a:endParaRPr lang="en-US" dirty="0">
              <a:solidFill>
                <a:schemeClr val="tx1">
                  <a:lumMod val="85000"/>
                  <a:lumOff val="15000"/>
                </a:schemeClr>
              </a:solidFill>
            </a:endParaRPr>
          </a:p>
          <a:p>
            <a:pPr algn="l">
              <a:lnSpc>
                <a:spcPct val="90000"/>
              </a:lnSpc>
            </a:pPr>
            <a:r>
              <a:rPr lang="en-US" dirty="0">
                <a:solidFill>
                  <a:schemeClr val="tx1">
                    <a:lumMod val="85000"/>
                    <a:lumOff val="15000"/>
                  </a:schemeClr>
                </a:solidFill>
              </a:rPr>
              <a:t>Encode categorical variables using label encoding</a:t>
            </a:r>
          </a:p>
        </p:txBody>
      </p:sp>
    </p:spTree>
    <p:extLst>
      <p:ext uri="{BB962C8B-B14F-4D97-AF65-F5344CB8AC3E}">
        <p14:creationId xmlns:p14="http://schemas.microsoft.com/office/powerpoint/2010/main" val="36585277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335FB0-F98A-F605-0026-7237CB3A4781}"/>
            </a:ext>
          </a:extLst>
        </p:cNvPr>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923653FB-46BE-3702-B0AA-EFFB88197537}"/>
              </a:ext>
            </a:extLst>
          </p:cNvPr>
          <p:cNvPicPr>
            <a:picLocks noChangeAspect="1"/>
          </p:cNvPicPr>
          <p:nvPr/>
        </p:nvPicPr>
        <p:blipFill>
          <a:blip r:embed="rId2">
            <a:alphaModFix amt="40000"/>
          </a:blip>
          <a:srcRect b="3434"/>
          <a:stretch>
            <a:fillRect/>
          </a:stretch>
        </p:blipFill>
        <p:spPr>
          <a:xfrm>
            <a:off x="0" y="0"/>
            <a:ext cx="12191980" cy="6857990"/>
          </a:xfrm>
          <a:prstGeom prst="rect">
            <a:avLst/>
          </a:prstGeom>
        </p:spPr>
      </p:pic>
      <p:sp>
        <p:nvSpPr>
          <p:cNvPr id="2" name="Title 1">
            <a:extLst>
              <a:ext uri="{FF2B5EF4-FFF2-40B4-BE49-F238E27FC236}">
                <a16:creationId xmlns:a16="http://schemas.microsoft.com/office/drawing/2014/main" id="{10234525-9FA3-E060-6E4B-9317368944DF}"/>
              </a:ext>
            </a:extLst>
          </p:cNvPr>
          <p:cNvSpPr>
            <a:spLocks noGrp="1"/>
          </p:cNvSpPr>
          <p:nvPr>
            <p:ph type="ctrTitle"/>
          </p:nvPr>
        </p:nvSpPr>
        <p:spPr>
          <a:xfrm>
            <a:off x="3895044" y="-10"/>
            <a:ext cx="4514438" cy="1188720"/>
          </a:xfrm>
          <a:noFill/>
          <a:ln>
            <a:solidFill>
              <a:srgbClr val="FFFFFF"/>
            </a:solidFill>
          </a:ln>
        </p:spPr>
        <p:txBody>
          <a:bodyPr vert="horz" lIns="182880" tIns="182880" rIns="182880" bIns="182880" rtlCol="0" anchor="ctr">
            <a:normAutofit/>
          </a:bodyPr>
          <a:lstStyle/>
          <a:p>
            <a:r>
              <a:rPr lang="en-US" sz="2800" dirty="0">
                <a:solidFill>
                  <a:schemeClr val="tx1"/>
                </a:solidFill>
                <a:latin typeface="Abadi" panose="020F0502020204030204" pitchFamily="34" charset="0"/>
              </a:rPr>
              <a:t>Introduction to Multi-Stage Pipeline</a:t>
            </a:r>
          </a:p>
        </p:txBody>
      </p:sp>
      <p:sp>
        <p:nvSpPr>
          <p:cNvPr id="3" name="Subtitle 2">
            <a:extLst>
              <a:ext uri="{FF2B5EF4-FFF2-40B4-BE49-F238E27FC236}">
                <a16:creationId xmlns:a16="http://schemas.microsoft.com/office/drawing/2014/main" id="{E0CA8EBF-BB4A-0940-233E-FADA6480688E}"/>
              </a:ext>
            </a:extLst>
          </p:cNvPr>
          <p:cNvSpPr>
            <a:spLocks noGrp="1"/>
          </p:cNvSpPr>
          <p:nvPr>
            <p:ph type="subTitle" idx="1"/>
          </p:nvPr>
        </p:nvSpPr>
        <p:spPr>
          <a:xfrm>
            <a:off x="297405" y="1297459"/>
            <a:ext cx="11709716" cy="5560531"/>
          </a:xfrm>
        </p:spPr>
        <p:txBody>
          <a:bodyPr vert="horz" lIns="91440" tIns="45720" rIns="91440" bIns="45720" rtlCol="0">
            <a:normAutofit lnSpcReduction="10000"/>
          </a:bodyPr>
          <a:lstStyle/>
          <a:p>
            <a:pPr algn="l">
              <a:lnSpc>
                <a:spcPct val="90000"/>
              </a:lnSpc>
            </a:pPr>
            <a:r>
              <a:rPr lang="en-US" sz="1800" dirty="0">
                <a:solidFill>
                  <a:schemeClr val="tx1">
                    <a:lumMod val="85000"/>
                    <a:lumOff val="15000"/>
                  </a:schemeClr>
                </a:solidFill>
              </a:rPr>
              <a:t>Cybersecurity faces a growing challenge with increasingly sophisticated network attacks.</a:t>
            </a:r>
          </a:p>
          <a:p>
            <a:pPr algn="l">
              <a:lnSpc>
                <a:spcPct val="90000"/>
              </a:lnSpc>
            </a:pPr>
            <a:endParaRPr lang="en-US" sz="1800" dirty="0">
              <a:solidFill>
                <a:schemeClr val="tx1">
                  <a:lumMod val="85000"/>
                  <a:lumOff val="15000"/>
                </a:schemeClr>
              </a:solidFill>
            </a:endParaRPr>
          </a:p>
          <a:p>
            <a:pPr algn="l">
              <a:lnSpc>
                <a:spcPct val="90000"/>
              </a:lnSpc>
            </a:pPr>
            <a:r>
              <a:rPr lang="en-US" sz="1800" dirty="0">
                <a:solidFill>
                  <a:schemeClr val="tx1">
                    <a:lumMod val="85000"/>
                    <a:lumOff val="15000"/>
                  </a:schemeClr>
                </a:solidFill>
              </a:rPr>
              <a:t>Intrusion Detection Systems (IDS) must be accurate, efficient, and adaptable.</a:t>
            </a:r>
          </a:p>
          <a:p>
            <a:pPr algn="l">
              <a:lnSpc>
                <a:spcPct val="90000"/>
              </a:lnSpc>
            </a:pPr>
            <a:endParaRPr lang="en-US" sz="1800" dirty="0">
              <a:solidFill>
                <a:schemeClr val="tx1">
                  <a:lumMod val="85000"/>
                  <a:lumOff val="15000"/>
                </a:schemeClr>
              </a:solidFill>
            </a:endParaRPr>
          </a:p>
          <a:p>
            <a:pPr algn="l">
              <a:lnSpc>
                <a:spcPct val="90000"/>
              </a:lnSpc>
            </a:pPr>
            <a:r>
              <a:rPr lang="en-US" sz="1800" dirty="0">
                <a:solidFill>
                  <a:schemeClr val="tx1">
                    <a:lumMod val="85000"/>
                    <a:lumOff val="15000"/>
                  </a:schemeClr>
                </a:solidFill>
              </a:rPr>
              <a:t>Single-model IDS often struggle with noisy data and imbalanced classes.</a:t>
            </a:r>
          </a:p>
          <a:p>
            <a:pPr algn="l">
              <a:lnSpc>
                <a:spcPct val="90000"/>
              </a:lnSpc>
            </a:pPr>
            <a:endParaRPr lang="en-US" sz="1800" dirty="0">
              <a:solidFill>
                <a:schemeClr val="tx1">
                  <a:lumMod val="85000"/>
                  <a:lumOff val="15000"/>
                </a:schemeClr>
              </a:solidFill>
            </a:endParaRPr>
          </a:p>
          <a:p>
            <a:pPr algn="l">
              <a:lnSpc>
                <a:spcPct val="90000"/>
              </a:lnSpc>
            </a:pPr>
            <a:r>
              <a:rPr lang="en-US" sz="1800" dirty="0">
                <a:solidFill>
                  <a:schemeClr val="tx1">
                    <a:lumMod val="85000"/>
                    <a:lumOff val="15000"/>
                  </a:schemeClr>
                </a:solidFill>
              </a:rPr>
              <a:t>This project proposes a three-stage pipeline for layered detection:</a:t>
            </a:r>
          </a:p>
          <a:p>
            <a:pPr algn="l">
              <a:lnSpc>
                <a:spcPct val="90000"/>
              </a:lnSpc>
            </a:pPr>
            <a:endParaRPr lang="en-US" sz="1800" dirty="0">
              <a:solidFill>
                <a:schemeClr val="tx1">
                  <a:lumMod val="85000"/>
                  <a:lumOff val="15000"/>
                </a:schemeClr>
              </a:solidFill>
            </a:endParaRPr>
          </a:p>
          <a:p>
            <a:pPr algn="l">
              <a:lnSpc>
                <a:spcPct val="90000"/>
              </a:lnSpc>
            </a:pPr>
            <a:r>
              <a:rPr lang="en-US" sz="1800" dirty="0">
                <a:solidFill>
                  <a:schemeClr val="tx1">
                    <a:lumMod val="85000"/>
                    <a:lumOff val="15000"/>
                  </a:schemeClr>
                </a:solidFill>
              </a:rPr>
              <a:t>Stage 1: Traffic Type Classification — sorts traffic by protocol to reduce irrelevant noise early.</a:t>
            </a:r>
          </a:p>
          <a:p>
            <a:pPr algn="l">
              <a:lnSpc>
                <a:spcPct val="90000"/>
              </a:lnSpc>
            </a:pPr>
            <a:endParaRPr lang="en-US" sz="1800" dirty="0">
              <a:solidFill>
                <a:schemeClr val="tx1">
                  <a:lumMod val="85000"/>
                  <a:lumOff val="15000"/>
                </a:schemeClr>
              </a:solidFill>
            </a:endParaRPr>
          </a:p>
          <a:p>
            <a:pPr algn="l">
              <a:lnSpc>
                <a:spcPct val="90000"/>
              </a:lnSpc>
            </a:pPr>
            <a:r>
              <a:rPr lang="en-US" sz="1800" dirty="0">
                <a:solidFill>
                  <a:schemeClr val="tx1">
                    <a:lumMod val="85000"/>
                    <a:lumOff val="15000"/>
                  </a:schemeClr>
                </a:solidFill>
              </a:rPr>
              <a:t>Stage 2: Suspicious vs. Benign Detection — binary filter prioritizing resources on potentially harmful traffic.</a:t>
            </a:r>
          </a:p>
          <a:p>
            <a:pPr algn="l">
              <a:lnSpc>
                <a:spcPct val="90000"/>
              </a:lnSpc>
            </a:pPr>
            <a:endParaRPr lang="en-US" sz="1800" dirty="0">
              <a:solidFill>
                <a:schemeClr val="tx1">
                  <a:lumMod val="85000"/>
                  <a:lumOff val="15000"/>
                </a:schemeClr>
              </a:solidFill>
            </a:endParaRPr>
          </a:p>
          <a:p>
            <a:pPr algn="l">
              <a:lnSpc>
                <a:spcPct val="90000"/>
              </a:lnSpc>
            </a:pPr>
            <a:r>
              <a:rPr lang="en-US" sz="1800" dirty="0">
                <a:solidFill>
                  <a:schemeClr val="tx1">
                    <a:lumMod val="85000"/>
                    <a:lumOff val="15000"/>
                  </a:schemeClr>
                </a:solidFill>
              </a:rPr>
              <a:t>Stage 3: Attack Type Classification — detailed categorization of attack types for effective response.</a:t>
            </a:r>
          </a:p>
          <a:p>
            <a:pPr algn="l">
              <a:lnSpc>
                <a:spcPct val="90000"/>
              </a:lnSpc>
            </a:pPr>
            <a:endParaRPr lang="en-US" sz="1800" dirty="0">
              <a:solidFill>
                <a:schemeClr val="tx1">
                  <a:lumMod val="85000"/>
                  <a:lumOff val="15000"/>
                </a:schemeClr>
              </a:solidFill>
            </a:endParaRPr>
          </a:p>
          <a:p>
            <a:pPr algn="l">
              <a:lnSpc>
                <a:spcPct val="90000"/>
              </a:lnSpc>
            </a:pPr>
            <a:r>
              <a:rPr lang="en-US" sz="1800" dirty="0">
                <a:solidFill>
                  <a:schemeClr val="tx1">
                    <a:lumMod val="85000"/>
                    <a:lumOff val="15000"/>
                  </a:schemeClr>
                </a:solidFill>
              </a:rPr>
              <a:t>This modular approach improves interpretability, performance, and scalability</a:t>
            </a:r>
          </a:p>
        </p:txBody>
      </p:sp>
    </p:spTree>
    <p:extLst>
      <p:ext uri="{BB962C8B-B14F-4D97-AF65-F5344CB8AC3E}">
        <p14:creationId xmlns:p14="http://schemas.microsoft.com/office/powerpoint/2010/main" val="264236657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49CAC3-92E3-2610-93F5-2B7C67A5D7AB}"/>
            </a:ext>
          </a:extLst>
        </p:cNvPr>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BE08F267-AFD0-7F0E-858E-B7910E385302}"/>
              </a:ext>
            </a:extLst>
          </p:cNvPr>
          <p:cNvPicPr>
            <a:picLocks noChangeAspect="1"/>
          </p:cNvPicPr>
          <p:nvPr/>
        </p:nvPicPr>
        <p:blipFill>
          <a:blip r:embed="rId2">
            <a:alphaModFix amt="40000"/>
          </a:blip>
          <a:srcRect b="3434"/>
          <a:stretch>
            <a:fillRect/>
          </a:stretch>
        </p:blipFill>
        <p:spPr>
          <a:xfrm>
            <a:off x="0" y="0"/>
            <a:ext cx="12191980" cy="6857990"/>
          </a:xfrm>
          <a:prstGeom prst="rect">
            <a:avLst/>
          </a:prstGeom>
        </p:spPr>
      </p:pic>
      <p:sp>
        <p:nvSpPr>
          <p:cNvPr id="2" name="Title 1">
            <a:extLst>
              <a:ext uri="{FF2B5EF4-FFF2-40B4-BE49-F238E27FC236}">
                <a16:creationId xmlns:a16="http://schemas.microsoft.com/office/drawing/2014/main" id="{D3C1D98B-6084-2349-249E-3CC2300E3174}"/>
              </a:ext>
            </a:extLst>
          </p:cNvPr>
          <p:cNvSpPr>
            <a:spLocks noGrp="1"/>
          </p:cNvSpPr>
          <p:nvPr>
            <p:ph type="ctrTitle"/>
          </p:nvPr>
        </p:nvSpPr>
        <p:spPr>
          <a:xfrm>
            <a:off x="3895044" y="-10"/>
            <a:ext cx="4514438" cy="1188720"/>
          </a:xfrm>
          <a:noFill/>
          <a:ln>
            <a:solidFill>
              <a:srgbClr val="FFFFFF"/>
            </a:solidFill>
          </a:ln>
        </p:spPr>
        <p:txBody>
          <a:bodyPr vert="horz" lIns="182880" tIns="182880" rIns="182880" bIns="182880" rtlCol="0" anchor="ctr">
            <a:normAutofit/>
          </a:bodyPr>
          <a:lstStyle/>
          <a:p>
            <a:r>
              <a:rPr lang="en-US" sz="2800" dirty="0">
                <a:solidFill>
                  <a:schemeClr val="tx1"/>
                </a:solidFill>
                <a:latin typeface="Abadi" panose="020F0502020204030204" pitchFamily="34" charset="0"/>
              </a:rPr>
              <a:t>model 1 explanation</a:t>
            </a:r>
          </a:p>
        </p:txBody>
      </p:sp>
      <p:sp>
        <p:nvSpPr>
          <p:cNvPr id="3" name="Subtitle 2">
            <a:extLst>
              <a:ext uri="{FF2B5EF4-FFF2-40B4-BE49-F238E27FC236}">
                <a16:creationId xmlns:a16="http://schemas.microsoft.com/office/drawing/2014/main" id="{7E7C79A3-370B-1D0E-4DF9-868BED6AD24A}"/>
              </a:ext>
            </a:extLst>
          </p:cNvPr>
          <p:cNvSpPr>
            <a:spLocks noGrp="1"/>
          </p:cNvSpPr>
          <p:nvPr>
            <p:ph type="subTitle" idx="1"/>
          </p:nvPr>
        </p:nvSpPr>
        <p:spPr>
          <a:xfrm>
            <a:off x="297405" y="1297459"/>
            <a:ext cx="11709716" cy="5560531"/>
          </a:xfrm>
        </p:spPr>
        <p:txBody>
          <a:bodyPr vert="horz" lIns="91440" tIns="45720" rIns="91440" bIns="45720" rtlCol="0">
            <a:normAutofit/>
          </a:bodyPr>
          <a:lstStyle/>
          <a:p>
            <a:pPr algn="l">
              <a:lnSpc>
                <a:spcPct val="90000"/>
              </a:lnSpc>
            </a:pPr>
            <a:r>
              <a:rPr lang="en-US" sz="2400" dirty="0">
                <a:solidFill>
                  <a:schemeClr val="tx1">
                    <a:lumMod val="85000"/>
                    <a:lumOff val="15000"/>
                  </a:schemeClr>
                </a:solidFill>
              </a:rPr>
              <a:t>Model 1 – Traffic Type Classification</a:t>
            </a:r>
          </a:p>
          <a:p>
            <a:pPr algn="l">
              <a:lnSpc>
                <a:spcPct val="90000"/>
              </a:lnSpc>
            </a:pPr>
            <a:r>
              <a:rPr lang="en-US" sz="2400" dirty="0">
                <a:solidFill>
                  <a:schemeClr val="tx1">
                    <a:lumMod val="85000"/>
                    <a:lumOff val="15000"/>
                  </a:schemeClr>
                </a:solidFill>
              </a:rPr>
              <a:t>Goal : Classify incoming network traffic into distinct types such as DNS, HTTP, FTP, etc.</a:t>
            </a:r>
          </a:p>
          <a:p>
            <a:pPr algn="l">
              <a:lnSpc>
                <a:spcPct val="90000"/>
              </a:lnSpc>
            </a:pPr>
            <a:r>
              <a:rPr lang="en-US" sz="2400" dirty="0">
                <a:solidFill>
                  <a:schemeClr val="tx1">
                    <a:lumMod val="85000"/>
                    <a:lumOff val="15000"/>
                  </a:schemeClr>
                </a:solidFill>
              </a:rPr>
              <a:t>Why it matters:</a:t>
            </a:r>
          </a:p>
          <a:p>
            <a:pPr algn="l">
              <a:lnSpc>
                <a:spcPct val="90000"/>
              </a:lnSpc>
            </a:pPr>
            <a:r>
              <a:rPr lang="en-US" sz="2400" dirty="0">
                <a:solidFill>
                  <a:schemeClr val="tx1">
                    <a:lumMod val="85000"/>
                    <a:lumOff val="15000"/>
                  </a:schemeClr>
                </a:solidFill>
              </a:rPr>
              <a:t>	Organizes network traffic by protocol for better analysis.</a:t>
            </a:r>
          </a:p>
          <a:p>
            <a:pPr algn="l">
              <a:lnSpc>
                <a:spcPct val="90000"/>
              </a:lnSpc>
            </a:pPr>
            <a:r>
              <a:rPr lang="en-US" sz="2400" dirty="0">
                <a:solidFill>
                  <a:schemeClr val="tx1">
                    <a:lumMod val="85000"/>
                    <a:lumOff val="15000"/>
                  </a:schemeClr>
                </a:solidFill>
              </a:rPr>
              <a:t>	Filters irrelevant noise early, improving downstream detection accuracy.</a:t>
            </a:r>
          </a:p>
          <a:p>
            <a:pPr algn="l">
              <a:lnSpc>
                <a:spcPct val="90000"/>
              </a:lnSpc>
            </a:pPr>
            <a:r>
              <a:rPr lang="en-US" sz="2400" dirty="0">
                <a:solidFill>
                  <a:schemeClr val="tx1">
                    <a:lumMod val="85000"/>
                    <a:lumOff val="15000"/>
                  </a:schemeClr>
                </a:solidFill>
              </a:rPr>
              <a:t>Modeling Approach : Multi-class classification problem</a:t>
            </a:r>
          </a:p>
          <a:p>
            <a:pPr algn="l">
              <a:lnSpc>
                <a:spcPct val="90000"/>
              </a:lnSpc>
            </a:pPr>
            <a:r>
              <a:rPr lang="en-US" sz="2400" dirty="0">
                <a:solidFill>
                  <a:schemeClr val="tx1">
                    <a:lumMod val="85000"/>
                    <a:lumOff val="15000"/>
                  </a:schemeClr>
                </a:solidFill>
              </a:rPr>
              <a:t>Algorithms : </a:t>
            </a:r>
            <a:r>
              <a:rPr lang="en-US" sz="2400" dirty="0" err="1">
                <a:solidFill>
                  <a:schemeClr val="tx1">
                    <a:lumMod val="85000"/>
                    <a:lumOff val="15000"/>
                  </a:schemeClr>
                </a:solidFill>
              </a:rPr>
              <a:t>XGBoots</a:t>
            </a:r>
            <a:endParaRPr lang="en-US" sz="2400" dirty="0">
              <a:solidFill>
                <a:schemeClr val="tx1">
                  <a:lumMod val="85000"/>
                  <a:lumOff val="15000"/>
                </a:schemeClr>
              </a:solidFill>
            </a:endParaRPr>
          </a:p>
          <a:p>
            <a:pPr algn="l">
              <a:lnSpc>
                <a:spcPct val="90000"/>
              </a:lnSpc>
            </a:pPr>
            <a:r>
              <a:rPr lang="en-US" sz="2400" dirty="0">
                <a:solidFill>
                  <a:schemeClr val="tx1">
                    <a:lumMod val="85000"/>
                    <a:lumOff val="15000"/>
                  </a:schemeClr>
                </a:solidFill>
              </a:rPr>
              <a:t>Evaluation Metrics :</a:t>
            </a:r>
          </a:p>
          <a:p>
            <a:pPr marL="342900" indent="-342900" algn="l">
              <a:lnSpc>
                <a:spcPct val="90000"/>
              </a:lnSpc>
              <a:buFont typeface="+mj-lt"/>
              <a:buAutoNum type="arabicPeriod"/>
            </a:pPr>
            <a:r>
              <a:rPr lang="en-US" sz="2400" dirty="0">
                <a:solidFill>
                  <a:schemeClr val="tx1">
                    <a:lumMod val="85000"/>
                    <a:lumOff val="15000"/>
                  </a:schemeClr>
                </a:solidFill>
              </a:rPr>
              <a:t>Accuracy</a:t>
            </a:r>
          </a:p>
          <a:p>
            <a:pPr marL="342900" indent="-342900" algn="l">
              <a:lnSpc>
                <a:spcPct val="90000"/>
              </a:lnSpc>
              <a:buFont typeface="+mj-lt"/>
              <a:buAutoNum type="arabicPeriod"/>
            </a:pPr>
            <a:r>
              <a:rPr lang="en-US" sz="2400" dirty="0">
                <a:solidFill>
                  <a:schemeClr val="tx1">
                    <a:lumMod val="85000"/>
                    <a:lumOff val="15000"/>
                  </a:schemeClr>
                </a:solidFill>
              </a:rPr>
              <a:t>Precision &amp; Recall per traffic class</a:t>
            </a:r>
          </a:p>
          <a:p>
            <a:pPr marL="342900" indent="-342900" algn="l">
              <a:lnSpc>
                <a:spcPct val="90000"/>
              </a:lnSpc>
              <a:buFont typeface="+mj-lt"/>
              <a:buAutoNum type="arabicPeriod"/>
            </a:pPr>
            <a:r>
              <a:rPr lang="en-US" sz="2400" dirty="0">
                <a:solidFill>
                  <a:schemeClr val="tx1">
                    <a:lumMod val="85000"/>
                    <a:lumOff val="15000"/>
                  </a:schemeClr>
                </a:solidFill>
              </a:rPr>
              <a:t>Confusion matrix to visualize classification performance</a:t>
            </a:r>
          </a:p>
        </p:txBody>
      </p:sp>
    </p:spTree>
    <p:extLst>
      <p:ext uri="{BB962C8B-B14F-4D97-AF65-F5344CB8AC3E}">
        <p14:creationId xmlns:p14="http://schemas.microsoft.com/office/powerpoint/2010/main" val="1895865329"/>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5576FE-C4A0-9FF9-5F2E-6148190DEE82}"/>
            </a:ext>
          </a:extLst>
        </p:cNvPr>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916C10E7-AE24-9B1C-5126-8FC66A1ED87D}"/>
              </a:ext>
            </a:extLst>
          </p:cNvPr>
          <p:cNvPicPr>
            <a:picLocks noChangeAspect="1"/>
          </p:cNvPicPr>
          <p:nvPr/>
        </p:nvPicPr>
        <p:blipFill>
          <a:blip r:embed="rId2">
            <a:alphaModFix amt="40000"/>
          </a:blip>
          <a:srcRect b="3434"/>
          <a:stretch>
            <a:fillRect/>
          </a:stretch>
        </p:blipFill>
        <p:spPr>
          <a:xfrm>
            <a:off x="0" y="0"/>
            <a:ext cx="12191980" cy="6857990"/>
          </a:xfrm>
          <a:prstGeom prst="rect">
            <a:avLst/>
          </a:prstGeom>
        </p:spPr>
      </p:pic>
      <p:sp>
        <p:nvSpPr>
          <p:cNvPr id="2" name="Title 1">
            <a:extLst>
              <a:ext uri="{FF2B5EF4-FFF2-40B4-BE49-F238E27FC236}">
                <a16:creationId xmlns:a16="http://schemas.microsoft.com/office/drawing/2014/main" id="{470A855F-45A3-9C43-FF1F-254F0FE8B696}"/>
              </a:ext>
            </a:extLst>
          </p:cNvPr>
          <p:cNvSpPr>
            <a:spLocks noGrp="1"/>
          </p:cNvSpPr>
          <p:nvPr>
            <p:ph type="ctrTitle"/>
          </p:nvPr>
        </p:nvSpPr>
        <p:spPr>
          <a:xfrm>
            <a:off x="3895044" y="-10"/>
            <a:ext cx="4514438" cy="1188720"/>
          </a:xfrm>
          <a:noFill/>
          <a:ln>
            <a:solidFill>
              <a:srgbClr val="FFFFFF"/>
            </a:solidFill>
          </a:ln>
        </p:spPr>
        <p:txBody>
          <a:bodyPr vert="horz" lIns="182880" tIns="182880" rIns="182880" bIns="182880" rtlCol="0" anchor="ctr">
            <a:normAutofit/>
          </a:bodyPr>
          <a:lstStyle/>
          <a:p>
            <a:r>
              <a:rPr lang="en-US" sz="2800" dirty="0">
                <a:solidFill>
                  <a:schemeClr val="tx1"/>
                </a:solidFill>
                <a:latin typeface="Abadi" panose="020F0502020204030204" pitchFamily="34" charset="0"/>
              </a:rPr>
              <a:t>model 1 Result</a:t>
            </a:r>
          </a:p>
        </p:txBody>
      </p:sp>
      <p:sp>
        <p:nvSpPr>
          <p:cNvPr id="3" name="Subtitle 2">
            <a:extLst>
              <a:ext uri="{FF2B5EF4-FFF2-40B4-BE49-F238E27FC236}">
                <a16:creationId xmlns:a16="http://schemas.microsoft.com/office/drawing/2014/main" id="{A87036D3-ED0B-C2C9-4BAE-61EEA467859F}"/>
              </a:ext>
            </a:extLst>
          </p:cNvPr>
          <p:cNvSpPr>
            <a:spLocks noGrp="1"/>
          </p:cNvSpPr>
          <p:nvPr>
            <p:ph type="subTitle" idx="1"/>
          </p:nvPr>
        </p:nvSpPr>
        <p:spPr>
          <a:xfrm>
            <a:off x="297405" y="1297459"/>
            <a:ext cx="11709716" cy="5560531"/>
          </a:xfrm>
          <a:solidFill>
            <a:schemeClr val="bg1"/>
          </a:solidFill>
        </p:spPr>
        <p:txBody>
          <a:bodyPr vert="horz" lIns="91440" tIns="45720" rIns="91440" bIns="45720" rtlCol="0">
            <a:normAutofit/>
          </a:bodyPr>
          <a:lstStyle/>
          <a:p>
            <a:pPr algn="l">
              <a:lnSpc>
                <a:spcPct val="90000"/>
              </a:lnSpc>
            </a:pPr>
            <a:endParaRPr lang="en-US" sz="1800" dirty="0">
              <a:solidFill>
                <a:schemeClr val="tx1">
                  <a:lumMod val="85000"/>
                  <a:lumOff val="15000"/>
                </a:schemeClr>
              </a:solidFill>
            </a:endParaRPr>
          </a:p>
        </p:txBody>
      </p:sp>
      <p:pic>
        <p:nvPicPr>
          <p:cNvPr id="8" name="Picture 7" descr="A screenshot of a computer screen&#10;&#10;AI-generated content may be incorrect.">
            <a:extLst>
              <a:ext uri="{FF2B5EF4-FFF2-40B4-BE49-F238E27FC236}">
                <a16:creationId xmlns:a16="http://schemas.microsoft.com/office/drawing/2014/main" id="{781C0F91-B515-89A2-05D9-771DC3FB1C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04714" y="1297459"/>
            <a:ext cx="7589880" cy="5560541"/>
          </a:xfrm>
          <a:prstGeom prst="rect">
            <a:avLst/>
          </a:prstGeom>
        </p:spPr>
      </p:pic>
      <p:pic>
        <p:nvPicPr>
          <p:cNvPr id="10" name="Picture 9" descr="A screen shot of numbers&#10;&#10;AI-generated content may be incorrect.">
            <a:extLst>
              <a:ext uri="{FF2B5EF4-FFF2-40B4-BE49-F238E27FC236}">
                <a16:creationId xmlns:a16="http://schemas.microsoft.com/office/drawing/2014/main" id="{6334241A-C410-4DB1-77CB-795945866A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7405" y="1297448"/>
            <a:ext cx="4007309" cy="3893529"/>
          </a:xfrm>
          <a:prstGeom prst="rect">
            <a:avLst/>
          </a:prstGeom>
        </p:spPr>
      </p:pic>
    </p:spTree>
    <p:extLst>
      <p:ext uri="{BB962C8B-B14F-4D97-AF65-F5344CB8AC3E}">
        <p14:creationId xmlns:p14="http://schemas.microsoft.com/office/powerpoint/2010/main" val="913458694"/>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6F57561-4419-6566-9E9A-43B045C4315B}"/>
            </a:ext>
          </a:extLst>
        </p:cNvPr>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9DB90277-15E4-402F-2B86-77D3CB66E56B}"/>
              </a:ext>
            </a:extLst>
          </p:cNvPr>
          <p:cNvPicPr>
            <a:picLocks noChangeAspect="1"/>
          </p:cNvPicPr>
          <p:nvPr/>
        </p:nvPicPr>
        <p:blipFill>
          <a:blip r:embed="rId2">
            <a:alphaModFix amt="40000"/>
          </a:blip>
          <a:srcRect b="3434"/>
          <a:stretch>
            <a:fillRect/>
          </a:stretch>
        </p:blipFill>
        <p:spPr>
          <a:xfrm>
            <a:off x="0" y="-10"/>
            <a:ext cx="12191980" cy="6857990"/>
          </a:xfrm>
          <a:prstGeom prst="rect">
            <a:avLst/>
          </a:prstGeom>
        </p:spPr>
      </p:pic>
      <p:sp>
        <p:nvSpPr>
          <p:cNvPr id="2" name="Title 1">
            <a:extLst>
              <a:ext uri="{FF2B5EF4-FFF2-40B4-BE49-F238E27FC236}">
                <a16:creationId xmlns:a16="http://schemas.microsoft.com/office/drawing/2014/main" id="{51260F2C-553D-3FB7-CBC2-73995D397D69}"/>
              </a:ext>
            </a:extLst>
          </p:cNvPr>
          <p:cNvSpPr>
            <a:spLocks noGrp="1"/>
          </p:cNvSpPr>
          <p:nvPr>
            <p:ph type="ctrTitle"/>
          </p:nvPr>
        </p:nvSpPr>
        <p:spPr>
          <a:xfrm>
            <a:off x="3895044" y="-10"/>
            <a:ext cx="4514438" cy="1188720"/>
          </a:xfrm>
          <a:noFill/>
          <a:ln>
            <a:solidFill>
              <a:srgbClr val="FFFFFF"/>
            </a:solidFill>
          </a:ln>
        </p:spPr>
        <p:txBody>
          <a:bodyPr vert="horz" lIns="182880" tIns="182880" rIns="182880" bIns="182880" rtlCol="0" anchor="ctr">
            <a:normAutofit/>
          </a:bodyPr>
          <a:lstStyle/>
          <a:p>
            <a:r>
              <a:rPr lang="en-US" sz="2800" dirty="0">
                <a:solidFill>
                  <a:schemeClr val="tx1"/>
                </a:solidFill>
                <a:latin typeface="Abadi" panose="020F0502020204030204" pitchFamily="34" charset="0"/>
              </a:rPr>
              <a:t>model 2 explanation</a:t>
            </a:r>
          </a:p>
        </p:txBody>
      </p:sp>
      <p:sp>
        <p:nvSpPr>
          <p:cNvPr id="3" name="Subtitle 2">
            <a:extLst>
              <a:ext uri="{FF2B5EF4-FFF2-40B4-BE49-F238E27FC236}">
                <a16:creationId xmlns:a16="http://schemas.microsoft.com/office/drawing/2014/main" id="{8F14F42B-71C2-8B5C-2764-F4B364F1BD85}"/>
              </a:ext>
            </a:extLst>
          </p:cNvPr>
          <p:cNvSpPr>
            <a:spLocks noGrp="1"/>
          </p:cNvSpPr>
          <p:nvPr>
            <p:ph type="subTitle" idx="1"/>
          </p:nvPr>
        </p:nvSpPr>
        <p:spPr>
          <a:xfrm>
            <a:off x="297405" y="1297459"/>
            <a:ext cx="11709716" cy="5560531"/>
          </a:xfrm>
          <a:noFill/>
        </p:spPr>
        <p:txBody>
          <a:bodyPr vert="horz" lIns="91440" tIns="45720" rIns="91440" bIns="45720" rtlCol="0">
            <a:normAutofit/>
          </a:bodyPr>
          <a:lstStyle/>
          <a:p>
            <a:pPr algn="l">
              <a:lnSpc>
                <a:spcPct val="90000"/>
              </a:lnSpc>
            </a:pPr>
            <a:r>
              <a:rPr lang="en-US" sz="2400" dirty="0">
                <a:solidFill>
                  <a:schemeClr val="tx1">
                    <a:lumMod val="85000"/>
                    <a:lumOff val="15000"/>
                  </a:schemeClr>
                </a:solidFill>
              </a:rPr>
              <a:t>Model 2 – Suspicious vs. Benign Detection</a:t>
            </a:r>
          </a:p>
          <a:p>
            <a:pPr algn="l">
              <a:lnSpc>
                <a:spcPct val="90000"/>
              </a:lnSpc>
            </a:pPr>
            <a:r>
              <a:rPr lang="en-US" sz="2400" dirty="0">
                <a:solidFill>
                  <a:schemeClr val="tx1">
                    <a:lumMod val="85000"/>
                    <a:lumOff val="15000"/>
                  </a:schemeClr>
                </a:solidFill>
              </a:rPr>
              <a:t>Goal : Binary classification to detect whether network traffic is benign or suspicious.</a:t>
            </a:r>
          </a:p>
          <a:p>
            <a:pPr algn="l">
              <a:lnSpc>
                <a:spcPct val="90000"/>
              </a:lnSpc>
            </a:pPr>
            <a:r>
              <a:rPr lang="en-US" sz="2400" dirty="0">
                <a:solidFill>
                  <a:schemeClr val="tx1">
                    <a:lumMod val="85000"/>
                    <a:lumOff val="15000"/>
                  </a:schemeClr>
                </a:solidFill>
              </a:rPr>
              <a:t>Why it matters :</a:t>
            </a:r>
          </a:p>
          <a:p>
            <a:pPr algn="l">
              <a:lnSpc>
                <a:spcPct val="90000"/>
              </a:lnSpc>
            </a:pPr>
            <a:r>
              <a:rPr lang="en-US" sz="2400" dirty="0">
                <a:solidFill>
                  <a:schemeClr val="tx1">
                    <a:lumMod val="85000"/>
                    <a:lumOff val="15000"/>
                  </a:schemeClr>
                </a:solidFill>
              </a:rPr>
              <a:t>	Prioritizes security monitoring on potentially malicious traffic.</a:t>
            </a:r>
          </a:p>
          <a:p>
            <a:pPr algn="l">
              <a:lnSpc>
                <a:spcPct val="90000"/>
              </a:lnSpc>
            </a:pPr>
            <a:r>
              <a:rPr lang="en-US" sz="2400" dirty="0">
                <a:solidFill>
                  <a:schemeClr val="tx1">
                    <a:lumMod val="85000"/>
                    <a:lumOff val="15000"/>
                  </a:schemeClr>
                </a:solidFill>
              </a:rPr>
              <a:t>	Reduces false alarms by filtering benign flows.</a:t>
            </a:r>
          </a:p>
          <a:p>
            <a:pPr algn="l">
              <a:lnSpc>
                <a:spcPct val="90000"/>
              </a:lnSpc>
            </a:pPr>
            <a:r>
              <a:rPr lang="en-US" sz="2400" dirty="0">
                <a:solidFill>
                  <a:schemeClr val="tx1">
                    <a:lumMod val="85000"/>
                    <a:lumOff val="15000"/>
                  </a:schemeClr>
                </a:solidFill>
              </a:rPr>
              <a:t>Modeling Approach : Binary classification problem</a:t>
            </a:r>
          </a:p>
          <a:p>
            <a:pPr algn="l">
              <a:lnSpc>
                <a:spcPct val="90000"/>
              </a:lnSpc>
            </a:pPr>
            <a:r>
              <a:rPr lang="en-US" sz="2400" dirty="0">
                <a:solidFill>
                  <a:schemeClr val="tx1">
                    <a:lumMod val="85000"/>
                    <a:lumOff val="15000"/>
                  </a:schemeClr>
                </a:solidFill>
              </a:rPr>
              <a:t>Algorithms : </a:t>
            </a:r>
            <a:r>
              <a:rPr lang="en-US" sz="2400" dirty="0" err="1">
                <a:solidFill>
                  <a:schemeClr val="tx1">
                    <a:lumMod val="85000"/>
                    <a:lumOff val="15000"/>
                  </a:schemeClr>
                </a:solidFill>
              </a:rPr>
              <a:t>XGBoost</a:t>
            </a:r>
            <a:endParaRPr lang="en-US" sz="2400" dirty="0">
              <a:solidFill>
                <a:schemeClr val="tx1">
                  <a:lumMod val="85000"/>
                  <a:lumOff val="15000"/>
                </a:schemeClr>
              </a:solidFill>
            </a:endParaRPr>
          </a:p>
          <a:p>
            <a:pPr algn="l">
              <a:lnSpc>
                <a:spcPct val="90000"/>
              </a:lnSpc>
            </a:pPr>
            <a:r>
              <a:rPr lang="en-US" sz="2400" dirty="0">
                <a:solidFill>
                  <a:schemeClr val="tx1">
                    <a:lumMod val="85000"/>
                    <a:lumOff val="15000"/>
                  </a:schemeClr>
                </a:solidFill>
              </a:rPr>
              <a:t>Evaluation Metrics :  </a:t>
            </a:r>
          </a:p>
          <a:p>
            <a:pPr marL="342900" indent="-342900" algn="l">
              <a:lnSpc>
                <a:spcPct val="90000"/>
              </a:lnSpc>
              <a:buFont typeface="+mj-lt"/>
              <a:buAutoNum type="arabicPeriod"/>
            </a:pPr>
            <a:r>
              <a:rPr lang="en-US" sz="2400" dirty="0">
                <a:solidFill>
                  <a:schemeClr val="tx1">
                    <a:lumMod val="85000"/>
                    <a:lumOff val="15000"/>
                  </a:schemeClr>
                </a:solidFill>
              </a:rPr>
              <a:t>Accuracy</a:t>
            </a:r>
          </a:p>
          <a:p>
            <a:pPr marL="342900" indent="-342900" algn="l">
              <a:lnSpc>
                <a:spcPct val="90000"/>
              </a:lnSpc>
              <a:buFont typeface="+mj-lt"/>
              <a:buAutoNum type="arabicPeriod"/>
            </a:pPr>
            <a:r>
              <a:rPr lang="en-US" sz="2400" dirty="0">
                <a:solidFill>
                  <a:schemeClr val="tx1">
                    <a:lumMod val="85000"/>
                    <a:lumOff val="15000"/>
                  </a:schemeClr>
                </a:solidFill>
              </a:rPr>
              <a:t>Precision, Recall, F1-Score</a:t>
            </a:r>
          </a:p>
          <a:p>
            <a:pPr marL="342900" indent="-342900" algn="l">
              <a:lnSpc>
                <a:spcPct val="90000"/>
              </a:lnSpc>
              <a:buFont typeface="+mj-lt"/>
              <a:buAutoNum type="arabicPeriod"/>
            </a:pPr>
            <a:r>
              <a:rPr lang="en-US" sz="2400" dirty="0">
                <a:solidFill>
                  <a:schemeClr val="tx1">
                    <a:lumMod val="85000"/>
                    <a:lumOff val="15000"/>
                  </a:schemeClr>
                </a:solidFill>
              </a:rPr>
              <a:t>Confusion matrix to visualize classification performance</a:t>
            </a:r>
          </a:p>
          <a:p>
            <a:pPr algn="l">
              <a:lnSpc>
                <a:spcPct val="90000"/>
              </a:lnSpc>
            </a:pPr>
            <a:endParaRPr lang="en-US" sz="1800" dirty="0">
              <a:solidFill>
                <a:schemeClr val="tx1">
                  <a:lumMod val="85000"/>
                  <a:lumOff val="15000"/>
                </a:schemeClr>
              </a:solidFill>
            </a:endParaRPr>
          </a:p>
        </p:txBody>
      </p:sp>
    </p:spTree>
    <p:extLst>
      <p:ext uri="{BB962C8B-B14F-4D97-AF65-F5344CB8AC3E}">
        <p14:creationId xmlns:p14="http://schemas.microsoft.com/office/powerpoint/2010/main" val="2092371620"/>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DB96B2-D9DF-2E01-6214-D911C7DAF5A6}"/>
            </a:ext>
          </a:extLst>
        </p:cNvPr>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5AF8D5DD-3FD3-89D5-26DC-1C4CC7FFD4F1}"/>
              </a:ext>
            </a:extLst>
          </p:cNvPr>
          <p:cNvPicPr>
            <a:picLocks noChangeAspect="1"/>
          </p:cNvPicPr>
          <p:nvPr/>
        </p:nvPicPr>
        <p:blipFill>
          <a:blip r:embed="rId2">
            <a:alphaModFix amt="40000"/>
          </a:blip>
          <a:srcRect b="3434"/>
          <a:stretch>
            <a:fillRect/>
          </a:stretch>
        </p:blipFill>
        <p:spPr>
          <a:xfrm>
            <a:off x="0" y="-10"/>
            <a:ext cx="12191980" cy="6857990"/>
          </a:xfrm>
          <a:prstGeom prst="rect">
            <a:avLst/>
          </a:prstGeom>
        </p:spPr>
      </p:pic>
      <p:sp>
        <p:nvSpPr>
          <p:cNvPr id="2" name="Title 1">
            <a:extLst>
              <a:ext uri="{FF2B5EF4-FFF2-40B4-BE49-F238E27FC236}">
                <a16:creationId xmlns:a16="http://schemas.microsoft.com/office/drawing/2014/main" id="{885A8680-3501-F7B8-EF77-019F88C5BF8F}"/>
              </a:ext>
            </a:extLst>
          </p:cNvPr>
          <p:cNvSpPr>
            <a:spLocks noGrp="1"/>
          </p:cNvSpPr>
          <p:nvPr>
            <p:ph type="ctrTitle"/>
          </p:nvPr>
        </p:nvSpPr>
        <p:spPr>
          <a:xfrm>
            <a:off x="3895044" y="-10"/>
            <a:ext cx="4514438" cy="1188720"/>
          </a:xfrm>
          <a:noFill/>
          <a:ln>
            <a:solidFill>
              <a:srgbClr val="FFFFFF"/>
            </a:solidFill>
          </a:ln>
        </p:spPr>
        <p:txBody>
          <a:bodyPr vert="horz" lIns="182880" tIns="182880" rIns="182880" bIns="182880" rtlCol="0" anchor="ctr">
            <a:normAutofit/>
          </a:bodyPr>
          <a:lstStyle/>
          <a:p>
            <a:r>
              <a:rPr lang="en-US" sz="2800" dirty="0">
                <a:solidFill>
                  <a:schemeClr val="tx1"/>
                </a:solidFill>
                <a:latin typeface="Abadi" panose="020F0502020204030204" pitchFamily="34" charset="0"/>
              </a:rPr>
              <a:t>model 2 Result</a:t>
            </a:r>
          </a:p>
        </p:txBody>
      </p:sp>
      <p:sp>
        <p:nvSpPr>
          <p:cNvPr id="3" name="Subtitle 2">
            <a:extLst>
              <a:ext uri="{FF2B5EF4-FFF2-40B4-BE49-F238E27FC236}">
                <a16:creationId xmlns:a16="http://schemas.microsoft.com/office/drawing/2014/main" id="{002173B9-CE8D-5945-8EFB-86D31CFB1A94}"/>
              </a:ext>
            </a:extLst>
          </p:cNvPr>
          <p:cNvSpPr>
            <a:spLocks noGrp="1"/>
          </p:cNvSpPr>
          <p:nvPr>
            <p:ph type="subTitle" idx="1"/>
          </p:nvPr>
        </p:nvSpPr>
        <p:spPr>
          <a:xfrm>
            <a:off x="297405" y="1297459"/>
            <a:ext cx="11709716" cy="5560531"/>
          </a:xfrm>
          <a:solidFill>
            <a:schemeClr val="bg1"/>
          </a:solidFill>
        </p:spPr>
        <p:txBody>
          <a:bodyPr vert="horz" lIns="91440" tIns="45720" rIns="91440" bIns="45720" rtlCol="0">
            <a:normAutofit/>
          </a:bodyPr>
          <a:lstStyle/>
          <a:p>
            <a:pPr algn="l">
              <a:lnSpc>
                <a:spcPct val="90000"/>
              </a:lnSpc>
            </a:pPr>
            <a:r>
              <a:rPr lang="en-US" sz="2400" dirty="0">
                <a:solidFill>
                  <a:schemeClr val="tx1">
                    <a:lumMod val="85000"/>
                    <a:lumOff val="15000"/>
                  </a:schemeClr>
                </a:solidFill>
              </a:rPr>
              <a:t>.</a:t>
            </a:r>
          </a:p>
          <a:p>
            <a:pPr algn="l">
              <a:lnSpc>
                <a:spcPct val="90000"/>
              </a:lnSpc>
            </a:pPr>
            <a:endParaRPr lang="en-US" sz="1800" dirty="0">
              <a:solidFill>
                <a:schemeClr val="tx1">
                  <a:lumMod val="85000"/>
                  <a:lumOff val="15000"/>
                </a:schemeClr>
              </a:solidFill>
            </a:endParaRPr>
          </a:p>
        </p:txBody>
      </p:sp>
      <p:pic>
        <p:nvPicPr>
          <p:cNvPr id="6" name="Picture 5" descr="A screenshot of a computer screen&#10;&#10;AI-generated content may be incorrect.">
            <a:extLst>
              <a:ext uri="{FF2B5EF4-FFF2-40B4-BE49-F238E27FC236}">
                <a16:creationId xmlns:a16="http://schemas.microsoft.com/office/drawing/2014/main" id="{C58453B2-B5DA-7B95-B87E-E1690CFE1F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1029" y="1418897"/>
            <a:ext cx="3224780" cy="3515710"/>
          </a:xfrm>
          <a:prstGeom prst="rect">
            <a:avLst/>
          </a:prstGeom>
        </p:spPr>
      </p:pic>
      <p:pic>
        <p:nvPicPr>
          <p:cNvPr id="8" name="Picture 7" descr="A screenshot of a computer screen&#10;&#10;AI-generated content may be incorrect.">
            <a:extLst>
              <a:ext uri="{FF2B5EF4-FFF2-40B4-BE49-F238E27FC236}">
                <a16:creationId xmlns:a16="http://schemas.microsoft.com/office/drawing/2014/main" id="{A83B5556-D4DD-682E-8DE2-355EB89FB0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66838" y="1297448"/>
            <a:ext cx="8325141" cy="5560551"/>
          </a:xfrm>
          <a:prstGeom prst="rect">
            <a:avLst/>
          </a:prstGeom>
        </p:spPr>
      </p:pic>
    </p:spTree>
    <p:extLst>
      <p:ext uri="{BB962C8B-B14F-4D97-AF65-F5344CB8AC3E}">
        <p14:creationId xmlns:p14="http://schemas.microsoft.com/office/powerpoint/2010/main" val="2727229213"/>
      </p:ext>
    </p:extLst>
  </p:cSld>
  <p:clrMapOvr>
    <a:overrideClrMapping bg1="dk1" tx1="lt1" bg2="dk2" tx2="lt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31A1AB-C8C7-0A45-C243-8BB13ECB3C0F}"/>
            </a:ext>
          </a:extLst>
        </p:cNvPr>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EB1F1BD7-DE5C-0AB5-FDFB-4BBBA58B2B5B}"/>
              </a:ext>
            </a:extLst>
          </p:cNvPr>
          <p:cNvPicPr>
            <a:picLocks noChangeAspect="1"/>
          </p:cNvPicPr>
          <p:nvPr/>
        </p:nvPicPr>
        <p:blipFill>
          <a:blip r:embed="rId2">
            <a:alphaModFix amt="40000"/>
          </a:blip>
          <a:srcRect b="3434"/>
          <a:stretch>
            <a:fillRect/>
          </a:stretch>
        </p:blipFill>
        <p:spPr>
          <a:xfrm>
            <a:off x="0" y="-10"/>
            <a:ext cx="12191980" cy="6857990"/>
          </a:xfrm>
          <a:prstGeom prst="rect">
            <a:avLst/>
          </a:prstGeom>
        </p:spPr>
      </p:pic>
      <p:sp>
        <p:nvSpPr>
          <p:cNvPr id="2" name="Title 1">
            <a:extLst>
              <a:ext uri="{FF2B5EF4-FFF2-40B4-BE49-F238E27FC236}">
                <a16:creationId xmlns:a16="http://schemas.microsoft.com/office/drawing/2014/main" id="{79FA1016-7D33-1475-BDD7-E60D8EA1F33F}"/>
              </a:ext>
            </a:extLst>
          </p:cNvPr>
          <p:cNvSpPr>
            <a:spLocks noGrp="1"/>
          </p:cNvSpPr>
          <p:nvPr>
            <p:ph type="ctrTitle"/>
          </p:nvPr>
        </p:nvSpPr>
        <p:spPr>
          <a:xfrm>
            <a:off x="3895044" y="-10"/>
            <a:ext cx="4514438" cy="1188720"/>
          </a:xfrm>
          <a:noFill/>
          <a:ln>
            <a:solidFill>
              <a:srgbClr val="FFFFFF"/>
            </a:solidFill>
          </a:ln>
        </p:spPr>
        <p:txBody>
          <a:bodyPr vert="horz" lIns="182880" tIns="182880" rIns="182880" bIns="182880" rtlCol="0" anchor="ctr">
            <a:normAutofit/>
          </a:bodyPr>
          <a:lstStyle/>
          <a:p>
            <a:r>
              <a:rPr lang="en-US" sz="2800" dirty="0">
                <a:solidFill>
                  <a:schemeClr val="tx1"/>
                </a:solidFill>
                <a:latin typeface="Abadi" panose="020F0502020204030204" pitchFamily="34" charset="0"/>
              </a:rPr>
              <a:t>model 3 explanation</a:t>
            </a:r>
          </a:p>
        </p:txBody>
      </p:sp>
      <p:sp>
        <p:nvSpPr>
          <p:cNvPr id="3" name="Subtitle 2">
            <a:extLst>
              <a:ext uri="{FF2B5EF4-FFF2-40B4-BE49-F238E27FC236}">
                <a16:creationId xmlns:a16="http://schemas.microsoft.com/office/drawing/2014/main" id="{E6D24BEC-95A9-F0EC-9BF8-69406C4A6053}"/>
              </a:ext>
            </a:extLst>
          </p:cNvPr>
          <p:cNvSpPr>
            <a:spLocks noGrp="1"/>
          </p:cNvSpPr>
          <p:nvPr>
            <p:ph type="subTitle" idx="1"/>
          </p:nvPr>
        </p:nvSpPr>
        <p:spPr>
          <a:xfrm>
            <a:off x="297405" y="1297459"/>
            <a:ext cx="11709716" cy="5560531"/>
          </a:xfrm>
          <a:noFill/>
        </p:spPr>
        <p:txBody>
          <a:bodyPr vert="horz" lIns="91440" tIns="45720" rIns="91440" bIns="45720" rtlCol="0">
            <a:normAutofit/>
          </a:bodyPr>
          <a:lstStyle/>
          <a:p>
            <a:pPr algn="l">
              <a:lnSpc>
                <a:spcPct val="90000"/>
              </a:lnSpc>
            </a:pPr>
            <a:r>
              <a:rPr lang="en-US" sz="2400" dirty="0">
                <a:solidFill>
                  <a:schemeClr val="tx1">
                    <a:lumMod val="85000"/>
                    <a:lumOff val="15000"/>
                  </a:schemeClr>
                </a:solidFill>
              </a:rPr>
              <a:t>Model 3 – Attack Type Classification</a:t>
            </a:r>
          </a:p>
          <a:p>
            <a:pPr algn="l">
              <a:lnSpc>
                <a:spcPct val="90000"/>
              </a:lnSpc>
            </a:pPr>
            <a:r>
              <a:rPr lang="en-US" sz="2400" dirty="0">
                <a:solidFill>
                  <a:schemeClr val="tx1">
                    <a:lumMod val="85000"/>
                    <a:lumOff val="15000"/>
                  </a:schemeClr>
                </a:solidFill>
              </a:rPr>
              <a:t>Goal : Classify suspicious traffic into specific attack categories (e.g., DoS, DDoS, Brute Force, Heartbleed).</a:t>
            </a:r>
          </a:p>
          <a:p>
            <a:pPr algn="l">
              <a:lnSpc>
                <a:spcPct val="90000"/>
              </a:lnSpc>
            </a:pPr>
            <a:r>
              <a:rPr lang="en-US" sz="2400" dirty="0">
                <a:solidFill>
                  <a:schemeClr val="tx1">
                    <a:lumMod val="85000"/>
                    <a:lumOff val="15000"/>
                  </a:schemeClr>
                </a:solidFill>
              </a:rPr>
              <a:t>Why it matters :</a:t>
            </a:r>
          </a:p>
          <a:p>
            <a:pPr algn="l">
              <a:lnSpc>
                <a:spcPct val="90000"/>
              </a:lnSpc>
            </a:pPr>
            <a:r>
              <a:rPr lang="en-US" sz="2400" dirty="0">
                <a:solidFill>
                  <a:schemeClr val="tx1">
                    <a:lumMod val="85000"/>
                    <a:lumOff val="15000"/>
                  </a:schemeClr>
                </a:solidFill>
              </a:rPr>
              <a:t>	Provides granular identification of attack types for targeted responses.</a:t>
            </a:r>
          </a:p>
          <a:p>
            <a:pPr algn="l">
              <a:lnSpc>
                <a:spcPct val="90000"/>
              </a:lnSpc>
            </a:pPr>
            <a:r>
              <a:rPr lang="en-US" sz="2400" dirty="0">
                <a:solidFill>
                  <a:schemeClr val="tx1">
                    <a:lumMod val="85000"/>
                    <a:lumOff val="15000"/>
                  </a:schemeClr>
                </a:solidFill>
              </a:rPr>
              <a:t>	Enhances threat intelligence and mitigation strategies.</a:t>
            </a:r>
          </a:p>
          <a:p>
            <a:pPr algn="l">
              <a:lnSpc>
                <a:spcPct val="90000"/>
              </a:lnSpc>
            </a:pPr>
            <a:r>
              <a:rPr lang="en-US" sz="2400" dirty="0">
                <a:solidFill>
                  <a:schemeClr val="tx1">
                    <a:lumMod val="85000"/>
                    <a:lumOff val="15000"/>
                  </a:schemeClr>
                </a:solidFill>
              </a:rPr>
              <a:t>Modeling Approach : Multi-class classification problem</a:t>
            </a:r>
          </a:p>
          <a:p>
            <a:pPr algn="l">
              <a:lnSpc>
                <a:spcPct val="90000"/>
              </a:lnSpc>
            </a:pPr>
            <a:r>
              <a:rPr lang="en-US" sz="2400" dirty="0">
                <a:solidFill>
                  <a:schemeClr val="tx1">
                    <a:lumMod val="85000"/>
                    <a:lumOff val="15000"/>
                  </a:schemeClr>
                </a:solidFill>
              </a:rPr>
              <a:t>Algorithms : </a:t>
            </a:r>
            <a:r>
              <a:rPr lang="en-US" sz="2400" dirty="0" err="1">
                <a:solidFill>
                  <a:schemeClr val="tx1">
                    <a:lumMod val="85000"/>
                    <a:lumOff val="15000"/>
                  </a:schemeClr>
                </a:solidFill>
              </a:rPr>
              <a:t>XGBoost</a:t>
            </a:r>
            <a:endParaRPr lang="en-US" sz="2400" dirty="0">
              <a:solidFill>
                <a:schemeClr val="tx1">
                  <a:lumMod val="85000"/>
                  <a:lumOff val="15000"/>
                </a:schemeClr>
              </a:solidFill>
            </a:endParaRPr>
          </a:p>
          <a:p>
            <a:pPr algn="l">
              <a:lnSpc>
                <a:spcPct val="90000"/>
              </a:lnSpc>
            </a:pPr>
            <a:r>
              <a:rPr lang="en-US" sz="2400" dirty="0">
                <a:solidFill>
                  <a:schemeClr val="tx1">
                    <a:lumMod val="85000"/>
                    <a:lumOff val="15000"/>
                  </a:schemeClr>
                </a:solidFill>
              </a:rPr>
              <a:t>Evaluation Metrics :</a:t>
            </a:r>
          </a:p>
          <a:p>
            <a:pPr marL="457200" indent="-457200" algn="l">
              <a:lnSpc>
                <a:spcPct val="90000"/>
              </a:lnSpc>
              <a:buFont typeface="+mj-lt"/>
              <a:buAutoNum type="arabicPeriod"/>
            </a:pPr>
            <a:r>
              <a:rPr lang="en-US" sz="2400" dirty="0">
                <a:solidFill>
                  <a:schemeClr val="tx1">
                    <a:lumMod val="85000"/>
                    <a:lumOff val="15000"/>
                  </a:schemeClr>
                </a:solidFill>
              </a:rPr>
              <a:t>Accuracy</a:t>
            </a:r>
          </a:p>
          <a:p>
            <a:pPr marL="457200" indent="-457200" algn="l">
              <a:lnSpc>
                <a:spcPct val="90000"/>
              </a:lnSpc>
              <a:buFont typeface="+mj-lt"/>
              <a:buAutoNum type="arabicPeriod"/>
            </a:pPr>
            <a:r>
              <a:rPr lang="en-US" sz="2400" dirty="0">
                <a:solidFill>
                  <a:schemeClr val="tx1">
                    <a:lumMod val="85000"/>
                    <a:lumOff val="15000"/>
                  </a:schemeClr>
                </a:solidFill>
              </a:rPr>
              <a:t>Precision, Recall, F1-Score per attack type</a:t>
            </a:r>
          </a:p>
          <a:p>
            <a:pPr marL="457200" indent="-457200" algn="l">
              <a:lnSpc>
                <a:spcPct val="90000"/>
              </a:lnSpc>
              <a:buFont typeface="+mj-lt"/>
              <a:buAutoNum type="arabicPeriod"/>
            </a:pPr>
            <a:r>
              <a:rPr lang="en-US" sz="2400" dirty="0">
                <a:solidFill>
                  <a:schemeClr val="tx1">
                    <a:lumMod val="85000"/>
                    <a:lumOff val="15000"/>
                  </a:schemeClr>
                </a:solidFill>
              </a:rPr>
              <a:t>Confusion matrix to understand misclassification trends</a:t>
            </a:r>
            <a:endParaRPr lang="en-US" sz="1800" dirty="0">
              <a:solidFill>
                <a:schemeClr val="tx1">
                  <a:lumMod val="85000"/>
                  <a:lumOff val="15000"/>
                </a:schemeClr>
              </a:solidFill>
            </a:endParaRPr>
          </a:p>
        </p:txBody>
      </p:sp>
    </p:spTree>
    <p:extLst>
      <p:ext uri="{BB962C8B-B14F-4D97-AF65-F5344CB8AC3E}">
        <p14:creationId xmlns:p14="http://schemas.microsoft.com/office/powerpoint/2010/main" val="3159341388"/>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5E7006-F0A3-C4CA-1295-7B19715372EA}"/>
            </a:ext>
          </a:extLst>
        </p:cNvPr>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4096B2B3-79F5-1621-C2E0-8FB9252E3A27}"/>
              </a:ext>
            </a:extLst>
          </p:cNvPr>
          <p:cNvPicPr>
            <a:picLocks noChangeAspect="1"/>
          </p:cNvPicPr>
          <p:nvPr/>
        </p:nvPicPr>
        <p:blipFill>
          <a:blip r:embed="rId2">
            <a:alphaModFix amt="40000"/>
          </a:blip>
          <a:srcRect b="3434"/>
          <a:stretch>
            <a:fillRect/>
          </a:stretch>
        </p:blipFill>
        <p:spPr>
          <a:xfrm>
            <a:off x="0" y="-10"/>
            <a:ext cx="12191980" cy="6857990"/>
          </a:xfrm>
          <a:prstGeom prst="rect">
            <a:avLst/>
          </a:prstGeom>
        </p:spPr>
      </p:pic>
      <p:sp>
        <p:nvSpPr>
          <p:cNvPr id="2" name="Title 1">
            <a:extLst>
              <a:ext uri="{FF2B5EF4-FFF2-40B4-BE49-F238E27FC236}">
                <a16:creationId xmlns:a16="http://schemas.microsoft.com/office/drawing/2014/main" id="{7985B037-6C99-8D4C-DA28-3E331EB2B5E6}"/>
              </a:ext>
            </a:extLst>
          </p:cNvPr>
          <p:cNvSpPr>
            <a:spLocks noGrp="1"/>
          </p:cNvSpPr>
          <p:nvPr>
            <p:ph type="ctrTitle"/>
          </p:nvPr>
        </p:nvSpPr>
        <p:spPr>
          <a:xfrm>
            <a:off x="3895044" y="-10"/>
            <a:ext cx="4514438" cy="1188720"/>
          </a:xfrm>
          <a:noFill/>
          <a:ln>
            <a:solidFill>
              <a:srgbClr val="FFFFFF"/>
            </a:solidFill>
          </a:ln>
        </p:spPr>
        <p:txBody>
          <a:bodyPr vert="horz" lIns="182880" tIns="182880" rIns="182880" bIns="182880" rtlCol="0" anchor="ctr">
            <a:normAutofit/>
          </a:bodyPr>
          <a:lstStyle/>
          <a:p>
            <a:r>
              <a:rPr lang="en-US" sz="2800" dirty="0">
                <a:solidFill>
                  <a:schemeClr val="tx1"/>
                </a:solidFill>
                <a:latin typeface="Abadi" panose="020F0502020204030204" pitchFamily="34" charset="0"/>
              </a:rPr>
              <a:t>model 3 result</a:t>
            </a:r>
          </a:p>
        </p:txBody>
      </p:sp>
      <p:sp>
        <p:nvSpPr>
          <p:cNvPr id="3" name="Subtitle 2">
            <a:extLst>
              <a:ext uri="{FF2B5EF4-FFF2-40B4-BE49-F238E27FC236}">
                <a16:creationId xmlns:a16="http://schemas.microsoft.com/office/drawing/2014/main" id="{8A32D2C0-5458-C180-DD55-41CBA5574431}"/>
              </a:ext>
            </a:extLst>
          </p:cNvPr>
          <p:cNvSpPr>
            <a:spLocks noGrp="1"/>
          </p:cNvSpPr>
          <p:nvPr>
            <p:ph type="subTitle" idx="1"/>
          </p:nvPr>
        </p:nvSpPr>
        <p:spPr>
          <a:xfrm>
            <a:off x="297405" y="1297459"/>
            <a:ext cx="11709716" cy="5560531"/>
          </a:xfrm>
          <a:solidFill>
            <a:schemeClr val="bg1"/>
          </a:solidFill>
        </p:spPr>
        <p:txBody>
          <a:bodyPr vert="horz" lIns="91440" tIns="45720" rIns="91440" bIns="45720" rtlCol="0">
            <a:normAutofit/>
          </a:bodyPr>
          <a:lstStyle/>
          <a:p>
            <a:pPr algn="l">
              <a:lnSpc>
                <a:spcPct val="90000"/>
              </a:lnSpc>
            </a:pPr>
            <a:r>
              <a:rPr lang="en-US" sz="2400" dirty="0">
                <a:solidFill>
                  <a:schemeClr val="tx1">
                    <a:lumMod val="85000"/>
                    <a:lumOff val="15000"/>
                  </a:schemeClr>
                </a:solidFill>
              </a:rPr>
              <a:t>.</a:t>
            </a:r>
            <a:endParaRPr lang="en-US" sz="1800" dirty="0">
              <a:solidFill>
                <a:schemeClr val="tx1">
                  <a:lumMod val="85000"/>
                  <a:lumOff val="15000"/>
                </a:schemeClr>
              </a:solidFill>
            </a:endParaRPr>
          </a:p>
        </p:txBody>
      </p:sp>
      <p:pic>
        <p:nvPicPr>
          <p:cNvPr id="6" name="Picture 5" descr="A screenshot of a computer screen&#10;&#10;AI-generated content may be incorrect.">
            <a:extLst>
              <a:ext uri="{FF2B5EF4-FFF2-40B4-BE49-F238E27FC236}">
                <a16:creationId xmlns:a16="http://schemas.microsoft.com/office/drawing/2014/main" id="{C81A3A31-8CFF-4E57-51FA-0304DBAD4C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7405" y="1297459"/>
            <a:ext cx="2953995" cy="3243009"/>
          </a:xfrm>
          <a:prstGeom prst="rect">
            <a:avLst/>
          </a:prstGeom>
        </p:spPr>
      </p:pic>
      <p:pic>
        <p:nvPicPr>
          <p:cNvPr id="8" name="Picture 7" descr="A screenshot of a computer screen&#10;&#10;AI-generated content may be incorrect.">
            <a:extLst>
              <a:ext uri="{FF2B5EF4-FFF2-40B4-BE49-F238E27FC236}">
                <a16:creationId xmlns:a16="http://schemas.microsoft.com/office/drawing/2014/main" id="{655DD423-8B32-0F83-6CD0-7398042A94F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95044" y="1297459"/>
            <a:ext cx="7999551" cy="5324057"/>
          </a:xfrm>
          <a:prstGeom prst="rect">
            <a:avLst/>
          </a:prstGeom>
        </p:spPr>
      </p:pic>
    </p:spTree>
    <p:extLst>
      <p:ext uri="{BB962C8B-B14F-4D97-AF65-F5344CB8AC3E}">
        <p14:creationId xmlns:p14="http://schemas.microsoft.com/office/powerpoint/2010/main" val="3112361875"/>
      </p:ext>
    </p:extLst>
  </p:cSld>
  <p:clrMapOvr>
    <a:overrideClrMapping bg1="dk1" tx1="lt1" bg2="dk2" tx2="lt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C0AF3C-A8A9-2819-722B-3C28EDBBDF30}"/>
            </a:ext>
          </a:extLst>
        </p:cNvPr>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A7AB0D4B-49AA-E765-5F1A-16E995595DA3}"/>
              </a:ext>
            </a:extLst>
          </p:cNvPr>
          <p:cNvPicPr>
            <a:picLocks noChangeAspect="1"/>
          </p:cNvPicPr>
          <p:nvPr/>
        </p:nvPicPr>
        <p:blipFill>
          <a:blip r:embed="rId2">
            <a:alphaModFix amt="40000"/>
          </a:blip>
          <a:srcRect b="3434"/>
          <a:stretch>
            <a:fillRect/>
          </a:stretch>
        </p:blipFill>
        <p:spPr>
          <a:xfrm>
            <a:off x="0" y="-10"/>
            <a:ext cx="12191980" cy="6857990"/>
          </a:xfrm>
          <a:prstGeom prst="rect">
            <a:avLst/>
          </a:prstGeom>
        </p:spPr>
      </p:pic>
      <p:sp>
        <p:nvSpPr>
          <p:cNvPr id="2" name="Title 1">
            <a:extLst>
              <a:ext uri="{FF2B5EF4-FFF2-40B4-BE49-F238E27FC236}">
                <a16:creationId xmlns:a16="http://schemas.microsoft.com/office/drawing/2014/main" id="{8810421C-D837-7F43-A8C1-CAAB47DE850F}"/>
              </a:ext>
            </a:extLst>
          </p:cNvPr>
          <p:cNvSpPr>
            <a:spLocks noGrp="1"/>
          </p:cNvSpPr>
          <p:nvPr>
            <p:ph type="ctrTitle"/>
          </p:nvPr>
        </p:nvSpPr>
        <p:spPr>
          <a:xfrm>
            <a:off x="3895044" y="-10"/>
            <a:ext cx="4514438" cy="1188720"/>
          </a:xfrm>
          <a:noFill/>
          <a:ln>
            <a:solidFill>
              <a:srgbClr val="FFFFFF"/>
            </a:solidFill>
          </a:ln>
        </p:spPr>
        <p:txBody>
          <a:bodyPr vert="horz" lIns="182880" tIns="182880" rIns="182880" bIns="182880" rtlCol="0" anchor="ctr">
            <a:normAutofit/>
          </a:bodyPr>
          <a:lstStyle/>
          <a:p>
            <a:r>
              <a:rPr lang="en-US" sz="2800" dirty="0">
                <a:solidFill>
                  <a:schemeClr val="tx1"/>
                </a:solidFill>
                <a:latin typeface="Abadi" panose="020F0502020204030204" pitchFamily="34" charset="0"/>
              </a:rPr>
              <a:t>Summary &amp; Key Takeaways</a:t>
            </a:r>
          </a:p>
        </p:txBody>
      </p:sp>
      <p:sp>
        <p:nvSpPr>
          <p:cNvPr id="3" name="Subtitle 2">
            <a:extLst>
              <a:ext uri="{FF2B5EF4-FFF2-40B4-BE49-F238E27FC236}">
                <a16:creationId xmlns:a16="http://schemas.microsoft.com/office/drawing/2014/main" id="{1938F447-5BE0-6107-3B41-E4667110DBB0}"/>
              </a:ext>
            </a:extLst>
          </p:cNvPr>
          <p:cNvSpPr>
            <a:spLocks noGrp="1"/>
          </p:cNvSpPr>
          <p:nvPr>
            <p:ph type="subTitle" idx="1"/>
          </p:nvPr>
        </p:nvSpPr>
        <p:spPr>
          <a:xfrm>
            <a:off x="297405" y="1538496"/>
            <a:ext cx="11709716" cy="3780978"/>
          </a:xfrm>
          <a:noFill/>
        </p:spPr>
        <p:txBody>
          <a:bodyPr vert="horz" lIns="91440" tIns="45720" rIns="91440" bIns="45720" rtlCol="0">
            <a:normAutofit/>
          </a:bodyPr>
          <a:lstStyle/>
          <a:p>
            <a:pPr marL="457200" indent="-457200" algn="l">
              <a:lnSpc>
                <a:spcPct val="90000"/>
              </a:lnSpc>
              <a:buFont typeface="Wingdings" panose="05000000000000000000" pitchFamily="2" charset="2"/>
              <a:buChar char="v"/>
            </a:pPr>
            <a:r>
              <a:rPr lang="en-US" sz="2400" dirty="0">
                <a:solidFill>
                  <a:schemeClr val="tx1">
                    <a:lumMod val="85000"/>
                    <a:lumOff val="15000"/>
                  </a:schemeClr>
                </a:solidFill>
              </a:rPr>
              <a:t>Designed a detailed, multi-stage intrusion detection pipeline.</a:t>
            </a:r>
          </a:p>
          <a:p>
            <a:pPr marL="457200" indent="-457200" algn="l">
              <a:lnSpc>
                <a:spcPct val="90000"/>
              </a:lnSpc>
              <a:buFont typeface="Wingdings" panose="05000000000000000000" pitchFamily="2" charset="2"/>
              <a:buChar char="v"/>
            </a:pPr>
            <a:endParaRPr lang="en-US" sz="2400" dirty="0">
              <a:solidFill>
                <a:schemeClr val="tx1">
                  <a:lumMod val="85000"/>
                  <a:lumOff val="15000"/>
                </a:schemeClr>
              </a:solidFill>
            </a:endParaRPr>
          </a:p>
          <a:p>
            <a:pPr marL="457200" indent="-457200" algn="l">
              <a:lnSpc>
                <a:spcPct val="90000"/>
              </a:lnSpc>
              <a:buFont typeface="Wingdings" panose="05000000000000000000" pitchFamily="2" charset="2"/>
              <a:buChar char="v"/>
            </a:pPr>
            <a:r>
              <a:rPr lang="en-US" sz="2400" dirty="0">
                <a:solidFill>
                  <a:schemeClr val="tx1">
                    <a:lumMod val="85000"/>
                    <a:lumOff val="15000"/>
                  </a:schemeClr>
                </a:solidFill>
              </a:rPr>
              <a:t>Used strong classical and boosting ML models tuned for cybersecurity data.</a:t>
            </a:r>
          </a:p>
          <a:p>
            <a:pPr marL="457200" indent="-457200" algn="l">
              <a:lnSpc>
                <a:spcPct val="90000"/>
              </a:lnSpc>
              <a:buFont typeface="Wingdings" panose="05000000000000000000" pitchFamily="2" charset="2"/>
              <a:buChar char="v"/>
            </a:pPr>
            <a:endParaRPr lang="en-US" sz="2400" dirty="0">
              <a:solidFill>
                <a:schemeClr val="tx1">
                  <a:lumMod val="85000"/>
                  <a:lumOff val="15000"/>
                </a:schemeClr>
              </a:solidFill>
            </a:endParaRPr>
          </a:p>
          <a:p>
            <a:pPr marL="457200" indent="-457200" algn="l">
              <a:lnSpc>
                <a:spcPct val="90000"/>
              </a:lnSpc>
              <a:buFont typeface="Wingdings" panose="05000000000000000000" pitchFamily="2" charset="2"/>
              <a:buChar char="v"/>
            </a:pPr>
            <a:r>
              <a:rPr lang="en-US" sz="2400" dirty="0">
                <a:solidFill>
                  <a:schemeClr val="tx1">
                    <a:lumMod val="85000"/>
                    <a:lumOff val="15000"/>
                  </a:schemeClr>
                </a:solidFill>
              </a:rPr>
              <a:t>Tackled major challenges: data imbalance, noise, interpretability.</a:t>
            </a:r>
          </a:p>
          <a:p>
            <a:pPr marL="457200" indent="-457200" algn="l">
              <a:lnSpc>
                <a:spcPct val="90000"/>
              </a:lnSpc>
              <a:buFont typeface="Wingdings" panose="05000000000000000000" pitchFamily="2" charset="2"/>
              <a:buChar char="v"/>
            </a:pPr>
            <a:endParaRPr lang="en-US" sz="2400" dirty="0">
              <a:solidFill>
                <a:schemeClr val="tx1">
                  <a:lumMod val="85000"/>
                  <a:lumOff val="15000"/>
                </a:schemeClr>
              </a:solidFill>
            </a:endParaRPr>
          </a:p>
          <a:p>
            <a:pPr marL="457200" indent="-457200" algn="l">
              <a:lnSpc>
                <a:spcPct val="90000"/>
              </a:lnSpc>
              <a:buFont typeface="Wingdings" panose="05000000000000000000" pitchFamily="2" charset="2"/>
              <a:buChar char="v"/>
            </a:pPr>
            <a:r>
              <a:rPr lang="en-US" sz="2400" dirty="0">
                <a:solidFill>
                  <a:schemeClr val="tx1">
                    <a:lumMod val="85000"/>
                    <a:lumOff val="15000"/>
                  </a:schemeClr>
                </a:solidFill>
              </a:rPr>
              <a:t>Set foundation for continuous improvement with future work directions.</a:t>
            </a:r>
          </a:p>
        </p:txBody>
      </p:sp>
    </p:spTree>
    <p:extLst>
      <p:ext uri="{BB962C8B-B14F-4D97-AF65-F5344CB8AC3E}">
        <p14:creationId xmlns:p14="http://schemas.microsoft.com/office/powerpoint/2010/main" val="3628118162"/>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6102A2-D000-661A-78E5-B80F2D520516}"/>
            </a:ext>
          </a:extLst>
        </p:cNvPr>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69D9B63E-B411-A510-7757-F45BB0BE0D41}"/>
              </a:ext>
            </a:extLst>
          </p:cNvPr>
          <p:cNvPicPr>
            <a:picLocks noChangeAspect="1"/>
          </p:cNvPicPr>
          <p:nvPr/>
        </p:nvPicPr>
        <p:blipFill>
          <a:blip r:embed="rId2">
            <a:alphaModFix amt="40000"/>
          </a:blip>
          <a:srcRect b="3434"/>
          <a:stretch>
            <a:fillRect/>
          </a:stretch>
        </p:blipFill>
        <p:spPr>
          <a:xfrm>
            <a:off x="0" y="0"/>
            <a:ext cx="12191980" cy="6857990"/>
          </a:xfrm>
          <a:prstGeom prst="rect">
            <a:avLst/>
          </a:prstGeom>
        </p:spPr>
      </p:pic>
      <p:sp>
        <p:nvSpPr>
          <p:cNvPr id="2" name="Title 1">
            <a:extLst>
              <a:ext uri="{FF2B5EF4-FFF2-40B4-BE49-F238E27FC236}">
                <a16:creationId xmlns:a16="http://schemas.microsoft.com/office/drawing/2014/main" id="{F09605E2-7FFA-0D3C-AE71-91DD63AA1658}"/>
              </a:ext>
            </a:extLst>
          </p:cNvPr>
          <p:cNvSpPr>
            <a:spLocks noGrp="1"/>
          </p:cNvSpPr>
          <p:nvPr>
            <p:ph type="ctrTitle"/>
          </p:nvPr>
        </p:nvSpPr>
        <p:spPr>
          <a:xfrm>
            <a:off x="3895044" y="-10"/>
            <a:ext cx="4514438" cy="1188720"/>
          </a:xfrm>
          <a:noFill/>
          <a:ln>
            <a:solidFill>
              <a:srgbClr val="FFFFFF"/>
            </a:solidFill>
          </a:ln>
        </p:spPr>
        <p:txBody>
          <a:bodyPr vert="horz" lIns="182880" tIns="182880" rIns="182880" bIns="182880" rtlCol="0" anchor="ctr">
            <a:normAutofit/>
          </a:bodyPr>
          <a:lstStyle/>
          <a:p>
            <a:r>
              <a:rPr lang="en-US" sz="2800" dirty="0">
                <a:solidFill>
                  <a:schemeClr val="tx1"/>
                </a:solidFill>
              </a:rPr>
              <a:t>Project Overview </a:t>
            </a:r>
          </a:p>
        </p:txBody>
      </p:sp>
      <p:sp>
        <p:nvSpPr>
          <p:cNvPr id="3" name="Subtitle 2">
            <a:extLst>
              <a:ext uri="{FF2B5EF4-FFF2-40B4-BE49-F238E27FC236}">
                <a16:creationId xmlns:a16="http://schemas.microsoft.com/office/drawing/2014/main" id="{EEF99940-9188-A522-022A-7E641D07D115}"/>
              </a:ext>
            </a:extLst>
          </p:cNvPr>
          <p:cNvSpPr>
            <a:spLocks noGrp="1"/>
          </p:cNvSpPr>
          <p:nvPr>
            <p:ph type="subTitle" idx="1"/>
          </p:nvPr>
        </p:nvSpPr>
        <p:spPr>
          <a:xfrm>
            <a:off x="297405" y="1528772"/>
            <a:ext cx="11709716" cy="5329228"/>
          </a:xfrm>
        </p:spPr>
        <p:txBody>
          <a:bodyPr vert="horz" lIns="91440" tIns="45720" rIns="91440" bIns="45720" rtlCol="0">
            <a:normAutofit lnSpcReduction="10000"/>
          </a:bodyPr>
          <a:lstStyle/>
          <a:p>
            <a:pPr algn="l">
              <a:lnSpc>
                <a:spcPct val="90000"/>
              </a:lnSpc>
            </a:pPr>
            <a:r>
              <a:rPr lang="en-US" dirty="0">
                <a:solidFill>
                  <a:schemeClr val="tx1">
                    <a:lumMod val="85000"/>
                    <a:lumOff val="15000"/>
                  </a:schemeClr>
                </a:solidFill>
              </a:rPr>
              <a:t>This project presents a comprehensive three-stage machine learning pipeline for network intrusion detection and attack classification, designed to enhance accuracy, efficiency, and interpretability in cybersecurity applications.</a:t>
            </a:r>
          </a:p>
          <a:p>
            <a:pPr algn="l">
              <a:lnSpc>
                <a:spcPct val="90000"/>
              </a:lnSpc>
            </a:pPr>
            <a:r>
              <a:rPr lang="en-US" dirty="0">
                <a:solidFill>
                  <a:schemeClr val="tx1">
                    <a:lumMod val="85000"/>
                    <a:lumOff val="15000"/>
                  </a:schemeClr>
                </a:solidFill>
              </a:rPr>
              <a:t>Pipeline Stages : </a:t>
            </a:r>
          </a:p>
          <a:p>
            <a:pPr algn="l">
              <a:lnSpc>
                <a:spcPct val="90000"/>
              </a:lnSpc>
            </a:pPr>
            <a:r>
              <a:rPr lang="en-US" dirty="0">
                <a:solidFill>
                  <a:schemeClr val="tx1">
                    <a:lumMod val="85000"/>
                    <a:lumOff val="15000"/>
                  </a:schemeClr>
                </a:solidFill>
              </a:rPr>
              <a:t>1- Traffic Type Classification</a:t>
            </a:r>
          </a:p>
          <a:p>
            <a:pPr algn="l">
              <a:lnSpc>
                <a:spcPct val="90000"/>
              </a:lnSpc>
            </a:pPr>
            <a:r>
              <a:rPr lang="en-US" dirty="0">
                <a:solidFill>
                  <a:schemeClr val="tx1">
                    <a:lumMod val="85000"/>
                    <a:lumOff val="15000"/>
                  </a:schemeClr>
                </a:solidFill>
              </a:rPr>
              <a:t>	The initial model systematically categorizes network traffic by protocol (e.g., DNS, HTTP, FTP). This 	multi-class classification facilitates targeted analysis and reduces irrelevant data noise in subsequent 	stages, improving downstream model focus and performance.</a:t>
            </a:r>
          </a:p>
          <a:p>
            <a:pPr algn="l">
              <a:lnSpc>
                <a:spcPct val="90000"/>
              </a:lnSpc>
            </a:pPr>
            <a:r>
              <a:rPr lang="en-US" dirty="0">
                <a:solidFill>
                  <a:schemeClr val="tx1">
                    <a:lumMod val="85000"/>
                    <a:lumOff val="15000"/>
                  </a:schemeClr>
                </a:solidFill>
              </a:rPr>
              <a:t>2- Suspicious Traffic Detection</a:t>
            </a:r>
          </a:p>
          <a:p>
            <a:pPr algn="l">
              <a:lnSpc>
                <a:spcPct val="90000"/>
              </a:lnSpc>
            </a:pPr>
            <a:r>
              <a:rPr lang="en-US" dirty="0">
                <a:solidFill>
                  <a:schemeClr val="tx1">
                    <a:lumMod val="85000"/>
                    <a:lumOff val="15000"/>
                  </a:schemeClr>
                </a:solidFill>
              </a:rPr>
              <a:t>	Leveraging binary classification, the second model discriminates between benign and potentially 	malicious traffic. This gatekeeping step optimizes resource allocation by focusing attention and 	computational effort on suspicious flows, while minimizing false alarms from benign traffic.</a:t>
            </a:r>
          </a:p>
          <a:p>
            <a:pPr algn="l">
              <a:lnSpc>
                <a:spcPct val="90000"/>
              </a:lnSpc>
            </a:pPr>
            <a:r>
              <a:rPr lang="en-US" dirty="0">
                <a:solidFill>
                  <a:schemeClr val="tx1">
                    <a:lumMod val="85000"/>
                    <a:lumOff val="15000"/>
                  </a:schemeClr>
                </a:solidFill>
              </a:rPr>
              <a:t>3- Attack Type Classification</a:t>
            </a:r>
          </a:p>
          <a:p>
            <a:pPr algn="l">
              <a:lnSpc>
                <a:spcPct val="90000"/>
              </a:lnSpc>
            </a:pPr>
            <a:r>
              <a:rPr lang="en-US" dirty="0">
                <a:solidFill>
                  <a:schemeClr val="tx1">
                    <a:lumMod val="85000"/>
                    <a:lumOff val="15000"/>
                  </a:schemeClr>
                </a:solidFill>
              </a:rPr>
              <a:t>	The final model conducts fine-grained multi-class classification to identify specific attack categories such 	as DDoS, Brute Force, and Heartbleed. This enables precise threat characterization and targeted 	security responses, critical for effective mitigation.</a:t>
            </a:r>
          </a:p>
        </p:txBody>
      </p:sp>
    </p:spTree>
    <p:extLst>
      <p:ext uri="{BB962C8B-B14F-4D97-AF65-F5344CB8AC3E}">
        <p14:creationId xmlns:p14="http://schemas.microsoft.com/office/powerpoint/2010/main" val="317783716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7287C4-E0D5-7A49-F90A-4FCBBA0DF86C}"/>
            </a:ext>
          </a:extLst>
        </p:cNvPr>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F7BD60F4-40D0-1E19-6CC6-7DE071C241E9}"/>
              </a:ext>
            </a:extLst>
          </p:cNvPr>
          <p:cNvPicPr>
            <a:picLocks noChangeAspect="1"/>
          </p:cNvPicPr>
          <p:nvPr/>
        </p:nvPicPr>
        <p:blipFill>
          <a:blip r:embed="rId2">
            <a:alphaModFix amt="40000"/>
          </a:blip>
          <a:srcRect b="3434"/>
          <a:stretch>
            <a:fillRect/>
          </a:stretch>
        </p:blipFill>
        <p:spPr>
          <a:xfrm>
            <a:off x="0" y="-10"/>
            <a:ext cx="12191980" cy="6857990"/>
          </a:xfrm>
          <a:prstGeom prst="rect">
            <a:avLst/>
          </a:prstGeom>
        </p:spPr>
      </p:pic>
      <p:sp>
        <p:nvSpPr>
          <p:cNvPr id="2" name="Title 1">
            <a:extLst>
              <a:ext uri="{FF2B5EF4-FFF2-40B4-BE49-F238E27FC236}">
                <a16:creationId xmlns:a16="http://schemas.microsoft.com/office/drawing/2014/main" id="{BFB14032-5135-69B3-626F-28E645E8B4E7}"/>
              </a:ext>
            </a:extLst>
          </p:cNvPr>
          <p:cNvSpPr>
            <a:spLocks noGrp="1"/>
          </p:cNvSpPr>
          <p:nvPr>
            <p:ph type="ctrTitle"/>
          </p:nvPr>
        </p:nvSpPr>
        <p:spPr>
          <a:xfrm>
            <a:off x="3895044" y="-10"/>
            <a:ext cx="4514438" cy="1188720"/>
          </a:xfrm>
          <a:noFill/>
          <a:ln>
            <a:solidFill>
              <a:srgbClr val="FFFFFF"/>
            </a:solidFill>
          </a:ln>
        </p:spPr>
        <p:txBody>
          <a:bodyPr vert="horz" lIns="182880" tIns="182880" rIns="182880" bIns="182880" rtlCol="0" anchor="ctr">
            <a:normAutofit/>
          </a:bodyPr>
          <a:lstStyle/>
          <a:p>
            <a:r>
              <a:rPr lang="en-US" sz="2800" dirty="0">
                <a:solidFill>
                  <a:schemeClr val="tx1"/>
                </a:solidFill>
                <a:latin typeface="Abadi" panose="020F0502020204030204" pitchFamily="34" charset="0"/>
              </a:rPr>
              <a:t>Future Work</a:t>
            </a:r>
          </a:p>
        </p:txBody>
      </p:sp>
      <p:sp>
        <p:nvSpPr>
          <p:cNvPr id="3" name="Subtitle 2">
            <a:extLst>
              <a:ext uri="{FF2B5EF4-FFF2-40B4-BE49-F238E27FC236}">
                <a16:creationId xmlns:a16="http://schemas.microsoft.com/office/drawing/2014/main" id="{BC08EB4C-614A-DDF3-2C60-3554958C21EC}"/>
              </a:ext>
            </a:extLst>
          </p:cNvPr>
          <p:cNvSpPr>
            <a:spLocks noGrp="1"/>
          </p:cNvSpPr>
          <p:nvPr>
            <p:ph type="subTitle" idx="1"/>
          </p:nvPr>
        </p:nvSpPr>
        <p:spPr>
          <a:xfrm>
            <a:off x="297405" y="1538496"/>
            <a:ext cx="11709716" cy="3780978"/>
          </a:xfrm>
          <a:noFill/>
        </p:spPr>
        <p:txBody>
          <a:bodyPr vert="horz" lIns="91440" tIns="45720" rIns="91440" bIns="45720" rtlCol="0">
            <a:normAutofit lnSpcReduction="10000"/>
          </a:bodyPr>
          <a:lstStyle/>
          <a:p>
            <a:pPr marL="457200" indent="-457200" algn="l">
              <a:lnSpc>
                <a:spcPct val="90000"/>
              </a:lnSpc>
              <a:buFont typeface="Wingdings" panose="05000000000000000000" pitchFamily="2" charset="2"/>
              <a:buChar char="Ø"/>
            </a:pPr>
            <a:r>
              <a:rPr lang="en-US" sz="2400" dirty="0">
                <a:solidFill>
                  <a:schemeClr val="tx1">
                    <a:lumMod val="85000"/>
                    <a:lumOff val="15000"/>
                  </a:schemeClr>
                </a:solidFill>
              </a:rPr>
              <a:t>Incorporate anomaly detection techniques to identify zero-day or unknown attacks.</a:t>
            </a:r>
          </a:p>
          <a:p>
            <a:pPr marL="457200" indent="-457200" algn="l">
              <a:lnSpc>
                <a:spcPct val="90000"/>
              </a:lnSpc>
              <a:buFont typeface="Wingdings" panose="05000000000000000000" pitchFamily="2" charset="2"/>
              <a:buChar char="Ø"/>
            </a:pPr>
            <a:endParaRPr lang="en-US" sz="2400" dirty="0">
              <a:solidFill>
                <a:schemeClr val="tx1">
                  <a:lumMod val="85000"/>
                  <a:lumOff val="15000"/>
                </a:schemeClr>
              </a:solidFill>
            </a:endParaRPr>
          </a:p>
          <a:p>
            <a:pPr marL="457200" indent="-457200" algn="l">
              <a:lnSpc>
                <a:spcPct val="90000"/>
              </a:lnSpc>
              <a:buFont typeface="Wingdings" panose="05000000000000000000" pitchFamily="2" charset="2"/>
              <a:buChar char="Ø"/>
            </a:pPr>
            <a:r>
              <a:rPr lang="en-US" sz="2400" dirty="0">
                <a:solidFill>
                  <a:schemeClr val="tx1">
                    <a:lumMod val="85000"/>
                    <a:lumOff val="15000"/>
                  </a:schemeClr>
                </a:solidFill>
              </a:rPr>
              <a:t>Experiment with deep learning models on time-series traffic data.</a:t>
            </a:r>
          </a:p>
          <a:p>
            <a:pPr marL="457200" indent="-457200" algn="l">
              <a:lnSpc>
                <a:spcPct val="90000"/>
              </a:lnSpc>
              <a:buFont typeface="Wingdings" panose="05000000000000000000" pitchFamily="2" charset="2"/>
              <a:buChar char="Ø"/>
            </a:pPr>
            <a:endParaRPr lang="en-US" sz="2400" dirty="0">
              <a:solidFill>
                <a:schemeClr val="tx1">
                  <a:lumMod val="85000"/>
                  <a:lumOff val="15000"/>
                </a:schemeClr>
              </a:solidFill>
            </a:endParaRPr>
          </a:p>
          <a:p>
            <a:pPr marL="457200" indent="-457200" algn="l">
              <a:lnSpc>
                <a:spcPct val="90000"/>
              </a:lnSpc>
              <a:buFont typeface="Wingdings" panose="05000000000000000000" pitchFamily="2" charset="2"/>
              <a:buChar char="Ø"/>
            </a:pPr>
            <a:r>
              <a:rPr lang="en-US" sz="2400" dirty="0">
                <a:solidFill>
                  <a:schemeClr val="tx1">
                    <a:lumMod val="85000"/>
                    <a:lumOff val="15000"/>
                  </a:schemeClr>
                </a:solidFill>
              </a:rPr>
              <a:t>Expand dataset with new threats and simulate emerging attack vectors.</a:t>
            </a:r>
          </a:p>
          <a:p>
            <a:pPr marL="457200" indent="-457200" algn="l">
              <a:lnSpc>
                <a:spcPct val="90000"/>
              </a:lnSpc>
              <a:buFont typeface="Wingdings" panose="05000000000000000000" pitchFamily="2" charset="2"/>
              <a:buChar char="Ø"/>
            </a:pPr>
            <a:endParaRPr lang="en-US" sz="2400" dirty="0">
              <a:solidFill>
                <a:schemeClr val="tx1">
                  <a:lumMod val="85000"/>
                  <a:lumOff val="15000"/>
                </a:schemeClr>
              </a:solidFill>
            </a:endParaRPr>
          </a:p>
          <a:p>
            <a:pPr marL="457200" indent="-457200" algn="l">
              <a:lnSpc>
                <a:spcPct val="90000"/>
              </a:lnSpc>
              <a:buFont typeface="Wingdings" panose="05000000000000000000" pitchFamily="2" charset="2"/>
              <a:buChar char="Ø"/>
            </a:pPr>
            <a:r>
              <a:rPr lang="en-US" sz="2400" dirty="0">
                <a:solidFill>
                  <a:schemeClr val="tx1">
                    <a:lumMod val="85000"/>
                    <a:lumOff val="15000"/>
                  </a:schemeClr>
                </a:solidFill>
              </a:rPr>
              <a:t>Develop real-time streaming analytics for continuous network monitoring.</a:t>
            </a:r>
          </a:p>
          <a:p>
            <a:pPr marL="457200" indent="-457200" algn="l">
              <a:lnSpc>
                <a:spcPct val="90000"/>
              </a:lnSpc>
              <a:buFont typeface="Wingdings" panose="05000000000000000000" pitchFamily="2" charset="2"/>
              <a:buChar char="Ø"/>
            </a:pPr>
            <a:endParaRPr lang="en-US" sz="2400" dirty="0">
              <a:solidFill>
                <a:schemeClr val="tx1">
                  <a:lumMod val="85000"/>
                  <a:lumOff val="15000"/>
                </a:schemeClr>
              </a:solidFill>
            </a:endParaRPr>
          </a:p>
          <a:p>
            <a:pPr marL="457200" indent="-457200" algn="l">
              <a:lnSpc>
                <a:spcPct val="90000"/>
              </a:lnSpc>
              <a:buFont typeface="Wingdings" panose="05000000000000000000" pitchFamily="2" charset="2"/>
              <a:buChar char="Ø"/>
            </a:pPr>
            <a:r>
              <a:rPr lang="en-US" sz="2400" dirty="0">
                <a:solidFill>
                  <a:schemeClr val="tx1">
                    <a:lumMod val="85000"/>
                    <a:lumOff val="15000"/>
                  </a:schemeClr>
                </a:solidFill>
              </a:rPr>
              <a:t>Enhance user interface and alerting mechanisms for operational environments.</a:t>
            </a:r>
          </a:p>
        </p:txBody>
      </p:sp>
    </p:spTree>
    <p:extLst>
      <p:ext uri="{BB962C8B-B14F-4D97-AF65-F5344CB8AC3E}">
        <p14:creationId xmlns:p14="http://schemas.microsoft.com/office/powerpoint/2010/main" val="498627123"/>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F329D2-1307-FE64-66BD-FAD3B6B09A7A}"/>
            </a:ext>
          </a:extLst>
        </p:cNvPr>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32C21F7C-7D73-46DB-2CAC-FA5BF86FD79D}"/>
              </a:ext>
            </a:extLst>
          </p:cNvPr>
          <p:cNvPicPr>
            <a:picLocks noChangeAspect="1"/>
          </p:cNvPicPr>
          <p:nvPr/>
        </p:nvPicPr>
        <p:blipFill>
          <a:blip r:embed="rId2">
            <a:alphaModFix amt="40000"/>
          </a:blip>
          <a:srcRect b="3434"/>
          <a:stretch>
            <a:fillRect/>
          </a:stretch>
        </p:blipFill>
        <p:spPr>
          <a:xfrm>
            <a:off x="0" y="-10"/>
            <a:ext cx="12191980" cy="6857990"/>
          </a:xfrm>
          <a:prstGeom prst="rect">
            <a:avLst/>
          </a:prstGeom>
        </p:spPr>
      </p:pic>
      <p:sp>
        <p:nvSpPr>
          <p:cNvPr id="2" name="Title 1">
            <a:extLst>
              <a:ext uri="{FF2B5EF4-FFF2-40B4-BE49-F238E27FC236}">
                <a16:creationId xmlns:a16="http://schemas.microsoft.com/office/drawing/2014/main" id="{3279BF05-FEF5-2EA5-DB55-FF8901EC7637}"/>
              </a:ext>
            </a:extLst>
          </p:cNvPr>
          <p:cNvSpPr>
            <a:spLocks noGrp="1"/>
          </p:cNvSpPr>
          <p:nvPr>
            <p:ph type="ctrTitle"/>
          </p:nvPr>
        </p:nvSpPr>
        <p:spPr>
          <a:xfrm>
            <a:off x="3660266" y="1408661"/>
            <a:ext cx="4514438" cy="1188720"/>
          </a:xfrm>
          <a:noFill/>
          <a:ln>
            <a:solidFill>
              <a:srgbClr val="FFFFFF"/>
            </a:solidFill>
          </a:ln>
        </p:spPr>
        <p:txBody>
          <a:bodyPr vert="horz" lIns="182880" tIns="182880" rIns="182880" bIns="182880" rtlCol="0" anchor="ctr">
            <a:normAutofit/>
          </a:bodyPr>
          <a:lstStyle/>
          <a:p>
            <a:r>
              <a:rPr lang="en-US" sz="2800" dirty="0">
                <a:solidFill>
                  <a:schemeClr val="tx1"/>
                </a:solidFill>
                <a:latin typeface="Abadi" panose="020F0502020204030204" pitchFamily="34" charset="0"/>
              </a:rPr>
              <a:t>.</a:t>
            </a:r>
          </a:p>
        </p:txBody>
      </p:sp>
      <p:sp>
        <p:nvSpPr>
          <p:cNvPr id="3" name="Subtitle 2">
            <a:extLst>
              <a:ext uri="{FF2B5EF4-FFF2-40B4-BE49-F238E27FC236}">
                <a16:creationId xmlns:a16="http://schemas.microsoft.com/office/drawing/2014/main" id="{FC6BCD96-9C51-0074-FF35-13052F302172}"/>
              </a:ext>
            </a:extLst>
          </p:cNvPr>
          <p:cNvSpPr>
            <a:spLocks noGrp="1"/>
          </p:cNvSpPr>
          <p:nvPr>
            <p:ph type="subTitle" idx="1"/>
          </p:nvPr>
        </p:nvSpPr>
        <p:spPr>
          <a:xfrm>
            <a:off x="297405" y="1538496"/>
            <a:ext cx="11709716" cy="3780978"/>
          </a:xfrm>
          <a:noFill/>
        </p:spPr>
        <p:txBody>
          <a:bodyPr vert="horz" lIns="91440" tIns="45720" rIns="91440" bIns="45720" rtlCol="0">
            <a:normAutofit/>
          </a:bodyPr>
          <a:lstStyle/>
          <a:p>
            <a:pPr algn="l">
              <a:lnSpc>
                <a:spcPct val="90000"/>
              </a:lnSpc>
            </a:pPr>
            <a:r>
              <a:rPr lang="en-US" sz="2400" dirty="0">
                <a:solidFill>
                  <a:schemeClr val="tx1">
                    <a:lumMod val="85000"/>
                    <a:lumOff val="15000"/>
                  </a:schemeClr>
                </a:solidFill>
              </a:rPr>
              <a:t>.</a:t>
            </a:r>
          </a:p>
        </p:txBody>
      </p:sp>
      <p:pic>
        <p:nvPicPr>
          <p:cNvPr id="6" name="Picture 5" descr="A blue background with white text and a shield">
            <a:extLst>
              <a:ext uri="{FF2B5EF4-FFF2-40B4-BE49-F238E27FC236}">
                <a16:creationId xmlns:a16="http://schemas.microsoft.com/office/drawing/2014/main" id="{98263C90-9C23-DBE7-874D-52B1994A5771}"/>
              </a:ext>
            </a:extLst>
          </p:cNvPr>
          <p:cNvPicPr>
            <a:picLocks noChangeAspect="1"/>
          </p:cNvPicPr>
          <p:nvPr/>
        </p:nvPicPr>
        <p:blipFill>
          <a:blip r:embed="rId3"/>
          <a:stretch>
            <a:fillRect/>
          </a:stretch>
        </p:blipFill>
        <p:spPr>
          <a:xfrm>
            <a:off x="-1" y="0"/>
            <a:ext cx="12191979" cy="6858000"/>
          </a:xfrm>
          <a:prstGeom prst="rect">
            <a:avLst/>
          </a:prstGeom>
        </p:spPr>
      </p:pic>
    </p:spTree>
    <p:extLst>
      <p:ext uri="{BB962C8B-B14F-4D97-AF65-F5344CB8AC3E}">
        <p14:creationId xmlns:p14="http://schemas.microsoft.com/office/powerpoint/2010/main" val="428369937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BBEF649-9C78-EFCD-CBB3-16F0DE7A8755}"/>
            </a:ext>
          </a:extLst>
        </p:cNvPr>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E86648DF-CAC2-9E0E-5A6C-62524DBA4BA5}"/>
              </a:ext>
            </a:extLst>
          </p:cNvPr>
          <p:cNvPicPr>
            <a:picLocks noChangeAspect="1"/>
          </p:cNvPicPr>
          <p:nvPr/>
        </p:nvPicPr>
        <p:blipFill>
          <a:blip r:embed="rId2">
            <a:alphaModFix amt="40000"/>
          </a:blip>
          <a:srcRect b="3434"/>
          <a:stretch>
            <a:fillRect/>
          </a:stretch>
        </p:blipFill>
        <p:spPr>
          <a:xfrm>
            <a:off x="0" y="0"/>
            <a:ext cx="12191980" cy="6857990"/>
          </a:xfrm>
          <a:prstGeom prst="rect">
            <a:avLst/>
          </a:prstGeom>
        </p:spPr>
      </p:pic>
      <p:sp>
        <p:nvSpPr>
          <p:cNvPr id="2" name="Title 1">
            <a:extLst>
              <a:ext uri="{FF2B5EF4-FFF2-40B4-BE49-F238E27FC236}">
                <a16:creationId xmlns:a16="http://schemas.microsoft.com/office/drawing/2014/main" id="{8D213E35-B152-4D8F-639F-FD84A18E3112}"/>
              </a:ext>
            </a:extLst>
          </p:cNvPr>
          <p:cNvSpPr>
            <a:spLocks noGrp="1"/>
          </p:cNvSpPr>
          <p:nvPr>
            <p:ph type="ctrTitle"/>
          </p:nvPr>
        </p:nvSpPr>
        <p:spPr>
          <a:xfrm>
            <a:off x="3895044" y="-10"/>
            <a:ext cx="4514438" cy="1188720"/>
          </a:xfrm>
          <a:noFill/>
          <a:ln>
            <a:solidFill>
              <a:srgbClr val="FFFFFF"/>
            </a:solidFill>
          </a:ln>
        </p:spPr>
        <p:txBody>
          <a:bodyPr vert="horz" lIns="182880" tIns="182880" rIns="182880" bIns="182880" rtlCol="0" anchor="ctr">
            <a:normAutofit/>
          </a:bodyPr>
          <a:lstStyle/>
          <a:p>
            <a:r>
              <a:rPr lang="en-US" sz="2800" dirty="0">
                <a:solidFill>
                  <a:schemeClr val="tx1"/>
                </a:solidFill>
                <a:latin typeface="Abadi" panose="020F0502020204030204" pitchFamily="34" charset="0"/>
              </a:rPr>
              <a:t>Motivation </a:t>
            </a:r>
            <a:r>
              <a:rPr lang="en-US" sz="2800" dirty="0" err="1">
                <a:solidFill>
                  <a:schemeClr val="tx1"/>
                </a:solidFill>
                <a:latin typeface="Abadi" panose="020F0502020204030204" pitchFamily="34" charset="0"/>
              </a:rPr>
              <a:t>foR</a:t>
            </a:r>
            <a:r>
              <a:rPr lang="en-US" sz="2800" dirty="0">
                <a:solidFill>
                  <a:schemeClr val="tx1"/>
                </a:solidFill>
                <a:latin typeface="Abadi" panose="020F0502020204030204" pitchFamily="34" charset="0"/>
              </a:rPr>
              <a:t> a Multi-Stage Pipeline</a:t>
            </a:r>
          </a:p>
        </p:txBody>
      </p:sp>
      <p:sp>
        <p:nvSpPr>
          <p:cNvPr id="3" name="Subtitle 2">
            <a:extLst>
              <a:ext uri="{FF2B5EF4-FFF2-40B4-BE49-F238E27FC236}">
                <a16:creationId xmlns:a16="http://schemas.microsoft.com/office/drawing/2014/main" id="{19572064-E764-5907-0907-272742D637AB}"/>
              </a:ext>
            </a:extLst>
          </p:cNvPr>
          <p:cNvSpPr>
            <a:spLocks noGrp="1"/>
          </p:cNvSpPr>
          <p:nvPr>
            <p:ph type="subTitle" idx="1"/>
          </p:nvPr>
        </p:nvSpPr>
        <p:spPr>
          <a:xfrm>
            <a:off x="297405" y="1358736"/>
            <a:ext cx="11709716" cy="5329228"/>
          </a:xfrm>
        </p:spPr>
        <p:txBody>
          <a:bodyPr vert="horz" lIns="91440" tIns="45720" rIns="91440" bIns="45720" rtlCol="0">
            <a:normAutofit/>
          </a:bodyPr>
          <a:lstStyle/>
          <a:p>
            <a:pPr algn="l">
              <a:lnSpc>
                <a:spcPct val="90000"/>
              </a:lnSpc>
            </a:pPr>
            <a:r>
              <a:rPr lang="en-US" dirty="0">
                <a:solidFill>
                  <a:schemeClr val="tx1">
                    <a:lumMod val="85000"/>
                    <a:lumOff val="15000"/>
                  </a:schemeClr>
                </a:solidFill>
              </a:rPr>
              <a:t>Network traffic data is inherently complex and noisy, often dominated by benign activity with a wide variety of protocols and attack types. A single monolithic model struggles to effectively process this heterogeneity and volume.</a:t>
            </a:r>
          </a:p>
          <a:p>
            <a:pPr indent="-228600" algn="l">
              <a:lnSpc>
                <a:spcPct val="90000"/>
              </a:lnSpc>
              <a:buFont typeface="Arial" panose="020B0604020202020204" pitchFamily="34" charset="0"/>
              <a:buChar char="•"/>
            </a:pPr>
            <a:endParaRPr lang="en-US" dirty="0">
              <a:solidFill>
                <a:schemeClr val="tx1">
                  <a:lumMod val="85000"/>
                  <a:lumOff val="15000"/>
                </a:schemeClr>
              </a:solidFill>
            </a:endParaRPr>
          </a:p>
          <a:p>
            <a:pPr indent="-228600" algn="l">
              <a:lnSpc>
                <a:spcPct val="90000"/>
              </a:lnSpc>
              <a:buFont typeface="Arial" panose="020B0604020202020204" pitchFamily="34" charset="0"/>
              <a:buChar char="•"/>
            </a:pPr>
            <a:r>
              <a:rPr lang="en-US" dirty="0">
                <a:solidFill>
                  <a:schemeClr val="tx1">
                    <a:lumMod val="85000"/>
                    <a:lumOff val="15000"/>
                  </a:schemeClr>
                </a:solidFill>
              </a:rPr>
              <a:t>By decomposing intrusion detection into three specialized stages, this project addresses challenges of:</a:t>
            </a:r>
          </a:p>
          <a:p>
            <a:pPr indent="-228600" algn="l">
              <a:lnSpc>
                <a:spcPct val="90000"/>
              </a:lnSpc>
              <a:buFont typeface="Arial" panose="020B0604020202020204" pitchFamily="34" charset="0"/>
              <a:buChar char="•"/>
            </a:pPr>
            <a:endParaRPr lang="en-US" dirty="0">
              <a:solidFill>
                <a:schemeClr val="tx1">
                  <a:lumMod val="85000"/>
                  <a:lumOff val="15000"/>
                </a:schemeClr>
              </a:solidFill>
            </a:endParaRPr>
          </a:p>
          <a:p>
            <a:pPr indent="-228600" algn="l">
              <a:lnSpc>
                <a:spcPct val="90000"/>
              </a:lnSpc>
              <a:buFont typeface="Arial" panose="020B0604020202020204" pitchFamily="34" charset="0"/>
              <a:buChar char="•"/>
            </a:pPr>
            <a:r>
              <a:rPr lang="en-US" dirty="0">
                <a:solidFill>
                  <a:schemeClr val="tx1">
                    <a:lumMod val="85000"/>
                    <a:lumOff val="15000"/>
                  </a:schemeClr>
                </a:solidFill>
              </a:rPr>
              <a:t>Data volume and noise reduction through early traffic type filtering.</a:t>
            </a:r>
          </a:p>
          <a:p>
            <a:pPr indent="-228600" algn="l">
              <a:lnSpc>
                <a:spcPct val="90000"/>
              </a:lnSpc>
              <a:buFont typeface="Arial" panose="020B0604020202020204" pitchFamily="34" charset="0"/>
              <a:buChar char="•"/>
            </a:pPr>
            <a:endParaRPr lang="en-US" dirty="0">
              <a:solidFill>
                <a:schemeClr val="tx1">
                  <a:lumMod val="85000"/>
                  <a:lumOff val="15000"/>
                </a:schemeClr>
              </a:solidFill>
            </a:endParaRPr>
          </a:p>
          <a:p>
            <a:pPr indent="-228600" algn="l">
              <a:lnSpc>
                <a:spcPct val="90000"/>
              </a:lnSpc>
              <a:buFont typeface="Arial" panose="020B0604020202020204" pitchFamily="34" charset="0"/>
              <a:buChar char="•"/>
            </a:pPr>
            <a:r>
              <a:rPr lang="en-US" dirty="0">
                <a:solidFill>
                  <a:schemeClr val="tx1">
                    <a:lumMod val="85000"/>
                    <a:lumOff val="15000"/>
                  </a:schemeClr>
                </a:solidFill>
              </a:rPr>
              <a:t>Class imbalance by isolating suspicious flows before detailed attack classification.</a:t>
            </a:r>
          </a:p>
          <a:p>
            <a:pPr indent="-228600" algn="l">
              <a:lnSpc>
                <a:spcPct val="90000"/>
              </a:lnSpc>
              <a:buFont typeface="Arial" panose="020B0604020202020204" pitchFamily="34" charset="0"/>
              <a:buChar char="•"/>
            </a:pPr>
            <a:endParaRPr lang="en-US" dirty="0">
              <a:solidFill>
                <a:schemeClr val="tx1">
                  <a:lumMod val="85000"/>
                  <a:lumOff val="15000"/>
                </a:schemeClr>
              </a:solidFill>
            </a:endParaRPr>
          </a:p>
          <a:p>
            <a:pPr indent="-228600" algn="l">
              <a:lnSpc>
                <a:spcPct val="90000"/>
              </a:lnSpc>
              <a:buFont typeface="Arial" panose="020B0604020202020204" pitchFamily="34" charset="0"/>
              <a:buChar char="•"/>
            </a:pPr>
            <a:r>
              <a:rPr lang="en-US" dirty="0">
                <a:solidFill>
                  <a:schemeClr val="tx1">
                    <a:lumMod val="85000"/>
                    <a:lumOff val="15000"/>
                  </a:schemeClr>
                </a:solidFill>
              </a:rPr>
              <a:t>Computational efficiency by narrowing the scope at each stage.</a:t>
            </a:r>
          </a:p>
          <a:p>
            <a:pPr indent="-228600" algn="l">
              <a:lnSpc>
                <a:spcPct val="90000"/>
              </a:lnSpc>
              <a:buFont typeface="Arial" panose="020B0604020202020204" pitchFamily="34" charset="0"/>
              <a:buChar char="•"/>
            </a:pPr>
            <a:endParaRPr lang="en-US" dirty="0">
              <a:solidFill>
                <a:schemeClr val="tx1">
                  <a:lumMod val="85000"/>
                  <a:lumOff val="15000"/>
                </a:schemeClr>
              </a:solidFill>
            </a:endParaRPr>
          </a:p>
          <a:p>
            <a:pPr indent="-228600" algn="l">
              <a:lnSpc>
                <a:spcPct val="90000"/>
              </a:lnSpc>
              <a:buFont typeface="Arial" panose="020B0604020202020204" pitchFamily="34" charset="0"/>
              <a:buChar char="•"/>
            </a:pPr>
            <a:r>
              <a:rPr lang="en-US" dirty="0">
                <a:solidFill>
                  <a:schemeClr val="tx1">
                    <a:lumMod val="85000"/>
                    <a:lumOff val="15000"/>
                  </a:schemeClr>
                </a:solidFill>
              </a:rPr>
              <a:t>Enhanced interpretability by providing modular insights at multiple levels of analysis.</a:t>
            </a:r>
          </a:p>
        </p:txBody>
      </p:sp>
    </p:spTree>
    <p:extLst>
      <p:ext uri="{BB962C8B-B14F-4D97-AF65-F5344CB8AC3E}">
        <p14:creationId xmlns:p14="http://schemas.microsoft.com/office/powerpoint/2010/main" val="108988422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A02D02-6869-9E63-4CE8-E1C6C765A75E}"/>
            </a:ext>
          </a:extLst>
        </p:cNvPr>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4ED596B7-A761-7556-6CC5-DC1F02334E08}"/>
              </a:ext>
            </a:extLst>
          </p:cNvPr>
          <p:cNvPicPr>
            <a:picLocks noChangeAspect="1"/>
          </p:cNvPicPr>
          <p:nvPr/>
        </p:nvPicPr>
        <p:blipFill>
          <a:blip r:embed="rId2">
            <a:alphaModFix amt="40000"/>
          </a:blip>
          <a:srcRect b="3434"/>
          <a:stretch>
            <a:fillRect/>
          </a:stretch>
        </p:blipFill>
        <p:spPr>
          <a:xfrm>
            <a:off x="0" y="0"/>
            <a:ext cx="12191980" cy="6857990"/>
          </a:xfrm>
          <a:prstGeom prst="rect">
            <a:avLst/>
          </a:prstGeom>
        </p:spPr>
      </p:pic>
      <p:sp>
        <p:nvSpPr>
          <p:cNvPr id="2" name="Title 1">
            <a:extLst>
              <a:ext uri="{FF2B5EF4-FFF2-40B4-BE49-F238E27FC236}">
                <a16:creationId xmlns:a16="http://schemas.microsoft.com/office/drawing/2014/main" id="{7A070F5E-DCFB-0A9A-1188-171F61AA9060}"/>
              </a:ext>
            </a:extLst>
          </p:cNvPr>
          <p:cNvSpPr>
            <a:spLocks noGrp="1"/>
          </p:cNvSpPr>
          <p:nvPr>
            <p:ph type="ctrTitle"/>
          </p:nvPr>
        </p:nvSpPr>
        <p:spPr>
          <a:xfrm>
            <a:off x="3895044" y="-10"/>
            <a:ext cx="4514438" cy="1188720"/>
          </a:xfrm>
          <a:noFill/>
          <a:ln>
            <a:solidFill>
              <a:srgbClr val="FFFFFF"/>
            </a:solidFill>
          </a:ln>
        </p:spPr>
        <p:txBody>
          <a:bodyPr vert="horz" lIns="182880" tIns="182880" rIns="182880" bIns="182880" rtlCol="0" anchor="ctr">
            <a:normAutofit/>
          </a:bodyPr>
          <a:lstStyle/>
          <a:p>
            <a:r>
              <a:rPr lang="en-US" sz="2800" dirty="0">
                <a:solidFill>
                  <a:schemeClr val="tx1"/>
                </a:solidFill>
                <a:latin typeface="Abadi" panose="020F0502020204030204" pitchFamily="34" charset="0"/>
              </a:rPr>
              <a:t>Why This Project Matters</a:t>
            </a:r>
          </a:p>
        </p:txBody>
      </p:sp>
      <p:sp>
        <p:nvSpPr>
          <p:cNvPr id="3" name="Subtitle 2">
            <a:extLst>
              <a:ext uri="{FF2B5EF4-FFF2-40B4-BE49-F238E27FC236}">
                <a16:creationId xmlns:a16="http://schemas.microsoft.com/office/drawing/2014/main" id="{1275BA22-6135-216F-AEBA-48E573BA5096}"/>
              </a:ext>
            </a:extLst>
          </p:cNvPr>
          <p:cNvSpPr>
            <a:spLocks noGrp="1"/>
          </p:cNvSpPr>
          <p:nvPr>
            <p:ph type="subTitle" idx="1"/>
          </p:nvPr>
        </p:nvSpPr>
        <p:spPr>
          <a:xfrm>
            <a:off x="297405" y="1815936"/>
            <a:ext cx="11709716" cy="2953772"/>
          </a:xfrm>
        </p:spPr>
        <p:txBody>
          <a:bodyPr vert="horz" lIns="91440" tIns="45720" rIns="91440" bIns="45720" rtlCol="0">
            <a:normAutofit/>
          </a:bodyPr>
          <a:lstStyle/>
          <a:p>
            <a:pPr marL="342900" indent="-342900" algn="l">
              <a:lnSpc>
                <a:spcPct val="90000"/>
              </a:lnSpc>
              <a:buFont typeface="Wingdings" panose="05000000000000000000" pitchFamily="2" charset="2"/>
              <a:buChar char="ü"/>
            </a:pPr>
            <a:r>
              <a:rPr lang="en-US" dirty="0">
                <a:solidFill>
                  <a:schemeClr val="tx1">
                    <a:lumMod val="85000"/>
                    <a:lumOff val="15000"/>
                  </a:schemeClr>
                </a:solidFill>
              </a:rPr>
              <a:t>Real-world Applicability: Reflects practical IDS workflows and network traffic complexity.</a:t>
            </a:r>
          </a:p>
          <a:p>
            <a:pPr marL="342900" indent="-342900" algn="l">
              <a:lnSpc>
                <a:spcPct val="90000"/>
              </a:lnSpc>
              <a:buFont typeface="Wingdings" panose="05000000000000000000" pitchFamily="2" charset="2"/>
              <a:buChar char="ü"/>
            </a:pPr>
            <a:endParaRPr lang="en-US" dirty="0">
              <a:solidFill>
                <a:schemeClr val="tx1">
                  <a:lumMod val="85000"/>
                  <a:lumOff val="15000"/>
                </a:schemeClr>
              </a:solidFill>
            </a:endParaRPr>
          </a:p>
          <a:p>
            <a:pPr marL="342900" indent="-342900" algn="l">
              <a:lnSpc>
                <a:spcPct val="90000"/>
              </a:lnSpc>
              <a:buFont typeface="Wingdings" panose="05000000000000000000" pitchFamily="2" charset="2"/>
              <a:buChar char="ü"/>
            </a:pPr>
            <a:r>
              <a:rPr lang="en-US" dirty="0">
                <a:solidFill>
                  <a:schemeClr val="tx1">
                    <a:lumMod val="85000"/>
                    <a:lumOff val="15000"/>
                  </a:schemeClr>
                </a:solidFill>
              </a:rPr>
              <a:t>Layered, Modular Architecture: Enhances accuracy and interpretability at each detection phase.</a:t>
            </a:r>
          </a:p>
          <a:p>
            <a:pPr marL="342900" indent="-342900" algn="l">
              <a:lnSpc>
                <a:spcPct val="90000"/>
              </a:lnSpc>
              <a:buFont typeface="Wingdings" panose="05000000000000000000" pitchFamily="2" charset="2"/>
              <a:buChar char="ü"/>
            </a:pPr>
            <a:endParaRPr lang="en-US" dirty="0">
              <a:solidFill>
                <a:schemeClr val="tx1">
                  <a:lumMod val="85000"/>
                  <a:lumOff val="15000"/>
                </a:schemeClr>
              </a:solidFill>
            </a:endParaRPr>
          </a:p>
          <a:p>
            <a:pPr marL="342900" indent="-342900" algn="l">
              <a:lnSpc>
                <a:spcPct val="90000"/>
              </a:lnSpc>
              <a:buFont typeface="Wingdings" panose="05000000000000000000" pitchFamily="2" charset="2"/>
              <a:buChar char="ü"/>
            </a:pPr>
            <a:r>
              <a:rPr lang="en-US" dirty="0">
                <a:solidFill>
                  <a:schemeClr val="tx1">
                    <a:lumMod val="85000"/>
                    <a:lumOff val="15000"/>
                  </a:schemeClr>
                </a:solidFill>
              </a:rPr>
              <a:t>Clear Evaluation: Standard metrics allow objective performance assessment and continuous improvement.</a:t>
            </a:r>
          </a:p>
          <a:p>
            <a:pPr marL="342900" indent="-342900" algn="l">
              <a:lnSpc>
                <a:spcPct val="90000"/>
              </a:lnSpc>
              <a:buFont typeface="Wingdings" panose="05000000000000000000" pitchFamily="2" charset="2"/>
              <a:buChar char="ü"/>
            </a:pPr>
            <a:endParaRPr lang="en-US" dirty="0">
              <a:solidFill>
                <a:schemeClr val="tx1">
                  <a:lumMod val="85000"/>
                  <a:lumOff val="15000"/>
                </a:schemeClr>
              </a:solidFill>
            </a:endParaRPr>
          </a:p>
          <a:p>
            <a:pPr marL="342900" indent="-342900" algn="l">
              <a:lnSpc>
                <a:spcPct val="90000"/>
              </a:lnSpc>
              <a:buFont typeface="Wingdings" panose="05000000000000000000" pitchFamily="2" charset="2"/>
              <a:buChar char="ü"/>
            </a:pPr>
            <a:r>
              <a:rPr lang="en-US" dirty="0">
                <a:solidFill>
                  <a:schemeClr val="tx1">
                    <a:lumMod val="85000"/>
                    <a:lumOff val="15000"/>
                  </a:schemeClr>
                </a:solidFill>
              </a:rPr>
              <a:t>Scalability: Easily extendable to larger networks, new traffic types, and emerging attack vectors.</a:t>
            </a:r>
          </a:p>
        </p:txBody>
      </p:sp>
    </p:spTree>
    <p:extLst>
      <p:ext uri="{BB962C8B-B14F-4D97-AF65-F5344CB8AC3E}">
        <p14:creationId xmlns:p14="http://schemas.microsoft.com/office/powerpoint/2010/main" val="182359213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E878AF4-B040-56D3-D1AF-60180C9F0F56}"/>
            </a:ext>
          </a:extLst>
        </p:cNvPr>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3A1C329B-8B28-4DC0-53E1-73D7637995CC}"/>
              </a:ext>
            </a:extLst>
          </p:cNvPr>
          <p:cNvPicPr>
            <a:picLocks noChangeAspect="1"/>
          </p:cNvPicPr>
          <p:nvPr/>
        </p:nvPicPr>
        <p:blipFill>
          <a:blip r:embed="rId2">
            <a:alphaModFix amt="40000"/>
          </a:blip>
          <a:srcRect b="3434"/>
          <a:stretch>
            <a:fillRect/>
          </a:stretch>
        </p:blipFill>
        <p:spPr>
          <a:xfrm>
            <a:off x="0" y="0"/>
            <a:ext cx="12191980" cy="6857990"/>
          </a:xfrm>
          <a:prstGeom prst="rect">
            <a:avLst/>
          </a:prstGeom>
        </p:spPr>
      </p:pic>
      <p:sp>
        <p:nvSpPr>
          <p:cNvPr id="2" name="Title 1">
            <a:extLst>
              <a:ext uri="{FF2B5EF4-FFF2-40B4-BE49-F238E27FC236}">
                <a16:creationId xmlns:a16="http://schemas.microsoft.com/office/drawing/2014/main" id="{11813D22-D83E-81AE-4A3A-1868873B880E}"/>
              </a:ext>
            </a:extLst>
          </p:cNvPr>
          <p:cNvSpPr>
            <a:spLocks noGrp="1"/>
          </p:cNvSpPr>
          <p:nvPr>
            <p:ph type="ctrTitle"/>
          </p:nvPr>
        </p:nvSpPr>
        <p:spPr>
          <a:xfrm>
            <a:off x="3895044" y="-10"/>
            <a:ext cx="4514438" cy="1188720"/>
          </a:xfrm>
          <a:noFill/>
          <a:ln>
            <a:solidFill>
              <a:srgbClr val="FFFFFF"/>
            </a:solidFill>
          </a:ln>
        </p:spPr>
        <p:txBody>
          <a:bodyPr vert="horz" lIns="182880" tIns="182880" rIns="182880" bIns="182880" rtlCol="0" anchor="ctr">
            <a:normAutofit/>
          </a:bodyPr>
          <a:lstStyle/>
          <a:p>
            <a:r>
              <a:rPr lang="en-US" sz="2800" dirty="0">
                <a:solidFill>
                  <a:schemeClr val="tx1"/>
                </a:solidFill>
                <a:latin typeface="Abadi" panose="020F0502020204030204" pitchFamily="34" charset="0"/>
              </a:rPr>
              <a:t>Dataset Overview</a:t>
            </a:r>
          </a:p>
        </p:txBody>
      </p:sp>
      <p:sp>
        <p:nvSpPr>
          <p:cNvPr id="3" name="Subtitle 2">
            <a:extLst>
              <a:ext uri="{FF2B5EF4-FFF2-40B4-BE49-F238E27FC236}">
                <a16:creationId xmlns:a16="http://schemas.microsoft.com/office/drawing/2014/main" id="{40167BBE-C144-93B6-5988-7646FF5BD723}"/>
              </a:ext>
            </a:extLst>
          </p:cNvPr>
          <p:cNvSpPr>
            <a:spLocks noGrp="1"/>
          </p:cNvSpPr>
          <p:nvPr>
            <p:ph type="subTitle" idx="1"/>
          </p:nvPr>
        </p:nvSpPr>
        <p:spPr>
          <a:xfrm>
            <a:off x="297405" y="1297459"/>
            <a:ext cx="11709716" cy="5449329"/>
          </a:xfrm>
        </p:spPr>
        <p:txBody>
          <a:bodyPr vert="horz" lIns="91440" tIns="45720" rIns="91440" bIns="45720" rtlCol="0">
            <a:normAutofit fontScale="92500" lnSpcReduction="20000"/>
          </a:bodyPr>
          <a:lstStyle/>
          <a:p>
            <a:pPr algn="l">
              <a:lnSpc>
                <a:spcPct val="90000"/>
              </a:lnSpc>
            </a:pPr>
            <a:r>
              <a:rPr lang="en-US" dirty="0">
                <a:solidFill>
                  <a:schemeClr val="tx1">
                    <a:lumMod val="85000"/>
                    <a:lumOff val="15000"/>
                  </a:schemeClr>
                </a:solidFill>
              </a:rPr>
              <a:t>CIC-IDS-2017 </a:t>
            </a:r>
          </a:p>
          <a:p>
            <a:pPr algn="l">
              <a:lnSpc>
                <a:spcPct val="90000"/>
              </a:lnSpc>
            </a:pPr>
            <a:endParaRPr lang="en-US" dirty="0">
              <a:solidFill>
                <a:schemeClr val="tx1">
                  <a:lumMod val="85000"/>
                  <a:lumOff val="15000"/>
                </a:schemeClr>
              </a:solidFill>
            </a:endParaRPr>
          </a:p>
          <a:p>
            <a:pPr algn="l">
              <a:lnSpc>
                <a:spcPct val="90000"/>
              </a:lnSpc>
            </a:pPr>
            <a:r>
              <a:rPr lang="en-US" dirty="0">
                <a:solidFill>
                  <a:schemeClr val="tx1">
                    <a:lumMod val="85000"/>
                    <a:lumOff val="15000"/>
                  </a:schemeClr>
                </a:solidFill>
              </a:rPr>
              <a:t>Source : Developed by the Canadian Institute for Cybersecurity at the University of New Brunswick.</a:t>
            </a:r>
          </a:p>
          <a:p>
            <a:pPr algn="l">
              <a:lnSpc>
                <a:spcPct val="90000"/>
              </a:lnSpc>
            </a:pPr>
            <a:endParaRPr lang="en-US" dirty="0">
              <a:solidFill>
                <a:schemeClr val="tx1">
                  <a:lumMod val="85000"/>
                  <a:lumOff val="15000"/>
                </a:schemeClr>
              </a:solidFill>
            </a:endParaRPr>
          </a:p>
          <a:p>
            <a:pPr algn="l">
              <a:lnSpc>
                <a:spcPct val="90000"/>
              </a:lnSpc>
            </a:pPr>
            <a:r>
              <a:rPr lang="en-US" dirty="0">
                <a:solidFill>
                  <a:schemeClr val="tx1">
                    <a:lumMod val="85000"/>
                    <a:lumOff val="15000"/>
                  </a:schemeClr>
                </a:solidFill>
              </a:rPr>
              <a:t>Purpose : Designed to evaluate and benchmark Intrusion Detection Systems (IDS) using realistic network traffic data.</a:t>
            </a:r>
          </a:p>
          <a:p>
            <a:pPr algn="l">
              <a:lnSpc>
                <a:spcPct val="90000"/>
              </a:lnSpc>
            </a:pPr>
            <a:endParaRPr lang="en-US" dirty="0">
              <a:solidFill>
                <a:schemeClr val="tx1">
                  <a:lumMod val="85000"/>
                  <a:lumOff val="15000"/>
                </a:schemeClr>
              </a:solidFill>
            </a:endParaRPr>
          </a:p>
          <a:p>
            <a:pPr algn="l">
              <a:lnSpc>
                <a:spcPct val="90000"/>
              </a:lnSpc>
            </a:pPr>
            <a:r>
              <a:rPr lang="en-US" dirty="0">
                <a:solidFill>
                  <a:schemeClr val="tx1">
                    <a:lumMod val="85000"/>
                    <a:lumOff val="15000"/>
                  </a:schemeClr>
                </a:solidFill>
              </a:rPr>
              <a:t>Data Collection Period: July 3–7, 2017.</a:t>
            </a:r>
          </a:p>
          <a:p>
            <a:pPr algn="l">
              <a:lnSpc>
                <a:spcPct val="90000"/>
              </a:lnSpc>
            </a:pPr>
            <a:endParaRPr lang="en-US" dirty="0">
              <a:solidFill>
                <a:schemeClr val="tx1">
                  <a:lumMod val="85000"/>
                  <a:lumOff val="15000"/>
                </a:schemeClr>
              </a:solidFill>
            </a:endParaRPr>
          </a:p>
          <a:p>
            <a:pPr algn="l">
              <a:lnSpc>
                <a:spcPct val="90000"/>
              </a:lnSpc>
            </a:pPr>
            <a:r>
              <a:rPr lang="en-US" dirty="0">
                <a:solidFill>
                  <a:schemeClr val="tx1">
                    <a:lumMod val="85000"/>
                    <a:lumOff val="15000"/>
                  </a:schemeClr>
                </a:solidFill>
              </a:rPr>
              <a:t>Traffic Types:</a:t>
            </a:r>
          </a:p>
          <a:p>
            <a:pPr algn="l">
              <a:lnSpc>
                <a:spcPct val="90000"/>
              </a:lnSpc>
            </a:pPr>
            <a:endParaRPr lang="en-US" dirty="0">
              <a:solidFill>
                <a:schemeClr val="tx1">
                  <a:lumMod val="85000"/>
                  <a:lumOff val="15000"/>
                </a:schemeClr>
              </a:solidFill>
            </a:endParaRPr>
          </a:p>
          <a:p>
            <a:pPr algn="l">
              <a:lnSpc>
                <a:spcPct val="90000"/>
              </a:lnSpc>
            </a:pPr>
            <a:r>
              <a:rPr lang="en-US" dirty="0">
                <a:solidFill>
                  <a:schemeClr val="tx1">
                    <a:lumMod val="85000"/>
                    <a:lumOff val="15000"/>
                  </a:schemeClr>
                </a:solidFill>
              </a:rPr>
              <a:t>  Benign Traffic: Simulated normal user activities.</a:t>
            </a:r>
          </a:p>
          <a:p>
            <a:pPr algn="l">
              <a:lnSpc>
                <a:spcPct val="90000"/>
              </a:lnSpc>
            </a:pPr>
            <a:r>
              <a:rPr lang="en-US" dirty="0">
                <a:solidFill>
                  <a:schemeClr val="tx1">
                    <a:lumMod val="85000"/>
                    <a:lumOff val="15000"/>
                  </a:schemeClr>
                </a:solidFill>
              </a:rPr>
              <a:t>  Attack Traffic: Simulated attacks including DoS, DDoS, Brute Force, Heartbleed, Web Attacks, Infiltration, and Botnet.</a:t>
            </a:r>
          </a:p>
          <a:p>
            <a:pPr algn="l">
              <a:lnSpc>
                <a:spcPct val="90000"/>
              </a:lnSpc>
            </a:pPr>
            <a:endParaRPr lang="en-US" dirty="0">
              <a:solidFill>
                <a:schemeClr val="tx1">
                  <a:lumMod val="85000"/>
                  <a:lumOff val="15000"/>
                </a:schemeClr>
              </a:solidFill>
            </a:endParaRPr>
          </a:p>
          <a:p>
            <a:pPr algn="l">
              <a:lnSpc>
                <a:spcPct val="90000"/>
              </a:lnSpc>
            </a:pPr>
            <a:r>
              <a:rPr lang="en-US" dirty="0">
                <a:solidFill>
                  <a:schemeClr val="tx1">
                    <a:lumMod val="85000"/>
                    <a:lumOff val="15000"/>
                  </a:schemeClr>
                </a:solidFill>
              </a:rPr>
              <a:t>Data Format : PCAP files converted to CSV using </a:t>
            </a:r>
            <a:r>
              <a:rPr lang="en-US" dirty="0" err="1">
                <a:solidFill>
                  <a:schemeClr val="tx1">
                    <a:lumMod val="85000"/>
                    <a:lumOff val="15000"/>
                  </a:schemeClr>
                </a:solidFill>
              </a:rPr>
              <a:t>CICFlowMeter</a:t>
            </a:r>
            <a:endParaRPr lang="en-US" dirty="0">
              <a:solidFill>
                <a:schemeClr val="tx1">
                  <a:lumMod val="85000"/>
                  <a:lumOff val="15000"/>
                </a:schemeClr>
              </a:solidFill>
            </a:endParaRPr>
          </a:p>
          <a:p>
            <a:pPr algn="l">
              <a:lnSpc>
                <a:spcPct val="90000"/>
              </a:lnSpc>
            </a:pPr>
            <a:endParaRPr lang="en-US" dirty="0">
              <a:solidFill>
                <a:schemeClr val="tx1">
                  <a:lumMod val="85000"/>
                  <a:lumOff val="15000"/>
                </a:schemeClr>
              </a:solidFill>
            </a:endParaRPr>
          </a:p>
          <a:p>
            <a:pPr algn="l">
              <a:lnSpc>
                <a:spcPct val="90000"/>
              </a:lnSpc>
            </a:pPr>
            <a:r>
              <a:rPr lang="en-US" dirty="0">
                <a:solidFill>
                  <a:schemeClr val="tx1">
                    <a:lumMod val="85000"/>
                    <a:lumOff val="15000"/>
                  </a:schemeClr>
                </a:solidFill>
              </a:rPr>
              <a:t>Total Instances: Over 2.8 million network flows.</a:t>
            </a:r>
          </a:p>
        </p:txBody>
      </p:sp>
    </p:spTree>
    <p:extLst>
      <p:ext uri="{BB962C8B-B14F-4D97-AF65-F5344CB8AC3E}">
        <p14:creationId xmlns:p14="http://schemas.microsoft.com/office/powerpoint/2010/main" val="3693522231"/>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C47A4B-7B7F-00F3-9F1D-5D17EE447BE3}"/>
            </a:ext>
          </a:extLst>
        </p:cNvPr>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6E68FA68-BAFB-6D6A-8F7D-2FA0E5F40EB3}"/>
              </a:ext>
            </a:extLst>
          </p:cNvPr>
          <p:cNvPicPr>
            <a:picLocks noChangeAspect="1"/>
          </p:cNvPicPr>
          <p:nvPr/>
        </p:nvPicPr>
        <p:blipFill>
          <a:blip r:embed="rId2">
            <a:alphaModFix amt="40000"/>
          </a:blip>
          <a:srcRect b="3434"/>
          <a:stretch>
            <a:fillRect/>
          </a:stretch>
        </p:blipFill>
        <p:spPr>
          <a:xfrm>
            <a:off x="0" y="0"/>
            <a:ext cx="12191980" cy="6857990"/>
          </a:xfrm>
          <a:prstGeom prst="rect">
            <a:avLst/>
          </a:prstGeom>
        </p:spPr>
      </p:pic>
      <p:sp>
        <p:nvSpPr>
          <p:cNvPr id="2" name="Title 1">
            <a:extLst>
              <a:ext uri="{FF2B5EF4-FFF2-40B4-BE49-F238E27FC236}">
                <a16:creationId xmlns:a16="http://schemas.microsoft.com/office/drawing/2014/main" id="{95D66DA9-983A-1A03-1F69-B276E1D723FA}"/>
              </a:ext>
            </a:extLst>
          </p:cNvPr>
          <p:cNvSpPr>
            <a:spLocks noGrp="1"/>
          </p:cNvSpPr>
          <p:nvPr>
            <p:ph type="ctrTitle"/>
          </p:nvPr>
        </p:nvSpPr>
        <p:spPr>
          <a:xfrm>
            <a:off x="3895044" y="-10"/>
            <a:ext cx="4514438" cy="1188720"/>
          </a:xfrm>
          <a:noFill/>
          <a:ln>
            <a:solidFill>
              <a:srgbClr val="FFFFFF"/>
            </a:solidFill>
          </a:ln>
        </p:spPr>
        <p:txBody>
          <a:bodyPr vert="horz" lIns="182880" tIns="182880" rIns="182880" bIns="182880" rtlCol="0" anchor="ctr">
            <a:normAutofit/>
          </a:bodyPr>
          <a:lstStyle/>
          <a:p>
            <a:r>
              <a:rPr lang="en-US" sz="2800" dirty="0">
                <a:solidFill>
                  <a:schemeClr val="tx1"/>
                </a:solidFill>
                <a:latin typeface="Abadi" panose="020F0502020204030204" pitchFamily="34" charset="0"/>
              </a:rPr>
              <a:t>Dataset Overview</a:t>
            </a:r>
          </a:p>
        </p:txBody>
      </p:sp>
      <p:sp>
        <p:nvSpPr>
          <p:cNvPr id="3" name="Subtitle 2">
            <a:extLst>
              <a:ext uri="{FF2B5EF4-FFF2-40B4-BE49-F238E27FC236}">
                <a16:creationId xmlns:a16="http://schemas.microsoft.com/office/drawing/2014/main" id="{DE26420B-D323-70DE-DC96-24C18DA493AE}"/>
              </a:ext>
            </a:extLst>
          </p:cNvPr>
          <p:cNvSpPr>
            <a:spLocks noGrp="1"/>
          </p:cNvSpPr>
          <p:nvPr>
            <p:ph type="subTitle" idx="1"/>
          </p:nvPr>
        </p:nvSpPr>
        <p:spPr>
          <a:xfrm>
            <a:off x="297405" y="1297459"/>
            <a:ext cx="11709716" cy="5449329"/>
          </a:xfrm>
        </p:spPr>
        <p:txBody>
          <a:bodyPr vert="horz" lIns="91440" tIns="45720" rIns="91440" bIns="45720" rtlCol="0">
            <a:normAutofit fontScale="92500" lnSpcReduction="10000"/>
          </a:bodyPr>
          <a:lstStyle/>
          <a:p>
            <a:pPr algn="l">
              <a:lnSpc>
                <a:spcPct val="90000"/>
              </a:lnSpc>
            </a:pPr>
            <a:r>
              <a:rPr lang="en-US" dirty="0">
                <a:solidFill>
                  <a:schemeClr val="tx1">
                    <a:lumMod val="85000"/>
                    <a:lumOff val="15000"/>
                  </a:schemeClr>
                </a:solidFill>
              </a:rPr>
              <a:t>Features :</a:t>
            </a:r>
          </a:p>
          <a:p>
            <a:pPr algn="l">
              <a:lnSpc>
                <a:spcPct val="90000"/>
              </a:lnSpc>
            </a:pPr>
            <a:r>
              <a:rPr lang="en-US" dirty="0">
                <a:solidFill>
                  <a:schemeClr val="tx1">
                    <a:lumMod val="85000"/>
                    <a:lumOff val="15000"/>
                  </a:schemeClr>
                </a:solidFill>
              </a:rPr>
              <a:t>  Total Columns : 79.</a:t>
            </a:r>
          </a:p>
          <a:p>
            <a:pPr algn="l">
              <a:lnSpc>
                <a:spcPct val="90000"/>
              </a:lnSpc>
            </a:pPr>
            <a:r>
              <a:rPr lang="en-US" dirty="0">
                <a:solidFill>
                  <a:schemeClr val="tx1">
                    <a:lumMod val="85000"/>
                    <a:lumOff val="15000"/>
                  </a:schemeClr>
                </a:solidFill>
              </a:rPr>
              <a:t>  Types : 78 numerical features and 1 categorical 'Label' column.</a:t>
            </a:r>
          </a:p>
          <a:p>
            <a:pPr algn="l">
              <a:lnSpc>
                <a:spcPct val="90000"/>
              </a:lnSpc>
            </a:pPr>
            <a:r>
              <a:rPr lang="en-US" dirty="0">
                <a:solidFill>
                  <a:schemeClr val="tx1">
                    <a:lumMod val="85000"/>
                    <a:lumOff val="15000"/>
                  </a:schemeClr>
                </a:solidFill>
              </a:rPr>
              <a:t>  Examples :</a:t>
            </a:r>
          </a:p>
          <a:p>
            <a:pPr algn="l">
              <a:lnSpc>
                <a:spcPct val="90000"/>
              </a:lnSpc>
            </a:pPr>
            <a:r>
              <a:rPr lang="en-US" dirty="0">
                <a:solidFill>
                  <a:schemeClr val="tx1">
                    <a:lumMod val="85000"/>
                    <a:lumOff val="15000"/>
                  </a:schemeClr>
                </a:solidFill>
              </a:rPr>
              <a:t>    * Flow Duration</a:t>
            </a:r>
          </a:p>
          <a:p>
            <a:pPr algn="l">
              <a:lnSpc>
                <a:spcPct val="90000"/>
              </a:lnSpc>
            </a:pPr>
            <a:r>
              <a:rPr lang="en-US" dirty="0">
                <a:solidFill>
                  <a:schemeClr val="tx1">
                    <a:lumMod val="85000"/>
                    <a:lumOff val="15000"/>
                  </a:schemeClr>
                </a:solidFill>
              </a:rPr>
              <a:t>    * Packet Lengths</a:t>
            </a:r>
          </a:p>
          <a:p>
            <a:pPr algn="l">
              <a:lnSpc>
                <a:spcPct val="90000"/>
              </a:lnSpc>
            </a:pPr>
            <a:r>
              <a:rPr lang="en-US" dirty="0">
                <a:solidFill>
                  <a:schemeClr val="tx1">
                    <a:lumMod val="85000"/>
                    <a:lumOff val="15000"/>
                  </a:schemeClr>
                </a:solidFill>
              </a:rPr>
              <a:t>    * Protocol Types</a:t>
            </a:r>
          </a:p>
          <a:p>
            <a:pPr algn="l">
              <a:lnSpc>
                <a:spcPct val="90000"/>
              </a:lnSpc>
            </a:pPr>
            <a:r>
              <a:rPr lang="en-US" dirty="0">
                <a:solidFill>
                  <a:schemeClr val="tx1">
                    <a:lumMod val="85000"/>
                    <a:lumOff val="15000"/>
                  </a:schemeClr>
                </a:solidFill>
              </a:rPr>
              <a:t>Attack Types &amp; Distribution :</a:t>
            </a:r>
          </a:p>
          <a:p>
            <a:pPr algn="l">
              <a:lnSpc>
                <a:spcPct val="90000"/>
              </a:lnSpc>
            </a:pPr>
            <a:r>
              <a:rPr lang="en-US" dirty="0">
                <a:solidFill>
                  <a:schemeClr val="tx1">
                    <a:lumMod val="85000"/>
                    <a:lumOff val="15000"/>
                  </a:schemeClr>
                </a:solidFill>
              </a:rPr>
              <a:t>Attack Categories:</a:t>
            </a:r>
          </a:p>
          <a:p>
            <a:pPr algn="l">
              <a:lnSpc>
                <a:spcPct val="90000"/>
              </a:lnSpc>
            </a:pPr>
            <a:r>
              <a:rPr lang="en-US" dirty="0">
                <a:solidFill>
                  <a:schemeClr val="tx1">
                    <a:lumMod val="85000"/>
                    <a:lumOff val="15000"/>
                  </a:schemeClr>
                </a:solidFill>
              </a:rPr>
              <a:t>  * DoS (Denial of Service)</a:t>
            </a:r>
          </a:p>
          <a:p>
            <a:pPr algn="l">
              <a:lnSpc>
                <a:spcPct val="90000"/>
              </a:lnSpc>
            </a:pPr>
            <a:r>
              <a:rPr lang="en-US" dirty="0">
                <a:solidFill>
                  <a:schemeClr val="tx1">
                    <a:lumMod val="85000"/>
                    <a:lumOff val="15000"/>
                  </a:schemeClr>
                </a:solidFill>
              </a:rPr>
              <a:t>  * DDoS (Distributed Denial of Service)</a:t>
            </a:r>
          </a:p>
          <a:p>
            <a:pPr algn="l">
              <a:lnSpc>
                <a:spcPct val="90000"/>
              </a:lnSpc>
            </a:pPr>
            <a:r>
              <a:rPr lang="en-US" dirty="0">
                <a:solidFill>
                  <a:schemeClr val="tx1">
                    <a:lumMod val="85000"/>
                    <a:lumOff val="15000"/>
                  </a:schemeClr>
                </a:solidFill>
              </a:rPr>
              <a:t>  * Brute Force (FTP, SSH)</a:t>
            </a:r>
          </a:p>
          <a:p>
            <a:pPr algn="l">
              <a:lnSpc>
                <a:spcPct val="90000"/>
              </a:lnSpc>
            </a:pPr>
            <a:r>
              <a:rPr lang="en-US" dirty="0">
                <a:solidFill>
                  <a:schemeClr val="tx1">
                    <a:lumMod val="85000"/>
                    <a:lumOff val="15000"/>
                  </a:schemeClr>
                </a:solidFill>
              </a:rPr>
              <a:t>  * Heartbleed</a:t>
            </a:r>
          </a:p>
          <a:p>
            <a:pPr algn="l">
              <a:lnSpc>
                <a:spcPct val="90000"/>
              </a:lnSpc>
            </a:pPr>
            <a:r>
              <a:rPr lang="en-US" dirty="0">
                <a:solidFill>
                  <a:schemeClr val="tx1">
                    <a:lumMod val="85000"/>
                    <a:lumOff val="15000"/>
                  </a:schemeClr>
                </a:solidFill>
              </a:rPr>
              <a:t>  * Web Attacks (XSS, SQL Injection)</a:t>
            </a:r>
          </a:p>
          <a:p>
            <a:pPr algn="l">
              <a:lnSpc>
                <a:spcPct val="90000"/>
              </a:lnSpc>
            </a:pPr>
            <a:r>
              <a:rPr lang="en-US" dirty="0">
                <a:solidFill>
                  <a:schemeClr val="tx1">
                    <a:lumMod val="85000"/>
                    <a:lumOff val="15000"/>
                  </a:schemeClr>
                </a:solidFill>
              </a:rPr>
              <a:t>Class Imbalance: Majority of records are labeled as 'Benign' (normal traffic).</a:t>
            </a:r>
          </a:p>
          <a:p>
            <a:pPr algn="l">
              <a:lnSpc>
                <a:spcPct val="90000"/>
              </a:lnSpc>
            </a:pPr>
            <a:endParaRPr lang="en-US" dirty="0">
              <a:solidFill>
                <a:schemeClr val="tx1">
                  <a:lumMod val="85000"/>
                  <a:lumOff val="15000"/>
                </a:schemeClr>
              </a:solidFill>
            </a:endParaRPr>
          </a:p>
        </p:txBody>
      </p:sp>
    </p:spTree>
    <p:extLst>
      <p:ext uri="{BB962C8B-B14F-4D97-AF65-F5344CB8AC3E}">
        <p14:creationId xmlns:p14="http://schemas.microsoft.com/office/powerpoint/2010/main" val="4186309584"/>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199AE6B-E102-0525-5C51-E9568A159A2F}"/>
            </a:ext>
          </a:extLst>
        </p:cNvPr>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BB46B791-D048-DBAD-CB7D-AF47D03E8983}"/>
              </a:ext>
            </a:extLst>
          </p:cNvPr>
          <p:cNvPicPr>
            <a:picLocks noChangeAspect="1"/>
          </p:cNvPicPr>
          <p:nvPr/>
        </p:nvPicPr>
        <p:blipFill>
          <a:blip r:embed="rId2">
            <a:alphaModFix amt="40000"/>
          </a:blip>
          <a:srcRect b="3434"/>
          <a:stretch>
            <a:fillRect/>
          </a:stretch>
        </p:blipFill>
        <p:spPr>
          <a:xfrm>
            <a:off x="0" y="0"/>
            <a:ext cx="12191980" cy="6857990"/>
          </a:xfrm>
          <a:prstGeom prst="rect">
            <a:avLst/>
          </a:prstGeom>
        </p:spPr>
      </p:pic>
      <p:sp>
        <p:nvSpPr>
          <p:cNvPr id="2" name="Title 1">
            <a:extLst>
              <a:ext uri="{FF2B5EF4-FFF2-40B4-BE49-F238E27FC236}">
                <a16:creationId xmlns:a16="http://schemas.microsoft.com/office/drawing/2014/main" id="{961F4825-C0BD-3022-B035-D4C9498F4A04}"/>
              </a:ext>
            </a:extLst>
          </p:cNvPr>
          <p:cNvSpPr>
            <a:spLocks noGrp="1"/>
          </p:cNvSpPr>
          <p:nvPr>
            <p:ph type="ctrTitle"/>
          </p:nvPr>
        </p:nvSpPr>
        <p:spPr>
          <a:xfrm>
            <a:off x="3895044" y="-10"/>
            <a:ext cx="4514438" cy="1188720"/>
          </a:xfrm>
          <a:noFill/>
          <a:ln>
            <a:solidFill>
              <a:srgbClr val="FFFFFF"/>
            </a:solidFill>
          </a:ln>
        </p:spPr>
        <p:txBody>
          <a:bodyPr vert="horz" lIns="182880" tIns="182880" rIns="182880" bIns="182880" rtlCol="0" anchor="ctr">
            <a:normAutofit/>
          </a:bodyPr>
          <a:lstStyle/>
          <a:p>
            <a:r>
              <a:rPr lang="en-US" sz="2800" dirty="0">
                <a:solidFill>
                  <a:schemeClr val="tx1"/>
                </a:solidFill>
                <a:latin typeface="Abadi" panose="020F0502020204030204" pitchFamily="34" charset="0"/>
              </a:rPr>
              <a:t>Algorithm Used</a:t>
            </a:r>
          </a:p>
        </p:txBody>
      </p:sp>
      <p:sp>
        <p:nvSpPr>
          <p:cNvPr id="3" name="Subtitle 2">
            <a:extLst>
              <a:ext uri="{FF2B5EF4-FFF2-40B4-BE49-F238E27FC236}">
                <a16:creationId xmlns:a16="http://schemas.microsoft.com/office/drawing/2014/main" id="{B9976965-C026-7984-EA10-6DACE0A794D3}"/>
              </a:ext>
            </a:extLst>
          </p:cNvPr>
          <p:cNvSpPr>
            <a:spLocks noGrp="1"/>
          </p:cNvSpPr>
          <p:nvPr>
            <p:ph type="subTitle" idx="1"/>
          </p:nvPr>
        </p:nvSpPr>
        <p:spPr>
          <a:xfrm>
            <a:off x="297405" y="1297459"/>
            <a:ext cx="11709716" cy="4349579"/>
          </a:xfrm>
        </p:spPr>
        <p:txBody>
          <a:bodyPr vert="horz" lIns="91440" tIns="45720" rIns="91440" bIns="45720" rtlCol="0">
            <a:normAutofit/>
          </a:bodyPr>
          <a:lstStyle/>
          <a:p>
            <a:pPr algn="l">
              <a:lnSpc>
                <a:spcPct val="90000"/>
              </a:lnSpc>
            </a:pPr>
            <a:r>
              <a:rPr lang="en-US" dirty="0">
                <a:solidFill>
                  <a:schemeClr val="tx1">
                    <a:lumMod val="85000"/>
                    <a:lumOff val="15000"/>
                  </a:schemeClr>
                </a:solidFill>
              </a:rPr>
              <a:t>What is </a:t>
            </a:r>
            <a:r>
              <a:rPr lang="en-US" dirty="0" err="1">
                <a:solidFill>
                  <a:schemeClr val="tx1">
                    <a:lumMod val="85000"/>
                    <a:lumOff val="15000"/>
                  </a:schemeClr>
                </a:solidFill>
              </a:rPr>
              <a:t>XGBoost</a:t>
            </a:r>
            <a:r>
              <a:rPr lang="en-US" dirty="0">
                <a:solidFill>
                  <a:schemeClr val="tx1">
                    <a:lumMod val="85000"/>
                    <a:lumOff val="15000"/>
                  </a:schemeClr>
                </a:solidFill>
              </a:rPr>
              <a:t>?</a:t>
            </a:r>
          </a:p>
          <a:p>
            <a:pPr algn="l">
              <a:lnSpc>
                <a:spcPct val="90000"/>
              </a:lnSpc>
            </a:pPr>
            <a:r>
              <a:rPr lang="en-US" dirty="0">
                <a:solidFill>
                  <a:schemeClr val="tx1">
                    <a:lumMod val="85000"/>
                    <a:lumOff val="15000"/>
                  </a:schemeClr>
                </a:solidFill>
              </a:rPr>
              <a:t>Extreme Gradient Boosting (</a:t>
            </a:r>
            <a:r>
              <a:rPr lang="en-US" dirty="0" err="1">
                <a:solidFill>
                  <a:schemeClr val="tx1">
                    <a:lumMod val="85000"/>
                    <a:lumOff val="15000"/>
                  </a:schemeClr>
                </a:solidFill>
              </a:rPr>
              <a:t>XGBoost</a:t>
            </a:r>
            <a:r>
              <a:rPr lang="en-US" dirty="0">
                <a:solidFill>
                  <a:schemeClr val="tx1">
                    <a:lumMod val="85000"/>
                    <a:lumOff val="15000"/>
                  </a:schemeClr>
                </a:solidFill>
              </a:rPr>
              <a:t>) is a fast, accurate machine learning algorithm for structured/tabular data.</a:t>
            </a:r>
          </a:p>
          <a:p>
            <a:pPr algn="l">
              <a:lnSpc>
                <a:spcPct val="90000"/>
              </a:lnSpc>
            </a:pPr>
            <a:endParaRPr lang="en-US" dirty="0">
              <a:solidFill>
                <a:schemeClr val="tx1">
                  <a:lumMod val="85000"/>
                  <a:lumOff val="15000"/>
                </a:schemeClr>
              </a:solidFill>
            </a:endParaRPr>
          </a:p>
          <a:p>
            <a:pPr algn="l">
              <a:lnSpc>
                <a:spcPct val="90000"/>
              </a:lnSpc>
            </a:pPr>
            <a:r>
              <a:rPr lang="en-US" dirty="0">
                <a:solidFill>
                  <a:schemeClr val="tx1">
                    <a:lumMod val="85000"/>
                    <a:lumOff val="15000"/>
                  </a:schemeClr>
                </a:solidFill>
              </a:rPr>
              <a:t>Builds an ensemble of decision trees sequentially, each correcting errors from previous trees.</a:t>
            </a:r>
          </a:p>
          <a:p>
            <a:pPr algn="l">
              <a:lnSpc>
                <a:spcPct val="90000"/>
              </a:lnSpc>
            </a:pPr>
            <a:endParaRPr lang="en-US" dirty="0">
              <a:solidFill>
                <a:schemeClr val="tx1">
                  <a:lumMod val="85000"/>
                  <a:lumOff val="15000"/>
                </a:schemeClr>
              </a:solidFill>
            </a:endParaRPr>
          </a:p>
          <a:p>
            <a:pPr algn="l">
              <a:lnSpc>
                <a:spcPct val="90000"/>
              </a:lnSpc>
            </a:pPr>
            <a:r>
              <a:rPr lang="en-US" dirty="0">
                <a:solidFill>
                  <a:schemeClr val="tx1">
                    <a:lumMod val="85000"/>
                    <a:lumOff val="15000"/>
                  </a:schemeClr>
                </a:solidFill>
              </a:rPr>
              <a:t>Uses gradient boosting: fits new trees to gradients (and Hessians) of the loss function for precise optimization.</a:t>
            </a:r>
          </a:p>
          <a:p>
            <a:pPr algn="l">
              <a:lnSpc>
                <a:spcPct val="90000"/>
              </a:lnSpc>
            </a:pPr>
            <a:endParaRPr lang="en-US" dirty="0">
              <a:solidFill>
                <a:schemeClr val="tx1">
                  <a:lumMod val="85000"/>
                  <a:lumOff val="15000"/>
                </a:schemeClr>
              </a:solidFill>
            </a:endParaRPr>
          </a:p>
          <a:p>
            <a:pPr algn="l">
              <a:lnSpc>
                <a:spcPct val="90000"/>
              </a:lnSpc>
            </a:pPr>
            <a:r>
              <a:rPr lang="en-US" dirty="0">
                <a:solidFill>
                  <a:schemeClr val="tx1">
                    <a:lumMod val="85000"/>
                    <a:lumOff val="15000"/>
                  </a:schemeClr>
                </a:solidFill>
              </a:rPr>
              <a:t>Incorporates regularization (L1 &amp; L2) to control model complexity and prevent overfitting.</a:t>
            </a:r>
          </a:p>
          <a:p>
            <a:pPr algn="l">
              <a:lnSpc>
                <a:spcPct val="90000"/>
              </a:lnSpc>
            </a:pPr>
            <a:endParaRPr lang="en-US" dirty="0">
              <a:solidFill>
                <a:schemeClr val="tx1">
                  <a:lumMod val="85000"/>
                  <a:lumOff val="15000"/>
                </a:schemeClr>
              </a:solidFill>
            </a:endParaRPr>
          </a:p>
          <a:p>
            <a:pPr algn="l">
              <a:lnSpc>
                <a:spcPct val="90000"/>
              </a:lnSpc>
            </a:pPr>
            <a:r>
              <a:rPr lang="en-US" dirty="0">
                <a:solidFill>
                  <a:schemeClr val="tx1">
                    <a:lumMod val="85000"/>
                    <a:lumOff val="15000"/>
                  </a:schemeClr>
                </a:solidFill>
              </a:rPr>
              <a:t>Optimized for speed and scalability: supports parallel processing, missing data handling, and efficient memory use.</a:t>
            </a:r>
          </a:p>
        </p:txBody>
      </p:sp>
    </p:spTree>
    <p:extLst>
      <p:ext uri="{BB962C8B-B14F-4D97-AF65-F5344CB8AC3E}">
        <p14:creationId xmlns:p14="http://schemas.microsoft.com/office/powerpoint/2010/main" val="3364044998"/>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72CA7D-C834-7AC8-C76F-CF847B5F9E40}"/>
            </a:ext>
          </a:extLst>
        </p:cNvPr>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3B2C0A7E-E4FF-2CC2-CE15-5DC4C143F075}"/>
              </a:ext>
            </a:extLst>
          </p:cNvPr>
          <p:cNvPicPr>
            <a:picLocks noChangeAspect="1"/>
          </p:cNvPicPr>
          <p:nvPr/>
        </p:nvPicPr>
        <p:blipFill>
          <a:blip r:embed="rId2">
            <a:alphaModFix amt="40000"/>
          </a:blip>
          <a:srcRect b="3434"/>
          <a:stretch>
            <a:fillRect/>
          </a:stretch>
        </p:blipFill>
        <p:spPr>
          <a:xfrm>
            <a:off x="0" y="0"/>
            <a:ext cx="12191980" cy="6857990"/>
          </a:xfrm>
          <a:prstGeom prst="rect">
            <a:avLst/>
          </a:prstGeom>
        </p:spPr>
      </p:pic>
      <p:sp>
        <p:nvSpPr>
          <p:cNvPr id="2" name="Title 1">
            <a:extLst>
              <a:ext uri="{FF2B5EF4-FFF2-40B4-BE49-F238E27FC236}">
                <a16:creationId xmlns:a16="http://schemas.microsoft.com/office/drawing/2014/main" id="{D88E7498-60DC-9FC9-8B13-546857A4C9FA}"/>
              </a:ext>
            </a:extLst>
          </p:cNvPr>
          <p:cNvSpPr>
            <a:spLocks noGrp="1"/>
          </p:cNvSpPr>
          <p:nvPr>
            <p:ph type="ctrTitle"/>
          </p:nvPr>
        </p:nvSpPr>
        <p:spPr>
          <a:xfrm>
            <a:off x="3895044" y="-10"/>
            <a:ext cx="4514438" cy="1188720"/>
          </a:xfrm>
          <a:noFill/>
          <a:ln>
            <a:solidFill>
              <a:srgbClr val="FFFFFF"/>
            </a:solidFill>
          </a:ln>
        </p:spPr>
        <p:txBody>
          <a:bodyPr vert="horz" lIns="182880" tIns="182880" rIns="182880" bIns="182880" rtlCol="0" anchor="ctr">
            <a:normAutofit/>
          </a:bodyPr>
          <a:lstStyle/>
          <a:p>
            <a:r>
              <a:rPr lang="en-US" sz="2800" dirty="0">
                <a:solidFill>
                  <a:schemeClr val="tx1"/>
                </a:solidFill>
                <a:latin typeface="Abadi" panose="020F0502020204030204" pitchFamily="34" charset="0"/>
              </a:rPr>
              <a:t>Algorithm Used</a:t>
            </a:r>
          </a:p>
        </p:txBody>
      </p:sp>
      <p:sp>
        <p:nvSpPr>
          <p:cNvPr id="3" name="Subtitle 2">
            <a:extLst>
              <a:ext uri="{FF2B5EF4-FFF2-40B4-BE49-F238E27FC236}">
                <a16:creationId xmlns:a16="http://schemas.microsoft.com/office/drawing/2014/main" id="{A5D8C51E-95B7-E6AD-B305-15210717B8BD}"/>
              </a:ext>
            </a:extLst>
          </p:cNvPr>
          <p:cNvSpPr>
            <a:spLocks noGrp="1"/>
          </p:cNvSpPr>
          <p:nvPr>
            <p:ph type="subTitle" idx="1"/>
          </p:nvPr>
        </p:nvSpPr>
        <p:spPr>
          <a:xfrm>
            <a:off x="297405" y="1297459"/>
            <a:ext cx="11709716" cy="4349579"/>
          </a:xfrm>
        </p:spPr>
        <p:txBody>
          <a:bodyPr vert="horz" lIns="91440" tIns="45720" rIns="91440" bIns="45720" rtlCol="0">
            <a:normAutofit/>
          </a:bodyPr>
          <a:lstStyle/>
          <a:p>
            <a:pPr algn="l">
              <a:lnSpc>
                <a:spcPct val="90000"/>
              </a:lnSpc>
            </a:pPr>
            <a:r>
              <a:rPr lang="en-US" dirty="0">
                <a:solidFill>
                  <a:schemeClr val="tx1">
                    <a:lumMod val="85000"/>
                    <a:lumOff val="15000"/>
                  </a:schemeClr>
                </a:solidFill>
              </a:rPr>
              <a:t>How </a:t>
            </a:r>
            <a:r>
              <a:rPr lang="en-US" dirty="0" err="1">
                <a:solidFill>
                  <a:schemeClr val="tx1">
                    <a:lumMod val="85000"/>
                    <a:lumOff val="15000"/>
                  </a:schemeClr>
                </a:solidFill>
              </a:rPr>
              <a:t>XGBoost</a:t>
            </a:r>
            <a:r>
              <a:rPr lang="en-US" dirty="0">
                <a:solidFill>
                  <a:schemeClr val="tx1">
                    <a:lumMod val="85000"/>
                    <a:lumOff val="15000"/>
                  </a:schemeClr>
                </a:solidFill>
              </a:rPr>
              <a:t> Works &amp; Why Use It?</a:t>
            </a:r>
          </a:p>
          <a:p>
            <a:pPr algn="l">
              <a:lnSpc>
                <a:spcPct val="90000"/>
              </a:lnSpc>
            </a:pPr>
            <a:r>
              <a:rPr lang="en-US" dirty="0">
                <a:solidFill>
                  <a:schemeClr val="tx1">
                    <a:lumMod val="85000"/>
                    <a:lumOff val="15000"/>
                  </a:schemeClr>
                </a:solidFill>
              </a:rPr>
              <a:t>Training process per iteration:</a:t>
            </a:r>
          </a:p>
          <a:p>
            <a:pPr algn="l">
              <a:lnSpc>
                <a:spcPct val="90000"/>
              </a:lnSpc>
            </a:pPr>
            <a:endParaRPr lang="en-US" dirty="0">
              <a:solidFill>
                <a:schemeClr val="tx1">
                  <a:lumMod val="85000"/>
                  <a:lumOff val="15000"/>
                </a:schemeClr>
              </a:solidFill>
            </a:endParaRPr>
          </a:p>
          <a:p>
            <a:pPr algn="l">
              <a:lnSpc>
                <a:spcPct val="90000"/>
              </a:lnSpc>
            </a:pPr>
            <a:r>
              <a:rPr lang="en-US" dirty="0">
                <a:solidFill>
                  <a:schemeClr val="tx1">
                    <a:lumMod val="85000"/>
                    <a:lumOff val="15000"/>
                  </a:schemeClr>
                </a:solidFill>
              </a:rPr>
              <a:t>Compute first and second derivatives (gradients &amp; Hessians) of loss to guide tree splits.</a:t>
            </a:r>
          </a:p>
          <a:p>
            <a:pPr algn="l">
              <a:lnSpc>
                <a:spcPct val="90000"/>
              </a:lnSpc>
            </a:pPr>
            <a:endParaRPr lang="en-US" dirty="0">
              <a:solidFill>
                <a:schemeClr val="tx1">
                  <a:lumMod val="85000"/>
                  <a:lumOff val="15000"/>
                </a:schemeClr>
              </a:solidFill>
            </a:endParaRPr>
          </a:p>
          <a:p>
            <a:pPr algn="l">
              <a:lnSpc>
                <a:spcPct val="90000"/>
              </a:lnSpc>
            </a:pPr>
            <a:r>
              <a:rPr lang="en-US" dirty="0">
                <a:solidFill>
                  <a:schemeClr val="tx1">
                    <a:lumMod val="85000"/>
                    <a:lumOff val="15000"/>
                  </a:schemeClr>
                </a:solidFill>
              </a:rPr>
              <a:t>Build trees by selecting splits that maximize gain while factoring in regularization penalties.</a:t>
            </a:r>
          </a:p>
          <a:p>
            <a:pPr algn="l">
              <a:lnSpc>
                <a:spcPct val="90000"/>
              </a:lnSpc>
            </a:pPr>
            <a:endParaRPr lang="en-US" dirty="0">
              <a:solidFill>
                <a:schemeClr val="tx1">
                  <a:lumMod val="85000"/>
                  <a:lumOff val="15000"/>
                </a:schemeClr>
              </a:solidFill>
            </a:endParaRPr>
          </a:p>
          <a:p>
            <a:pPr algn="l">
              <a:lnSpc>
                <a:spcPct val="90000"/>
              </a:lnSpc>
            </a:pPr>
            <a:r>
              <a:rPr lang="en-US" dirty="0">
                <a:solidFill>
                  <a:schemeClr val="tx1">
                    <a:lumMod val="85000"/>
                    <a:lumOff val="15000"/>
                  </a:schemeClr>
                </a:solidFill>
              </a:rPr>
              <a:t>Update predictions by adding outputs from the new tree.</a:t>
            </a:r>
          </a:p>
          <a:p>
            <a:pPr algn="l">
              <a:lnSpc>
                <a:spcPct val="90000"/>
              </a:lnSpc>
            </a:pPr>
            <a:endParaRPr lang="en-US" dirty="0">
              <a:solidFill>
                <a:schemeClr val="tx1">
                  <a:lumMod val="85000"/>
                  <a:lumOff val="15000"/>
                </a:schemeClr>
              </a:solidFill>
            </a:endParaRPr>
          </a:p>
          <a:p>
            <a:pPr algn="l">
              <a:lnSpc>
                <a:spcPct val="90000"/>
              </a:lnSpc>
            </a:pPr>
            <a:r>
              <a:rPr lang="en-US" dirty="0">
                <a:solidFill>
                  <a:schemeClr val="tx1">
                    <a:lumMod val="85000"/>
                    <a:lumOff val="15000"/>
                  </a:schemeClr>
                </a:solidFill>
              </a:rPr>
              <a:t>Final output: Sum of all trees' predictions; applies activation function depending on task.</a:t>
            </a:r>
          </a:p>
        </p:txBody>
      </p:sp>
    </p:spTree>
    <p:extLst>
      <p:ext uri="{BB962C8B-B14F-4D97-AF65-F5344CB8AC3E}">
        <p14:creationId xmlns:p14="http://schemas.microsoft.com/office/powerpoint/2010/main" val="2652248692"/>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549FE2-60BB-5D94-F0F4-80622164AF55}"/>
            </a:ext>
          </a:extLst>
        </p:cNvPr>
        <p:cNvGrpSpPr/>
        <p:nvPr/>
      </p:nvGrpSpPr>
      <p:grpSpPr>
        <a:xfrm>
          <a:off x="0" y="0"/>
          <a:ext cx="0" cy="0"/>
          <a:chOff x="0" y="0"/>
          <a:chExt cx="0" cy="0"/>
        </a:xfrm>
      </p:grpSpPr>
      <p:pic>
        <p:nvPicPr>
          <p:cNvPr id="4" name="Picture 3" descr="Network Technology Background">
            <a:extLst>
              <a:ext uri="{FF2B5EF4-FFF2-40B4-BE49-F238E27FC236}">
                <a16:creationId xmlns:a16="http://schemas.microsoft.com/office/drawing/2014/main" id="{F4B34CD9-D53B-5A49-CADF-439ECAF8A825}"/>
              </a:ext>
            </a:extLst>
          </p:cNvPr>
          <p:cNvPicPr>
            <a:picLocks noChangeAspect="1"/>
          </p:cNvPicPr>
          <p:nvPr/>
        </p:nvPicPr>
        <p:blipFill>
          <a:blip r:embed="rId2">
            <a:alphaModFix amt="40000"/>
          </a:blip>
          <a:srcRect b="3434"/>
          <a:stretch>
            <a:fillRect/>
          </a:stretch>
        </p:blipFill>
        <p:spPr>
          <a:xfrm>
            <a:off x="0" y="0"/>
            <a:ext cx="12191980" cy="6857990"/>
          </a:xfrm>
          <a:prstGeom prst="rect">
            <a:avLst/>
          </a:prstGeom>
        </p:spPr>
      </p:pic>
      <p:sp>
        <p:nvSpPr>
          <p:cNvPr id="2" name="Title 1">
            <a:extLst>
              <a:ext uri="{FF2B5EF4-FFF2-40B4-BE49-F238E27FC236}">
                <a16:creationId xmlns:a16="http://schemas.microsoft.com/office/drawing/2014/main" id="{AD4FE4F8-A246-6E1E-8A9D-4D6069D92CD3}"/>
              </a:ext>
            </a:extLst>
          </p:cNvPr>
          <p:cNvSpPr>
            <a:spLocks noGrp="1"/>
          </p:cNvSpPr>
          <p:nvPr>
            <p:ph type="ctrTitle"/>
          </p:nvPr>
        </p:nvSpPr>
        <p:spPr>
          <a:xfrm>
            <a:off x="3895044" y="-10"/>
            <a:ext cx="4514438" cy="1188720"/>
          </a:xfrm>
          <a:noFill/>
          <a:ln>
            <a:solidFill>
              <a:srgbClr val="FFFFFF"/>
            </a:solidFill>
          </a:ln>
        </p:spPr>
        <p:txBody>
          <a:bodyPr vert="horz" lIns="182880" tIns="182880" rIns="182880" bIns="182880" rtlCol="0" anchor="ctr">
            <a:normAutofit/>
          </a:bodyPr>
          <a:lstStyle/>
          <a:p>
            <a:r>
              <a:rPr lang="en-US" sz="2800" dirty="0">
                <a:solidFill>
                  <a:schemeClr val="tx1"/>
                </a:solidFill>
                <a:latin typeface="Abadi" panose="020F0502020204030204" pitchFamily="34" charset="0"/>
              </a:rPr>
              <a:t>Algorithm Used</a:t>
            </a:r>
          </a:p>
        </p:txBody>
      </p:sp>
      <p:sp>
        <p:nvSpPr>
          <p:cNvPr id="3" name="Subtitle 2">
            <a:extLst>
              <a:ext uri="{FF2B5EF4-FFF2-40B4-BE49-F238E27FC236}">
                <a16:creationId xmlns:a16="http://schemas.microsoft.com/office/drawing/2014/main" id="{CF1CAE6B-C296-41D7-C7EB-AB396A93A21C}"/>
              </a:ext>
            </a:extLst>
          </p:cNvPr>
          <p:cNvSpPr>
            <a:spLocks noGrp="1"/>
          </p:cNvSpPr>
          <p:nvPr>
            <p:ph type="subTitle" idx="1"/>
          </p:nvPr>
        </p:nvSpPr>
        <p:spPr>
          <a:xfrm>
            <a:off x="297405" y="1297459"/>
            <a:ext cx="11709716" cy="4967417"/>
          </a:xfrm>
        </p:spPr>
        <p:txBody>
          <a:bodyPr vert="horz" lIns="91440" tIns="45720" rIns="91440" bIns="45720" rtlCol="0">
            <a:normAutofit/>
          </a:bodyPr>
          <a:lstStyle/>
          <a:p>
            <a:pPr algn="l">
              <a:lnSpc>
                <a:spcPct val="90000"/>
              </a:lnSpc>
            </a:pPr>
            <a:r>
              <a:rPr lang="en-US" dirty="0">
                <a:solidFill>
                  <a:schemeClr val="tx1">
                    <a:lumMod val="85000"/>
                    <a:lumOff val="15000"/>
                  </a:schemeClr>
                </a:solidFill>
              </a:rPr>
              <a:t>Advantages:</a:t>
            </a:r>
          </a:p>
          <a:p>
            <a:pPr algn="l">
              <a:lnSpc>
                <a:spcPct val="90000"/>
              </a:lnSpc>
            </a:pPr>
            <a:endParaRPr lang="en-US" dirty="0">
              <a:solidFill>
                <a:schemeClr val="tx1">
                  <a:lumMod val="85000"/>
                  <a:lumOff val="15000"/>
                </a:schemeClr>
              </a:solidFill>
            </a:endParaRPr>
          </a:p>
          <a:p>
            <a:pPr marL="457200" indent="-457200" algn="l">
              <a:lnSpc>
                <a:spcPct val="90000"/>
              </a:lnSpc>
              <a:buFont typeface="+mj-lt"/>
              <a:buAutoNum type="arabicPeriod"/>
            </a:pPr>
            <a:r>
              <a:rPr lang="en-US" dirty="0">
                <a:solidFill>
                  <a:schemeClr val="tx1">
                    <a:lumMod val="85000"/>
                    <a:lumOff val="15000"/>
                  </a:schemeClr>
                </a:solidFill>
              </a:rPr>
              <a:t>High accuracy in classification and regression tasks.</a:t>
            </a:r>
          </a:p>
          <a:p>
            <a:pPr marL="457200" indent="-457200" algn="l">
              <a:lnSpc>
                <a:spcPct val="90000"/>
              </a:lnSpc>
              <a:buFont typeface="+mj-lt"/>
              <a:buAutoNum type="arabicPeriod"/>
            </a:pPr>
            <a:endParaRPr lang="en-US" dirty="0">
              <a:solidFill>
                <a:schemeClr val="tx1">
                  <a:lumMod val="85000"/>
                  <a:lumOff val="15000"/>
                </a:schemeClr>
              </a:solidFill>
            </a:endParaRPr>
          </a:p>
          <a:p>
            <a:pPr marL="457200" indent="-457200" algn="l">
              <a:lnSpc>
                <a:spcPct val="90000"/>
              </a:lnSpc>
              <a:buFont typeface="+mj-lt"/>
              <a:buAutoNum type="arabicPeriod"/>
            </a:pPr>
            <a:r>
              <a:rPr lang="en-US" dirty="0">
                <a:solidFill>
                  <a:schemeClr val="tx1">
                    <a:lumMod val="85000"/>
                    <a:lumOff val="15000"/>
                  </a:schemeClr>
                </a:solidFill>
              </a:rPr>
              <a:t>Fast, scalable training on large datasets.</a:t>
            </a:r>
          </a:p>
          <a:p>
            <a:pPr marL="457200" indent="-457200" algn="l">
              <a:lnSpc>
                <a:spcPct val="90000"/>
              </a:lnSpc>
              <a:buFont typeface="+mj-lt"/>
              <a:buAutoNum type="arabicPeriod"/>
            </a:pPr>
            <a:endParaRPr lang="en-US" dirty="0">
              <a:solidFill>
                <a:schemeClr val="tx1">
                  <a:lumMod val="85000"/>
                  <a:lumOff val="15000"/>
                </a:schemeClr>
              </a:solidFill>
            </a:endParaRPr>
          </a:p>
          <a:p>
            <a:pPr marL="457200" indent="-457200" algn="l">
              <a:lnSpc>
                <a:spcPct val="90000"/>
              </a:lnSpc>
              <a:buFont typeface="+mj-lt"/>
              <a:buAutoNum type="arabicPeriod"/>
            </a:pPr>
            <a:r>
              <a:rPr lang="en-US" dirty="0">
                <a:solidFill>
                  <a:schemeClr val="tx1">
                    <a:lumMod val="85000"/>
                    <a:lumOff val="15000"/>
                  </a:schemeClr>
                </a:solidFill>
              </a:rPr>
              <a:t>Robust to overfitting thanks to regularization and subsampling.</a:t>
            </a:r>
          </a:p>
          <a:p>
            <a:pPr marL="457200" indent="-457200" algn="l">
              <a:lnSpc>
                <a:spcPct val="90000"/>
              </a:lnSpc>
              <a:buFont typeface="+mj-lt"/>
              <a:buAutoNum type="arabicPeriod"/>
            </a:pPr>
            <a:endParaRPr lang="en-US" dirty="0">
              <a:solidFill>
                <a:schemeClr val="tx1">
                  <a:lumMod val="85000"/>
                  <a:lumOff val="15000"/>
                </a:schemeClr>
              </a:solidFill>
            </a:endParaRPr>
          </a:p>
          <a:p>
            <a:pPr marL="457200" indent="-457200" algn="l">
              <a:lnSpc>
                <a:spcPct val="90000"/>
              </a:lnSpc>
              <a:buFont typeface="+mj-lt"/>
              <a:buAutoNum type="arabicPeriod"/>
            </a:pPr>
            <a:r>
              <a:rPr lang="en-US" dirty="0">
                <a:solidFill>
                  <a:schemeClr val="tx1">
                    <a:lumMod val="85000"/>
                    <a:lumOff val="15000"/>
                  </a:schemeClr>
                </a:solidFill>
              </a:rPr>
              <a:t>Flexible with support for custom loss functions.</a:t>
            </a:r>
          </a:p>
        </p:txBody>
      </p:sp>
    </p:spTree>
    <p:extLst>
      <p:ext uri="{BB962C8B-B14F-4D97-AF65-F5344CB8AC3E}">
        <p14:creationId xmlns:p14="http://schemas.microsoft.com/office/powerpoint/2010/main" val="3481983227"/>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TM10001115[[fn=Parcel]]</Template>
  <TotalTime>77</TotalTime>
  <Words>1348</Words>
  <Application>Microsoft Office PowerPoint</Application>
  <PresentationFormat>Widescreen</PresentationFormat>
  <Paragraphs>204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Abadi</vt:lpstr>
      <vt:lpstr>Aptos</vt:lpstr>
      <vt:lpstr>Arial</vt:lpstr>
      <vt:lpstr>Gill Sans MT</vt:lpstr>
      <vt:lpstr>Wingdings</vt:lpstr>
      <vt:lpstr>Parcel</vt:lpstr>
      <vt:lpstr>Machine Learning-Based Network Intrusion Detection</vt:lpstr>
      <vt:lpstr>Project Overview </vt:lpstr>
      <vt:lpstr>Motivation foR a Multi-Stage Pipeline</vt:lpstr>
      <vt:lpstr>Why This Project Matters</vt:lpstr>
      <vt:lpstr>Dataset Overview</vt:lpstr>
      <vt:lpstr>Dataset Overview</vt:lpstr>
      <vt:lpstr>Algorithm Used</vt:lpstr>
      <vt:lpstr>Algorithm Used</vt:lpstr>
      <vt:lpstr>Algorithm Used</vt:lpstr>
      <vt:lpstr>Algorithm Used</vt:lpstr>
      <vt:lpstr>Data Preprocessing</vt:lpstr>
      <vt:lpstr>Introduction to Multi-Stage Pipeline</vt:lpstr>
      <vt:lpstr>model 1 explanation</vt:lpstr>
      <vt:lpstr>model 1 Result</vt:lpstr>
      <vt:lpstr>model 2 explanation</vt:lpstr>
      <vt:lpstr>model 2 Result</vt:lpstr>
      <vt:lpstr>model 3 explanation</vt:lpstr>
      <vt:lpstr>model 3 result</vt:lpstr>
      <vt:lpstr>Summary &amp; Key Takeaways</vt:lpstr>
      <vt:lpstr>Future Work</vt:lpstr>
      <vt:lpst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ايوب احمد عبد الله المبيضين</dc:creator>
  <cp:lastModifiedBy>ايوب احمد عبد الله المبيضين</cp:lastModifiedBy>
  <cp:revision>2</cp:revision>
  <dcterms:created xsi:type="dcterms:W3CDTF">2025-06-02T17:25:33Z</dcterms:created>
  <dcterms:modified xsi:type="dcterms:W3CDTF">2025-06-02T18:44:22Z</dcterms:modified>
</cp:coreProperties>
</file>