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  <p:sldMasterId id="2147483688" r:id="rId2"/>
    <p:sldMasterId id="2147483689" r:id="rId3"/>
  </p:sldMasterIdLst>
  <p:notesMasterIdLst>
    <p:notesMasterId r:id="rId42"/>
  </p:notesMasterIdLst>
  <p:sldIdLst>
    <p:sldId id="256" r:id="rId4"/>
    <p:sldId id="257" r:id="rId5"/>
    <p:sldId id="260" r:id="rId6"/>
    <p:sldId id="261" r:id="rId7"/>
    <p:sldId id="327" r:id="rId8"/>
    <p:sldId id="298" r:id="rId9"/>
    <p:sldId id="363" r:id="rId10"/>
    <p:sldId id="364" r:id="rId11"/>
    <p:sldId id="264" r:id="rId12"/>
    <p:sldId id="374" r:id="rId13"/>
    <p:sldId id="375" r:id="rId14"/>
    <p:sldId id="376" r:id="rId15"/>
    <p:sldId id="377" r:id="rId16"/>
    <p:sldId id="371" r:id="rId17"/>
    <p:sldId id="370" r:id="rId18"/>
    <p:sldId id="372" r:id="rId19"/>
    <p:sldId id="369" r:id="rId20"/>
    <p:sldId id="361" r:id="rId21"/>
    <p:sldId id="362" r:id="rId22"/>
    <p:sldId id="332" r:id="rId23"/>
    <p:sldId id="366" r:id="rId24"/>
    <p:sldId id="367" r:id="rId25"/>
    <p:sldId id="365" r:id="rId26"/>
    <p:sldId id="340" r:id="rId27"/>
    <p:sldId id="336" r:id="rId28"/>
    <p:sldId id="337" r:id="rId29"/>
    <p:sldId id="350" r:id="rId30"/>
    <p:sldId id="311" r:id="rId31"/>
    <p:sldId id="368" r:id="rId32"/>
    <p:sldId id="344" r:id="rId33"/>
    <p:sldId id="331" r:id="rId34"/>
    <p:sldId id="272" r:id="rId35"/>
    <p:sldId id="280" r:id="rId36"/>
    <p:sldId id="273" r:id="rId37"/>
    <p:sldId id="281" r:id="rId38"/>
    <p:sldId id="285" r:id="rId39"/>
    <p:sldId id="279" r:id="rId40"/>
    <p:sldId id="287" r:id="rId41"/>
  </p:sldIdLst>
  <p:sldSz cx="9144000" cy="6858000" type="screen4x3"/>
  <p:notesSz cx="6858000" cy="9144000"/>
  <p:embeddedFontLst>
    <p:embeddedFont>
      <p:font typeface="Roboto" panose="02000000000000000000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555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761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рия Вдовиченко" initials="МВ" lastIdx="13" clrIdx="0">
    <p:extLst>
      <p:ext uri="{19B8F6BF-5375-455C-9EA6-DF929625EA0E}">
        <p15:presenceInfo xmlns:p15="http://schemas.microsoft.com/office/powerpoint/2012/main" userId="7a462b768a8559e6" providerId="Windows Live"/>
      </p:ext>
    </p:extLst>
  </p:cmAuthor>
  <p:cmAuthor id="2" name="Admin" initials="A" lastIdx="17" clrIdx="1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ED6FB2-7271-41DA-9886-1D3BE4633C50}">
  <a:tblStyle styleId="{A8ED6FB2-7271-41DA-9886-1D3BE4633C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729"/>
  </p:normalViewPr>
  <p:slideViewPr>
    <p:cSldViewPr snapToGrid="0">
      <p:cViewPr varScale="1">
        <p:scale>
          <a:sx n="86" d="100"/>
          <a:sy n="86" d="100"/>
        </p:scale>
        <p:origin x="1493" y="67"/>
      </p:cViewPr>
      <p:guideLst>
        <p:guide pos="5533"/>
        <p:guide pos="555"/>
        <p:guide orient="horz" pos="4082"/>
        <p:guide orient="horz" pos="2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font" Target="fonts/font3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1.fntdata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4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10-07T00:09:52.871" idx="8">
    <p:pos x="2036" y="2388"/>
    <p:text>https://www.google.com/url?sa=i&amp;url=https%3A%2F%2Fturnerproofreading.com%2Fpractice-vs-practise%2F&amp;psig=AOvVaw25ANuMzPxNO42ep3DAU3-2&amp;ust=1696705760869000&amp;source=images&amp;cd=vfe&amp;opi=89978449&amp;ved=0CBEQjRxqFwoTCNiB_NeP4oEDFQAAAAAdAAAAABAD</p:text>
    <p:extLst>
      <p:ext uri="{C676402C-5697-4E1C-873F-D02D1690AC5C}">
        <p15:threadingInfo xmlns:p15="http://schemas.microsoft.com/office/powerpoint/2012/main" timeZoneBias="-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550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657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982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636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559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71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6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6395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89381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460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978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1818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6734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0647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1574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0681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5408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0482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7156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923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95b3c82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f95b3c82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1744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f29b9fb24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df29b9fb24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6baf42a8f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6baf42a8f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f6222e6a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f6222e6a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df6222e6a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df6222e6a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f0811f94b8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f0811f94b8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df6222e6a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df6222e6a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e3a707456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e3a707456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320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973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902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017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7291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700"/>
              <a:buNone/>
              <a:defRPr sz="17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700"/>
              <a:buNone/>
              <a:defRPr sz="17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87" name="Google Shape;87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None/>
              <a:defRPr sz="1900" b="1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5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8053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subTitle" idx="1"/>
          </p:nvPr>
        </p:nvSpPr>
        <p:spPr>
          <a:xfrm>
            <a:off x="7291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subTitle" idx="1"/>
          </p:nvPr>
        </p:nvSpPr>
        <p:spPr>
          <a:xfrm>
            <a:off x="530000" y="1747175"/>
            <a:ext cx="7862400" cy="9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7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subTitle" idx="2"/>
          </p:nvPr>
        </p:nvSpPr>
        <p:spPr>
          <a:xfrm>
            <a:off x="795050" y="2960050"/>
            <a:ext cx="7568100" cy="31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8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0"/>
          <p:cNvSpPr txBox="1">
            <a:spLocks noGrp="1"/>
          </p:cNvSpPr>
          <p:nvPr>
            <p:ph type="subTitle" idx="1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291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2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8" name="Google Shape;138;p33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3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700"/>
              <a:buNone/>
              <a:defRPr sz="17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33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700"/>
              <a:buNone/>
              <a:defRPr sz="17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33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33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45" name="Google Shape;145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4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5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None/>
              <a:defRPr sz="1900" b="1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35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6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4" name="Google Shape;154;p36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55" name="Google Shape;155;p36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3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9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9"/>
          <p:cNvSpPr txBox="1">
            <a:spLocks noGrp="1"/>
          </p:cNvSpPr>
          <p:nvPr>
            <p:ph type="subTitle" idx="1"/>
          </p:nvPr>
        </p:nvSpPr>
        <p:spPr>
          <a:xfrm>
            <a:off x="8053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0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40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40"/>
          <p:cNvSpPr txBox="1">
            <a:spLocks noGrp="1"/>
          </p:cNvSpPr>
          <p:nvPr>
            <p:ph type="subTitle" idx="1"/>
          </p:nvPr>
        </p:nvSpPr>
        <p:spPr>
          <a:xfrm>
            <a:off x="7291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41"/>
          <p:cNvSpPr txBox="1">
            <a:spLocks noGrp="1"/>
          </p:cNvSpPr>
          <p:nvPr>
            <p:ph type="subTitle" idx="1"/>
          </p:nvPr>
        </p:nvSpPr>
        <p:spPr>
          <a:xfrm>
            <a:off x="530000" y="1747175"/>
            <a:ext cx="7862400" cy="9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41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41"/>
          <p:cNvSpPr txBox="1">
            <a:spLocks noGrp="1"/>
          </p:cNvSpPr>
          <p:nvPr>
            <p:ph type="subTitle" idx="2"/>
          </p:nvPr>
        </p:nvSpPr>
        <p:spPr>
          <a:xfrm>
            <a:off x="795050" y="2960050"/>
            <a:ext cx="7568100" cy="31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42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42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78" name="Google Shape;178;p42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None/>
              <a:defRPr sz="1900" b="1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6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4" Type="http://schemas.openxmlformats.org/officeDocument/2006/relationships/comments" Target="../comments/commen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"/>
          <p:cNvSpPr txBox="1">
            <a:spLocks noGrp="1"/>
          </p:cNvSpPr>
          <p:nvPr>
            <p:ph type="subTitle" idx="1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84" name="Google Shape;184;p43"/>
          <p:cNvSpPr txBox="1">
            <a:spLocks noGrp="1"/>
          </p:cNvSpPr>
          <p:nvPr>
            <p:ph type="title"/>
          </p:nvPr>
        </p:nvSpPr>
        <p:spPr>
          <a:xfrm>
            <a:off x="792250" y="1381395"/>
            <a:ext cx="8183100" cy="4317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5600" dirty="0"/>
              <a:t>Компоненты </a:t>
            </a:r>
            <a:r>
              <a:rPr lang="en-US" sz="5600" dirty="0"/>
              <a:t>Cassandra</a:t>
            </a:r>
            <a:endParaRPr sz="5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ru-RU" sz="4200" dirty="0"/>
              <a:t>Подробный разбор функционала</a:t>
            </a:r>
            <a:endParaRPr sz="4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2"/>
          <p:cNvSpPr txBox="1">
            <a:spLocks noGrp="1"/>
          </p:cNvSpPr>
          <p:nvPr>
            <p:ph type="title"/>
          </p:nvPr>
        </p:nvSpPr>
        <p:spPr>
          <a:xfrm>
            <a:off x="541538" y="1405890"/>
            <a:ext cx="8508042" cy="4046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dirty="0">
                <a:solidFill>
                  <a:schemeClr val="accent2"/>
                </a:solidFill>
              </a:rPr>
              <a:t>			</a:t>
            </a:r>
            <a:r>
              <a:rPr lang="en-US" sz="2400" b="0" dirty="0">
                <a:solidFill>
                  <a:schemeClr val="accent2"/>
                </a:solidFill>
              </a:rPr>
              <a:t> Random-partitioner</a:t>
            </a:r>
            <a:br>
              <a:rPr lang="ru-RU" sz="2400" b="0" dirty="0">
                <a:solidFill>
                  <a:schemeClr val="accent2"/>
                </a:solidFill>
              </a:rPr>
            </a:br>
            <a:br>
              <a:rPr lang="ru-RU" sz="2400" b="0" dirty="0">
                <a:solidFill>
                  <a:schemeClr val="accent2"/>
                </a:solidFill>
              </a:rPr>
            </a:br>
            <a:r>
              <a:rPr lang="ru-RU" sz="2400" b="0" dirty="0">
                <a:solidFill>
                  <a:schemeClr val="accent2"/>
                </a:solidFill>
              </a:rPr>
              <a:t>1</a:t>
            </a:r>
            <a:r>
              <a:rPr lang="en-US" sz="2400" b="0" dirty="0">
                <a:solidFill>
                  <a:schemeClr val="accent2"/>
                </a:solidFill>
              </a:rPr>
              <a:t>) </a:t>
            </a:r>
            <a:r>
              <a:rPr lang="ru-RU" sz="2400" b="0" dirty="0">
                <a:solidFill>
                  <a:schemeClr val="accent2"/>
                </a:solidFill>
              </a:rPr>
              <a:t>Равномерно распределяет данные по узлам</a:t>
            </a:r>
            <a:br>
              <a:rPr lang="ru-RU" sz="2400" b="0" dirty="0">
                <a:solidFill>
                  <a:schemeClr val="accent2"/>
                </a:solidFill>
              </a:rPr>
            </a:b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2</a:t>
            </a:r>
            <a:r>
              <a:rPr lang="ru-RU" sz="2400" b="0" dirty="0">
                <a:solidFill>
                  <a:schemeClr val="accent2"/>
                </a:solidFill>
              </a:rPr>
              <a:t>) работает медленно относительно других 	алгоритмов</a:t>
            </a:r>
            <a:br>
              <a:rPr lang="ru-RU" sz="2400" b="0" dirty="0">
                <a:solidFill>
                  <a:schemeClr val="accent2"/>
                </a:solidFill>
              </a:rPr>
            </a:br>
            <a:endParaRPr sz="2400" b="0" dirty="0">
              <a:solidFill>
                <a:schemeClr val="accent2"/>
              </a:solidFill>
            </a:endParaRPr>
          </a:p>
        </p:txBody>
      </p:sp>
      <p:pic>
        <p:nvPicPr>
          <p:cNvPr id="3" name="Google Shape;426;p72">
            <a:extLst>
              <a:ext uri="{FF2B5EF4-FFF2-40B4-BE49-F238E27FC236}">
                <a16:creationId xmlns:a16="http://schemas.microsoft.com/office/drawing/2014/main" id="{20F5BF1A-0B77-48E3-BFAA-66561A7ABDB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8186" y="497982"/>
            <a:ext cx="827628" cy="827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7900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2"/>
          <p:cNvSpPr txBox="1">
            <a:spLocks noGrp="1"/>
          </p:cNvSpPr>
          <p:nvPr>
            <p:ph type="title"/>
          </p:nvPr>
        </p:nvSpPr>
        <p:spPr>
          <a:xfrm>
            <a:off x="541538" y="1405890"/>
            <a:ext cx="8508042" cy="4046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dirty="0">
                <a:solidFill>
                  <a:schemeClr val="accent2"/>
                </a:solidFill>
              </a:rPr>
              <a:t>			</a:t>
            </a:r>
            <a:r>
              <a:rPr lang="en-US" sz="2400" b="0" dirty="0">
                <a:solidFill>
                  <a:schemeClr val="accent2"/>
                </a:solidFill>
              </a:rPr>
              <a:t>Murmur Partitioner</a:t>
            </a:r>
            <a:br>
              <a:rPr lang="ru-RU" sz="2400" b="0" dirty="0">
                <a:solidFill>
                  <a:schemeClr val="accent2"/>
                </a:solidFill>
              </a:rPr>
            </a:br>
            <a:br>
              <a:rPr lang="ru-RU" sz="2400" b="0" dirty="0">
                <a:solidFill>
                  <a:schemeClr val="accent2"/>
                </a:solidFill>
              </a:rPr>
            </a:br>
            <a:r>
              <a:rPr lang="ru-RU" sz="2400" b="0" dirty="0">
                <a:solidFill>
                  <a:schemeClr val="accent2"/>
                </a:solidFill>
              </a:rPr>
              <a:t>1</a:t>
            </a:r>
            <a:r>
              <a:rPr lang="en-US" sz="2400" b="0" dirty="0">
                <a:solidFill>
                  <a:schemeClr val="accent2"/>
                </a:solidFill>
              </a:rPr>
              <a:t>) </a:t>
            </a:r>
            <a:r>
              <a:rPr lang="ru-RU" sz="2400" b="0" dirty="0">
                <a:solidFill>
                  <a:schemeClr val="accent2"/>
                </a:solidFill>
              </a:rPr>
              <a:t>использует алгоритм хэширования </a:t>
            </a:r>
            <a:r>
              <a:rPr lang="en-US" sz="2400" b="0" dirty="0" err="1">
                <a:solidFill>
                  <a:schemeClr val="accent2"/>
                </a:solidFill>
              </a:rPr>
              <a:t>MurmurHash</a:t>
            </a:r>
            <a:r>
              <a:rPr lang="en-US" sz="2400" b="0" dirty="0">
                <a:solidFill>
                  <a:schemeClr val="accent2"/>
                </a:solidFill>
              </a:rPr>
              <a:t> </a:t>
            </a:r>
            <a:r>
              <a:rPr lang="ru-RU" sz="2400" b="0" dirty="0">
                <a:solidFill>
                  <a:schemeClr val="accent2"/>
                </a:solidFill>
              </a:rPr>
              <a:t>для получения 64 битного значения на основе </a:t>
            </a:r>
            <a:r>
              <a:rPr lang="en-US" sz="2400" b="0" dirty="0">
                <a:solidFill>
                  <a:schemeClr val="accent2"/>
                </a:solidFill>
              </a:rPr>
              <a:t>Partition key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ru-RU" sz="2400" b="0" dirty="0">
                <a:solidFill>
                  <a:schemeClr val="accent2"/>
                </a:solidFill>
              </a:rPr>
              <a:t>полученное значение находиться в интервале от</a:t>
            </a:r>
            <a:br>
              <a:rPr lang="ru-RU" sz="2400" b="0" dirty="0">
                <a:solidFill>
                  <a:schemeClr val="accent2"/>
                </a:solidFill>
              </a:rPr>
            </a:br>
            <a:r>
              <a:rPr lang="ru-RU" sz="2400" b="0" dirty="0">
                <a:solidFill>
                  <a:schemeClr val="accent2"/>
                </a:solidFill>
              </a:rPr>
              <a:t>-2</a:t>
            </a:r>
            <a:r>
              <a:rPr lang="en-US" sz="2400" b="0" dirty="0">
                <a:solidFill>
                  <a:schemeClr val="accent2"/>
                </a:solidFill>
              </a:rPr>
              <a:t>^63 </a:t>
            </a:r>
            <a:r>
              <a:rPr lang="ru-RU" sz="2400" b="0" dirty="0">
                <a:solidFill>
                  <a:schemeClr val="accent2"/>
                </a:solidFill>
              </a:rPr>
              <a:t>до</a:t>
            </a:r>
            <a:r>
              <a:rPr lang="en-US" sz="2400" b="0" dirty="0">
                <a:solidFill>
                  <a:schemeClr val="accent2"/>
                </a:solidFill>
              </a:rPr>
              <a:t> 2^63 - 1</a:t>
            </a:r>
            <a:br>
              <a:rPr lang="ru-RU" sz="2400" b="0" dirty="0">
                <a:solidFill>
                  <a:schemeClr val="accent2"/>
                </a:solidFill>
              </a:rPr>
            </a:b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2</a:t>
            </a:r>
            <a:r>
              <a:rPr lang="ru-RU" sz="2400" b="0" dirty="0">
                <a:solidFill>
                  <a:schemeClr val="accent2"/>
                </a:solidFill>
              </a:rPr>
              <a:t>) работает крайне быстро ( в среднем 3 – 4 раза быстрее чем </a:t>
            </a:r>
            <a:r>
              <a:rPr lang="en-US" sz="2400" b="0" dirty="0">
                <a:solidFill>
                  <a:schemeClr val="accent2"/>
                </a:solidFill>
              </a:rPr>
              <a:t>Random partitioner )</a:t>
            </a:r>
            <a:br>
              <a:rPr lang="en-US" sz="2400" b="0" dirty="0">
                <a:solidFill>
                  <a:schemeClr val="accent2"/>
                </a:solidFill>
              </a:rPr>
            </a:b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3) </a:t>
            </a:r>
            <a:r>
              <a:rPr lang="ru-RU" sz="2400" b="0" dirty="0">
                <a:solidFill>
                  <a:schemeClr val="accent2"/>
                </a:solidFill>
              </a:rPr>
              <a:t>равномерно распределяет данные по узлам</a:t>
            </a:r>
            <a:br>
              <a:rPr lang="ru-RU" sz="2400" b="0" dirty="0">
                <a:solidFill>
                  <a:schemeClr val="accent2"/>
                </a:solidFill>
              </a:rPr>
            </a:br>
            <a:endParaRPr sz="2400" b="0" dirty="0">
              <a:solidFill>
                <a:schemeClr val="accent2"/>
              </a:solidFill>
            </a:endParaRPr>
          </a:p>
        </p:txBody>
      </p:sp>
      <p:pic>
        <p:nvPicPr>
          <p:cNvPr id="3" name="Google Shape;426;p72">
            <a:extLst>
              <a:ext uri="{FF2B5EF4-FFF2-40B4-BE49-F238E27FC236}">
                <a16:creationId xmlns:a16="http://schemas.microsoft.com/office/drawing/2014/main" id="{20F5BF1A-0B77-48E3-BFAA-66561A7ABDB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8186" y="497982"/>
            <a:ext cx="827628" cy="827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5638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2"/>
          <p:cNvSpPr txBox="1">
            <a:spLocks noGrp="1"/>
          </p:cNvSpPr>
          <p:nvPr>
            <p:ph type="title"/>
          </p:nvPr>
        </p:nvSpPr>
        <p:spPr>
          <a:xfrm>
            <a:off x="541538" y="1405890"/>
            <a:ext cx="8508042" cy="4046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dirty="0">
                <a:solidFill>
                  <a:schemeClr val="accent2"/>
                </a:solidFill>
              </a:rPr>
              <a:t>			</a:t>
            </a:r>
            <a:r>
              <a:rPr lang="en-US" sz="2400" b="0" dirty="0">
                <a:solidFill>
                  <a:schemeClr val="accent2"/>
                </a:solidFill>
              </a:rPr>
              <a:t>Byte ordered partitioner</a:t>
            </a:r>
            <a:br>
              <a:rPr lang="ru-RU" sz="2400" b="0" dirty="0">
                <a:solidFill>
                  <a:schemeClr val="accent2"/>
                </a:solidFill>
              </a:rPr>
            </a:br>
            <a:br>
              <a:rPr lang="ru-RU" sz="2400" b="0" dirty="0">
                <a:solidFill>
                  <a:schemeClr val="accent2"/>
                </a:solidFill>
              </a:rPr>
            </a:br>
            <a:r>
              <a:rPr lang="ru-RU" sz="2400" b="0" dirty="0">
                <a:solidFill>
                  <a:schemeClr val="accent2"/>
                </a:solidFill>
              </a:rPr>
              <a:t>1</a:t>
            </a:r>
            <a:r>
              <a:rPr lang="en-US" sz="2400" b="0" dirty="0">
                <a:solidFill>
                  <a:schemeClr val="accent2"/>
                </a:solidFill>
              </a:rPr>
              <a:t>)</a:t>
            </a:r>
            <a:r>
              <a:rPr lang="ru-RU" sz="2400" b="0" dirty="0">
                <a:solidFill>
                  <a:schemeClr val="accent2"/>
                </a:solidFill>
              </a:rPr>
              <a:t> Сортирует записи на основе </a:t>
            </a:r>
            <a:r>
              <a:rPr lang="en-US" sz="2400" b="0" dirty="0">
                <a:solidFill>
                  <a:schemeClr val="accent2"/>
                </a:solidFill>
              </a:rPr>
              <a:t>partition key</a:t>
            </a:r>
            <a:br>
              <a:rPr lang="ru-RU" sz="2400" b="0" dirty="0">
                <a:solidFill>
                  <a:schemeClr val="accent2"/>
                </a:solidFill>
              </a:rPr>
            </a:b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2</a:t>
            </a:r>
            <a:r>
              <a:rPr lang="ru-RU" sz="2400" b="0" dirty="0">
                <a:solidFill>
                  <a:schemeClr val="accent2"/>
                </a:solidFill>
              </a:rPr>
              <a:t>)</a:t>
            </a:r>
            <a:r>
              <a:rPr lang="en-US" sz="2400" b="0" dirty="0">
                <a:solidFill>
                  <a:schemeClr val="accent2"/>
                </a:solidFill>
              </a:rPr>
              <a:t> </a:t>
            </a:r>
            <a:r>
              <a:rPr lang="ru-RU" sz="2400" b="0" dirty="0">
                <a:solidFill>
                  <a:schemeClr val="accent2"/>
                </a:solidFill>
              </a:rPr>
              <a:t>Высока вероятность плохой </a:t>
            </a:r>
            <a:r>
              <a:rPr lang="ru-RU" sz="2400" b="0" dirty="0" err="1">
                <a:solidFill>
                  <a:schemeClr val="accent2"/>
                </a:solidFill>
              </a:rPr>
              <a:t>распределенности</a:t>
            </a:r>
            <a:br>
              <a:rPr lang="ru-RU" sz="2400" b="0" dirty="0">
                <a:solidFill>
                  <a:schemeClr val="accent2"/>
                </a:solidFill>
              </a:rPr>
            </a:br>
            <a:br>
              <a:rPr lang="ru-RU" sz="2400" b="0" dirty="0">
                <a:solidFill>
                  <a:schemeClr val="accent2"/>
                </a:solidFill>
              </a:rPr>
            </a:br>
            <a:r>
              <a:rPr lang="ru-RU" sz="2400" b="0" dirty="0">
                <a:solidFill>
                  <a:schemeClr val="accent2"/>
                </a:solidFill>
              </a:rPr>
              <a:t>3) Лучше оставить версию по умолчанию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	( </a:t>
            </a:r>
            <a:r>
              <a:rPr lang="en-US" sz="2400" b="0" dirty="0" err="1">
                <a:solidFill>
                  <a:schemeClr val="accent2"/>
                </a:solidFill>
              </a:rPr>
              <a:t>MurmurPartitioner</a:t>
            </a:r>
            <a:r>
              <a:rPr lang="en-US" sz="2400" b="0" dirty="0">
                <a:solidFill>
                  <a:schemeClr val="accent2"/>
                </a:solidFill>
              </a:rPr>
              <a:t> )</a:t>
            </a:r>
            <a:br>
              <a:rPr lang="ru-RU" sz="2400" b="0" dirty="0">
                <a:solidFill>
                  <a:schemeClr val="accent2"/>
                </a:solidFill>
              </a:rPr>
            </a:br>
            <a:endParaRPr sz="2400" b="0" dirty="0">
              <a:solidFill>
                <a:schemeClr val="accent2"/>
              </a:solidFill>
            </a:endParaRPr>
          </a:p>
        </p:txBody>
      </p:sp>
      <p:pic>
        <p:nvPicPr>
          <p:cNvPr id="3" name="Google Shape;426;p72">
            <a:extLst>
              <a:ext uri="{FF2B5EF4-FFF2-40B4-BE49-F238E27FC236}">
                <a16:creationId xmlns:a16="http://schemas.microsoft.com/office/drawing/2014/main" id="{20F5BF1A-0B77-48E3-BFAA-66561A7ABDB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8186" y="497982"/>
            <a:ext cx="827628" cy="827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3212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1"/>
          <p:cNvSpPr txBox="1">
            <a:spLocks noGrp="1"/>
          </p:cNvSpPr>
          <p:nvPr>
            <p:ph type="title"/>
          </p:nvPr>
        </p:nvSpPr>
        <p:spPr>
          <a:xfrm>
            <a:off x="150920" y="528525"/>
            <a:ext cx="9064101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Collections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4339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1E3909-EE8E-4939-A84F-B7894580C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9" y="1165240"/>
            <a:ext cx="9091381" cy="452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74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1"/>
          <p:cNvSpPr txBox="1">
            <a:spLocks noGrp="1"/>
          </p:cNvSpPr>
          <p:nvPr>
            <p:ph type="title"/>
          </p:nvPr>
        </p:nvSpPr>
        <p:spPr>
          <a:xfrm>
            <a:off x="150920" y="528525"/>
            <a:ext cx="9064101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Cassandra UDT</a:t>
            </a:r>
            <a:br>
              <a:rPr lang="en-US" dirty="0"/>
            </a:br>
            <a:r>
              <a:rPr lang="en-US" dirty="0"/>
              <a:t>( User Defined Type 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9518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5A56CC-5AC8-46FC-A58C-ED9F0D514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65" y="346013"/>
            <a:ext cx="7641269" cy="616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99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1"/>
          <p:cNvSpPr txBox="1">
            <a:spLocks noGrp="1"/>
          </p:cNvSpPr>
          <p:nvPr>
            <p:ph type="title"/>
          </p:nvPr>
        </p:nvSpPr>
        <p:spPr>
          <a:xfrm>
            <a:off x="150920" y="528525"/>
            <a:ext cx="9064101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Snitch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6633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2"/>
          <p:cNvSpPr txBox="1">
            <a:spLocks noGrp="1"/>
          </p:cNvSpPr>
          <p:nvPr>
            <p:ph type="title"/>
          </p:nvPr>
        </p:nvSpPr>
        <p:spPr>
          <a:xfrm>
            <a:off x="541538" y="1405890"/>
            <a:ext cx="8508042" cy="4046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dirty="0">
                <a:solidFill>
                  <a:schemeClr val="accent2"/>
                </a:solidFill>
              </a:rPr>
              <a:t>			         Задачи</a:t>
            </a:r>
            <a:br>
              <a:rPr lang="ru-RU" sz="2400" b="0" dirty="0">
                <a:solidFill>
                  <a:schemeClr val="accent2"/>
                </a:solidFill>
              </a:rPr>
            </a:br>
            <a:br>
              <a:rPr lang="ru-RU" sz="2400" b="0" dirty="0">
                <a:solidFill>
                  <a:schemeClr val="accent2"/>
                </a:solidFill>
              </a:rPr>
            </a:br>
            <a:r>
              <a:rPr lang="ru-RU" sz="2400" b="0" dirty="0">
                <a:solidFill>
                  <a:schemeClr val="accent2"/>
                </a:solidFill>
              </a:rPr>
              <a:t>1) Соединить каждый узел с его кластером</a:t>
            </a:r>
            <a:br>
              <a:rPr lang="ru-RU" sz="2400" b="0" dirty="0">
                <a:solidFill>
                  <a:schemeClr val="accent2"/>
                </a:solidFill>
              </a:rPr>
            </a:br>
            <a:br>
              <a:rPr lang="ru-RU" sz="2400" b="0" dirty="0">
                <a:solidFill>
                  <a:schemeClr val="accent2"/>
                </a:solidFill>
              </a:rPr>
            </a:br>
            <a:r>
              <a:rPr lang="ru-RU" sz="2400" b="0" dirty="0">
                <a:solidFill>
                  <a:schemeClr val="accent2"/>
                </a:solidFill>
              </a:rPr>
              <a:t>2) Проверять неверное подключение узлов</a:t>
            </a:r>
            <a:br>
              <a:rPr lang="ru-RU" sz="2400" b="0" dirty="0">
                <a:solidFill>
                  <a:schemeClr val="accent2"/>
                </a:solidFill>
              </a:rPr>
            </a:br>
            <a:br>
              <a:rPr lang="ru-RU" sz="2400" b="0" dirty="0">
                <a:solidFill>
                  <a:schemeClr val="accent2"/>
                </a:solidFill>
              </a:rPr>
            </a:br>
            <a:r>
              <a:rPr lang="ru-RU" sz="2400" b="0" dirty="0">
                <a:solidFill>
                  <a:schemeClr val="accent2"/>
                </a:solidFill>
              </a:rPr>
              <a:t>3) Мониторинг подключение или отключение узлов</a:t>
            </a:r>
            <a:endParaRPr sz="2400" b="0" dirty="0">
              <a:solidFill>
                <a:schemeClr val="accent2"/>
              </a:solidFill>
            </a:endParaRPr>
          </a:p>
        </p:txBody>
      </p:sp>
      <p:pic>
        <p:nvPicPr>
          <p:cNvPr id="3" name="Google Shape;426;p72">
            <a:extLst>
              <a:ext uri="{FF2B5EF4-FFF2-40B4-BE49-F238E27FC236}">
                <a16:creationId xmlns:a16="http://schemas.microsoft.com/office/drawing/2014/main" id="{20F5BF1A-0B77-48E3-BFAA-66561A7ABDB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8186" y="497982"/>
            <a:ext cx="827628" cy="827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4766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2"/>
          <p:cNvSpPr txBox="1">
            <a:spLocks noGrp="1"/>
          </p:cNvSpPr>
          <p:nvPr>
            <p:ph type="title"/>
          </p:nvPr>
        </p:nvSpPr>
        <p:spPr>
          <a:xfrm>
            <a:off x="317979" y="1405890"/>
            <a:ext cx="8508042" cy="4046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dirty="0">
                <a:solidFill>
                  <a:schemeClr val="accent2"/>
                </a:solidFill>
              </a:rPr>
              <a:t>			Разновидности</a:t>
            </a:r>
            <a:br>
              <a:rPr lang="ru-RU" sz="2400" b="0" dirty="0">
                <a:solidFill>
                  <a:schemeClr val="accent2"/>
                </a:solidFill>
              </a:rPr>
            </a:br>
            <a:br>
              <a:rPr lang="ru-RU" sz="2400" b="0" dirty="0">
                <a:solidFill>
                  <a:schemeClr val="accent2"/>
                </a:solidFill>
              </a:rPr>
            </a:br>
            <a:r>
              <a:rPr lang="ru-RU" sz="2400" b="0" dirty="0">
                <a:solidFill>
                  <a:schemeClr val="accent2"/>
                </a:solidFill>
              </a:rPr>
              <a:t>1)</a:t>
            </a:r>
            <a:r>
              <a:rPr lang="en-US" sz="2400" b="0" dirty="0">
                <a:solidFill>
                  <a:schemeClr val="accent2"/>
                </a:solidFill>
              </a:rPr>
              <a:t> </a:t>
            </a:r>
            <a:r>
              <a:rPr lang="en-US" sz="2400" b="0" dirty="0" err="1">
                <a:solidFill>
                  <a:schemeClr val="accent2"/>
                </a:solidFill>
              </a:rPr>
              <a:t>DynamicSnitch</a:t>
            </a:r>
            <a:br>
              <a:rPr lang="ru-RU" sz="2400" b="0" dirty="0">
                <a:solidFill>
                  <a:schemeClr val="accent2"/>
                </a:solidFill>
              </a:rPr>
            </a:br>
            <a:br>
              <a:rPr lang="ru-RU" sz="2400" b="0" dirty="0">
                <a:solidFill>
                  <a:schemeClr val="accent2"/>
                </a:solidFill>
              </a:rPr>
            </a:br>
            <a:r>
              <a:rPr lang="ru-RU" sz="2400" b="0" dirty="0">
                <a:solidFill>
                  <a:schemeClr val="accent2"/>
                </a:solidFill>
              </a:rPr>
              <a:t>2) </a:t>
            </a:r>
            <a:r>
              <a:rPr lang="en-US" sz="2400" b="0" dirty="0" err="1">
                <a:solidFill>
                  <a:schemeClr val="accent2"/>
                </a:solidFill>
              </a:rPr>
              <a:t>PropertyFileSnitch</a:t>
            </a:r>
            <a:br>
              <a:rPr lang="ru-RU" sz="2400" b="0" dirty="0">
                <a:solidFill>
                  <a:schemeClr val="accent2"/>
                </a:solidFill>
              </a:rPr>
            </a:br>
            <a:br>
              <a:rPr lang="ru-RU" sz="2400" b="0" dirty="0">
                <a:solidFill>
                  <a:schemeClr val="accent2"/>
                </a:solidFill>
              </a:rPr>
            </a:br>
            <a:r>
              <a:rPr lang="ru-RU" sz="2400" b="0" dirty="0">
                <a:solidFill>
                  <a:schemeClr val="accent2"/>
                </a:solidFill>
              </a:rPr>
              <a:t>3)</a:t>
            </a:r>
            <a:r>
              <a:rPr lang="en-US" sz="2400" b="0" dirty="0">
                <a:solidFill>
                  <a:schemeClr val="accent2"/>
                </a:solidFill>
              </a:rPr>
              <a:t> </a:t>
            </a:r>
            <a:r>
              <a:rPr lang="en-US" sz="2400" b="0" dirty="0" err="1">
                <a:solidFill>
                  <a:schemeClr val="accent2"/>
                </a:solidFill>
              </a:rPr>
              <a:t>GossipingPropertyFileSnitch</a:t>
            </a:r>
            <a:endParaRPr sz="2400" b="0" dirty="0">
              <a:solidFill>
                <a:schemeClr val="accent2"/>
              </a:solidFill>
            </a:endParaRPr>
          </a:p>
        </p:txBody>
      </p:sp>
      <p:pic>
        <p:nvPicPr>
          <p:cNvPr id="3" name="Google Shape;426;p72">
            <a:extLst>
              <a:ext uri="{FF2B5EF4-FFF2-40B4-BE49-F238E27FC236}">
                <a16:creationId xmlns:a16="http://schemas.microsoft.com/office/drawing/2014/main" id="{20F5BF1A-0B77-48E3-BFAA-66561A7ABDB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8186" y="497982"/>
            <a:ext cx="827628" cy="827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760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4"/>
          <p:cNvSpPr txBox="1">
            <a:spLocks noGrp="1"/>
          </p:cNvSpPr>
          <p:nvPr>
            <p:ph type="title"/>
          </p:nvPr>
        </p:nvSpPr>
        <p:spPr>
          <a:xfrm>
            <a:off x="1788275" y="1029500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/>
              <a:t>Проверить, идет ли запись</a:t>
            </a:r>
            <a:endParaRPr sz="2300"/>
          </a:p>
        </p:txBody>
      </p:sp>
      <p:sp>
        <p:nvSpPr>
          <p:cNvPr id="190" name="Google Shape;190;p44"/>
          <p:cNvSpPr txBox="1">
            <a:spLocks noGrp="1"/>
          </p:cNvSpPr>
          <p:nvPr>
            <p:ph type="title"/>
          </p:nvPr>
        </p:nvSpPr>
        <p:spPr>
          <a:xfrm>
            <a:off x="766725" y="2728150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000"/>
              <a:t>Меня хорошо видно</a:t>
            </a:r>
            <a:endParaRPr sz="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/>
              <a:t>&amp;&amp; слышно?</a:t>
            </a:r>
            <a:endParaRPr sz="5000"/>
          </a:p>
        </p:txBody>
      </p:sp>
      <p:pic>
        <p:nvPicPr>
          <p:cNvPr id="191" name="Google Shape;191;p44"/>
          <p:cNvPicPr preferRelativeResize="0"/>
          <p:nvPr/>
        </p:nvPicPr>
        <p:blipFill rotWithShape="1">
          <a:blip r:embed="rId3">
            <a:alphaModFix/>
          </a:blip>
          <a:srcRect l="99" r="99"/>
          <a:stretch/>
        </p:blipFill>
        <p:spPr>
          <a:xfrm>
            <a:off x="880825" y="1376544"/>
            <a:ext cx="856424" cy="428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375" y="4358250"/>
            <a:ext cx="702000" cy="7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4"/>
          <p:cNvSpPr txBox="1"/>
          <p:nvPr/>
        </p:nvSpPr>
        <p:spPr>
          <a:xfrm>
            <a:off x="1663200" y="4345200"/>
            <a:ext cx="3712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lang="ru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1"/>
          <p:cNvSpPr txBox="1">
            <a:spLocks noGrp="1"/>
          </p:cNvSpPr>
          <p:nvPr>
            <p:ph type="title"/>
          </p:nvPr>
        </p:nvSpPr>
        <p:spPr>
          <a:xfrm>
            <a:off x="304800" y="528525"/>
            <a:ext cx="8910221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Восстановление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1816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FC70EF3-2278-6278-D31B-845D629C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Разновидности</a:t>
            </a:r>
          </a:p>
        </p:txBody>
      </p:sp>
      <p:sp>
        <p:nvSpPr>
          <p:cNvPr id="4" name="Google Shape;276;p51">
            <a:extLst>
              <a:ext uri="{FF2B5EF4-FFF2-40B4-BE49-F238E27FC236}">
                <a16:creationId xmlns:a16="http://schemas.microsoft.com/office/drawing/2014/main" id="{0E2458C7-6B8E-B333-558F-2C6C755539ED}"/>
              </a:ext>
            </a:extLst>
          </p:cNvPr>
          <p:cNvSpPr txBox="1">
            <a:spLocks/>
          </p:cNvSpPr>
          <p:nvPr/>
        </p:nvSpPr>
        <p:spPr>
          <a:xfrm>
            <a:off x="500550" y="1770822"/>
            <a:ext cx="8375226" cy="229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ru-RU" sz="2400" dirty="0">
                <a:solidFill>
                  <a:srgbClr val="FFC000"/>
                </a:solidFill>
              </a:rPr>
              <a:t>1) </a:t>
            </a:r>
            <a:r>
              <a:rPr lang="en-US" sz="2400" b="0" dirty="0">
                <a:solidFill>
                  <a:schemeClr val="tx1"/>
                </a:solidFill>
              </a:rPr>
              <a:t>read repair</a:t>
            </a:r>
            <a:br>
              <a:rPr lang="ru-RU" sz="2400" b="0" dirty="0"/>
            </a:br>
            <a:br>
              <a:rPr lang="ru-RU" sz="2400" b="0" dirty="0"/>
            </a:br>
            <a:r>
              <a:rPr lang="ru-RU" sz="2400" dirty="0">
                <a:solidFill>
                  <a:srgbClr val="FFC000"/>
                </a:solidFill>
              </a:rPr>
              <a:t>2)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b="0" dirty="0">
                <a:solidFill>
                  <a:schemeClr val="tx1"/>
                </a:solidFill>
              </a:rPr>
              <a:t>Hinted Handoff</a:t>
            </a:r>
            <a:br>
              <a:rPr lang="ru-RU" sz="2400" b="0" dirty="0"/>
            </a:br>
            <a:br>
              <a:rPr lang="ru-RU" sz="2400" b="0" dirty="0"/>
            </a:br>
            <a:r>
              <a:rPr lang="ru-RU" sz="2400" dirty="0">
                <a:solidFill>
                  <a:srgbClr val="FFC000"/>
                </a:solidFill>
              </a:rPr>
              <a:t>3) </a:t>
            </a:r>
            <a:r>
              <a:rPr lang="en-US" sz="2400" b="0" dirty="0">
                <a:solidFill>
                  <a:schemeClr val="tx1"/>
                </a:solidFill>
              </a:rPr>
              <a:t>anti-entropy</a:t>
            </a:r>
            <a:endParaRPr lang="ru-RU" sz="2400" b="0" dirty="0"/>
          </a:p>
        </p:txBody>
      </p:sp>
    </p:spTree>
    <p:extLst>
      <p:ext uri="{BB962C8B-B14F-4D97-AF65-F5344CB8AC3E}">
        <p14:creationId xmlns:p14="http://schemas.microsoft.com/office/powerpoint/2010/main" val="3000912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D4C105-CE1E-4E4F-A6D1-915B6B760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3577"/>
            <a:ext cx="9144000" cy="477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86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1"/>
          <p:cNvSpPr txBox="1">
            <a:spLocks noGrp="1"/>
          </p:cNvSpPr>
          <p:nvPr>
            <p:ph type="title"/>
          </p:nvPr>
        </p:nvSpPr>
        <p:spPr>
          <a:xfrm>
            <a:off x="304800" y="528525"/>
            <a:ext cx="8910221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Compression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102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FC70EF3-2278-6278-D31B-845D629C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Преимущества</a:t>
            </a:r>
          </a:p>
        </p:txBody>
      </p:sp>
      <p:sp>
        <p:nvSpPr>
          <p:cNvPr id="4" name="Google Shape;276;p51">
            <a:extLst>
              <a:ext uri="{FF2B5EF4-FFF2-40B4-BE49-F238E27FC236}">
                <a16:creationId xmlns:a16="http://schemas.microsoft.com/office/drawing/2014/main" id="{0E2458C7-6B8E-B333-558F-2C6C755539ED}"/>
              </a:ext>
            </a:extLst>
          </p:cNvPr>
          <p:cNvSpPr txBox="1">
            <a:spLocks/>
          </p:cNvSpPr>
          <p:nvPr/>
        </p:nvSpPr>
        <p:spPr>
          <a:xfrm>
            <a:off x="500550" y="1747180"/>
            <a:ext cx="8375226" cy="1564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ru-RU" sz="2400" dirty="0">
                <a:solidFill>
                  <a:srgbClr val="FFC000"/>
                </a:solidFill>
              </a:rPr>
              <a:t>1) </a:t>
            </a:r>
            <a:r>
              <a:rPr lang="en-US" sz="2400" b="0" dirty="0">
                <a:solidFill>
                  <a:schemeClr val="tx1"/>
                </a:solidFill>
              </a:rPr>
              <a:t>JZ4</a:t>
            </a:r>
            <a:br>
              <a:rPr lang="ru-RU" sz="2400" b="0" dirty="0"/>
            </a:br>
            <a:br>
              <a:rPr lang="ru-RU" sz="2400" b="0" dirty="0"/>
            </a:br>
            <a:r>
              <a:rPr lang="ru-RU" sz="2400" dirty="0">
                <a:solidFill>
                  <a:srgbClr val="FFC000"/>
                </a:solidFill>
              </a:rPr>
              <a:t>2) </a:t>
            </a:r>
            <a:r>
              <a:rPr lang="en-US" sz="2400" b="0" dirty="0">
                <a:solidFill>
                  <a:schemeClr val="tx1"/>
                </a:solidFill>
              </a:rPr>
              <a:t>LZ4HC</a:t>
            </a:r>
            <a:endParaRPr lang="ru-RU" sz="2400" b="0" dirty="0"/>
          </a:p>
        </p:txBody>
      </p:sp>
    </p:spTree>
    <p:extLst>
      <p:ext uri="{BB962C8B-B14F-4D97-AF65-F5344CB8AC3E}">
        <p14:creationId xmlns:p14="http://schemas.microsoft.com/office/powerpoint/2010/main" val="1359363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1"/>
          <p:cNvSpPr txBox="1">
            <a:spLocks noGrp="1"/>
          </p:cNvSpPr>
          <p:nvPr>
            <p:ph type="title"/>
          </p:nvPr>
        </p:nvSpPr>
        <p:spPr>
          <a:xfrm>
            <a:off x="150920" y="528525"/>
            <a:ext cx="9064101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Чего нельзя делать разработчику </a:t>
            </a:r>
            <a:r>
              <a:rPr lang="en-US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4150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DC0BCFD0-E860-45AC-955F-D654200FB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35000" indent="-514350">
              <a:buAutoNum type="arabicParenR"/>
            </a:pPr>
            <a:r>
              <a:rPr lang="en-US" sz="3200" dirty="0"/>
              <a:t>Allow filtering</a:t>
            </a:r>
          </a:p>
          <a:p>
            <a:pPr marL="635000" indent="-514350">
              <a:buFont typeface="Roboto"/>
              <a:buAutoNum type="arabicParenR"/>
            </a:pPr>
            <a:r>
              <a:rPr lang="ru-RU" sz="3200" dirty="0"/>
              <a:t>Выходить на уровень кластера</a:t>
            </a:r>
            <a:endParaRPr lang="en-US" sz="3200" dirty="0"/>
          </a:p>
        </p:txBody>
      </p:sp>
      <p:pic>
        <p:nvPicPr>
          <p:cNvPr id="6" name="Google Shape;586;p80">
            <a:extLst>
              <a:ext uri="{FF2B5EF4-FFF2-40B4-BE49-F238E27FC236}">
                <a16:creationId xmlns:a16="http://schemas.microsoft.com/office/drawing/2014/main" id="{F2C0563F-5580-4007-A43E-C712E010C5D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46850" y="940094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1215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1"/>
          <p:cNvSpPr txBox="1">
            <a:spLocks noGrp="1"/>
          </p:cNvSpPr>
          <p:nvPr>
            <p:ph type="title"/>
          </p:nvPr>
        </p:nvSpPr>
        <p:spPr>
          <a:xfrm>
            <a:off x="150920" y="528525"/>
            <a:ext cx="9064101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/>
              <a:t>Денормализация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8479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CC5909-6FAC-4443-8357-A35EA585E208}"/>
              </a:ext>
            </a:extLst>
          </p:cNvPr>
          <p:cNvSpPr txBox="1"/>
          <p:nvPr/>
        </p:nvSpPr>
        <p:spPr>
          <a:xfrm>
            <a:off x="2037425" y="324952"/>
            <a:ext cx="5069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Плюшки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349D6-7F4E-44DC-A4A8-18A79B0A9ED8}"/>
              </a:ext>
            </a:extLst>
          </p:cNvPr>
          <p:cNvSpPr txBox="1"/>
          <p:nvPr/>
        </p:nvSpPr>
        <p:spPr>
          <a:xfrm>
            <a:off x="195308" y="1814384"/>
            <a:ext cx="875338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3200" dirty="0"/>
              <a:t> Более быстрое чтение данных</a:t>
            </a:r>
          </a:p>
          <a:p>
            <a:pPr marL="342900" indent="-342900">
              <a:buAutoNum type="arabicParenR"/>
            </a:pPr>
            <a:endParaRPr lang="ru-RU" sz="3200" dirty="0"/>
          </a:p>
          <a:p>
            <a:pPr marL="342900" indent="-342900">
              <a:buAutoNum type="arabicParenR"/>
            </a:pPr>
            <a:r>
              <a:rPr lang="ru-RU" sz="3200" dirty="0"/>
              <a:t> Более простые и читабельные запросы      ( </a:t>
            </a:r>
            <a:r>
              <a:rPr lang="en-US" sz="3200" dirty="0"/>
              <a:t>Query )</a:t>
            </a:r>
          </a:p>
          <a:p>
            <a:pPr marL="342900" indent="-342900">
              <a:buAutoNum type="arabicParenR"/>
            </a:pPr>
            <a:endParaRPr lang="ru-RU" sz="3200" dirty="0"/>
          </a:p>
          <a:p>
            <a:pPr marL="342900" indent="-342900">
              <a:buAutoNum type="arabicParenR"/>
            </a:pPr>
            <a:r>
              <a:rPr lang="ru-RU" sz="3200" dirty="0"/>
              <a:t> При появлении новых запросов и требований можно легко и быстро добавлять новые таблицы и соединять их</a:t>
            </a:r>
          </a:p>
        </p:txBody>
      </p:sp>
      <p:pic>
        <p:nvPicPr>
          <p:cNvPr id="10" name="Рисунок 9" descr="Влюбленное лицо со сплошной заливкой со сплошной заливкой">
            <a:extLst>
              <a:ext uri="{FF2B5EF4-FFF2-40B4-BE49-F238E27FC236}">
                <a16:creationId xmlns:a16="http://schemas.microsoft.com/office/drawing/2014/main" id="{E5F65640-67DA-4BF0-9DAE-924FD813A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799" y="8999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30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CC5909-6FAC-4443-8357-A35EA585E208}"/>
              </a:ext>
            </a:extLst>
          </p:cNvPr>
          <p:cNvSpPr txBox="1"/>
          <p:nvPr/>
        </p:nvSpPr>
        <p:spPr>
          <a:xfrm>
            <a:off x="2037425" y="324952"/>
            <a:ext cx="5069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Минусы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349D6-7F4E-44DC-A4A8-18A79B0A9ED8}"/>
              </a:ext>
            </a:extLst>
          </p:cNvPr>
          <p:cNvSpPr txBox="1"/>
          <p:nvPr/>
        </p:nvSpPr>
        <p:spPr>
          <a:xfrm>
            <a:off x="195308" y="2217976"/>
            <a:ext cx="87533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3200" dirty="0"/>
              <a:t> Быстрее расходуется память</a:t>
            </a:r>
          </a:p>
          <a:p>
            <a:pPr marL="342900" indent="-342900">
              <a:buAutoNum type="arabicParenR"/>
            </a:pPr>
            <a:endParaRPr lang="ru-RU" sz="3200" dirty="0"/>
          </a:p>
          <a:p>
            <a:pPr marL="342900" indent="-342900">
              <a:buAutoNum type="arabicParenR"/>
            </a:pPr>
            <a:r>
              <a:rPr lang="ru-RU" sz="3200" dirty="0"/>
              <a:t> Приходиться выполнять больше работы с таблицами и кодом</a:t>
            </a:r>
            <a:endParaRPr lang="en-US" sz="3200" dirty="0"/>
          </a:p>
          <a:p>
            <a:pPr marL="342900" indent="-342900">
              <a:buAutoNum type="arabicParenR"/>
            </a:pPr>
            <a:endParaRPr lang="ru-RU" sz="3200" dirty="0"/>
          </a:p>
          <a:p>
            <a:pPr marL="342900" indent="-342900">
              <a:buAutoNum type="arabicParenR"/>
            </a:pPr>
            <a:r>
              <a:rPr lang="ru-RU" sz="3200" dirty="0"/>
              <a:t> Придется поплакать если вам дадут чужую БД (((</a:t>
            </a:r>
          </a:p>
        </p:txBody>
      </p:sp>
      <p:pic>
        <p:nvPicPr>
          <p:cNvPr id="5" name="Рисунок 4" descr="Контур лица дьявола со сплошной заливкой">
            <a:extLst>
              <a:ext uri="{FF2B5EF4-FFF2-40B4-BE49-F238E27FC236}">
                <a16:creationId xmlns:a16="http://schemas.microsoft.com/office/drawing/2014/main" id="{152BE1E5-A464-4463-A16B-4DFC8FA5B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799" y="10328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7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>
            <a:spLocks noGrp="1"/>
          </p:cNvSpPr>
          <p:nvPr>
            <p:ph type="title"/>
          </p:nvPr>
        </p:nvSpPr>
        <p:spPr>
          <a:xfrm>
            <a:off x="500550" y="423226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Маршрут вебинара</a:t>
            </a:r>
            <a:endParaRPr dirty="0"/>
          </a:p>
        </p:txBody>
      </p:sp>
      <p:sp>
        <p:nvSpPr>
          <p:cNvPr id="238" name="Google Shape;238;p47"/>
          <p:cNvSpPr/>
          <p:nvPr/>
        </p:nvSpPr>
        <p:spPr>
          <a:xfrm>
            <a:off x="2962983" y="1412694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Знакомство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47"/>
          <p:cNvSpPr/>
          <p:nvPr/>
        </p:nvSpPr>
        <p:spPr>
          <a:xfrm>
            <a:off x="2962983" y="2328703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Быстро повторим пройденный материал</a:t>
            </a:r>
            <a:endParaRPr lang="en-US"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47"/>
          <p:cNvSpPr/>
          <p:nvPr/>
        </p:nvSpPr>
        <p:spPr>
          <a:xfrm>
            <a:off x="2962983" y="3244733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Узнаем про паттерны и функции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47"/>
          <p:cNvSpPr/>
          <p:nvPr/>
        </p:nvSpPr>
        <p:spPr>
          <a:xfrm>
            <a:off x="2962983" y="4160746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Primary key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47"/>
          <p:cNvSpPr/>
          <p:nvPr/>
        </p:nvSpPr>
        <p:spPr>
          <a:xfrm>
            <a:off x="2962983" y="5076682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</a:t>
            </a: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опрактикуемся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47"/>
          <p:cNvSpPr/>
          <p:nvPr/>
        </p:nvSpPr>
        <p:spPr>
          <a:xfrm>
            <a:off x="2962983" y="5915419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Рефлексия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4" name="Google Shape;244;p47"/>
          <p:cNvCxnSpPr>
            <a:stCxn id="238" idx="1"/>
            <a:endCxn id="239" idx="1"/>
          </p:cNvCxnSpPr>
          <p:nvPr/>
        </p:nvCxnSpPr>
        <p:spPr>
          <a:xfrm>
            <a:off x="2962983" y="1663494"/>
            <a:ext cx="600" cy="9159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47"/>
          <p:cNvCxnSpPr>
            <a:stCxn id="239" idx="1"/>
            <a:endCxn id="240" idx="1"/>
          </p:cNvCxnSpPr>
          <p:nvPr/>
        </p:nvCxnSpPr>
        <p:spPr>
          <a:xfrm>
            <a:off x="2962983" y="2579503"/>
            <a:ext cx="600" cy="9159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47"/>
          <p:cNvCxnSpPr>
            <a:stCxn id="240" idx="1"/>
            <a:endCxn id="241" idx="1"/>
          </p:cNvCxnSpPr>
          <p:nvPr/>
        </p:nvCxnSpPr>
        <p:spPr>
          <a:xfrm>
            <a:off x="2962983" y="3495533"/>
            <a:ext cx="600" cy="9159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47"/>
          <p:cNvCxnSpPr>
            <a:stCxn id="241" idx="1"/>
            <a:endCxn id="242" idx="1"/>
          </p:cNvCxnSpPr>
          <p:nvPr/>
        </p:nvCxnSpPr>
        <p:spPr>
          <a:xfrm>
            <a:off x="2962983" y="4411546"/>
            <a:ext cx="600" cy="9159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47"/>
          <p:cNvCxnSpPr>
            <a:stCxn id="242" idx="1"/>
            <a:endCxn id="243" idx="1"/>
          </p:cNvCxnSpPr>
          <p:nvPr/>
        </p:nvCxnSpPr>
        <p:spPr>
          <a:xfrm>
            <a:off x="2962983" y="5327482"/>
            <a:ext cx="600" cy="8388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1"/>
          <p:cNvSpPr txBox="1">
            <a:spLocks noGrp="1"/>
          </p:cNvSpPr>
          <p:nvPr>
            <p:ph type="title"/>
          </p:nvPr>
        </p:nvSpPr>
        <p:spPr>
          <a:xfrm>
            <a:off x="150920" y="528525"/>
            <a:ext cx="9064101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5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Транзакции</a:t>
            </a:r>
            <a:endParaRPr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888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2"/>
          <p:cNvSpPr txBox="1">
            <a:spLocks noGrp="1"/>
          </p:cNvSpPr>
          <p:nvPr>
            <p:ph type="title"/>
          </p:nvPr>
        </p:nvSpPr>
        <p:spPr>
          <a:xfrm>
            <a:off x="94420" y="1405889"/>
            <a:ext cx="8955160" cy="4480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accent2"/>
                </a:solidFill>
              </a:rPr>
              <a:t>			Свойства транзакций</a:t>
            </a:r>
            <a:br>
              <a:rPr lang="en-US" sz="2400" dirty="0">
                <a:solidFill>
                  <a:schemeClr val="accent2"/>
                </a:solidFill>
              </a:rPr>
            </a:br>
            <a:br>
              <a:rPr lang="ru-RU" sz="2400" dirty="0">
                <a:solidFill>
                  <a:schemeClr val="accent2"/>
                </a:solidFill>
              </a:rPr>
            </a:br>
            <a:r>
              <a:rPr lang="ru-RU" sz="2400" dirty="0">
                <a:solidFill>
                  <a:schemeClr val="accent4"/>
                </a:solidFill>
              </a:rPr>
              <a:t>1</a:t>
            </a:r>
            <a:r>
              <a:rPr lang="en-US" sz="2400" dirty="0">
                <a:solidFill>
                  <a:schemeClr val="accent4"/>
                </a:solidFill>
              </a:rPr>
              <a:t>) </a:t>
            </a:r>
            <a:r>
              <a:rPr lang="ru-RU" sz="2400" b="0" dirty="0">
                <a:solidFill>
                  <a:schemeClr val="accent2"/>
                </a:solidFill>
              </a:rPr>
              <a:t>Позволяет выполнять несколько запросов разом</a:t>
            </a:r>
            <a:br>
              <a:rPr lang="ru-RU" sz="2400" b="0" dirty="0">
                <a:solidFill>
                  <a:schemeClr val="accent2"/>
                </a:solidFill>
              </a:rPr>
            </a:br>
            <a:br>
              <a:rPr lang="ru-RU" sz="2400" b="0" dirty="0">
                <a:solidFill>
                  <a:schemeClr val="accent2"/>
                </a:solidFill>
              </a:rPr>
            </a:br>
            <a:r>
              <a:rPr lang="ru-RU" sz="2400" dirty="0">
                <a:solidFill>
                  <a:schemeClr val="accent4"/>
                </a:solidFill>
              </a:rPr>
              <a:t>2</a:t>
            </a:r>
            <a:r>
              <a:rPr lang="en-US" sz="2400" dirty="0">
                <a:solidFill>
                  <a:schemeClr val="accent4"/>
                </a:solidFill>
              </a:rPr>
              <a:t>) </a:t>
            </a:r>
            <a:r>
              <a:rPr lang="ru-RU" sz="2400" b="0" dirty="0">
                <a:solidFill>
                  <a:schemeClr val="accent2"/>
                </a:solidFill>
              </a:rPr>
              <a:t>Является атомарным</a:t>
            </a:r>
            <a:endParaRPr sz="2400" b="0" dirty="0">
              <a:solidFill>
                <a:schemeClr val="accent2"/>
              </a:solidFill>
            </a:endParaRPr>
          </a:p>
        </p:txBody>
      </p:sp>
      <p:pic>
        <p:nvPicPr>
          <p:cNvPr id="4" name="Google Shape;478;p77">
            <a:extLst>
              <a:ext uri="{FF2B5EF4-FFF2-40B4-BE49-F238E27FC236}">
                <a16:creationId xmlns:a16="http://schemas.microsoft.com/office/drawing/2014/main" id="{B3AE1BB7-AFE7-4A30-8B82-8D3CB43EF0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8186" y="578263"/>
            <a:ext cx="827628" cy="827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2766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C9B24CE-9698-4ADF-A9B1-98702A9F8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96897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7"/>
          <p:cNvSpPr txBox="1">
            <a:spLocks noGrp="1"/>
          </p:cNvSpPr>
          <p:nvPr>
            <p:ph type="title"/>
          </p:nvPr>
        </p:nvSpPr>
        <p:spPr>
          <a:xfrm>
            <a:off x="956225" y="147525"/>
            <a:ext cx="7706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387" name="Google Shape;387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750" y="3949989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67"/>
          <p:cNvSpPr txBox="1"/>
          <p:nvPr/>
        </p:nvSpPr>
        <p:spPr>
          <a:xfrm>
            <a:off x="1750800" y="3958006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9" name="Google Shape;389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5725" y="3949989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67"/>
          <p:cNvSpPr txBox="1"/>
          <p:nvPr/>
        </p:nvSpPr>
        <p:spPr>
          <a:xfrm>
            <a:off x="5119475" y="3958006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0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 для проверки</a:t>
            </a:r>
            <a:endParaRPr/>
          </a:p>
        </p:txBody>
      </p:sp>
      <p:sp>
        <p:nvSpPr>
          <p:cNvPr id="337" name="Google Shape;337;p60"/>
          <p:cNvSpPr txBox="1">
            <a:spLocks noGrp="1"/>
          </p:cNvSpPr>
          <p:nvPr>
            <p:ph type="subTitle" idx="4294967295"/>
          </p:nvPr>
        </p:nvSpPr>
        <p:spPr>
          <a:xfrm>
            <a:off x="544450" y="1121225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Вопросы для проверки</a:t>
            </a:r>
            <a:endParaRPr sz="1500" b="1">
              <a:solidFill>
                <a:srgbClr val="FF9900"/>
              </a:solidFill>
            </a:endParaRPr>
          </a:p>
        </p:txBody>
      </p:sp>
      <p:graphicFrame>
        <p:nvGraphicFramePr>
          <p:cNvPr id="338" name="Google Shape;338;p60"/>
          <p:cNvGraphicFramePr/>
          <p:nvPr>
            <p:extLst>
              <p:ext uri="{D42A27DB-BD31-4B8C-83A1-F6EECF244321}">
                <p14:modId xmlns:p14="http://schemas.microsoft.com/office/powerpoint/2010/main" val="2753971479"/>
              </p:ext>
            </p:extLst>
          </p:nvPr>
        </p:nvGraphicFramePr>
        <p:xfrm>
          <a:off x="952500" y="2058925"/>
          <a:ext cx="7239000" cy="1380846"/>
        </p:xfrm>
        <a:graphic>
          <a:graphicData uri="http://schemas.openxmlformats.org/drawingml/2006/table">
            <a:tbl>
              <a:tblPr>
                <a:noFill/>
                <a:tableStyleId>{A8ED6FB2-7271-41DA-9886-1D3BE4633C50}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Сильные и слабые стороны </a:t>
                      </a:r>
                      <a:r>
                        <a:rPr lang="ru-RU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денормализации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чего используется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partition key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clustering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key ?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Перечислите типы восстановления данных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8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Рефлексия</a:t>
            </a:r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  <p:pic>
        <p:nvPicPr>
          <p:cNvPr id="424" name="Google Shape;424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5125" y="2126875"/>
            <a:ext cx="811250" cy="811231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72"/>
          <p:cNvSpPr txBox="1"/>
          <p:nvPr/>
        </p:nvSpPr>
        <p:spPr>
          <a:xfrm>
            <a:off x="3025500" y="2476400"/>
            <a:ext cx="6825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 какими впечатлениями уходите с вебинара?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6" name="Google Shape;426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5127" y="340985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72"/>
          <p:cNvSpPr txBox="1"/>
          <p:nvPr/>
        </p:nvSpPr>
        <p:spPr>
          <a:xfrm>
            <a:off x="3025500" y="3498575"/>
            <a:ext cx="4506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будете применять на практике то, что узнали на вебинаре?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Список материалов для дополниельного изучения</a:t>
            </a:r>
            <a:endParaRPr dirty="0"/>
          </a:p>
        </p:txBody>
      </p:sp>
      <p:sp>
        <p:nvSpPr>
          <p:cNvPr id="380" name="Google Shape;380;p66"/>
          <p:cNvSpPr txBox="1">
            <a:spLocks noGrp="1"/>
          </p:cNvSpPr>
          <p:nvPr>
            <p:ph type="body" idx="4294967295"/>
          </p:nvPr>
        </p:nvSpPr>
        <p:spPr>
          <a:xfrm>
            <a:off x="311700" y="2084830"/>
            <a:ext cx="8520599" cy="37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 dirty="0"/>
              <a:t>Сайт</a:t>
            </a:r>
            <a:r>
              <a:rPr lang="en-US" sz="2000" dirty="0"/>
              <a:t> -&gt; https://www.edureka.co/blog/introduction-to-snitches-in-cassandra/?utm_source=hashnode&amp;utm_medium=hashnode+rix&amp;utm_campaign=rix_chatbot_answer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endParaRPr lang="en-US"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 dirty="0"/>
              <a:t>Статья</a:t>
            </a:r>
            <a:r>
              <a:rPr lang="en-US" sz="2000" dirty="0"/>
              <a:t> -&gt; https://www.baeldung.com/cassandra-keys?utm_source=hashnode&amp;utm_medium=hashnode+rix&amp;utm_campaign=rix_chatbot_answer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endParaRPr lang="en-US"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 dirty="0"/>
              <a:t>Пример кода/конфига и др. на github OTUS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endParaRPr sz="13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4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Заполните, пожалуйста,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опрос о занятии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 ссылке в чате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sp>
        <p:nvSpPr>
          <p:cNvPr id="254" name="Google Shape;254;p48"/>
          <p:cNvSpPr txBox="1">
            <a:spLocks noGrp="1"/>
          </p:cNvSpPr>
          <p:nvPr>
            <p:ph type="subTitle" idx="4294967295"/>
          </p:nvPr>
        </p:nvSpPr>
        <p:spPr>
          <a:xfrm>
            <a:off x="544450" y="1121225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  <p:graphicFrame>
        <p:nvGraphicFramePr>
          <p:cNvPr id="255" name="Google Shape;255;p48"/>
          <p:cNvGraphicFramePr/>
          <p:nvPr>
            <p:extLst>
              <p:ext uri="{D42A27DB-BD31-4B8C-83A1-F6EECF244321}">
                <p14:modId xmlns:p14="http://schemas.microsoft.com/office/powerpoint/2010/main" val="2101687881"/>
              </p:ext>
            </p:extLst>
          </p:nvPr>
        </p:nvGraphicFramePr>
        <p:xfrm>
          <a:off x="952500" y="2058925"/>
          <a:ext cx="7239000" cy="1397165"/>
        </p:xfrm>
        <a:graphic>
          <a:graphicData uri="http://schemas.openxmlformats.org/drawingml/2006/table">
            <a:tbl>
              <a:tblPr>
                <a:noFill/>
                <a:tableStyleId>{A8ED6FB2-7271-41DA-9886-1D3BE4633C50}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Разобраться в работе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Primary Key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Cassandra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</a:t>
                      </a: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равильно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подходить в выбору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Primary key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Разобраться в работе компонентов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Cassandra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1"/>
          <p:cNvSpPr txBox="1">
            <a:spLocks noGrp="1"/>
          </p:cNvSpPr>
          <p:nvPr>
            <p:ph type="title"/>
          </p:nvPr>
        </p:nvSpPr>
        <p:spPr>
          <a:xfrm>
            <a:off x="150920" y="528525"/>
            <a:ext cx="9064101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Primary Key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935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2"/>
          <p:cNvSpPr txBox="1">
            <a:spLocks noGrp="1"/>
          </p:cNvSpPr>
          <p:nvPr>
            <p:ph type="title"/>
          </p:nvPr>
        </p:nvSpPr>
        <p:spPr>
          <a:xfrm>
            <a:off x="94420" y="1405890"/>
            <a:ext cx="4175739" cy="4046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dirty="0">
                <a:solidFill>
                  <a:schemeClr val="accent2"/>
                </a:solidFill>
              </a:rPr>
              <a:t>	</a:t>
            </a:r>
            <a:r>
              <a:rPr lang="en-US" sz="2400" b="0" dirty="0">
                <a:solidFill>
                  <a:schemeClr val="accent2"/>
                </a:solidFill>
              </a:rPr>
              <a:t>Partition key</a:t>
            </a:r>
            <a:br>
              <a:rPr lang="en-US" sz="2400" b="0" dirty="0">
                <a:solidFill>
                  <a:schemeClr val="accent2"/>
                </a:solidFill>
              </a:rPr>
            </a:b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1) </a:t>
            </a:r>
            <a:r>
              <a:rPr lang="ru-RU" sz="2400" b="0" dirty="0">
                <a:solidFill>
                  <a:schemeClr val="accent2"/>
                </a:solidFill>
              </a:rPr>
              <a:t>Отвечает за расположение записей в рамках узла</a:t>
            </a:r>
            <a:br>
              <a:rPr lang="ru-RU" sz="2400" b="0" dirty="0">
                <a:solidFill>
                  <a:schemeClr val="accent2"/>
                </a:solidFill>
              </a:rPr>
            </a:br>
            <a:br>
              <a:rPr lang="en-US" sz="2400" b="0" dirty="0">
                <a:solidFill>
                  <a:schemeClr val="accent2"/>
                </a:solidFill>
              </a:rPr>
            </a:br>
            <a:r>
              <a:rPr lang="ru-RU" sz="2400" b="0" dirty="0">
                <a:solidFill>
                  <a:schemeClr val="accent2"/>
                </a:solidFill>
              </a:rPr>
              <a:t>2) Является обязательным</a:t>
            </a:r>
            <a:endParaRPr sz="2400" b="0" dirty="0">
              <a:solidFill>
                <a:schemeClr val="accent2"/>
              </a:solidFill>
            </a:endParaRPr>
          </a:p>
        </p:txBody>
      </p:sp>
      <p:pic>
        <p:nvPicPr>
          <p:cNvPr id="3" name="Google Shape;426;p72">
            <a:extLst>
              <a:ext uri="{FF2B5EF4-FFF2-40B4-BE49-F238E27FC236}">
                <a16:creationId xmlns:a16="http://schemas.microsoft.com/office/drawing/2014/main" id="{20F5BF1A-0B77-48E3-BFAA-66561A7ABDB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8186" y="497982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81;p52">
            <a:extLst>
              <a:ext uri="{FF2B5EF4-FFF2-40B4-BE49-F238E27FC236}">
                <a16:creationId xmlns:a16="http://schemas.microsoft.com/office/drawing/2014/main" id="{5973FE94-74D9-4954-93EB-9C7EEFA734DB}"/>
              </a:ext>
            </a:extLst>
          </p:cNvPr>
          <p:cNvSpPr txBox="1">
            <a:spLocks/>
          </p:cNvSpPr>
          <p:nvPr/>
        </p:nvSpPr>
        <p:spPr>
          <a:xfrm>
            <a:off x="4472591" y="1405890"/>
            <a:ext cx="4175739" cy="404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2400" b="0" dirty="0">
                <a:solidFill>
                  <a:schemeClr val="accent2"/>
                </a:solidFill>
              </a:rPr>
              <a:t>	</a:t>
            </a:r>
            <a:r>
              <a:rPr lang="en-US" sz="2400" b="0" dirty="0">
                <a:solidFill>
                  <a:schemeClr val="accent2"/>
                </a:solidFill>
              </a:rPr>
              <a:t>Clustering</a:t>
            </a:r>
            <a:r>
              <a:rPr lang="ru-RU" sz="2400" b="0" dirty="0">
                <a:solidFill>
                  <a:schemeClr val="accent2"/>
                </a:solidFill>
              </a:rPr>
              <a:t> </a:t>
            </a:r>
            <a:r>
              <a:rPr lang="ru-RU" sz="2400" b="0" dirty="0" err="1">
                <a:solidFill>
                  <a:schemeClr val="accent2"/>
                </a:solidFill>
              </a:rPr>
              <a:t>key</a:t>
            </a:r>
            <a:br>
              <a:rPr lang="ru-RU" sz="2400" b="0" dirty="0">
                <a:solidFill>
                  <a:schemeClr val="accent2"/>
                </a:solidFill>
              </a:rPr>
            </a:br>
            <a:br>
              <a:rPr lang="ru-RU" sz="2400" b="0" dirty="0">
                <a:solidFill>
                  <a:schemeClr val="accent2"/>
                </a:solidFill>
              </a:rPr>
            </a:br>
            <a:r>
              <a:rPr lang="ru-RU" sz="2400" b="0" dirty="0">
                <a:solidFill>
                  <a:schemeClr val="accent2"/>
                </a:solidFill>
              </a:rPr>
              <a:t>1) Отвечает за сортировку записей</a:t>
            </a:r>
            <a:br>
              <a:rPr lang="ru-RU" sz="2400" b="0" dirty="0">
                <a:solidFill>
                  <a:schemeClr val="accent2"/>
                </a:solidFill>
              </a:rPr>
            </a:br>
            <a:endParaRPr lang="en-US" sz="2400" b="0" dirty="0">
              <a:solidFill>
                <a:schemeClr val="accent2"/>
              </a:solidFill>
            </a:endParaRPr>
          </a:p>
          <a:p>
            <a:r>
              <a:rPr lang="ru-RU" sz="2400" b="0" dirty="0">
                <a:solidFill>
                  <a:schemeClr val="accent2"/>
                </a:solidFill>
              </a:rPr>
              <a:t>2) Является оптимальным</a:t>
            </a:r>
          </a:p>
        </p:txBody>
      </p:sp>
    </p:spTree>
    <p:extLst>
      <p:ext uri="{BB962C8B-B14F-4D97-AF65-F5344CB8AC3E}">
        <p14:creationId xmlns:p14="http://schemas.microsoft.com/office/powerpoint/2010/main" val="410259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2"/>
          <p:cNvSpPr txBox="1">
            <a:spLocks noGrp="1"/>
          </p:cNvSpPr>
          <p:nvPr>
            <p:ph type="title"/>
          </p:nvPr>
        </p:nvSpPr>
        <p:spPr>
          <a:xfrm>
            <a:off x="328474" y="1405890"/>
            <a:ext cx="8522563" cy="4046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dirty="0">
                <a:solidFill>
                  <a:schemeClr val="accent2"/>
                </a:solidFill>
              </a:rPr>
              <a:t>		Как выбирается </a:t>
            </a:r>
            <a:r>
              <a:rPr lang="en-US" sz="2400" b="0" dirty="0">
                <a:solidFill>
                  <a:schemeClr val="accent2"/>
                </a:solidFill>
              </a:rPr>
              <a:t>Partition key:</a:t>
            </a:r>
            <a:br>
              <a:rPr lang="en-US" sz="2400" b="0" dirty="0">
                <a:solidFill>
                  <a:schemeClr val="accent2"/>
                </a:solidFill>
              </a:rPr>
            </a:br>
            <a:br>
              <a:rPr lang="ru-RU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1) </a:t>
            </a:r>
            <a:r>
              <a:rPr lang="ru-RU" sz="2400" b="0" dirty="0">
                <a:solidFill>
                  <a:schemeClr val="accent2"/>
                </a:solidFill>
              </a:rPr>
              <a:t>Основан на базовом ключе выборки</a:t>
            </a:r>
            <a:br>
              <a:rPr lang="ru-RU" sz="2400" b="0" dirty="0">
                <a:solidFill>
                  <a:schemeClr val="accent2"/>
                </a:solidFill>
              </a:rPr>
            </a:br>
            <a:br>
              <a:rPr lang="ru-RU" sz="2400" b="0" dirty="0">
                <a:solidFill>
                  <a:schemeClr val="accent2"/>
                </a:solidFill>
              </a:rPr>
            </a:br>
            <a:r>
              <a:rPr lang="ru-RU" sz="2400" b="0" dirty="0">
                <a:solidFill>
                  <a:schemeClr val="accent2"/>
                </a:solidFill>
              </a:rPr>
              <a:t>2) Должен гарантировать равномерное распределение по</a:t>
            </a:r>
            <a:r>
              <a:rPr lang="en-US" sz="2400" b="0" dirty="0">
                <a:solidFill>
                  <a:schemeClr val="accent2"/>
                </a:solidFill>
              </a:rPr>
              <a:t>  </a:t>
            </a:r>
            <a:r>
              <a:rPr lang="ru-RU" sz="2400" b="0" dirty="0">
                <a:solidFill>
                  <a:schemeClr val="accent2"/>
                </a:solidFill>
              </a:rPr>
              <a:t>узлам</a:t>
            </a:r>
            <a:br>
              <a:rPr lang="ru-RU" sz="2400" b="0" dirty="0">
                <a:solidFill>
                  <a:schemeClr val="accent2"/>
                </a:solidFill>
              </a:rPr>
            </a:br>
            <a:br>
              <a:rPr lang="ru-RU" sz="2400" b="0" dirty="0">
                <a:solidFill>
                  <a:schemeClr val="accent2"/>
                </a:solidFill>
              </a:rPr>
            </a:br>
            <a:r>
              <a:rPr lang="ru-RU" sz="2400" b="0" dirty="0">
                <a:solidFill>
                  <a:schemeClr val="accent2"/>
                </a:solidFill>
              </a:rPr>
              <a:t>3) Может состоять из 1 или нескольких колонок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     ( composite columns )</a:t>
            </a:r>
            <a:endParaRPr sz="2400" b="0" dirty="0">
              <a:solidFill>
                <a:schemeClr val="accent2"/>
              </a:solidFill>
            </a:endParaRPr>
          </a:p>
        </p:txBody>
      </p:sp>
      <p:pic>
        <p:nvPicPr>
          <p:cNvPr id="3" name="Google Shape;426;p72">
            <a:extLst>
              <a:ext uri="{FF2B5EF4-FFF2-40B4-BE49-F238E27FC236}">
                <a16:creationId xmlns:a16="http://schemas.microsoft.com/office/drawing/2014/main" id="{20F5BF1A-0B77-48E3-BFAA-66561A7ABDB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8186" y="497982"/>
            <a:ext cx="827628" cy="827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23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2"/>
          <p:cNvSpPr txBox="1">
            <a:spLocks noGrp="1"/>
          </p:cNvSpPr>
          <p:nvPr>
            <p:ph type="title"/>
          </p:nvPr>
        </p:nvSpPr>
        <p:spPr>
          <a:xfrm>
            <a:off x="317979" y="1405890"/>
            <a:ext cx="8508042" cy="4046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dirty="0">
                <a:solidFill>
                  <a:schemeClr val="accent2"/>
                </a:solidFill>
              </a:rPr>
              <a:t>		Для чего нужен </a:t>
            </a:r>
            <a:r>
              <a:rPr lang="en-US" sz="2400" b="0" dirty="0">
                <a:solidFill>
                  <a:schemeClr val="accent2"/>
                </a:solidFill>
              </a:rPr>
              <a:t>Clustering key</a:t>
            </a:r>
            <a:br>
              <a:rPr lang="ru-RU" sz="2400" b="0" dirty="0">
                <a:solidFill>
                  <a:schemeClr val="accent2"/>
                </a:solidFill>
              </a:rPr>
            </a:br>
            <a:br>
              <a:rPr lang="ru-RU" sz="2400" b="0" dirty="0">
                <a:solidFill>
                  <a:schemeClr val="accent2"/>
                </a:solidFill>
              </a:rPr>
            </a:br>
            <a:r>
              <a:rPr lang="ru-RU" sz="2400" b="0" dirty="0">
                <a:solidFill>
                  <a:schemeClr val="accent2"/>
                </a:solidFill>
              </a:rPr>
              <a:t>1) Запрос по нескольким параметрам</a:t>
            </a:r>
            <a:br>
              <a:rPr lang="ru-RU" sz="2400" b="0" dirty="0">
                <a:solidFill>
                  <a:schemeClr val="accent2"/>
                </a:solidFill>
              </a:rPr>
            </a:br>
            <a:br>
              <a:rPr lang="ru-RU" sz="2400" b="0" dirty="0">
                <a:solidFill>
                  <a:schemeClr val="accent2"/>
                </a:solidFill>
              </a:rPr>
            </a:br>
            <a:r>
              <a:rPr lang="ru-RU" sz="2400" b="0" dirty="0">
                <a:solidFill>
                  <a:schemeClr val="accent2"/>
                </a:solidFill>
              </a:rPr>
              <a:t>2) При сортировке выборка выполняется быстрее</a:t>
            </a:r>
            <a:br>
              <a:rPr lang="ru-RU" sz="2400" b="0" dirty="0">
                <a:solidFill>
                  <a:schemeClr val="accent2"/>
                </a:solidFill>
              </a:rPr>
            </a:br>
            <a:br>
              <a:rPr lang="ru-RU" sz="2400" b="0" dirty="0">
                <a:solidFill>
                  <a:schemeClr val="accent2"/>
                </a:solidFill>
              </a:rPr>
            </a:br>
            <a:r>
              <a:rPr lang="ru-RU" sz="2400" b="0" dirty="0">
                <a:solidFill>
                  <a:schemeClr val="accent2"/>
                </a:solidFill>
              </a:rPr>
              <a:t>3) Данные хранятся в четком порядке</a:t>
            </a:r>
            <a:endParaRPr sz="2400" b="0" dirty="0">
              <a:solidFill>
                <a:schemeClr val="accent2"/>
              </a:solidFill>
            </a:endParaRPr>
          </a:p>
        </p:txBody>
      </p:sp>
      <p:pic>
        <p:nvPicPr>
          <p:cNvPr id="3" name="Google Shape;426;p72">
            <a:extLst>
              <a:ext uri="{FF2B5EF4-FFF2-40B4-BE49-F238E27FC236}">
                <a16:creationId xmlns:a16="http://schemas.microsoft.com/office/drawing/2014/main" id="{20F5BF1A-0B77-48E3-BFAA-66561A7ABDB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8186" y="497982"/>
            <a:ext cx="827628" cy="827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879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1"/>
          <p:cNvSpPr txBox="1">
            <a:spLocks noGrp="1"/>
          </p:cNvSpPr>
          <p:nvPr>
            <p:ph type="title"/>
          </p:nvPr>
        </p:nvSpPr>
        <p:spPr>
          <a:xfrm>
            <a:off x="150920" y="528525"/>
            <a:ext cx="9064101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Распределение данных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3550</TotalTime>
  <Words>663</Words>
  <Application>Microsoft Office PowerPoint</Application>
  <PresentationFormat>Экран (4:3)</PresentationFormat>
  <Paragraphs>87</Paragraphs>
  <Slides>38</Slides>
  <Notes>37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38</vt:i4>
      </vt:variant>
    </vt:vector>
  </HeadingPairs>
  <TitlesOfParts>
    <vt:vector size="44" baseType="lpstr">
      <vt:lpstr>Roboto</vt:lpstr>
      <vt:lpstr>Arial</vt:lpstr>
      <vt:lpstr>Courier New</vt:lpstr>
      <vt:lpstr>Светлая тема</vt:lpstr>
      <vt:lpstr>Светлая тема</vt:lpstr>
      <vt:lpstr>Светлая тема</vt:lpstr>
      <vt:lpstr>Компоненты Cassandra  Подробный разбор функционала</vt:lpstr>
      <vt:lpstr>Проверить, идет ли запись</vt:lpstr>
      <vt:lpstr>Маршрут вебинара</vt:lpstr>
      <vt:lpstr>Цели вебинара</vt:lpstr>
      <vt:lpstr>Primary Key</vt:lpstr>
      <vt:lpstr> Partition key  1) Отвечает за расположение записей в рамках узла  2) Является обязательным</vt:lpstr>
      <vt:lpstr>  Как выбирается Partition key:  1) Основан на базовом ключе выборки  2) Должен гарантировать равномерное распределение по  узлам  3) Может состоять из 1 или нескольких колонок      ( composite columns )</vt:lpstr>
      <vt:lpstr>  Для чего нужен Clustering key  1) Запрос по нескольким параметрам  2) При сортировке выборка выполняется быстрее  3) Данные хранятся в четком порядке</vt:lpstr>
      <vt:lpstr>Распределение данных</vt:lpstr>
      <vt:lpstr>    Random-partitioner  1) Равномерно распределяет данные по узлам  2) работает медленно относительно других  алгоритмов </vt:lpstr>
      <vt:lpstr>   Murmur Partitioner  1) использует алгоритм хэширования MurmurHash для получения 64 битного значения на основе Partition key полученное значение находиться в интервале от -2^63 до 2^63 - 1  2) работает крайне быстро ( в среднем 3 – 4 раза быстрее чем Random partitioner )  3) равномерно распределяет данные по узлам </vt:lpstr>
      <vt:lpstr>   Byte ordered partitioner  1) Сортирует записи на основе partition key  2) Высока вероятность плохой распределенности  3) Лучше оставить версию по умолчанию  ( MurmurPartitioner ) </vt:lpstr>
      <vt:lpstr>Collections</vt:lpstr>
      <vt:lpstr>Презентация PowerPoint</vt:lpstr>
      <vt:lpstr>Cassandra UDT ( User Defined Type )</vt:lpstr>
      <vt:lpstr>Презентация PowerPoint</vt:lpstr>
      <vt:lpstr>Snitch</vt:lpstr>
      <vt:lpstr>            Задачи  1) Соединить каждый узел с его кластером  2) Проверять неверное подключение узлов  3) Мониторинг подключение или отключение узлов</vt:lpstr>
      <vt:lpstr>   Разновидности  1) DynamicSnitch  2) PropertyFileSnitch  3) GossipingPropertyFileSnitch</vt:lpstr>
      <vt:lpstr>Восстановление данных</vt:lpstr>
      <vt:lpstr>Разновидности</vt:lpstr>
      <vt:lpstr>Презентация PowerPoint</vt:lpstr>
      <vt:lpstr>Compression</vt:lpstr>
      <vt:lpstr>Преимущества</vt:lpstr>
      <vt:lpstr>Чего нельзя делать разработчику ?</vt:lpstr>
      <vt:lpstr>Презентация PowerPoint</vt:lpstr>
      <vt:lpstr>Денормализация</vt:lpstr>
      <vt:lpstr>Презентация PowerPoint</vt:lpstr>
      <vt:lpstr>Презентация PowerPoint</vt:lpstr>
      <vt:lpstr>Транзакции</vt:lpstr>
      <vt:lpstr>   Свойства транзакций  1) Позволяет выполнять несколько запросов разом  2) Является атомарным</vt:lpstr>
      <vt:lpstr>Презентация PowerPoint</vt:lpstr>
      <vt:lpstr>Вопросы?</vt:lpstr>
      <vt:lpstr>Вопросы для проверки</vt:lpstr>
      <vt:lpstr>Рефлексия</vt:lpstr>
      <vt:lpstr>Рефлексия</vt:lpstr>
      <vt:lpstr>Список материалов для дополниельного изучения</vt:lpstr>
      <vt:lpstr>Заполните, пожалуйста, опрос о занятии по ссылке в чате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и применение Cassandra  </dc:title>
  <cp:lastModifiedBy>Admin</cp:lastModifiedBy>
  <cp:revision>572</cp:revision>
  <dcterms:modified xsi:type="dcterms:W3CDTF">2023-11-04T10:04:31Z</dcterms:modified>
</cp:coreProperties>
</file>