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Sunborn" charset="1" panose="00000500000000000000"/>
      <p:regular r:id="rId27"/>
    </p:embeddedFont>
    <p:embeddedFont>
      <p:font typeface="Gotham Bold" charset="1" panose="00000000000000000000"/>
      <p:regular r:id="rId28"/>
    </p:embeddedFont>
    <p:embeddedFont>
      <p:font typeface="Gotham" charset="1" panose="00000000000000000000"/>
      <p:regular r:id="rId29"/>
    </p:embeddedFont>
    <p:embeddedFont>
      <p:font typeface="Agrandir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95278" y="787349"/>
            <a:ext cx="318181" cy="482702"/>
          </a:xfrm>
          <a:custGeom>
            <a:avLst/>
            <a:gdLst/>
            <a:ahLst/>
            <a:cxnLst/>
            <a:rect r="r" b="b" t="t" l="l"/>
            <a:pathLst>
              <a:path h="482702" w="318181">
                <a:moveTo>
                  <a:pt x="0" y="0"/>
                </a:moveTo>
                <a:lnTo>
                  <a:pt x="318181" y="0"/>
                </a:lnTo>
                <a:lnTo>
                  <a:pt x="318181" y="482702"/>
                </a:lnTo>
                <a:lnTo>
                  <a:pt x="0" y="48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84671" y="7815020"/>
            <a:ext cx="3884540" cy="2471980"/>
          </a:xfrm>
          <a:custGeom>
            <a:avLst/>
            <a:gdLst/>
            <a:ahLst/>
            <a:cxnLst/>
            <a:rect r="r" b="b" t="t" l="l"/>
            <a:pathLst>
              <a:path h="2471980" w="3884540">
                <a:moveTo>
                  <a:pt x="0" y="0"/>
                </a:moveTo>
                <a:lnTo>
                  <a:pt x="3884540" y="0"/>
                </a:lnTo>
                <a:lnTo>
                  <a:pt x="3884540" y="2471980"/>
                </a:lnTo>
                <a:lnTo>
                  <a:pt x="0" y="247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95278" y="7489265"/>
            <a:ext cx="4130383" cy="1927512"/>
          </a:xfrm>
          <a:custGeom>
            <a:avLst/>
            <a:gdLst/>
            <a:ahLst/>
            <a:cxnLst/>
            <a:rect r="r" b="b" t="t" l="l"/>
            <a:pathLst>
              <a:path h="1927512" w="4130383">
                <a:moveTo>
                  <a:pt x="0" y="0"/>
                </a:moveTo>
                <a:lnTo>
                  <a:pt x="4130383" y="0"/>
                </a:lnTo>
                <a:lnTo>
                  <a:pt x="4130383" y="1927512"/>
                </a:lnTo>
                <a:lnTo>
                  <a:pt x="0" y="19275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69750" y="2344620"/>
            <a:ext cx="12213578" cy="411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72"/>
              </a:lnSpc>
            </a:pPr>
            <a:r>
              <a:rPr lang="en-US" sz="898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SQL QUERY PRACTICE WITH SPOTIFY DATASET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69750" y="6644070"/>
            <a:ext cx="13889550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Created By Ni Putu Ayu Sekar Pradnya Dewi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03507" y="814277"/>
            <a:ext cx="4084493" cy="38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7"/>
              </a:lnSpc>
              <a:spcBef>
                <a:spcPct val="0"/>
              </a:spcBef>
            </a:pPr>
            <a:r>
              <a:rPr lang="en-US" sz="22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Data Analyst Portofolio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F6F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47880" y="4194088"/>
            <a:ext cx="13889550" cy="18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58"/>
              </a:lnSpc>
            </a:pPr>
            <a:r>
              <a:rPr lang="en-US" sz="12362">
                <a:solidFill>
                  <a:srgbClr val="F6EDDD"/>
                </a:solidFill>
                <a:latin typeface="Sunborn"/>
                <a:ea typeface="Sunborn"/>
                <a:cs typeface="Sunborn"/>
                <a:sym typeface="Sunborn"/>
              </a:rPr>
              <a:t>Explanations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9206" y="2894077"/>
            <a:ext cx="11301259" cy="1412657"/>
          </a:xfrm>
          <a:custGeom>
            <a:avLst/>
            <a:gdLst/>
            <a:ahLst/>
            <a:cxnLst/>
            <a:rect r="r" b="b" t="t" l="l"/>
            <a:pathLst>
              <a:path h="1412657" w="11301259">
                <a:moveTo>
                  <a:pt x="0" y="0"/>
                </a:moveTo>
                <a:lnTo>
                  <a:pt x="11301258" y="0"/>
                </a:lnTo>
                <a:lnTo>
                  <a:pt x="11301258" y="1412657"/>
                </a:lnTo>
                <a:lnTo>
                  <a:pt x="0" y="1412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9206" y="4821084"/>
            <a:ext cx="14525966" cy="3431759"/>
          </a:xfrm>
          <a:custGeom>
            <a:avLst/>
            <a:gdLst/>
            <a:ahLst/>
            <a:cxnLst/>
            <a:rect r="r" b="b" t="t" l="l"/>
            <a:pathLst>
              <a:path h="3431759" w="14525966">
                <a:moveTo>
                  <a:pt x="0" y="0"/>
                </a:moveTo>
                <a:lnTo>
                  <a:pt x="14525965" y="0"/>
                </a:lnTo>
                <a:lnTo>
                  <a:pt x="14525965" y="3431759"/>
                </a:lnTo>
                <a:lnTo>
                  <a:pt x="0" y="34317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28700"/>
            <a:ext cx="2323698" cy="135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79"/>
              </a:lnSpc>
            </a:pPr>
            <a:r>
              <a:rPr lang="en-US" sz="89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1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52398" y="908639"/>
            <a:ext cx="12022116" cy="133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Show all track names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is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greater than the average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'Loudness'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is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greater than -5 dB.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Sort the data by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'Popularity'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descending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order.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4011297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274333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2099335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924994" y="2102259"/>
                </a:moveTo>
                <a:lnTo>
                  <a:pt x="0" y="2102259"/>
                </a:lnTo>
                <a:lnTo>
                  <a:pt x="0" y="0"/>
                </a:lnTo>
                <a:lnTo>
                  <a:pt x="924994" y="0"/>
                </a:lnTo>
                <a:lnTo>
                  <a:pt x="924994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0231" y="2501774"/>
            <a:ext cx="9528026" cy="3315307"/>
          </a:xfrm>
          <a:custGeom>
            <a:avLst/>
            <a:gdLst/>
            <a:ahLst/>
            <a:cxnLst/>
            <a:rect r="r" b="b" t="t" l="l"/>
            <a:pathLst>
              <a:path h="3315307" w="9528026">
                <a:moveTo>
                  <a:pt x="0" y="0"/>
                </a:moveTo>
                <a:lnTo>
                  <a:pt x="9528026" y="0"/>
                </a:lnTo>
                <a:lnTo>
                  <a:pt x="9528026" y="3315307"/>
                </a:lnTo>
                <a:lnTo>
                  <a:pt x="0" y="3315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94782" y="5994585"/>
            <a:ext cx="9644982" cy="4099774"/>
          </a:xfrm>
          <a:custGeom>
            <a:avLst/>
            <a:gdLst/>
            <a:ahLst/>
            <a:cxnLst/>
            <a:rect r="r" b="b" t="t" l="l"/>
            <a:pathLst>
              <a:path h="4099774" w="9644982">
                <a:moveTo>
                  <a:pt x="0" y="0"/>
                </a:moveTo>
                <a:lnTo>
                  <a:pt x="9644982" y="0"/>
                </a:lnTo>
                <a:lnTo>
                  <a:pt x="9644982" y="4099775"/>
                </a:lnTo>
                <a:lnTo>
                  <a:pt x="0" y="4099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69961" y="556678"/>
            <a:ext cx="5520631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68656" y="348247"/>
            <a:ext cx="10159204" cy="178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5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with the longest duration,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'Danceability'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is greater than 50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'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Valence'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'TrackName'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sort by the longest duration.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7259300" cy="9258300"/>
            <a:chOff x="0" y="0"/>
            <a:chExt cx="4545659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5622" y="3076669"/>
            <a:ext cx="16363678" cy="3086100"/>
            <a:chOff x="0" y="0"/>
            <a:chExt cx="430977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9775" cy="812800"/>
            </a:xfrm>
            <a:custGeom>
              <a:avLst/>
              <a:gdLst/>
              <a:ahLst/>
              <a:cxnLst/>
              <a:rect r="r" b="b" t="t" l="l"/>
              <a:pathLst>
                <a:path h="812800" w="4309775">
                  <a:moveTo>
                    <a:pt x="0" y="0"/>
                  </a:moveTo>
                  <a:lnTo>
                    <a:pt x="4309775" y="0"/>
                  </a:lnTo>
                  <a:lnTo>
                    <a:pt x="430977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0977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5622" y="6525246"/>
            <a:ext cx="16363678" cy="3086100"/>
            <a:chOff x="0" y="0"/>
            <a:chExt cx="430977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09775" cy="812800"/>
            </a:xfrm>
            <a:custGeom>
              <a:avLst/>
              <a:gdLst/>
              <a:ahLst/>
              <a:cxnLst/>
              <a:rect r="r" b="b" t="t" l="l"/>
              <a:pathLst>
                <a:path h="812800" w="4309775">
                  <a:moveTo>
                    <a:pt x="0" y="0"/>
                  </a:moveTo>
                  <a:lnTo>
                    <a:pt x="4309775" y="0"/>
                  </a:lnTo>
                  <a:lnTo>
                    <a:pt x="430977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0977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201483" y="1279978"/>
            <a:ext cx="5422644" cy="1434741"/>
          </a:xfrm>
          <a:custGeom>
            <a:avLst/>
            <a:gdLst/>
            <a:ahLst/>
            <a:cxnLst/>
            <a:rect r="r" b="b" t="t" l="l"/>
            <a:pathLst>
              <a:path h="1434741" w="5422644">
                <a:moveTo>
                  <a:pt x="0" y="0"/>
                </a:moveTo>
                <a:lnTo>
                  <a:pt x="5422644" y="0"/>
                </a:lnTo>
                <a:lnTo>
                  <a:pt x="5422644" y="1434741"/>
                </a:lnTo>
                <a:lnTo>
                  <a:pt x="0" y="143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2557" y="3914215"/>
            <a:ext cx="13765929" cy="1411008"/>
          </a:xfrm>
          <a:custGeom>
            <a:avLst/>
            <a:gdLst/>
            <a:ahLst/>
            <a:cxnLst/>
            <a:rect r="r" b="b" t="t" l="l"/>
            <a:pathLst>
              <a:path h="1411008" w="13765929">
                <a:moveTo>
                  <a:pt x="0" y="0"/>
                </a:moveTo>
                <a:lnTo>
                  <a:pt x="13765930" y="0"/>
                </a:lnTo>
                <a:lnTo>
                  <a:pt x="13765930" y="1411008"/>
                </a:lnTo>
                <a:lnTo>
                  <a:pt x="0" y="141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6018" y="6845548"/>
            <a:ext cx="7841443" cy="2412752"/>
          </a:xfrm>
          <a:custGeom>
            <a:avLst/>
            <a:gdLst/>
            <a:ahLst/>
            <a:cxnLst/>
            <a:rect r="r" b="b" t="t" l="l"/>
            <a:pathLst>
              <a:path h="2412752" w="7841443">
                <a:moveTo>
                  <a:pt x="0" y="0"/>
                </a:moveTo>
                <a:lnTo>
                  <a:pt x="7841443" y="0"/>
                </a:lnTo>
                <a:lnTo>
                  <a:pt x="7841443" y="2412752"/>
                </a:lnTo>
                <a:lnTo>
                  <a:pt x="0" y="2412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89550" y="1478191"/>
            <a:ext cx="15080201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72411" y="1381585"/>
            <a:ext cx="9426221" cy="133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Count amount of songs where 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‘Popularity’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greater than 80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‘BeatsPerMinute’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greater than average.  Show the result along with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‘Energy’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of those songs.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2396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7" y="0"/>
                </a:lnTo>
                <a:lnTo>
                  <a:pt x="416467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4893" y="8623169"/>
            <a:ext cx="3293711" cy="871461"/>
          </a:xfrm>
          <a:custGeom>
            <a:avLst/>
            <a:gdLst/>
            <a:ahLst/>
            <a:cxnLst/>
            <a:rect r="r" b="b" t="t" l="l"/>
            <a:pathLst>
              <a:path h="871461" w="3293711">
                <a:moveTo>
                  <a:pt x="0" y="0"/>
                </a:moveTo>
                <a:lnTo>
                  <a:pt x="3293711" y="0"/>
                </a:lnTo>
                <a:lnTo>
                  <a:pt x="3293711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18155" y="1028700"/>
            <a:ext cx="3293711" cy="871461"/>
          </a:xfrm>
          <a:custGeom>
            <a:avLst/>
            <a:gdLst/>
            <a:ahLst/>
            <a:cxnLst/>
            <a:rect r="r" b="b" t="t" l="l"/>
            <a:pathLst>
              <a:path h="871461" w="3293711">
                <a:moveTo>
                  <a:pt x="0" y="0"/>
                </a:moveTo>
                <a:lnTo>
                  <a:pt x="3293710" y="0"/>
                </a:lnTo>
                <a:lnTo>
                  <a:pt x="3293710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70413" y="2691474"/>
            <a:ext cx="7879543" cy="2452026"/>
          </a:xfrm>
          <a:custGeom>
            <a:avLst/>
            <a:gdLst/>
            <a:ahLst/>
            <a:cxnLst/>
            <a:rect r="r" b="b" t="t" l="l"/>
            <a:pathLst>
              <a:path h="2452026" w="7879543">
                <a:moveTo>
                  <a:pt x="0" y="0"/>
                </a:moveTo>
                <a:lnTo>
                  <a:pt x="7879543" y="0"/>
                </a:lnTo>
                <a:lnTo>
                  <a:pt x="7879543" y="2452026"/>
                </a:lnTo>
                <a:lnTo>
                  <a:pt x="0" y="2452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51549" y="5629968"/>
            <a:ext cx="9422758" cy="2532366"/>
          </a:xfrm>
          <a:custGeom>
            <a:avLst/>
            <a:gdLst/>
            <a:ahLst/>
            <a:cxnLst/>
            <a:rect r="r" b="b" t="t" l="l"/>
            <a:pathLst>
              <a:path h="2532366" w="9422758">
                <a:moveTo>
                  <a:pt x="0" y="0"/>
                </a:moveTo>
                <a:lnTo>
                  <a:pt x="9422757" y="0"/>
                </a:lnTo>
                <a:lnTo>
                  <a:pt x="9422757" y="2532366"/>
                </a:lnTo>
                <a:lnTo>
                  <a:pt x="0" y="25323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9452" y="878712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4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9987" y="981075"/>
            <a:ext cx="11109945" cy="87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'ArtistName'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with the highest total number of songs. Show the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'ArtistName'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their total number of songs.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8466" y="2900875"/>
            <a:ext cx="13103756" cy="2410499"/>
            <a:chOff x="0" y="0"/>
            <a:chExt cx="3451195" cy="634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51195" cy="634864"/>
            </a:xfrm>
            <a:custGeom>
              <a:avLst/>
              <a:gdLst/>
              <a:ahLst/>
              <a:cxnLst/>
              <a:rect r="r" b="b" t="t" l="l"/>
              <a:pathLst>
                <a:path h="634864" w="3451195">
                  <a:moveTo>
                    <a:pt x="0" y="0"/>
                  </a:moveTo>
                  <a:lnTo>
                    <a:pt x="3451195" y="0"/>
                  </a:lnTo>
                  <a:lnTo>
                    <a:pt x="3451195" y="634864"/>
                  </a:lnTo>
                  <a:lnTo>
                    <a:pt x="0" y="634864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51195" cy="682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009530" y="893771"/>
            <a:ext cx="1883786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490849" y="8035912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16721449" y="-155345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9265" y="3332239"/>
            <a:ext cx="12382158" cy="1547770"/>
          </a:xfrm>
          <a:custGeom>
            <a:avLst/>
            <a:gdLst/>
            <a:ahLst/>
            <a:cxnLst/>
            <a:rect r="r" b="b" t="t" l="l"/>
            <a:pathLst>
              <a:path h="1547770" w="12382158">
                <a:moveTo>
                  <a:pt x="0" y="0"/>
                </a:moveTo>
                <a:lnTo>
                  <a:pt x="12382158" y="0"/>
                </a:lnTo>
                <a:lnTo>
                  <a:pt x="12382158" y="1547770"/>
                </a:lnTo>
                <a:lnTo>
                  <a:pt x="0" y="1547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496869" y="5638482"/>
            <a:ext cx="8283967" cy="4386275"/>
            <a:chOff x="0" y="0"/>
            <a:chExt cx="2181785" cy="11552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1785" cy="1155233"/>
            </a:xfrm>
            <a:custGeom>
              <a:avLst/>
              <a:gdLst/>
              <a:ahLst/>
              <a:cxnLst/>
              <a:rect r="r" b="b" t="t" l="l"/>
              <a:pathLst>
                <a:path h="1155233" w="2181785">
                  <a:moveTo>
                    <a:pt x="0" y="0"/>
                  </a:moveTo>
                  <a:lnTo>
                    <a:pt x="2181785" y="0"/>
                  </a:lnTo>
                  <a:lnTo>
                    <a:pt x="2181785" y="1155233"/>
                  </a:lnTo>
                  <a:lnTo>
                    <a:pt x="0" y="1155233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181785" cy="1202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912486" y="5943291"/>
            <a:ext cx="7396477" cy="3823114"/>
          </a:xfrm>
          <a:custGeom>
            <a:avLst/>
            <a:gdLst/>
            <a:ahLst/>
            <a:cxnLst/>
            <a:rect r="r" b="b" t="t" l="l"/>
            <a:pathLst>
              <a:path h="3823114" w="7396477">
                <a:moveTo>
                  <a:pt x="0" y="0"/>
                </a:moveTo>
                <a:lnTo>
                  <a:pt x="7396477" y="0"/>
                </a:lnTo>
                <a:lnTo>
                  <a:pt x="7396477" y="3823114"/>
                </a:lnTo>
                <a:lnTo>
                  <a:pt x="0" y="3823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8466" y="855671"/>
            <a:ext cx="11274125" cy="132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songs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'Loudness' is greater than the average,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genre is 'pop'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'ArtistName', 'TrackName', and 'Popularity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'.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27459" y="3376110"/>
            <a:ext cx="14793990" cy="1405429"/>
          </a:xfrm>
          <a:custGeom>
            <a:avLst/>
            <a:gdLst/>
            <a:ahLst/>
            <a:cxnLst/>
            <a:rect r="r" b="b" t="t" l="l"/>
            <a:pathLst>
              <a:path h="1405429" w="14793990">
                <a:moveTo>
                  <a:pt x="0" y="0"/>
                </a:moveTo>
                <a:lnTo>
                  <a:pt x="14793990" y="0"/>
                </a:lnTo>
                <a:lnTo>
                  <a:pt x="14793990" y="1405430"/>
                </a:lnTo>
                <a:lnTo>
                  <a:pt x="0" y="1405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22062" y="5143500"/>
            <a:ext cx="7024852" cy="4914424"/>
          </a:xfrm>
          <a:custGeom>
            <a:avLst/>
            <a:gdLst/>
            <a:ahLst/>
            <a:cxnLst/>
            <a:rect r="r" b="b" t="t" l="l"/>
            <a:pathLst>
              <a:path h="4914424" w="7024852">
                <a:moveTo>
                  <a:pt x="0" y="0"/>
                </a:moveTo>
                <a:lnTo>
                  <a:pt x="7024851" y="0"/>
                </a:lnTo>
                <a:lnTo>
                  <a:pt x="7024851" y="4914424"/>
                </a:lnTo>
                <a:lnTo>
                  <a:pt x="0" y="4914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9588" y="956264"/>
            <a:ext cx="2323698" cy="135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79"/>
              </a:lnSpc>
            </a:pPr>
            <a:r>
              <a:rPr lang="en-US" sz="89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6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3286" y="497449"/>
            <a:ext cx="13427255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⁤Show songs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'Danceability'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greater than 70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⁤⁤Include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'ArtistName', 'Genre', and 'Popularity'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each song. ⁤⁤Count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difference between 'Popularity' and the average 'Popularity' from all entries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⁤⁤Sort the result based on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in descending order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include only songs with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'Popularity' higher than the average.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2258646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-1478318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346684" y="91267"/>
            <a:ext cx="924994" cy="2102259"/>
          </a:xfrm>
          <a:custGeom>
            <a:avLst/>
            <a:gdLst/>
            <a:ahLst/>
            <a:cxnLst/>
            <a:rect r="r" b="b" t="t" l="l"/>
            <a:pathLst>
              <a:path h="2102259" w="924994">
                <a:moveTo>
                  <a:pt x="924994" y="2102259"/>
                </a:moveTo>
                <a:lnTo>
                  <a:pt x="0" y="2102259"/>
                </a:lnTo>
                <a:lnTo>
                  <a:pt x="0" y="0"/>
                </a:lnTo>
                <a:lnTo>
                  <a:pt x="924994" y="0"/>
                </a:lnTo>
                <a:lnTo>
                  <a:pt x="924994" y="2102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13816" y="6885166"/>
            <a:ext cx="9542209" cy="2544589"/>
          </a:xfrm>
          <a:custGeom>
            <a:avLst/>
            <a:gdLst/>
            <a:ahLst/>
            <a:cxnLst/>
            <a:rect r="r" b="b" t="t" l="l"/>
            <a:pathLst>
              <a:path h="2544589" w="9542209">
                <a:moveTo>
                  <a:pt x="0" y="0"/>
                </a:moveTo>
                <a:lnTo>
                  <a:pt x="9542208" y="0"/>
                </a:lnTo>
                <a:lnTo>
                  <a:pt x="9542208" y="2544589"/>
                </a:lnTo>
                <a:lnTo>
                  <a:pt x="0" y="2544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0702" y="2952517"/>
            <a:ext cx="9654218" cy="3427378"/>
          </a:xfrm>
          <a:custGeom>
            <a:avLst/>
            <a:gdLst/>
            <a:ahLst/>
            <a:cxnLst/>
            <a:rect r="r" b="b" t="t" l="l"/>
            <a:pathLst>
              <a:path h="3427378" w="9654218">
                <a:moveTo>
                  <a:pt x="0" y="0"/>
                </a:moveTo>
                <a:lnTo>
                  <a:pt x="9654218" y="0"/>
                </a:lnTo>
                <a:lnTo>
                  <a:pt x="9654218" y="3427378"/>
                </a:lnTo>
                <a:lnTo>
                  <a:pt x="0" y="3427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69961" y="556678"/>
            <a:ext cx="5520631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72273" y="226481"/>
            <a:ext cx="12134838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 ‘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genre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’ with the highest total of songs and sort it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based on the total number of songs.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Calculate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the average of ‘Danceability’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‘Energy’ from songs in each genre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but only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for genres with more than 5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‘genre’, total number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of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‘Danceability’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‘Energy’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7259300" cy="9258300"/>
            <a:chOff x="0" y="0"/>
            <a:chExt cx="4545659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08413" y="3299192"/>
            <a:ext cx="8335853" cy="1844308"/>
          </a:xfrm>
          <a:custGeom>
            <a:avLst/>
            <a:gdLst/>
            <a:ahLst/>
            <a:cxnLst/>
            <a:rect r="r" b="b" t="t" l="l"/>
            <a:pathLst>
              <a:path h="1844308" w="8335853">
                <a:moveTo>
                  <a:pt x="0" y="0"/>
                </a:moveTo>
                <a:lnTo>
                  <a:pt x="8335853" y="0"/>
                </a:lnTo>
                <a:lnTo>
                  <a:pt x="8335853" y="1844308"/>
                </a:lnTo>
                <a:lnTo>
                  <a:pt x="0" y="1844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221346"/>
            <a:ext cx="6716362" cy="5784467"/>
          </a:xfrm>
          <a:custGeom>
            <a:avLst/>
            <a:gdLst/>
            <a:ahLst/>
            <a:cxnLst/>
            <a:rect r="r" b="b" t="t" l="l"/>
            <a:pathLst>
              <a:path h="5784467" w="6716362">
                <a:moveTo>
                  <a:pt x="0" y="0"/>
                </a:moveTo>
                <a:lnTo>
                  <a:pt x="6716362" y="0"/>
                </a:lnTo>
                <a:lnTo>
                  <a:pt x="6716362" y="5784467"/>
                </a:lnTo>
                <a:lnTo>
                  <a:pt x="0" y="5784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207" y="1411630"/>
            <a:ext cx="15080201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7636" y="1220345"/>
            <a:ext cx="13495700" cy="17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Show all songs where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‘Valence’ is greater than the average ‘Valence’ of the entire dataset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‘Liveness’ is less than the average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For each song,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include the difference between ‘Popularity’ and the average ‘Popularity’ of those songs.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Sort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result based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on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difference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descending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order.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2396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7" y="0"/>
                </a:lnTo>
                <a:lnTo>
                  <a:pt x="416467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4893" y="8623169"/>
            <a:ext cx="3293711" cy="871461"/>
          </a:xfrm>
          <a:custGeom>
            <a:avLst/>
            <a:gdLst/>
            <a:ahLst/>
            <a:cxnLst/>
            <a:rect r="r" b="b" t="t" l="l"/>
            <a:pathLst>
              <a:path h="871461" w="3293711">
                <a:moveTo>
                  <a:pt x="0" y="0"/>
                </a:moveTo>
                <a:lnTo>
                  <a:pt x="3293711" y="0"/>
                </a:lnTo>
                <a:lnTo>
                  <a:pt x="3293711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18155" y="1028700"/>
            <a:ext cx="3293711" cy="871461"/>
          </a:xfrm>
          <a:custGeom>
            <a:avLst/>
            <a:gdLst/>
            <a:ahLst/>
            <a:cxnLst/>
            <a:rect r="r" b="b" t="t" l="l"/>
            <a:pathLst>
              <a:path h="871461" w="3293711">
                <a:moveTo>
                  <a:pt x="0" y="0"/>
                </a:moveTo>
                <a:lnTo>
                  <a:pt x="3293710" y="0"/>
                </a:lnTo>
                <a:lnTo>
                  <a:pt x="3293710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5788" y="2951909"/>
            <a:ext cx="14528921" cy="3577747"/>
          </a:xfrm>
          <a:custGeom>
            <a:avLst/>
            <a:gdLst/>
            <a:ahLst/>
            <a:cxnLst/>
            <a:rect r="r" b="b" t="t" l="l"/>
            <a:pathLst>
              <a:path h="3577747" w="14528921">
                <a:moveTo>
                  <a:pt x="0" y="0"/>
                </a:moveTo>
                <a:lnTo>
                  <a:pt x="14528920" y="0"/>
                </a:lnTo>
                <a:lnTo>
                  <a:pt x="14528920" y="3577747"/>
                </a:lnTo>
                <a:lnTo>
                  <a:pt x="0" y="3577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52463" y="7138970"/>
            <a:ext cx="10983074" cy="1484199"/>
          </a:xfrm>
          <a:custGeom>
            <a:avLst/>
            <a:gdLst/>
            <a:ahLst/>
            <a:cxnLst/>
            <a:rect r="r" b="b" t="t" l="l"/>
            <a:pathLst>
              <a:path h="1484199" w="10983074">
                <a:moveTo>
                  <a:pt x="0" y="0"/>
                </a:moveTo>
                <a:lnTo>
                  <a:pt x="10983074" y="0"/>
                </a:lnTo>
                <a:lnTo>
                  <a:pt x="10983074" y="1484199"/>
                </a:lnTo>
                <a:lnTo>
                  <a:pt x="0" y="14841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9452" y="878712"/>
            <a:ext cx="1885535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9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47862" y="554073"/>
            <a:ext cx="12908478" cy="17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Calculate an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of ‘BeatsPerMinute’ and ‘Popularity’ from songs where ‘Acousticness’ is less than 20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‘Speechiness’ is greater than 10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but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add another criteria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to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only calculate artists who have more than one song in the dataset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result, including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number of songs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that meet the criteria.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24953" y="-200511"/>
            <a:ext cx="10540985" cy="10688023"/>
            <a:chOff x="0" y="0"/>
            <a:chExt cx="2776226" cy="2814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6226" cy="2814953"/>
            </a:xfrm>
            <a:custGeom>
              <a:avLst/>
              <a:gdLst/>
              <a:ahLst/>
              <a:cxnLst/>
              <a:rect r="r" b="b" t="t" l="l"/>
              <a:pathLst>
                <a:path h="2814953" w="2776226">
                  <a:moveTo>
                    <a:pt x="0" y="0"/>
                  </a:moveTo>
                  <a:lnTo>
                    <a:pt x="2776226" y="0"/>
                  </a:lnTo>
                  <a:lnTo>
                    <a:pt x="2776226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76226" cy="2862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69856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10356"/>
            <a:ext cx="6661085" cy="276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Agenda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490285" y="2136668"/>
            <a:ext cx="10075653" cy="6013664"/>
            <a:chOff x="0" y="0"/>
            <a:chExt cx="13434204" cy="801821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332627" cy="233262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6932"/>
                  </a:lnSpc>
                </a:pPr>
                <a:r>
                  <a:rPr lang="en-US" b="true" sz="495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01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2842796"/>
              <a:ext cx="2332627" cy="2332627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6932"/>
                  </a:lnSpc>
                </a:pPr>
                <a:r>
                  <a:rPr lang="en-US" b="true" sz="495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02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5685592"/>
              <a:ext cx="2332627" cy="233262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6932"/>
                  </a:lnSpc>
                </a:pPr>
                <a:r>
                  <a:rPr lang="en-US" b="true" sz="495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03</a:t>
                </a: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706261" y="686531"/>
              <a:ext cx="10727943" cy="87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15"/>
                </a:lnSpc>
              </a:pPr>
              <a:r>
                <a:rPr lang="en-US" b="true" sz="3939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Overview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706261" y="3529327"/>
              <a:ext cx="10727943" cy="87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15"/>
                </a:lnSpc>
              </a:pPr>
              <a:r>
                <a:rPr lang="en-US" b="true" sz="3939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Questions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706261" y="6372123"/>
              <a:ext cx="10727943" cy="87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15"/>
                </a:lnSpc>
              </a:pPr>
              <a:r>
                <a:rPr lang="en-US" b="true" sz="3939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Explanations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8466" y="3220032"/>
            <a:ext cx="13103756" cy="2753409"/>
            <a:chOff x="0" y="0"/>
            <a:chExt cx="3451195" cy="7251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51195" cy="725178"/>
            </a:xfrm>
            <a:custGeom>
              <a:avLst/>
              <a:gdLst/>
              <a:ahLst/>
              <a:cxnLst/>
              <a:rect r="r" b="b" t="t" l="l"/>
              <a:pathLst>
                <a:path h="725178" w="3451195">
                  <a:moveTo>
                    <a:pt x="0" y="0"/>
                  </a:moveTo>
                  <a:lnTo>
                    <a:pt x="3451195" y="0"/>
                  </a:lnTo>
                  <a:lnTo>
                    <a:pt x="3451195" y="725178"/>
                  </a:lnTo>
                  <a:lnTo>
                    <a:pt x="0" y="725178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51195" cy="772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490849" y="8035912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5400000">
            <a:off x="16721449" y="-155345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1834" y="6982201"/>
            <a:ext cx="14417466" cy="1738249"/>
            <a:chOff x="0" y="0"/>
            <a:chExt cx="3797193" cy="4578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97193" cy="457810"/>
            </a:xfrm>
            <a:custGeom>
              <a:avLst/>
              <a:gdLst/>
              <a:ahLst/>
              <a:cxnLst/>
              <a:rect r="r" b="b" t="t" l="l"/>
              <a:pathLst>
                <a:path h="457810" w="3797193">
                  <a:moveTo>
                    <a:pt x="0" y="0"/>
                  </a:moveTo>
                  <a:lnTo>
                    <a:pt x="3797193" y="0"/>
                  </a:lnTo>
                  <a:lnTo>
                    <a:pt x="3797193" y="457810"/>
                  </a:lnTo>
                  <a:lnTo>
                    <a:pt x="0" y="457810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797193" cy="505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55928" y="3459547"/>
            <a:ext cx="11301259" cy="2274378"/>
          </a:xfrm>
          <a:custGeom>
            <a:avLst/>
            <a:gdLst/>
            <a:ahLst/>
            <a:cxnLst/>
            <a:rect r="r" b="b" t="t" l="l"/>
            <a:pathLst>
              <a:path h="2274378" w="11301259">
                <a:moveTo>
                  <a:pt x="0" y="0"/>
                </a:moveTo>
                <a:lnTo>
                  <a:pt x="11301259" y="0"/>
                </a:lnTo>
                <a:lnTo>
                  <a:pt x="11301259" y="2274378"/>
                </a:lnTo>
                <a:lnTo>
                  <a:pt x="0" y="2274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83490" y="7382251"/>
            <a:ext cx="12934154" cy="915793"/>
          </a:xfrm>
          <a:custGeom>
            <a:avLst/>
            <a:gdLst/>
            <a:ahLst/>
            <a:cxnLst/>
            <a:rect r="r" b="b" t="t" l="l"/>
            <a:pathLst>
              <a:path h="915793" w="12934154">
                <a:moveTo>
                  <a:pt x="0" y="0"/>
                </a:moveTo>
                <a:lnTo>
                  <a:pt x="12934154" y="0"/>
                </a:lnTo>
                <a:lnTo>
                  <a:pt x="12934154" y="915792"/>
                </a:lnTo>
                <a:lnTo>
                  <a:pt x="0" y="915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16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09530" y="893771"/>
            <a:ext cx="2379101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# 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8466" y="470698"/>
            <a:ext cx="11502731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songs from artists who have the letter ‘b’ in their name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calculate the average of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‘Popularity’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from those songs. Calculate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percentage of contribution from the total ‘Popularity’ and total 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the songs that meet the criteria compared to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total ‘Popularity’ and 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the entire dataset.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47880" y="3138113"/>
            <a:ext cx="13889550" cy="252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525069" y="5545847"/>
            <a:ext cx="12535173" cy="881955"/>
            <a:chOff x="0" y="0"/>
            <a:chExt cx="3301445" cy="2322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01445" cy="232284"/>
            </a:xfrm>
            <a:custGeom>
              <a:avLst/>
              <a:gdLst/>
              <a:ahLst/>
              <a:cxnLst/>
              <a:rect r="r" b="b" t="t" l="l"/>
              <a:pathLst>
                <a:path h="232284" w="3301445">
                  <a:moveTo>
                    <a:pt x="0" y="0"/>
                  </a:moveTo>
                  <a:lnTo>
                    <a:pt x="3301445" y="0"/>
                  </a:lnTo>
                  <a:lnTo>
                    <a:pt x="3301445" y="232284"/>
                  </a:lnTo>
                  <a:lnTo>
                    <a:pt x="0" y="232284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301445" cy="289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2"/>
                </a:lnSpc>
              </a:pPr>
              <a:r>
                <a:rPr lang="en-US" b="true" sz="27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Have a bright and cheerful day!!!!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75705" y="6710745"/>
            <a:ext cx="5833900" cy="402085"/>
            <a:chOff x="0" y="0"/>
            <a:chExt cx="7778533" cy="5361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39196" cy="474478"/>
            </a:xfrm>
            <a:custGeom>
              <a:avLst/>
              <a:gdLst/>
              <a:ahLst/>
              <a:cxnLst/>
              <a:rect r="r" b="b" t="t" l="l"/>
              <a:pathLst>
                <a:path h="474478" w="739196">
                  <a:moveTo>
                    <a:pt x="0" y="0"/>
                  </a:moveTo>
                  <a:lnTo>
                    <a:pt x="739196" y="0"/>
                  </a:lnTo>
                  <a:lnTo>
                    <a:pt x="739196" y="474478"/>
                  </a:lnTo>
                  <a:lnTo>
                    <a:pt x="0" y="4744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7895" r="0" b="-27895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739196" y="-41527"/>
              <a:ext cx="7039337" cy="577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4"/>
                </a:lnSpc>
              </a:pPr>
              <a:r>
                <a:rPr lang="en-US" b="true" sz="2449">
                  <a:solidFill>
                    <a:srgbClr val="333D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 : Ayusekar1822@gmail.com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69750" y="4162750"/>
            <a:ext cx="13889550" cy="18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958"/>
              </a:lnSpc>
            </a:pPr>
            <a:r>
              <a:rPr lang="en-US" sz="12362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Data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187" y="3754779"/>
            <a:ext cx="16230600" cy="4635096"/>
            <a:chOff x="0" y="0"/>
            <a:chExt cx="4274726" cy="12207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220766"/>
            </a:xfrm>
            <a:custGeom>
              <a:avLst/>
              <a:gdLst/>
              <a:ahLst/>
              <a:cxnLst/>
              <a:rect r="r" b="b" t="t" l="l"/>
              <a:pathLst>
                <a:path h="122076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220766"/>
                  </a:lnTo>
                  <a:lnTo>
                    <a:pt x="0" y="1220766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268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dATA oVERVIEW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490849" y="8035912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16721449" y="-155345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9892" y="4497395"/>
            <a:ext cx="15365191" cy="3149864"/>
          </a:xfrm>
          <a:custGeom>
            <a:avLst/>
            <a:gdLst/>
            <a:ahLst/>
            <a:cxnLst/>
            <a:rect r="r" b="b" t="t" l="l"/>
            <a:pathLst>
              <a:path h="3149864" w="15365191">
                <a:moveTo>
                  <a:pt x="0" y="0"/>
                </a:moveTo>
                <a:lnTo>
                  <a:pt x="15365191" y="0"/>
                </a:lnTo>
                <a:lnTo>
                  <a:pt x="15365191" y="3149864"/>
                </a:lnTo>
                <a:lnTo>
                  <a:pt x="0" y="314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44194" y="2133462"/>
            <a:ext cx="10913723" cy="87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8"/>
              </a:lnSpc>
              <a:spcBef>
                <a:spcPct val="0"/>
              </a:spcBef>
            </a:pPr>
            <a:r>
              <a:rPr lang="en-US" b="true" sz="2570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The dataset we are using is about Top 50 chart music from spotify, where it has 11 columns and 50 entries.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97984" y="8672824"/>
            <a:ext cx="13206145" cy="43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8"/>
              </a:lnSpc>
              <a:spcBef>
                <a:spcPct val="0"/>
              </a:spcBef>
            </a:pPr>
            <a:r>
              <a:rPr lang="en-US" b="true" sz="2570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Source :  https://www.kaggle.com/datasets/leonardopena/top50spotify2019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47880" y="4194088"/>
            <a:ext cx="13889550" cy="188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58"/>
              </a:lnSpc>
            </a:pPr>
            <a:r>
              <a:rPr lang="en-US" sz="12362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Questions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9897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13034" y="2274414"/>
            <a:ext cx="1951010" cy="195101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498443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qUERY QUESTIONS (1)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1504" y="2334416"/>
            <a:ext cx="7830995" cy="178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Show all track names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is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greater than the average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'Loudness'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is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greater than -5 dB.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Sort the data by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'Popularity'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descending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order.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1504" y="4958481"/>
            <a:ext cx="10159204" cy="178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5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with the longest duration,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'Danceability'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is greater than 50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'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Valence'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'TrackName'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sort by the longest duration.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11504" y="7580062"/>
            <a:ext cx="9426221" cy="133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Count amount of songs where 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‘Popularity’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greater than 80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‘BeatsPerMinute’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greater than average.  Show the result along with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‘Energy’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of those songs.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13034" y="4790852"/>
            <a:ext cx="1951010" cy="19510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13034" y="7307290"/>
            <a:ext cx="1951010" cy="195101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13034" y="2274414"/>
            <a:ext cx="1951010" cy="195101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4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98443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qUERY QUESTIONS (2)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11504" y="2784664"/>
            <a:ext cx="11109945" cy="87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'ArtistName'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with the highest total number of songs. Show the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'ArtistName'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their total number of songs.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11504" y="6934956"/>
            <a:ext cx="11109945" cy="2668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⁤Show songs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'Danceability'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greater than 70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⁤⁤Include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'ArtistName', 'Genre', and 'Popularity'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each song. ⁤⁤Count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difference between 'Popularity' and the average 'Popularity' from all entries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⁤⁤Sort the result based on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in descending order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include only songs with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'Popularity' higher than the average.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11504" y="5075978"/>
            <a:ext cx="11274125" cy="132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songs where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'Loudness' is greater than the average,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'Energy' is greater than 60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genre is 'pop'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'ArtistName', 'TrackName', and 'Popularity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'.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513034" y="4790852"/>
            <a:ext cx="1951010" cy="195101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13034" y="7307290"/>
            <a:ext cx="1951010" cy="19510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9897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13034" y="2274414"/>
            <a:ext cx="1951010" cy="195101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7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498443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qUERY QUESTIONS (3)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55754" y="2226789"/>
            <a:ext cx="11336296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the ‘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genre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’ with the highest total of songs and sort it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based on the total number of songs.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Calculate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the average of ‘Danceability’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‘Energy’ from songs in each genre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but only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for genres with more than 10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‘genre’, total number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of songs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‘Danceability’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‘Energy’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55754" y="7538831"/>
            <a:ext cx="11803546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Calculate an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average of ‘BeatsPerMinute’ and ‘Popularity’ from songs where ‘Acousticness’ is less than 20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‘Speechiness’ is greater than 10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but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add another criteria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to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only calculate artists who have more than one song in the dataset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Show the result, including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number of songs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that meet the criteria.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55754" y="4743227"/>
            <a:ext cx="11647796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Show all songs where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‘Valence’ is greater than the average ‘Valence’ of the entire dataset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and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‘Liveness’ is less than the average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. For each song,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 include the difference between ‘Popularity’ and the average ‘Popularity’ of those songs.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Sort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result based 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on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difference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in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descending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order.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13034" y="4790852"/>
            <a:ext cx="1951010" cy="19510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8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13034" y="7307290"/>
            <a:ext cx="1951010" cy="195101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98443"/>
            <a:ext cx="16230600" cy="116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qUERY QUESTIONS (4)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44673" y="4009305"/>
            <a:ext cx="11502731" cy="22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Find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songs from artists who have the letter ‘b’ in their name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, and calculate the average of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‘Popularity’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and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from those songs. Calculate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percentage of contribution from the total ‘Popularity’ and total 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the songs that meet the criteria compared to the </a:t>
            </a:r>
            <a:r>
              <a:rPr lang="en-US" b="true" sz="2568">
                <a:solidFill>
                  <a:srgbClr val="333D2B"/>
                </a:solidFill>
                <a:latin typeface="Gotham Bold"/>
                <a:ea typeface="Gotham Bold"/>
                <a:cs typeface="Gotham Bold"/>
                <a:sym typeface="Gotham Bold"/>
              </a:rPr>
              <a:t>total ‘Popularity’ and ‘Loudness’</a:t>
            </a:r>
            <a:r>
              <a:rPr lang="en-US" sz="2568">
                <a:solidFill>
                  <a:srgbClr val="333D2B"/>
                </a:solidFill>
                <a:latin typeface="Gotham"/>
                <a:ea typeface="Gotham"/>
                <a:cs typeface="Gotham"/>
                <a:sym typeface="Gotham"/>
              </a:rPr>
              <a:t> of the entire dataset.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84366" y="4167995"/>
            <a:ext cx="1951010" cy="195101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32"/>
                </a:lnSpc>
              </a:pPr>
              <a:r>
                <a:rPr lang="en-US" b="true" sz="5951">
                  <a:solidFill>
                    <a:srgbClr val="F6EDDD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DAGSbQOEZ2w</dc:identifier>
  <dcterms:modified xsi:type="dcterms:W3CDTF">2011-08-01T06:04:30Z</dcterms:modified>
  <cp:revision>1</cp:revision>
  <dc:title>Copy of SQL SPOTIFY</dc:title>
</cp:coreProperties>
</file>