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</a:t>
            </a:r>
            <a:r>
              <a:rPr lang="en-IN" baseline="0"/>
              <a:t> Popular Categories</a:t>
            </a:r>
            <a:endParaRPr lang="en-IN"/>
          </a:p>
        </c:rich>
      </c:tx>
      <c:layout>
        <c:manualLayout>
          <c:xMode val="edge"/>
          <c:yMode val="edge"/>
          <c:x val="0.2733818897637795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649946927284456E-2"/>
          <c:y val="1.6562185791210149E-4"/>
          <c:w val="0.9763500530727155"/>
          <c:h val="0.8706525167929406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cocking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8-478E-BEFF-959EB230F2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4616335"/>
        <c:axId val="464617775"/>
      </c:barChart>
      <c:catAx>
        <c:axId val="4646163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617775"/>
        <c:crosses val="autoZero"/>
        <c:auto val="1"/>
        <c:lblAlgn val="ctr"/>
        <c:lblOffset val="100"/>
        <c:noMultiLvlLbl val="0"/>
      </c:catAx>
      <c:valAx>
        <c:axId val="46461777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461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2-4E18-98DC-61454211472B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F2-4E18-98DC-61454211472B}"/>
            </c:ext>
          </c:extLst>
        </c:ser>
        <c:ser>
          <c:idx val="2"/>
          <c:order val="2"/>
          <c:tx>
            <c:strRef>
              <c:f>Sheet2!$G$1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F2-4E18-98DC-61454211472B}"/>
            </c:ext>
          </c:extLst>
        </c:ser>
        <c:ser>
          <c:idx val="3"/>
          <c:order val="3"/>
          <c:tx>
            <c:strRef>
              <c:f>Sheet2!$H$1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F2-4E18-98DC-6145421147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7021999"/>
        <c:axId val="1897020079"/>
      </c:barChart>
      <c:catAx>
        <c:axId val="189702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020079"/>
        <c:crosses val="autoZero"/>
        <c:auto val="1"/>
        <c:lblAlgn val="ctr"/>
        <c:lblOffset val="100"/>
        <c:noMultiLvlLbl val="0"/>
      </c:catAx>
      <c:valAx>
        <c:axId val="1897020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02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</a:t>
            </a: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Bazz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4092659"/>
            <a:chOff x="0" y="-47625"/>
            <a:chExt cx="7569956" cy="54568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5456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There are a  Total of 16 distinct content categories.</a:t>
              </a:r>
            </a:p>
            <a:p>
              <a:pPr marL="457200" indent="-4572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Out of which Animals and Science  Categories are the most popular one.</a:t>
              </a:r>
            </a:p>
            <a:p>
              <a:pPr marL="457200" indent="-4572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4 type of content – Photo , Video, Gif and audio,</a:t>
              </a:r>
            </a:p>
            <a:p>
              <a:pPr marL="457200" indent="-4572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Out of which people prefer photo and video.</a:t>
              </a:r>
            </a:p>
            <a:p>
              <a:pPr marL="457200" indent="-4572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May month has the highest number of posts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43733" y="6477426"/>
            <a:ext cx="5982834" cy="3348865"/>
            <a:chOff x="0" y="-1639841"/>
            <a:chExt cx="7977112" cy="4465154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407156" y="-1639841"/>
              <a:ext cx="7569956" cy="4465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Should focus more on top 5 categories that’s animal, technology, science, healthy eating and food.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Create campaign to specifically target those audiences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Need to maximize in the month of January, may and august as they number of posts in these months are the highest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DBE430-02F8-D4C6-6966-12710B66E859}"/>
              </a:ext>
            </a:extLst>
          </p:cNvPr>
          <p:cNvSpPr txBox="1"/>
          <p:nvPr/>
        </p:nvSpPr>
        <p:spPr>
          <a:xfrm>
            <a:off x="11963400" y="56730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Conclusion</a:t>
            </a:r>
            <a:endParaRPr lang="en-IN" sz="4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405D9-82C5-D21B-8C6F-4675F2B5D5B6}"/>
              </a:ext>
            </a:extLst>
          </p:cNvPr>
          <p:cNvSpPr txBox="1"/>
          <p:nvPr/>
        </p:nvSpPr>
        <p:spPr>
          <a:xfrm>
            <a:off x="9314127" y="3390899"/>
            <a:ext cx="62878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global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F63DA-E1BF-7C3C-DFBD-C80EF0344A12}"/>
              </a:ext>
            </a:extLst>
          </p:cNvPr>
          <p:cNvSpPr txBox="1"/>
          <p:nvPr/>
        </p:nvSpPr>
        <p:spPr>
          <a:xfrm>
            <a:off x="3352800" y="5753100"/>
            <a:ext cx="5382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100000 posts per day 36,500,000 pieces of content per year!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 on it when there is no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7DCBEC-6034-0E9A-3D98-4310972E554E}"/>
              </a:ext>
            </a:extLst>
          </p:cNvPr>
          <p:cNvSpPr txBox="1"/>
          <p:nvPr/>
        </p:nvSpPr>
        <p:spPr>
          <a:xfrm>
            <a:off x="14704625" y="164086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Smriti </a:t>
            </a:r>
          </a:p>
          <a:p>
            <a:r>
              <a:rPr lang="en-US" dirty="0"/>
              <a:t>Senior Principle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98608-6532-A56C-692A-673095E6E7AB}"/>
              </a:ext>
            </a:extLst>
          </p:cNvPr>
          <p:cNvSpPr txBox="1"/>
          <p:nvPr/>
        </p:nvSpPr>
        <p:spPr>
          <a:xfrm>
            <a:off x="14704625" y="4740448"/>
            <a:ext cx="208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Nandini</a:t>
            </a:r>
          </a:p>
          <a:p>
            <a:r>
              <a:rPr lang="en-US" dirty="0"/>
              <a:t>Senior Principle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47F2D-D67A-6328-C40A-3B8891360782}"/>
              </a:ext>
            </a:extLst>
          </p:cNvPr>
          <p:cNvSpPr txBox="1"/>
          <p:nvPr/>
        </p:nvSpPr>
        <p:spPr>
          <a:xfrm>
            <a:off x="14704625" y="7516869"/>
            <a:ext cx="238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Ayush</a:t>
            </a:r>
          </a:p>
          <a:p>
            <a:r>
              <a:rPr lang="en-US" dirty="0"/>
              <a:t>Senior Principle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BFE20F-CE3E-3EB3-FA81-BF2C13E40CC6}"/>
              </a:ext>
            </a:extLst>
          </p:cNvPr>
          <p:cNvSpPr txBox="1"/>
          <p:nvPr/>
        </p:nvSpPr>
        <p:spPr>
          <a:xfrm>
            <a:off x="4534646" y="999746"/>
            <a:ext cx="2253799" cy="65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68B6FB-5D8C-2124-0E27-9EB4A6667344}"/>
              </a:ext>
            </a:extLst>
          </p:cNvPr>
          <p:cNvSpPr txBox="1"/>
          <p:nvPr/>
        </p:nvSpPr>
        <p:spPr>
          <a:xfrm>
            <a:off x="3948675" y="1247475"/>
            <a:ext cx="225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Understanding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3EB5D7-1171-2B02-7DBB-932931F0F774}"/>
              </a:ext>
            </a:extLst>
          </p:cNvPr>
          <p:cNvSpPr txBox="1"/>
          <p:nvPr/>
        </p:nvSpPr>
        <p:spPr>
          <a:xfrm flipH="1">
            <a:off x="5929312" y="2982215"/>
            <a:ext cx="420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Cleaning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CD15DF-F2B3-3F7D-F41C-1848F58DEA97}"/>
              </a:ext>
            </a:extLst>
          </p:cNvPr>
          <p:cNvSpPr txBox="1"/>
          <p:nvPr/>
        </p:nvSpPr>
        <p:spPr>
          <a:xfrm>
            <a:off x="7714481" y="4636254"/>
            <a:ext cx="4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Modelling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A9466B-20AA-0CEB-FFF2-80843B733E6A}"/>
              </a:ext>
            </a:extLst>
          </p:cNvPr>
          <p:cNvSpPr txBox="1"/>
          <p:nvPr/>
        </p:nvSpPr>
        <p:spPr>
          <a:xfrm>
            <a:off x="9423367" y="6232437"/>
            <a:ext cx="420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Analysis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38852-A812-9365-92B5-87480202CD47}"/>
              </a:ext>
            </a:extLst>
          </p:cNvPr>
          <p:cNvSpPr txBox="1"/>
          <p:nvPr/>
        </p:nvSpPr>
        <p:spPr>
          <a:xfrm>
            <a:off x="11386399" y="8114277"/>
            <a:ext cx="33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Uncover insights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99021" y="6480309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5741DD-81B2-FE24-3B4B-37DC578674C2}"/>
              </a:ext>
            </a:extLst>
          </p:cNvPr>
          <p:cNvSpPr txBox="1"/>
          <p:nvPr/>
        </p:nvSpPr>
        <p:spPr>
          <a:xfrm>
            <a:off x="2087373" y="5917984"/>
            <a:ext cx="259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Unique Category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2CE1-0625-F1CA-1A42-CB6970EF324C}"/>
              </a:ext>
            </a:extLst>
          </p:cNvPr>
          <p:cNvSpPr txBox="1"/>
          <p:nvPr/>
        </p:nvSpPr>
        <p:spPr>
          <a:xfrm>
            <a:off x="7010400" y="5917984"/>
            <a:ext cx="297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most favorite category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11E16-4348-94F2-F33C-1F4E7D421AF9}"/>
              </a:ext>
            </a:extLst>
          </p:cNvPr>
          <p:cNvSpPr txBox="1"/>
          <p:nvPr/>
        </p:nvSpPr>
        <p:spPr>
          <a:xfrm>
            <a:off x="12967688" y="5917984"/>
            <a:ext cx="319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with most number of post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910F02F-FEA4-65D4-1075-11E3EA817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470068"/>
              </p:ext>
            </p:extLst>
          </p:nvPr>
        </p:nvGraphicFramePr>
        <p:xfrm>
          <a:off x="3581401" y="1866899"/>
          <a:ext cx="11813980" cy="690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63464E3-99F8-B2E7-38FC-A6911D663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12764"/>
              </p:ext>
            </p:extLst>
          </p:nvPr>
        </p:nvGraphicFramePr>
        <p:xfrm>
          <a:off x="4879649" y="1943100"/>
          <a:ext cx="10860975" cy="566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289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ayush.2024.ayush@outlook.com</cp:lastModifiedBy>
  <cp:revision>9</cp:revision>
  <dcterms:created xsi:type="dcterms:W3CDTF">2006-08-16T00:00:00Z</dcterms:created>
  <dcterms:modified xsi:type="dcterms:W3CDTF">2024-12-21T18:33:14Z</dcterms:modified>
  <dc:identifier>DAEhDyfaYKE</dc:identifier>
</cp:coreProperties>
</file>