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5"/>
  </p:notesMasterIdLst>
  <p:sldIdLst>
    <p:sldId id="268" r:id="rId2"/>
    <p:sldId id="265" r:id="rId3"/>
    <p:sldId id="269" r:id="rId4"/>
    <p:sldId id="266" r:id="rId5"/>
    <p:sldId id="267" r:id="rId6"/>
    <p:sldId id="256" r:id="rId7"/>
    <p:sldId id="257" r:id="rId8"/>
    <p:sldId id="258" r:id="rId9"/>
    <p:sldId id="260" r:id="rId10"/>
    <p:sldId id="261" r:id="rId11"/>
    <p:sldId id="263" r:id="rId12"/>
    <p:sldId id="26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endu Dey" userId="f6a9963e41b7fde8" providerId="LiveId" clId="{21F3B1DD-68CB-49F6-95D5-C3B1D5F19F82}"/>
    <pc:docChg chg="custSel modSld">
      <pc:chgData name="Pushpendu Dey" userId="f6a9963e41b7fde8" providerId="LiveId" clId="{21F3B1DD-68CB-49F6-95D5-C3B1D5F19F82}" dt="2024-04-29T17:45:35.354" v="19" actId="20577"/>
      <pc:docMkLst>
        <pc:docMk/>
      </pc:docMkLst>
      <pc:sldChg chg="addSp delSp modSp mod">
        <pc:chgData name="Pushpendu Dey" userId="f6a9963e41b7fde8" providerId="LiveId" clId="{21F3B1DD-68CB-49F6-95D5-C3B1D5F19F82}" dt="2024-04-29T17:45:00.741" v="12" actId="14100"/>
        <pc:sldMkLst>
          <pc:docMk/>
          <pc:sldMk cId="850092625" sldId="257"/>
        </pc:sldMkLst>
        <pc:picChg chg="add mod">
          <ac:chgData name="Pushpendu Dey" userId="f6a9963e41b7fde8" providerId="LiveId" clId="{21F3B1DD-68CB-49F6-95D5-C3B1D5F19F82}" dt="2024-04-29T17:45:00.741" v="12" actId="14100"/>
          <ac:picMkLst>
            <pc:docMk/>
            <pc:sldMk cId="850092625" sldId="257"/>
            <ac:picMk id="3" creationId="{6AF949CD-0ED6-DF7F-2BDE-D06F4E86653D}"/>
          </ac:picMkLst>
        </pc:picChg>
        <pc:picChg chg="del mod">
          <ac:chgData name="Pushpendu Dey" userId="f6a9963e41b7fde8" providerId="LiveId" clId="{21F3B1DD-68CB-49F6-95D5-C3B1D5F19F82}" dt="2024-04-29T17:44:50.373" v="9" actId="478"/>
          <ac:picMkLst>
            <pc:docMk/>
            <pc:sldMk cId="850092625" sldId="257"/>
            <ac:picMk id="9" creationId="{A64D9705-3DA7-F01B-F214-7DB678B3F15C}"/>
          </ac:picMkLst>
        </pc:picChg>
      </pc:sldChg>
      <pc:sldChg chg="modSp mod">
        <pc:chgData name="Pushpendu Dey" userId="f6a9963e41b7fde8" providerId="LiveId" clId="{21F3B1DD-68CB-49F6-95D5-C3B1D5F19F82}" dt="2024-04-29T17:45:35.354" v="19" actId="20577"/>
        <pc:sldMkLst>
          <pc:docMk/>
          <pc:sldMk cId="56617467" sldId="261"/>
        </pc:sldMkLst>
        <pc:spChg chg="mod">
          <ac:chgData name="Pushpendu Dey" userId="f6a9963e41b7fde8" providerId="LiveId" clId="{21F3B1DD-68CB-49F6-95D5-C3B1D5F19F82}" dt="2024-04-29T17:45:35.354" v="19" actId="20577"/>
          <ac:spMkLst>
            <pc:docMk/>
            <pc:sldMk cId="56617467" sldId="261"/>
            <ac:spMk id="5" creationId="{61EDD12B-261C-0FB2-BB65-87F2909F91FC}"/>
          </ac:spMkLst>
        </pc:spChg>
      </pc:sldChg>
      <pc:sldChg chg="modSp">
        <pc:chgData name="Pushpendu Dey" userId="f6a9963e41b7fde8" providerId="LiveId" clId="{21F3B1DD-68CB-49F6-95D5-C3B1D5F19F82}" dt="2024-04-29T17:40:26.935" v="0" actId="2711"/>
        <pc:sldMkLst>
          <pc:docMk/>
          <pc:sldMk cId="1811182224" sldId="266"/>
        </pc:sldMkLst>
        <pc:spChg chg="mod">
          <ac:chgData name="Pushpendu Dey" userId="f6a9963e41b7fde8" providerId="LiveId" clId="{21F3B1DD-68CB-49F6-95D5-C3B1D5F19F82}" dt="2024-04-29T17:40:26.935" v="0" actId="2711"/>
          <ac:spMkLst>
            <pc:docMk/>
            <pc:sldMk cId="1811182224" sldId="266"/>
            <ac:spMk id="4" creationId="{37B64736-9FC2-4E3B-87B0-19DC8F4105DB}"/>
          </ac:spMkLst>
        </pc:spChg>
        <pc:spChg chg="mod">
          <ac:chgData name="Pushpendu Dey" userId="f6a9963e41b7fde8" providerId="LiveId" clId="{21F3B1DD-68CB-49F6-95D5-C3B1D5F19F82}" dt="2024-04-29T17:40:26.935" v="0" actId="2711"/>
          <ac:spMkLst>
            <pc:docMk/>
            <pc:sldMk cId="1811182224" sldId="266"/>
            <ac:spMk id="5" creationId="{2FFB3EA1-D563-49ED-9301-1042BA962845}"/>
          </ac:spMkLst>
        </pc:spChg>
        <pc:spChg chg="mod">
          <ac:chgData name="Pushpendu Dey" userId="f6a9963e41b7fde8" providerId="LiveId" clId="{21F3B1DD-68CB-49F6-95D5-C3B1D5F19F82}" dt="2024-04-29T17:40:26.935" v="0" actId="2711"/>
          <ac:spMkLst>
            <pc:docMk/>
            <pc:sldMk cId="1811182224" sldId="266"/>
            <ac:spMk id="6" creationId="{0E052B57-E3AB-4501-A5E4-C2101738E92F}"/>
          </ac:spMkLst>
        </pc:spChg>
        <pc:picChg chg="mod">
          <ac:chgData name="Pushpendu Dey" userId="f6a9963e41b7fde8" providerId="LiveId" clId="{21F3B1DD-68CB-49F6-95D5-C3B1D5F19F82}" dt="2024-04-29T17:40:26.935" v="0" actId="2711"/>
          <ac:picMkLst>
            <pc:docMk/>
            <pc:sldMk cId="1811182224" sldId="266"/>
            <ac:picMk id="1028" creationId="{883CA854-F245-45DD-8285-A9E87194EAD3}"/>
          </ac:picMkLst>
        </pc:picChg>
        <pc:picChg chg="mod">
          <ac:chgData name="Pushpendu Dey" userId="f6a9963e41b7fde8" providerId="LiveId" clId="{21F3B1DD-68CB-49F6-95D5-C3B1D5F19F82}" dt="2024-04-29T17:40:26.935" v="0" actId="2711"/>
          <ac:picMkLst>
            <pc:docMk/>
            <pc:sldMk cId="1811182224" sldId="266"/>
            <ac:picMk id="1030" creationId="{15E0CD98-203D-40BD-97B4-6D31F856CB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FBBF-B5FE-414F-84E2-333D0707CB52}"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7A8B7-EDB3-46C4-8183-EB69D94F0A11}" type="slidenum">
              <a:rPr lang="en-US" smtClean="0"/>
              <a:t>‹#›</a:t>
            </a:fld>
            <a:endParaRPr lang="en-US"/>
          </a:p>
        </p:txBody>
      </p:sp>
    </p:spTree>
    <p:extLst>
      <p:ext uri="{BB962C8B-B14F-4D97-AF65-F5344CB8AC3E}">
        <p14:creationId xmlns:p14="http://schemas.microsoft.com/office/powerpoint/2010/main" val="294287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26945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19310781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26667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A0971C69-B4F8-42E0-8726-016F06D5D985}" type="datetimeFigureOut">
              <a:rPr lang="en-US" smtClean="0"/>
              <a:t>4/29/2024</a:t>
            </a:fld>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72728277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A0971C69-B4F8-42E0-8726-016F06D5D985}" type="datetimeFigureOut">
              <a:rPr lang="en-US" smtClean="0"/>
              <a:t>4/29/2024</a:t>
            </a:fld>
            <a:endParaRPr lang="en-US"/>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1124521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679257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787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CE19CEFD-FA4F-41D0-876A-23E08327A8AA}"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71783034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375625539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A0971C69-B4F8-42E0-8726-016F06D5D985}" type="datetimeFigureOut">
              <a:rPr lang="en-US" smtClean="0"/>
              <a:t>4/29/2024</a:t>
            </a:fld>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294938925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A0971C69-B4F8-42E0-8726-016F06D5D985}" type="datetimeFigureOut">
              <a:rPr lang="en-US" smtClean="0"/>
              <a:t>4/29/2024</a:t>
            </a:fld>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181261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A0971C69-B4F8-42E0-8726-016F06D5D985}" type="datetimeFigureOut">
              <a:rPr lang="en-US" smtClean="0"/>
              <a:t>4/29/2024</a:t>
            </a:fld>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7687996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FB455-37C9-20BD-390D-208988F6F8AB}"/>
              </a:ext>
            </a:extLst>
          </p:cNvPr>
          <p:cNvSpPr>
            <a:spLocks noGrp="1"/>
          </p:cNvSpPr>
          <p:nvPr>
            <p:ph type="dt" sz="half" idx="10"/>
          </p:nvPr>
        </p:nvSpPr>
        <p:spPr/>
        <p:txBody>
          <a:bodyPr/>
          <a:lstStyle/>
          <a:p>
            <a:fld id="{A0971C69-B4F8-42E0-8726-016F06D5D985}" type="datetimeFigureOut">
              <a:rPr lang="en-US" smtClean="0"/>
              <a:t>4/29/2024</a:t>
            </a:fld>
            <a:endParaRPr lang="en-US"/>
          </a:p>
        </p:txBody>
      </p:sp>
      <p:sp>
        <p:nvSpPr>
          <p:cNvPr id="3" name="Footer Placeholder 2">
            <a:extLst>
              <a:ext uri="{FF2B5EF4-FFF2-40B4-BE49-F238E27FC236}">
                <a16:creationId xmlns:a16="http://schemas.microsoft.com/office/drawing/2014/main" id="{82E365EA-A695-349D-5D92-C41492E37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127BA-6188-664F-E32E-E5CE8CAAC568}"/>
              </a:ext>
            </a:extLst>
          </p:cNvPr>
          <p:cNvSpPr>
            <a:spLocks noGrp="1"/>
          </p:cNvSpPr>
          <p:nvPr>
            <p:ph type="sldNum" sz="quarter" idx="12"/>
          </p:nvPr>
        </p:nvSpPr>
        <p:spPr/>
        <p:txBody>
          <a:bodyPr/>
          <a:lstStyle/>
          <a:p>
            <a:fld id="{CE19CEFD-FA4F-41D0-876A-23E08327A8AA}" type="slidenum">
              <a:rPr lang="en-US" smtClean="0"/>
              <a:t>‹#›</a:t>
            </a:fld>
            <a:endParaRPr lang="en-US"/>
          </a:p>
        </p:txBody>
      </p:sp>
    </p:spTree>
    <p:extLst>
      <p:ext uri="{BB962C8B-B14F-4D97-AF65-F5344CB8AC3E}">
        <p14:creationId xmlns:p14="http://schemas.microsoft.com/office/powerpoint/2010/main" val="172260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A0971C69-B4F8-42E0-8726-016F06D5D985}" type="datetimeFigureOut">
              <a:rPr lang="en-US" smtClean="0"/>
              <a:t>4/29/2024</a:t>
            </a:fld>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137596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A0971C69-B4F8-42E0-8726-016F06D5D985}" type="datetimeFigureOut">
              <a:rPr lang="en-US" smtClean="0"/>
              <a:t>4/29/2024</a:t>
            </a:fld>
            <a:endParaRPr lang="en-US"/>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CE19CEFD-FA4F-41D0-876A-23E08327A8AA}"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415553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A0971C69-B4F8-42E0-8726-016F06D5D985}" type="datetimeFigureOut">
              <a:rPr lang="en-US" smtClean="0"/>
              <a:t>4/29/2024</a:t>
            </a:fld>
            <a:endParaRPr lang="en-US"/>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CE19CEFD-FA4F-41D0-876A-23E08327A8AA}" type="slidenum">
              <a:rPr lang="en-US" smtClean="0"/>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53003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A0971C69-B4F8-42E0-8726-016F06D5D985}" type="datetimeFigureOut">
              <a:rPr lang="en-US" smtClean="0"/>
              <a:t>4/29/2024</a:t>
            </a:fld>
            <a:endParaRPr lang="en-US"/>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179489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16366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A0971C69-B4F8-42E0-8726-016F06D5D985}" type="datetimeFigureOut">
              <a:rPr lang="en-US" smtClean="0"/>
              <a:t>4/29/2024</a:t>
            </a:fld>
            <a:endParaRPr lang="en-US"/>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CE19CEFD-FA4F-41D0-876A-23E08327A8AA}" type="slidenum">
              <a:rPr lang="en-US" smtClean="0"/>
              <a:t>‹#›</a:t>
            </a:fld>
            <a:endParaRPr lang="en-US"/>
          </a:p>
        </p:txBody>
      </p:sp>
    </p:spTree>
    <p:extLst>
      <p:ext uri="{BB962C8B-B14F-4D97-AF65-F5344CB8AC3E}">
        <p14:creationId xmlns:p14="http://schemas.microsoft.com/office/powerpoint/2010/main" val="205911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0971C69-B4F8-42E0-8726-016F06D5D985}" type="datetimeFigureOut">
              <a:rPr lang="en-US" smtClean="0"/>
              <a:t>4/29/2024</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CE19CEFD-FA4F-41D0-876A-23E08327A8AA}"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790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971C69-B4F8-42E0-8726-016F06D5D985}" type="datetimeFigureOut">
              <a:rPr lang="en-US" smtClean="0"/>
              <a:t>4/29/2024</a:t>
            </a:fld>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19CEFD-FA4F-41D0-876A-23E08327A8AA}" type="slidenum">
              <a:rPr lang="en-US" smtClean="0"/>
              <a:t>‹#›</a:t>
            </a:fld>
            <a:endParaRPr lang="en-US"/>
          </a:p>
        </p:txBody>
      </p:sp>
    </p:spTree>
    <p:extLst>
      <p:ext uri="{BB962C8B-B14F-4D97-AF65-F5344CB8AC3E}">
        <p14:creationId xmlns:p14="http://schemas.microsoft.com/office/powerpoint/2010/main" val="116991378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Lst>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98443-3AEE-4FB8-6A1D-DB0E2E491C53}"/>
              </a:ext>
            </a:extLst>
          </p:cNvPr>
          <p:cNvSpPr txBox="1"/>
          <p:nvPr/>
        </p:nvSpPr>
        <p:spPr>
          <a:xfrm>
            <a:off x="755948" y="227743"/>
            <a:ext cx="10639347" cy="1738938"/>
          </a:xfrm>
          <a:prstGeom prst="rect">
            <a:avLst/>
          </a:prstGeom>
          <a:noFill/>
        </p:spPr>
        <p:txBody>
          <a:bodyPr wrap="square" rtlCol="0">
            <a:spAutoFit/>
          </a:bodyPr>
          <a:lstStyle/>
          <a:p>
            <a:pPr algn="ct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Proposal – </a:t>
            </a:r>
            <a:r>
              <a:rPr lang="en-US" sz="1700" b="1" dirty="0" err="1">
                <a:effectLst/>
                <a:latin typeface="Times New Roman" panose="02020603050405020304" pitchFamily="18" charset="0"/>
                <a:ea typeface="Times New Roman" panose="02020603050405020304" pitchFamily="18" charset="0"/>
                <a:cs typeface="Times New Roman" panose="02020603050405020304" pitchFamily="18" charset="0"/>
              </a:rPr>
              <a:t>TalkyHome</a:t>
            </a: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US" sz="1700" b="1" dirty="0" err="1">
                <a:effectLst/>
                <a:latin typeface="Times New Roman" panose="02020603050405020304" pitchFamily="18" charset="0"/>
                <a:ea typeface="Times New Roman" panose="02020603050405020304" pitchFamily="18" charset="0"/>
                <a:cs typeface="Times New Roman" panose="02020603050405020304" pitchFamily="18" charset="0"/>
              </a:rPr>
              <a:t>WebApi</a:t>
            </a: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 like </a:t>
            </a:r>
            <a:r>
              <a:rPr lang="en-US" sz="1700" b="1" dirty="0" err="1">
                <a:effectLst/>
                <a:latin typeface="Times New Roman" panose="02020603050405020304" pitchFamily="18" charset="0"/>
                <a:ea typeface="Times New Roman" panose="02020603050405020304" pitchFamily="18" charset="0"/>
                <a:cs typeface="Times New Roman" panose="02020603050405020304" pitchFamily="18" charset="0"/>
              </a:rPr>
              <a:t>sinric</a:t>
            </a: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 , Google home, Alexa, Assistant, and Manual control</a:t>
            </a:r>
            <a:endPar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b="1" i="1" dirty="0">
                <a:effectLst/>
                <a:latin typeface="Times New Roman" panose="02020603050405020304" pitchFamily="18" charset="0"/>
                <a:ea typeface="Times New Roman" panose="02020603050405020304" pitchFamily="18" charset="0"/>
              </a:rPr>
              <a:t>Mini-Project/ Electronic Design workshop (Hardware Part)</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b="1" i="1" dirty="0">
                <a:effectLst/>
                <a:latin typeface="Times New Roman" panose="02020603050405020304" pitchFamily="18" charset="0"/>
                <a:ea typeface="Times New Roman" panose="02020603050405020304" pitchFamily="18" charset="0"/>
              </a:rPr>
              <a:t>EC-681 April-2024</a:t>
            </a:r>
            <a:endParaRPr lang="en-IN" sz="1500" dirty="0">
              <a:effectLst/>
              <a:latin typeface="Times New Roman" panose="02020603050405020304" pitchFamily="18" charset="0"/>
              <a:ea typeface="Times New Roman" panose="02020603050405020304" pitchFamily="18" charset="0"/>
            </a:endParaRPr>
          </a:p>
          <a:p>
            <a:pPr algn="ctr"/>
            <a:r>
              <a:rPr lang="en-US" sz="1500" b="1" i="1" dirty="0">
                <a:effectLst/>
                <a:latin typeface="Times New Roman" panose="02020603050405020304" pitchFamily="18" charset="0"/>
                <a:ea typeface="Times New Roman" panose="02020603050405020304" pitchFamily="18" charset="0"/>
              </a:rPr>
              <a:t>Maulana Abul Kalam Azad University of Technology (formerly known as West Bengal University of Technology )</a:t>
            </a:r>
            <a:endParaRPr lang="en-IN" sz="1500" dirty="0">
              <a:effectLst/>
              <a:latin typeface="Times New Roman" panose="02020603050405020304" pitchFamily="18" charset="0"/>
              <a:ea typeface="Times New Roman" panose="02020603050405020304" pitchFamily="18" charset="0"/>
            </a:endParaRPr>
          </a:p>
          <a:p>
            <a:endParaRPr lang="en-IN" sz="1500" dirty="0"/>
          </a:p>
        </p:txBody>
      </p:sp>
      <p:pic>
        <p:nvPicPr>
          <p:cNvPr id="5" name="Picture 4">
            <a:extLst>
              <a:ext uri="{FF2B5EF4-FFF2-40B4-BE49-F238E27FC236}">
                <a16:creationId xmlns:a16="http://schemas.microsoft.com/office/drawing/2014/main" id="{B9FC937B-7FE1-F461-24F3-9901C8E8D674}"/>
              </a:ext>
            </a:extLst>
          </p:cNvPr>
          <p:cNvPicPr>
            <a:picLocks noChangeAspect="1"/>
          </p:cNvPicPr>
          <p:nvPr/>
        </p:nvPicPr>
        <p:blipFill>
          <a:blip r:embed="rId2"/>
          <a:stretch>
            <a:fillRect/>
          </a:stretch>
        </p:blipFill>
        <p:spPr>
          <a:xfrm>
            <a:off x="5143618" y="1743472"/>
            <a:ext cx="1399422" cy="769562"/>
          </a:xfrm>
          <a:prstGeom prst="rect">
            <a:avLst/>
          </a:prstGeom>
        </p:spPr>
      </p:pic>
      <p:sp>
        <p:nvSpPr>
          <p:cNvPr id="6" name="TextBox 5">
            <a:extLst>
              <a:ext uri="{FF2B5EF4-FFF2-40B4-BE49-F238E27FC236}">
                <a16:creationId xmlns:a16="http://schemas.microsoft.com/office/drawing/2014/main" id="{CA313D10-2D7D-4923-A23E-A95392FCC057}"/>
              </a:ext>
            </a:extLst>
          </p:cNvPr>
          <p:cNvSpPr txBox="1"/>
          <p:nvPr/>
        </p:nvSpPr>
        <p:spPr>
          <a:xfrm>
            <a:off x="424891" y="2495430"/>
            <a:ext cx="10639347" cy="1367627"/>
          </a:xfrm>
          <a:prstGeom prst="rect">
            <a:avLst/>
          </a:prstGeom>
          <a:noFill/>
        </p:spPr>
        <p:txBody>
          <a:bodyPr wrap="square" rtlCol="0">
            <a:spAutoFit/>
          </a:bodyPr>
          <a:lstStyle/>
          <a:p>
            <a:pPr indent="457200" algn="ctr">
              <a:lnSpc>
                <a:spcPct val="150000"/>
              </a:lnSpc>
            </a:pPr>
            <a:r>
              <a:rPr lang="en-IN" sz="1500" dirty="0"/>
              <a:t>  </a:t>
            </a:r>
            <a:r>
              <a:rPr lang="en-US" sz="1500" b="1" dirty="0">
                <a:latin typeface="Times New Roman" panose="02020603050405020304" pitchFamily="18" charset="0"/>
              </a:rPr>
              <a:t>ROHIT PAL</a:t>
            </a:r>
            <a:r>
              <a:rPr lang="en-US" sz="1500" b="1" dirty="0">
                <a:effectLst/>
                <a:latin typeface="Times New Roman" panose="02020603050405020304" pitchFamily="18" charset="0"/>
                <a:ea typeface="Times New Roman" panose="02020603050405020304" pitchFamily="18" charset="0"/>
              </a:rPr>
              <a:t>  (MAKAUT Roll No  :</a:t>
            </a:r>
            <a:r>
              <a:rPr lang="en-IN" sz="1500" dirty="0">
                <a:latin typeface="Times New Roman" panose="02020603050405020304" pitchFamily="18" charset="0"/>
                <a:cs typeface="Times New Roman" panose="02020603050405020304" pitchFamily="18" charset="0"/>
              </a:rPr>
              <a:t>14800321064</a:t>
            </a:r>
            <a:r>
              <a:rPr lang="en-US" sz="1500" b="1"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indent="457200" algn="ctr">
              <a:lnSpc>
                <a:spcPct val="150000"/>
              </a:lnSpc>
            </a:pPr>
            <a:r>
              <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rPr>
              <a:t>SAHELI DAS</a:t>
            </a:r>
            <a:r>
              <a:rPr lang="en-US" sz="1500" b="1" dirty="0">
                <a:effectLst/>
                <a:latin typeface="Times New Roman" panose="02020603050405020304" pitchFamily="18" charset="0"/>
                <a:ea typeface="Times New Roman" panose="02020603050405020304" pitchFamily="18" charset="0"/>
              </a:rPr>
              <a:t>  (MAKAUT Roll No  :</a:t>
            </a:r>
            <a:r>
              <a:rPr lang="en-IN" sz="1500" dirty="0">
                <a:latin typeface="Times New Roman" panose="02020603050405020304" pitchFamily="18" charset="0"/>
                <a:cs typeface="Times New Roman" panose="02020603050405020304" pitchFamily="18" charset="0"/>
              </a:rPr>
              <a:t>14800321086</a:t>
            </a:r>
            <a:r>
              <a:rPr lang="en-US" sz="1500" b="1"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indent="457200" algn="ctr">
              <a:lnSpc>
                <a:spcPct val="150000"/>
              </a:lnSpc>
            </a:pPr>
            <a:r>
              <a:rPr lang="en-US" sz="1500" b="1" dirty="0">
                <a:latin typeface="Times New Roman" panose="02020603050405020304" pitchFamily="18" charset="0"/>
                <a:ea typeface="Times New Roman" panose="02020603050405020304" pitchFamily="18" charset="0"/>
              </a:rPr>
              <a:t>SOHAM MAJHI</a:t>
            </a:r>
            <a:r>
              <a:rPr lang="en-US" sz="1500" b="1" dirty="0">
                <a:effectLst/>
                <a:latin typeface="Times New Roman" panose="02020603050405020304" pitchFamily="18" charset="0"/>
                <a:ea typeface="Times New Roman" panose="02020603050405020304" pitchFamily="18" charset="0"/>
              </a:rPr>
              <a:t>  (MAKAUT Roll No  :</a:t>
            </a:r>
            <a:r>
              <a:rPr lang="en-IN" sz="1500" dirty="0">
                <a:latin typeface="Times New Roman" panose="02020603050405020304" pitchFamily="18" charset="0"/>
                <a:cs typeface="Times New Roman" panose="02020603050405020304" pitchFamily="18" charset="0"/>
              </a:rPr>
              <a:t>14800321077</a:t>
            </a:r>
            <a:r>
              <a:rPr lang="en-US" sz="1500" b="1"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endParaRPr lang="en-IN" sz="1500" dirty="0"/>
          </a:p>
        </p:txBody>
      </p:sp>
      <p:sp>
        <p:nvSpPr>
          <p:cNvPr id="7" name="TextBox 6">
            <a:extLst>
              <a:ext uri="{FF2B5EF4-FFF2-40B4-BE49-F238E27FC236}">
                <a16:creationId xmlns:a16="http://schemas.microsoft.com/office/drawing/2014/main" id="{6607C11D-AD9D-AA85-5D74-F3746E9213E0}"/>
              </a:ext>
            </a:extLst>
          </p:cNvPr>
          <p:cNvSpPr txBox="1"/>
          <p:nvPr/>
        </p:nvSpPr>
        <p:spPr>
          <a:xfrm>
            <a:off x="813858" y="3849875"/>
            <a:ext cx="10184027" cy="1131079"/>
          </a:xfrm>
          <a:prstGeom prst="rect">
            <a:avLst/>
          </a:prstGeom>
          <a:noFill/>
        </p:spPr>
        <p:txBody>
          <a:bodyPr wrap="square" rtlCol="0">
            <a:spAutoFit/>
          </a:bodyPr>
          <a:lstStyle/>
          <a:p>
            <a:pPr algn="ctr"/>
            <a:r>
              <a:rPr lang="en-IN" sz="1500" dirty="0"/>
              <a:t>   </a:t>
            </a:r>
            <a:r>
              <a:rPr lang="en-US" sz="1500" b="1" i="1" dirty="0">
                <a:effectLst/>
                <a:latin typeface="Times New Roman" panose="02020603050405020304" pitchFamily="18" charset="0"/>
              </a:rPr>
              <a:t>Under the mentorship of</a:t>
            </a:r>
            <a:endParaRPr lang="en-IN" sz="1500" b="1" dirty="0">
              <a:effectLst/>
              <a:latin typeface="Times New Roman" panose="02020603050405020304" pitchFamily="18" charset="0"/>
            </a:endParaRPr>
          </a:p>
          <a:p>
            <a:pPr algn="ctr"/>
            <a:r>
              <a:rPr lang="en-US" sz="1500" b="1" i="1" dirty="0">
                <a:effectLst/>
                <a:latin typeface="Times New Roman" panose="02020603050405020304" pitchFamily="18" charset="0"/>
              </a:rPr>
              <a:t> </a:t>
            </a:r>
            <a:r>
              <a:rPr lang="en-US" sz="1500" b="1" dirty="0">
                <a:effectLst/>
                <a:latin typeface="Times New Roman" panose="02020603050405020304" pitchFamily="18" charset="0"/>
                <a:ea typeface="Times New Roman" panose="02020603050405020304" pitchFamily="18" charset="0"/>
              </a:rPr>
              <a:t>PROF. ANUPAM PATRA</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dirty="0">
                <a:effectLst/>
                <a:latin typeface="Times New Roman" panose="02020603050405020304" pitchFamily="18" charset="0"/>
                <a:ea typeface="Times New Roman" panose="02020603050405020304" pitchFamily="18" charset="0"/>
              </a:rPr>
              <a:t>(Assistant / Associate Professor, Dept of ECE, FIEM)</a:t>
            </a:r>
            <a:endParaRPr lang="en-IN" sz="1500" dirty="0">
              <a:effectLst/>
              <a:latin typeface="Times New Roman" panose="02020603050405020304" pitchFamily="18" charset="0"/>
              <a:ea typeface="Times New Roman" panose="02020603050405020304" pitchFamily="18" charset="0"/>
            </a:endParaRPr>
          </a:p>
          <a:p>
            <a:endParaRPr lang="en-IN" sz="1500" dirty="0"/>
          </a:p>
        </p:txBody>
      </p:sp>
      <p:pic>
        <p:nvPicPr>
          <p:cNvPr id="8" name="Picture 7">
            <a:extLst>
              <a:ext uri="{FF2B5EF4-FFF2-40B4-BE49-F238E27FC236}">
                <a16:creationId xmlns:a16="http://schemas.microsoft.com/office/drawing/2014/main" id="{5380464B-142A-EDE6-0FDF-D19A0F46C5B4}"/>
              </a:ext>
            </a:extLst>
          </p:cNvPr>
          <p:cNvPicPr>
            <a:picLocks noChangeAspect="1"/>
          </p:cNvPicPr>
          <p:nvPr/>
        </p:nvPicPr>
        <p:blipFill>
          <a:blip r:embed="rId3"/>
          <a:stretch>
            <a:fillRect/>
          </a:stretch>
        </p:blipFill>
        <p:spPr>
          <a:xfrm>
            <a:off x="5092819" y="4709920"/>
            <a:ext cx="1643262" cy="489978"/>
          </a:xfrm>
          <a:prstGeom prst="rect">
            <a:avLst/>
          </a:prstGeom>
        </p:spPr>
      </p:pic>
      <p:sp>
        <p:nvSpPr>
          <p:cNvPr id="9" name="TextBox 8">
            <a:extLst>
              <a:ext uri="{FF2B5EF4-FFF2-40B4-BE49-F238E27FC236}">
                <a16:creationId xmlns:a16="http://schemas.microsoft.com/office/drawing/2014/main" id="{3682AD00-E685-625A-C5EA-EF7BC7140855}"/>
              </a:ext>
            </a:extLst>
          </p:cNvPr>
          <p:cNvSpPr txBox="1"/>
          <p:nvPr/>
        </p:nvSpPr>
        <p:spPr>
          <a:xfrm>
            <a:off x="187614" y="5217502"/>
            <a:ext cx="11496386" cy="1715329"/>
          </a:xfrm>
          <a:prstGeom prst="rect">
            <a:avLst/>
          </a:prstGeom>
          <a:noFill/>
        </p:spPr>
        <p:txBody>
          <a:bodyPr wrap="square" rtlCol="0">
            <a:spAutoFit/>
          </a:bodyPr>
          <a:lstStyle/>
          <a:p>
            <a:pPr algn="ctr">
              <a:lnSpc>
                <a:spcPct val="150000"/>
              </a:lnSpc>
            </a:pPr>
            <a:r>
              <a:rPr lang="en-US" sz="1500" b="1" dirty="0">
                <a:effectLst/>
                <a:latin typeface="Times New Roman" panose="02020603050405020304" pitchFamily="18" charset="0"/>
                <a:ea typeface="Times New Roman" panose="02020603050405020304" pitchFamily="18" charset="0"/>
              </a:rPr>
              <a:t>Department of Electronics &amp; Communications Engineering</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b="1" dirty="0">
                <a:effectLst/>
                <a:latin typeface="Times New Roman" panose="02020603050405020304" pitchFamily="18" charset="0"/>
                <a:ea typeface="Times New Roman" panose="02020603050405020304" pitchFamily="18" charset="0"/>
              </a:rPr>
              <a:t>Future Institute of Engineering &amp; Management</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b="1" i="1" dirty="0" err="1">
                <a:effectLst/>
                <a:latin typeface="Times New Roman" panose="02020603050405020304" pitchFamily="18" charset="0"/>
                <a:ea typeface="Times New Roman" panose="02020603050405020304" pitchFamily="18" charset="0"/>
              </a:rPr>
              <a:t>Sonarpur</a:t>
            </a:r>
            <a:r>
              <a:rPr lang="en-US" sz="1500" b="1" i="1" dirty="0">
                <a:effectLst/>
                <a:latin typeface="Times New Roman" panose="02020603050405020304" pitchFamily="18" charset="0"/>
                <a:ea typeface="Times New Roman" panose="02020603050405020304" pitchFamily="18" charset="0"/>
              </a:rPr>
              <a:t> Station Road, Kolkata-700150</a:t>
            </a:r>
            <a:endParaRPr lang="en-IN" sz="1500" dirty="0">
              <a:effectLst/>
              <a:latin typeface="Times New Roman" panose="02020603050405020304" pitchFamily="18" charset="0"/>
              <a:ea typeface="Times New Roman" panose="02020603050405020304" pitchFamily="18" charset="0"/>
            </a:endParaRPr>
          </a:p>
          <a:p>
            <a:pPr algn="ctr">
              <a:lnSpc>
                <a:spcPct val="150000"/>
              </a:lnSpc>
            </a:pPr>
            <a:r>
              <a:rPr lang="en-US" sz="1500" b="1" dirty="0">
                <a:effectLst/>
                <a:latin typeface="Times New Roman" panose="02020603050405020304" pitchFamily="18" charset="0"/>
                <a:ea typeface="Times New Roman" panose="02020603050405020304" pitchFamily="18" charset="0"/>
              </a:rPr>
              <a:t> 2024</a:t>
            </a:r>
            <a:endParaRPr lang="en-IN" sz="1500" dirty="0">
              <a:effectLst/>
              <a:latin typeface="Times New Roman" panose="02020603050405020304" pitchFamily="18" charset="0"/>
              <a:ea typeface="Times New Roman" panose="02020603050405020304" pitchFamily="18" charset="0"/>
            </a:endParaRPr>
          </a:p>
          <a:p>
            <a:endParaRPr lang="en-IN" sz="1500" dirty="0"/>
          </a:p>
        </p:txBody>
      </p:sp>
    </p:spTree>
    <p:extLst>
      <p:ext uri="{BB962C8B-B14F-4D97-AF65-F5344CB8AC3E}">
        <p14:creationId xmlns:p14="http://schemas.microsoft.com/office/powerpoint/2010/main" val="238810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64638F-526D-1C64-7798-BD89B03389F8}"/>
              </a:ext>
            </a:extLst>
          </p:cNvPr>
          <p:cNvPicPr>
            <a:picLocks noChangeAspect="1"/>
          </p:cNvPicPr>
          <p:nvPr/>
        </p:nvPicPr>
        <p:blipFill>
          <a:blip r:embed="rId2"/>
          <a:stretch>
            <a:fillRect/>
          </a:stretch>
        </p:blipFill>
        <p:spPr>
          <a:xfrm>
            <a:off x="1107439" y="151923"/>
            <a:ext cx="10534795" cy="5649437"/>
          </a:xfrm>
          <a:prstGeom prst="rect">
            <a:avLst/>
          </a:prstGeom>
        </p:spPr>
      </p:pic>
      <p:sp>
        <p:nvSpPr>
          <p:cNvPr id="5" name="TextBox 4">
            <a:extLst>
              <a:ext uri="{FF2B5EF4-FFF2-40B4-BE49-F238E27FC236}">
                <a16:creationId xmlns:a16="http://schemas.microsoft.com/office/drawing/2014/main" id="{61EDD12B-261C-0FB2-BB65-87F2909F91FC}"/>
              </a:ext>
            </a:extLst>
          </p:cNvPr>
          <p:cNvSpPr txBox="1"/>
          <p:nvPr/>
        </p:nvSpPr>
        <p:spPr>
          <a:xfrm>
            <a:off x="2651760" y="6031915"/>
            <a:ext cx="9398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DATABASE OF THE  WEBAPI  OF OUR PROJECT TALKYHOME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1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EA03BD-096E-9923-25BB-81E143D29575}"/>
              </a:ext>
            </a:extLst>
          </p:cNvPr>
          <p:cNvSpPr txBox="1"/>
          <p:nvPr/>
        </p:nvSpPr>
        <p:spPr>
          <a:xfrm>
            <a:off x="711200" y="409694"/>
            <a:ext cx="10749280" cy="5878532"/>
          </a:xfrm>
          <a:prstGeom prst="rect">
            <a:avLst/>
          </a:prstGeom>
          <a:noFill/>
        </p:spPr>
        <p:txBody>
          <a:bodyPr wrap="square">
            <a:spAutoFit/>
          </a:bodyPr>
          <a:lstStyle/>
          <a:p>
            <a:pPr algn="ctr"/>
            <a:r>
              <a:rPr lang="en-IN" sz="2200" b="1" dirty="0">
                <a:latin typeface="Times New Roman" panose="02020603050405020304" pitchFamily="18" charset="0"/>
                <a:cs typeface="Times New Roman" panose="02020603050405020304" pitchFamily="18" charset="0"/>
              </a:rPr>
              <a:t>FUTURE SCOPE OF WORK:</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future, home automation is definitely going bigger and better. The Internet of Things is already bringing a wide range of exciting, innovative solutions. Sensors in parking lots will indicate space availability. Users could make their </a:t>
            </a:r>
            <a:r>
              <a:rPr lang="en-US" dirty="0" err="1">
                <a:latin typeface="Times New Roman" panose="02020603050405020304" pitchFamily="18" charset="0"/>
                <a:cs typeface="Times New Roman" panose="02020603050405020304" pitchFamily="18" charset="0"/>
              </a:rPr>
              <a:t>favourite</a:t>
            </a:r>
            <a:r>
              <a:rPr lang="en-US" dirty="0">
                <a:latin typeface="Times New Roman" panose="02020603050405020304" pitchFamily="18" charset="0"/>
                <a:cs typeface="Times New Roman" panose="02020603050405020304" pitchFamily="18" charset="0"/>
              </a:rPr>
              <a:t> beverage with voice instructions, or instructions to the smartphone can close the blinds in the living room while residents are far away on vacation. There is no end to the possibilities of home automation. The most useful advantage is, however, the aspect of sustainability. Home automation works on the principle of sustainability, which encourages the wise use of resources.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SchneiderElectric</a:t>
            </a:r>
            <a:r>
              <a:rPr lang="en-US" dirty="0">
                <a:latin typeface="Times New Roman" panose="02020603050405020304" pitchFamily="18" charset="0"/>
                <a:cs typeface="Times New Roman" panose="02020603050405020304" pitchFamily="18" charset="0"/>
              </a:rPr>
              <a:t> India offers Home automation solutions with the latest technology that makes living easy and convenient. Their innovative solutions work towards efficient power consumption and cost-cutting.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2000" b="1" i="0" u="sng" dirty="0">
                <a:solidFill>
                  <a:srgbClr val="273239"/>
                </a:solidFill>
                <a:effectLst/>
                <a:latin typeface="Times New Roman" panose="02020603050405020304" pitchFamily="18" charset="0"/>
                <a:cs typeface="Times New Roman" panose="02020603050405020304" pitchFamily="18" charset="0"/>
              </a:rPr>
              <a:t>Increased efficiency, control, and customization</a:t>
            </a:r>
            <a:r>
              <a:rPr lang="en-US" sz="2000" b="0" i="0" u="sng" dirty="0">
                <a:solidFill>
                  <a:srgbClr val="273239"/>
                </a:solidFill>
                <a:effectLst/>
                <a:latin typeface="Times New Roman" panose="02020603050405020304" pitchFamily="18" charset="0"/>
                <a:cs typeface="Times New Roman" panose="02020603050405020304" pitchFamily="18" charset="0"/>
              </a:rPr>
              <a:t>:</a:t>
            </a:r>
          </a:p>
          <a:p>
            <a:pPr marL="742950" lvl="1" indent="-285750"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Artificial intelligence is set to make you lazy in the near future. Technology will become much more efficient and one will be able to control everything from volume to security from one central place. The devices will work automatically and you don’t need to waste your energy it will act upon user’s preferences. AI would revolutionize home by automatic threat detection and proactive alertness.</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3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3EB861-992F-9A75-FC40-73B2516BB3C5}"/>
              </a:ext>
            </a:extLst>
          </p:cNvPr>
          <p:cNvSpPr txBox="1"/>
          <p:nvPr/>
        </p:nvSpPr>
        <p:spPr>
          <a:xfrm>
            <a:off x="782320" y="342314"/>
            <a:ext cx="7711440" cy="5878532"/>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REFERENCES/BIBLIOGRAPHY:</a:t>
            </a:r>
          </a:p>
          <a:p>
            <a:endParaRPr lang="en-IN" sz="1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International journal for research in applied science &amp;engineering technology (</a:t>
            </a:r>
            <a:r>
              <a:rPr lang="en-US" sz="2000" dirty="0" err="1">
                <a:latin typeface="Times New Roman" panose="02020603050405020304" pitchFamily="18" charset="0"/>
                <a:cs typeface="Times New Roman" panose="02020603050405020304" pitchFamily="18" charset="0"/>
              </a:rPr>
              <a:t>ijraset</a:t>
            </a:r>
            <a:r>
              <a:rPr lang="en-US" sz="2000" dirty="0">
                <a:latin typeface="Times New Roman" panose="02020603050405020304" pitchFamily="18" charset="0"/>
                <a:cs typeface="Times New Roman" panose="02020603050405020304" pitchFamily="18" charset="0"/>
              </a:rPr>
              <a:t>) volume 6 issue iv, April 2018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Monika M Patel; Mehul A </a:t>
            </a:r>
            <a:r>
              <a:rPr lang="en-US" sz="2000" dirty="0" err="1">
                <a:latin typeface="Times New Roman" panose="02020603050405020304" pitchFamily="18" charset="0"/>
                <a:cs typeface="Times New Roman" panose="02020603050405020304" pitchFamily="18" charset="0"/>
              </a:rPr>
              <a:t>Jajal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Dixita</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vataliya</a:t>
            </a:r>
            <a:r>
              <a:rPr lang="en-US" sz="2000" dirty="0">
                <a:latin typeface="Times New Roman" panose="02020603050405020304" pitchFamily="18" charset="0"/>
                <a:cs typeface="Times New Roman" panose="02020603050405020304" pitchFamily="18" charset="0"/>
              </a:rPr>
              <a:t>, Home Automation using Raspberry Pi. International Journal of Innovative and Emerging Research in Engineering Volume 2, Issue 3, 2015</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Tomar, Ravi, Rahul Tiwari, and </a:t>
            </a:r>
            <a:r>
              <a:rPr lang="en-US" sz="2000" dirty="0" err="1">
                <a:latin typeface="Times New Roman" panose="02020603050405020304" pitchFamily="18" charset="0"/>
                <a:cs typeface="Times New Roman" panose="02020603050405020304" pitchFamily="18" charset="0"/>
              </a:rPr>
              <a:t>Sarishma</a:t>
            </a:r>
            <a:r>
              <a:rPr lang="en-US" sz="2000" dirty="0">
                <a:latin typeface="Times New Roman" panose="02020603050405020304" pitchFamily="18" charset="0"/>
                <a:cs typeface="Times New Roman" panose="02020603050405020304" pitchFamily="18" charset="0"/>
              </a:rPr>
              <a:t>. 2019. “Information Delivery System for Early Forest Fire Detection Using Internet of Things.” in Communications in Computer and Information Science. Vol. 1045. Springer, Singapore. </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Internet of Things in Home Automation and Energy Efficient Smart Home Technologies Simon G. M. Koo Department of Computer Engineering, Santa Clara University, CA 95053, USA</a:t>
            </a:r>
            <a:endParaRPr lang="en-IN" sz="20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58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C352969-21D1-765E-5F72-B153E4B6A189}"/>
              </a:ext>
            </a:extLst>
          </p:cNvPr>
          <p:cNvGrpSpPr/>
          <p:nvPr/>
        </p:nvGrpSpPr>
        <p:grpSpPr>
          <a:xfrm>
            <a:off x="650012" y="273293"/>
            <a:ext cx="11137436" cy="6313200"/>
            <a:chOff x="589052" y="364733"/>
            <a:chExt cx="10498475" cy="6313200"/>
          </a:xfrm>
        </p:grpSpPr>
        <p:sp>
          <p:nvSpPr>
            <p:cNvPr id="13" name="TextBox 1">
              <a:extLst>
                <a:ext uri="{FF2B5EF4-FFF2-40B4-BE49-F238E27FC236}">
                  <a16:creationId xmlns:a16="http://schemas.microsoft.com/office/drawing/2014/main" id="{C807F349-706E-C380-41F3-5DFB3EDCC5E9}"/>
                </a:ext>
              </a:extLst>
            </p:cNvPr>
            <p:cNvSpPr txBox="1"/>
            <p:nvPr/>
          </p:nvSpPr>
          <p:spPr>
            <a:xfrm>
              <a:off x="4624860" y="364733"/>
              <a:ext cx="457200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i="1" u="sng" dirty="0">
                  <a:solidFill>
                    <a:srgbClr val="000000"/>
                  </a:solidFill>
                  <a:effectLst/>
                  <a:latin typeface="Times New Roman" panose="02020603050405020304" pitchFamily="18" charset="0"/>
                </a:rPr>
                <a:t>Acknowledgement</a:t>
              </a:r>
              <a:endParaRPr lang="en-IN" sz="2400" b="1" i="1" dirty="0">
                <a:effectLst/>
                <a:latin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14" name="TextBox 2">
              <a:extLst>
                <a:ext uri="{FF2B5EF4-FFF2-40B4-BE49-F238E27FC236}">
                  <a16:creationId xmlns:a16="http://schemas.microsoft.com/office/drawing/2014/main" id="{6B2EAF3A-DB13-EE8A-3AE9-D73D404F78FD}"/>
                </a:ext>
              </a:extLst>
            </p:cNvPr>
            <p:cNvSpPr txBox="1"/>
            <p:nvPr/>
          </p:nvSpPr>
          <p:spPr>
            <a:xfrm>
              <a:off x="589052" y="918731"/>
              <a:ext cx="10257305" cy="258532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dirty="0">
                  <a:effectLst/>
                  <a:latin typeface="Times New Roman" panose="02020603050405020304" pitchFamily="18" charset="0"/>
                  <a:ea typeface="Times New Roman" panose="02020603050405020304" pitchFamily="18" charset="0"/>
                </a:rPr>
                <a:t>It is a great pleasure to express our deepest gratitude and indebtedness to our mentor(s), </a:t>
              </a:r>
              <a:r>
                <a:rPr lang="en-US" b="1" dirty="0">
                  <a:effectLst/>
                  <a:latin typeface="Times New Roman" panose="02020603050405020304" pitchFamily="18" charset="0"/>
                  <a:ea typeface="Times New Roman" panose="02020603050405020304" pitchFamily="18" charset="0"/>
                </a:rPr>
                <a:t>PROF. ANUPAM PATRA </a:t>
              </a:r>
              <a:r>
                <a:rPr lang="en-US" dirty="0">
                  <a:effectLst/>
                  <a:latin typeface="Times New Roman" panose="02020603050405020304" pitchFamily="18" charset="0"/>
                  <a:ea typeface="Times New Roman" panose="02020603050405020304" pitchFamily="18" charset="0"/>
                </a:rPr>
                <a:t>Department of Electronics and Communications Engineering, Future Institute of Engineering &amp; Management, Kolkata for his/her supervision, constant help and encouragement throughout the entire period.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We are also thankful to all other faculty members and technical staffs of the department for their help and support.   </a:t>
              </a:r>
              <a:endParaRPr lang="en-IN" dirty="0">
                <a:effectLst/>
                <a:latin typeface="Times New Roman" panose="02020603050405020304" pitchFamily="18" charset="0"/>
                <a:ea typeface="Times New Roman" panose="02020603050405020304" pitchFamily="18" charset="0"/>
              </a:endParaRPr>
            </a:p>
            <a:p>
              <a:endParaRPr lang="en-IN" dirty="0"/>
            </a:p>
          </p:txBody>
        </p:sp>
        <p:cxnSp>
          <p:nvCxnSpPr>
            <p:cNvPr id="15" name="Straight Connector 14">
              <a:extLst>
                <a:ext uri="{FF2B5EF4-FFF2-40B4-BE49-F238E27FC236}">
                  <a16:creationId xmlns:a16="http://schemas.microsoft.com/office/drawing/2014/main" id="{43952F3D-ADFD-28BC-667C-83F13B9EE3B7}"/>
                </a:ext>
              </a:extLst>
            </p:cNvPr>
            <p:cNvCxnSpPr/>
            <p:nvPr/>
          </p:nvCxnSpPr>
          <p:spPr>
            <a:xfrm>
              <a:off x="1359613" y="5039474"/>
              <a:ext cx="2928135"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B0CAF40-6E2D-D44C-1D51-205053791D25}"/>
                </a:ext>
              </a:extLst>
            </p:cNvPr>
            <p:cNvCxnSpPr/>
            <p:nvPr/>
          </p:nvCxnSpPr>
          <p:spPr>
            <a:xfrm>
              <a:off x="7037797" y="5029428"/>
              <a:ext cx="298635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8D751CD-50AE-6284-8CA5-260B23C6F29D}"/>
                </a:ext>
              </a:extLst>
            </p:cNvPr>
            <p:cNvCxnSpPr>
              <a:cxnSpLocks/>
            </p:cNvCxnSpPr>
            <p:nvPr/>
          </p:nvCxnSpPr>
          <p:spPr>
            <a:xfrm>
              <a:off x="1297968" y="6077164"/>
              <a:ext cx="2989780" cy="0"/>
            </a:xfrm>
            <a:prstGeom prst="line">
              <a:avLst/>
            </a:prstGeom>
          </p:spPr>
          <p:style>
            <a:lnRef idx="1">
              <a:schemeClr val="dk1"/>
            </a:lnRef>
            <a:fillRef idx="0">
              <a:schemeClr val="dk1"/>
            </a:fillRef>
            <a:effectRef idx="0">
              <a:schemeClr val="dk1"/>
            </a:effectRef>
            <a:fontRef idx="minor">
              <a:schemeClr val="tx1"/>
            </a:fontRef>
          </p:style>
        </p:cxnSp>
        <p:sp>
          <p:nvSpPr>
            <p:cNvPr id="18" name="TextBox 20">
              <a:extLst>
                <a:ext uri="{FF2B5EF4-FFF2-40B4-BE49-F238E27FC236}">
                  <a16:creationId xmlns:a16="http://schemas.microsoft.com/office/drawing/2014/main" id="{3DB1AABD-F82F-58B9-51C7-0FC973FA2F2C}"/>
                </a:ext>
              </a:extLst>
            </p:cNvPr>
            <p:cNvSpPr txBox="1"/>
            <p:nvPr/>
          </p:nvSpPr>
          <p:spPr>
            <a:xfrm>
              <a:off x="2077106" y="5092719"/>
              <a:ext cx="332882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latin typeface="Times New Roman" panose="02020603050405020304" pitchFamily="18" charset="0"/>
                  <a:cs typeface="Times New Roman" panose="02020603050405020304" pitchFamily="18" charset="0"/>
                </a:rPr>
                <a:t>ROHIT PAL</a:t>
              </a:r>
              <a:endParaRPr lang="en-IN" dirty="0"/>
            </a:p>
          </p:txBody>
        </p:sp>
        <p:sp>
          <p:nvSpPr>
            <p:cNvPr id="19" name="TextBox 22">
              <a:extLst>
                <a:ext uri="{FF2B5EF4-FFF2-40B4-BE49-F238E27FC236}">
                  <a16:creationId xmlns:a16="http://schemas.microsoft.com/office/drawing/2014/main" id="{F2C514D2-22F5-637E-1F32-349ED99CA057}"/>
                </a:ext>
              </a:extLst>
            </p:cNvPr>
            <p:cNvSpPr txBox="1"/>
            <p:nvPr/>
          </p:nvSpPr>
          <p:spPr>
            <a:xfrm>
              <a:off x="7703682" y="5188074"/>
              <a:ext cx="298635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SAHELI DAS</a:t>
              </a:r>
              <a:endParaRPr lang="en-IN" dirty="0"/>
            </a:p>
          </p:txBody>
        </p:sp>
        <p:sp>
          <p:nvSpPr>
            <p:cNvPr id="20" name="TextBox 23">
              <a:extLst>
                <a:ext uri="{FF2B5EF4-FFF2-40B4-BE49-F238E27FC236}">
                  <a16:creationId xmlns:a16="http://schemas.microsoft.com/office/drawing/2014/main" id="{969312FD-738E-8F02-EE96-8363BBE11035}"/>
                </a:ext>
              </a:extLst>
            </p:cNvPr>
            <p:cNvSpPr txBox="1"/>
            <p:nvPr/>
          </p:nvSpPr>
          <p:spPr>
            <a:xfrm>
              <a:off x="1976062" y="6123935"/>
              <a:ext cx="292813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latin typeface="Times New Roman" panose="02020603050405020304" pitchFamily="18" charset="0"/>
                  <a:cs typeface="Times New Roman" panose="02020603050405020304" pitchFamily="18" charset="0"/>
                </a:rPr>
                <a:t>SOHAM MAJHI</a:t>
              </a:r>
              <a:endParaRPr lang="en-IN" dirty="0"/>
            </a:p>
          </p:txBody>
        </p:sp>
        <p:sp>
          <p:nvSpPr>
            <p:cNvPr id="21" name="TextBox 3">
              <a:extLst>
                <a:ext uri="{FF2B5EF4-FFF2-40B4-BE49-F238E27FC236}">
                  <a16:creationId xmlns:a16="http://schemas.microsoft.com/office/drawing/2014/main" id="{2CCFA07C-B11F-D057-C3E3-238C4692C006}"/>
                </a:ext>
              </a:extLst>
            </p:cNvPr>
            <p:cNvSpPr txBox="1"/>
            <p:nvPr/>
          </p:nvSpPr>
          <p:spPr>
            <a:xfrm>
              <a:off x="8960776" y="6308601"/>
              <a:ext cx="21267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THANK YOU</a:t>
              </a:r>
            </a:p>
          </p:txBody>
        </p:sp>
      </p:grpSp>
    </p:spTree>
    <p:extLst>
      <p:ext uri="{BB962C8B-B14F-4D97-AF65-F5344CB8AC3E}">
        <p14:creationId xmlns:p14="http://schemas.microsoft.com/office/powerpoint/2010/main" val="90715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E0D182-07BD-43F2-B77C-EFB46C74E04B}"/>
              </a:ext>
            </a:extLst>
          </p:cNvPr>
          <p:cNvSpPr txBox="1"/>
          <p:nvPr/>
        </p:nvSpPr>
        <p:spPr>
          <a:xfrm flipH="1">
            <a:off x="712379" y="467832"/>
            <a:ext cx="10859860" cy="5618007"/>
          </a:xfrm>
          <a:prstGeom prst="rect">
            <a:avLst/>
          </a:prstGeom>
          <a:noFill/>
        </p:spPr>
        <p:txBody>
          <a:bodyPr wrap="square" rtlCol="0">
            <a:spAutoFit/>
          </a:bodyPr>
          <a:lstStyle/>
          <a:p>
            <a:r>
              <a:rPr lang="en-US" sz="2200" b="1" u="sng" dirty="0">
                <a:latin typeface="Times New Roman" panose="02020603050405020304" pitchFamily="18" charset="0"/>
                <a:cs typeface="Times New Roman" panose="02020603050405020304" pitchFamily="18" charset="0"/>
              </a:rPr>
              <a:t>INTRODUCTION OF </a:t>
            </a:r>
            <a:r>
              <a:rPr lang="en-US" sz="2200" b="1" u="sng" dirty="0" err="1">
                <a:latin typeface="Times New Roman" panose="02020603050405020304" pitchFamily="18" charset="0"/>
                <a:cs typeface="Times New Roman" panose="02020603050405020304" pitchFamily="18" charset="0"/>
              </a:rPr>
              <a:t>TalkyHome</a:t>
            </a:r>
            <a:r>
              <a:rPr lang="en-US" sz="2200" b="1" u="sng"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Our Project </a:t>
            </a:r>
            <a:r>
              <a:rPr lang="en-US" sz="2200" b="1" dirty="0" err="1">
                <a:latin typeface="Times New Roman" panose="02020603050405020304" pitchFamily="18" charset="0"/>
                <a:cs typeface="Times New Roman" panose="02020603050405020304" pitchFamily="18" charset="0"/>
              </a:rPr>
              <a:t>TalkyHome</a:t>
            </a:r>
            <a:r>
              <a:rPr lang="en-US" sz="2200" dirty="0">
                <a:latin typeface="Times New Roman" panose="02020603050405020304" pitchFamily="18" charset="0"/>
                <a:cs typeface="Times New Roman" panose="02020603050405020304" pitchFamily="18" charset="0"/>
              </a:rPr>
              <a:t> is the wireless and remote control of different aspects of a living space like lighting, temperature, security, entertainment, etc. It performs with the help of connected smart devices and appliances that use communication technology like </a:t>
            </a:r>
            <a:r>
              <a:rPr lang="en-US" sz="2200" dirty="0" err="1">
                <a:latin typeface="Times New Roman" panose="02020603050405020304" pitchFamily="18" charset="0"/>
                <a:cs typeface="Times New Roman" panose="02020603050405020304" pitchFamily="18" charset="0"/>
              </a:rPr>
              <a:t>WiFi</a:t>
            </a:r>
            <a:r>
              <a:rPr lang="en-US" sz="2200" dirty="0">
                <a:latin typeface="Times New Roman" panose="02020603050405020304" pitchFamily="18" charset="0"/>
                <a:cs typeface="Times New Roman" panose="02020603050405020304" pitchFamily="18" charset="0"/>
              </a:rPr>
              <a:t>, Bluetooth and Ethernet, to share data and facilitate the efficient management of power consumption.</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It has advantages like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Cost-effective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Self-sufficient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Eco-friendly</a:t>
            </a:r>
          </a:p>
          <a:p>
            <a:pPr marL="285750" indent="-285750">
              <a:buFont typeface="Arial" panose="020B0604020202020204" pitchFamily="34" charset="0"/>
              <a:buChar char="•"/>
            </a:pPr>
            <a:r>
              <a:rPr lang="en-IN" sz="2200" i="0" dirty="0">
                <a:effectLst/>
                <a:latin typeface="Times New Roman" panose="02020603050405020304" pitchFamily="18" charset="0"/>
                <a:cs typeface="Times New Roman" panose="02020603050405020304" pitchFamily="18" charset="0"/>
              </a:rPr>
              <a:t>Development of smart appliances</a:t>
            </a:r>
          </a:p>
          <a:p>
            <a:pPr marL="285750" indent="-285750">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Integration of Smart home devices</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Increased efficiency, control, and customization</a:t>
            </a:r>
            <a:endParaRPr lang="en-US" sz="2200" dirty="0">
              <a:latin typeface="Times New Roman" panose="02020603050405020304" pitchFamily="18" charset="0"/>
              <a:cs typeface="Times New Roman" panose="02020603050405020304" pitchFamily="18" charset="0"/>
            </a:endParaRPr>
          </a:p>
        </p:txBody>
      </p:sp>
      <p:pic>
        <p:nvPicPr>
          <p:cNvPr id="6" name="Graphic 5" descr="Head with gears">
            <a:extLst>
              <a:ext uri="{FF2B5EF4-FFF2-40B4-BE49-F238E27FC236}">
                <a16:creationId xmlns:a16="http://schemas.microsoft.com/office/drawing/2014/main" id="{658A2BBF-4A78-4C48-A7CB-FB7B40B2D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6199" y="3429000"/>
            <a:ext cx="2133599" cy="2133599"/>
          </a:xfrm>
          <a:prstGeom prst="rect">
            <a:avLst/>
          </a:prstGeom>
        </p:spPr>
      </p:pic>
    </p:spTree>
    <p:extLst>
      <p:ext uri="{BB962C8B-B14F-4D97-AF65-F5344CB8AC3E}">
        <p14:creationId xmlns:p14="http://schemas.microsoft.com/office/powerpoint/2010/main" val="298639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AAF3AC-1D89-4A4F-DE9B-8451FE4E238A}"/>
              </a:ext>
            </a:extLst>
          </p:cNvPr>
          <p:cNvSpPr txBox="1"/>
          <p:nvPr/>
        </p:nvSpPr>
        <p:spPr>
          <a:xfrm>
            <a:off x="609600" y="-91440"/>
            <a:ext cx="10972800" cy="6494085"/>
          </a:xfrm>
          <a:prstGeom prst="rect">
            <a:avLst/>
          </a:prstGeom>
          <a:noFill/>
        </p:spPr>
        <p:txBody>
          <a:bodyPr wrap="square">
            <a:spAutoFit/>
          </a:bodyPr>
          <a:lstStyle/>
          <a:p>
            <a:endParaRPr lang="en-US" dirty="0"/>
          </a:p>
          <a:p>
            <a:endParaRPr lang="en-IN" sz="20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OBJECTIVE: </a:t>
            </a:r>
            <a:r>
              <a:rPr lang="en-US" sz="1800" b="1" dirty="0">
                <a:latin typeface="Times New Roman" panose="02020603050405020304" pitchFamily="18" charset="0"/>
                <a:cs typeface="Times New Roman" panose="02020603050405020304" pitchFamily="18" charset="0"/>
              </a:rPr>
              <a:t> </a:t>
            </a:r>
            <a:r>
              <a:rPr lang="en-US" dirty="0"/>
              <a:t>Home devices connected to the Internet are an important part of the Internet of Things (“IoT”). In this home automation system, fans, light bulbs, connectors, etc. are connected to the relay module to control four appliances. Since these devices are configured with API (</a:t>
            </a:r>
            <a:r>
              <a:rPr lang="en-US" dirty="0" err="1"/>
              <a:t>Sinric</a:t>
            </a:r>
            <a:r>
              <a:rPr lang="en-US" dirty="0"/>
              <a:t> Pro), the software part of the project will recognize the device you are trying to set up. Then you can connect the API to the Google Home app to send commands, and the </a:t>
            </a:r>
            <a:r>
              <a:rPr lang="en-US" dirty="0" err="1"/>
              <a:t>NodeMCUE</a:t>
            </a:r>
            <a:r>
              <a:rPr lang="en-US" dirty="0"/>
              <a:t> SP8266 </a:t>
            </a:r>
            <a:r>
              <a:rPr lang="en-US" dirty="0" err="1"/>
              <a:t>WiFi</a:t>
            </a:r>
            <a:r>
              <a:rPr lang="en-US" dirty="0"/>
              <a:t> module will receive commands wirelessly from your smartphone over the internet..</a:t>
            </a:r>
          </a:p>
          <a:p>
            <a:endParaRPr lang="en-US" dirty="0"/>
          </a:p>
          <a:p>
            <a:pPr marL="285750" indent="-285750">
              <a:buFont typeface="Arial" panose="020B0604020202020204" pitchFamily="34" charset="0"/>
              <a:buChar char="•"/>
            </a:pPr>
            <a:r>
              <a:rPr lang="en-US" dirty="0"/>
              <a:t>Prototype Home </a:t>
            </a:r>
            <a:r>
              <a:rPr lang="en-US" dirty="0" err="1"/>
              <a:t>AutomationThe</a:t>
            </a:r>
            <a:r>
              <a:rPr lang="en-US" dirty="0"/>
              <a:t> system controls devices like fans and lights through simple button presses, eliminating reliance on traditional, less efficient machines.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API and Wireless </a:t>
            </a:r>
            <a:r>
              <a:rPr lang="en-US" dirty="0" err="1"/>
              <a:t>ModulesAPIs</a:t>
            </a:r>
            <a:r>
              <a:rPr lang="en-US" dirty="0"/>
              <a:t> and wireless modules enable communication between </a:t>
            </a:r>
            <a:r>
              <a:rPr lang="en-US" dirty="0" err="1"/>
              <a:t>NodeMCU</a:t>
            </a:r>
            <a:r>
              <a:rPr lang="en-US" dirty="0"/>
              <a:t> and Relay modules, allowing wireless control of connected appliances.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Integration with Google Voice Assistant The </a:t>
            </a:r>
            <a:r>
              <a:rPr lang="en-US" dirty="0" err="1"/>
              <a:t>Sinric</a:t>
            </a:r>
            <a:r>
              <a:rPr lang="en-US" dirty="0"/>
              <a:t> Pro platform connects with Google Voice Assistant, enabling users to control up to four appliances remotely via voice commands.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Technological Framework The project employs Embedded Systems and cross-platform APIs to facilitate communication over </a:t>
            </a:r>
            <a:r>
              <a:rPr lang="en-US" dirty="0" err="1"/>
              <a:t>WiFi</a:t>
            </a:r>
            <a:r>
              <a:rPr lang="en-US" dirty="0"/>
              <a:t>, reducing the need for sensor-based controls.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Keywords: Automation, ESP8266, Application Programming Interface(API), Embedded Systems, Internet of Things, Cloud. </a:t>
            </a:r>
          </a:p>
        </p:txBody>
      </p:sp>
    </p:spTree>
    <p:extLst>
      <p:ext uri="{BB962C8B-B14F-4D97-AF65-F5344CB8AC3E}">
        <p14:creationId xmlns:p14="http://schemas.microsoft.com/office/powerpoint/2010/main" val="225062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64736-9FC2-4E3B-87B0-19DC8F4105DB}"/>
              </a:ext>
            </a:extLst>
          </p:cNvPr>
          <p:cNvSpPr txBox="1"/>
          <p:nvPr/>
        </p:nvSpPr>
        <p:spPr>
          <a:xfrm>
            <a:off x="372177" y="347128"/>
            <a:ext cx="11120388" cy="1323439"/>
          </a:xfrm>
          <a:prstGeom prst="rect">
            <a:avLst/>
          </a:prstGeom>
          <a:noFill/>
        </p:spPr>
        <p:txBody>
          <a:bodyPr wrap="square">
            <a:spAutoFit/>
          </a:bodyPr>
          <a:lstStyle/>
          <a:p>
            <a:pPr marL="285750" indent="-285750">
              <a:buFont typeface="Arial" panose="020B0604020202020204" pitchFamily="34" charset="0"/>
              <a:buChar char="•"/>
            </a:pPr>
            <a:r>
              <a:rPr lang="en-IN" sz="2000" u="sng" dirty="0">
                <a:latin typeface="Times New Roman" panose="02020603050405020304" pitchFamily="18" charset="0"/>
                <a:cs typeface="Times New Roman" panose="02020603050405020304" pitchFamily="18" charset="0"/>
              </a:rPr>
              <a:t>Cost-effective: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Home automation appliances have a longer life cycle than the regular device. </a:t>
            </a:r>
          </a:p>
          <a:p>
            <a:r>
              <a:rPr lang="en-US" sz="2000" dirty="0">
                <a:latin typeface="Times New Roman" panose="02020603050405020304" pitchFamily="18" charset="0"/>
                <a:cs typeface="Times New Roman" panose="02020603050405020304" pitchFamily="18" charset="0"/>
              </a:rPr>
              <a:t>Hence this consume less power and saves money.</a:t>
            </a:r>
            <a:endParaRPr lang="en-IN" sz="2000" dirty="0">
              <a:latin typeface="Times New Roman" panose="02020603050405020304" pitchFamily="18" charset="0"/>
              <a:cs typeface="Times New Roman" panose="02020603050405020304" pitchFamily="18" charset="0"/>
            </a:endParaRPr>
          </a:p>
        </p:txBody>
      </p:sp>
      <p:pic>
        <p:nvPicPr>
          <p:cNvPr id="1028" name="Picture 4" descr="Home Automation Cost | Smart Home Costs">
            <a:extLst>
              <a:ext uri="{FF2B5EF4-FFF2-40B4-BE49-F238E27FC236}">
                <a16:creationId xmlns:a16="http://schemas.microsoft.com/office/drawing/2014/main" id="{883CA854-F245-45DD-8285-A9E87194E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248" y="1497963"/>
            <a:ext cx="3227580" cy="1877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FB3EA1-D563-49ED-9301-1042BA962845}"/>
              </a:ext>
            </a:extLst>
          </p:cNvPr>
          <p:cNvSpPr txBox="1"/>
          <p:nvPr/>
        </p:nvSpPr>
        <p:spPr>
          <a:xfrm>
            <a:off x="372177" y="2099558"/>
            <a:ext cx="10250905" cy="1631216"/>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Self-sufficient: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home automation technologies come with the option of </a:t>
            </a:r>
          </a:p>
          <a:p>
            <a:r>
              <a:rPr lang="en-US" sz="2000" dirty="0">
                <a:latin typeface="Times New Roman" panose="02020603050405020304" pitchFamily="18" charset="0"/>
                <a:cs typeface="Times New Roman" panose="02020603050405020304" pitchFamily="18" charset="0"/>
              </a:rPr>
              <a:t>running on sustainable sources of energy like wind or solar </a:t>
            </a:r>
          </a:p>
          <a:p>
            <a:r>
              <a:rPr lang="en-US" sz="2000" dirty="0">
                <a:latin typeface="Times New Roman" panose="02020603050405020304" pitchFamily="18" charset="0"/>
                <a:cs typeface="Times New Roman" panose="02020603050405020304" pitchFamily="18" charset="0"/>
              </a:rPr>
              <a:t>power and even water harvesting.</a:t>
            </a:r>
            <a:endParaRPr lang="en-IN" sz="2000" dirty="0">
              <a:latin typeface="Times New Roman" panose="02020603050405020304" pitchFamily="18" charset="0"/>
              <a:cs typeface="Times New Roman" panose="02020603050405020304" pitchFamily="18" charset="0"/>
            </a:endParaRPr>
          </a:p>
        </p:txBody>
      </p:sp>
      <p:pic>
        <p:nvPicPr>
          <p:cNvPr id="1030" name="Picture 6" descr="What Is Home Automation and How Does It Work?">
            <a:extLst>
              <a:ext uri="{FF2B5EF4-FFF2-40B4-BE49-F238E27FC236}">
                <a16:creationId xmlns:a16="http://schemas.microsoft.com/office/drawing/2014/main" id="{15E0CD98-203D-40BD-97B4-6D31F856C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790" y="3997398"/>
            <a:ext cx="4439210" cy="21987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052B57-E3AB-4501-A5E4-C2101738E92F}"/>
              </a:ext>
            </a:extLst>
          </p:cNvPr>
          <p:cNvSpPr txBox="1"/>
          <p:nvPr/>
        </p:nvSpPr>
        <p:spPr>
          <a:xfrm flipH="1">
            <a:off x="372177" y="4281156"/>
            <a:ext cx="7067350" cy="1631216"/>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Eco-friendly:</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smart home appliances consume a minimum amount of power. This is because they use stored user data to modify the output. This means a fair amount of energy is saved.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18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EB3BF-8B8A-0BD1-A52C-A9C7820738A0}"/>
              </a:ext>
            </a:extLst>
          </p:cNvPr>
          <p:cNvSpPr txBox="1"/>
          <p:nvPr/>
        </p:nvSpPr>
        <p:spPr>
          <a:xfrm>
            <a:off x="873760" y="304800"/>
            <a:ext cx="10891520" cy="674030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LITERATURE REVIEW:</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Architecture and Features of </a:t>
            </a:r>
            <a:r>
              <a:rPr lang="en-US" b="1" dirty="0" err="1">
                <a:latin typeface="Times New Roman" panose="02020603050405020304" pitchFamily="18" charset="0"/>
                <a:cs typeface="Times New Roman" panose="02020603050405020304" pitchFamily="18" charset="0"/>
              </a:rPr>
              <a:t>Sinric</a:t>
            </a:r>
            <a:r>
              <a:rPr lang="en-US" b="1" dirty="0">
                <a:latin typeface="Times New Roman" panose="02020603050405020304" pitchFamily="18" charset="0"/>
                <a:cs typeface="Times New Roman" panose="02020603050405020304" pitchFamily="18" charset="0"/>
              </a:rPr>
              <a:t> Pro:</a:t>
            </a:r>
            <a:endParaRPr lang="en-IN" b="1" dirty="0">
              <a:latin typeface="Times New Roman" panose="02020603050405020304" pitchFamily="18" charset="0"/>
              <a:cs typeface="Times New Roman" panose="02020603050405020304" pitchFamily="18" charset="0"/>
            </a:endParaRPr>
          </a:p>
          <a:p>
            <a:r>
              <a:rPr lang="en-US" i="0" dirty="0" err="1">
                <a:solidFill>
                  <a:srgbClr val="273239"/>
                </a:solidFill>
                <a:effectLst/>
                <a:latin typeface="Times New Roman" panose="02020603050405020304" pitchFamily="18" charset="0"/>
                <a:cs typeface="Times New Roman" panose="02020603050405020304" pitchFamily="18" charset="0"/>
              </a:rPr>
              <a:t>Sinric</a:t>
            </a:r>
            <a:r>
              <a:rPr lang="en-US" i="0" dirty="0">
                <a:solidFill>
                  <a:srgbClr val="273239"/>
                </a:solidFill>
                <a:effectLst/>
                <a:latin typeface="Times New Roman" panose="02020603050405020304" pitchFamily="18" charset="0"/>
                <a:cs typeface="Times New Roman" panose="02020603050405020304" pitchFamily="18" charset="0"/>
              </a:rPr>
              <a:t> Pro operates on a cloud-based architecture, ensuring seamless communication between devices and </a:t>
            </a:r>
            <a:r>
              <a:rPr lang="en-US" i="0" dirty="0" err="1">
                <a:solidFill>
                  <a:srgbClr val="273239"/>
                </a:solidFill>
                <a:effectLst/>
                <a:latin typeface="Times New Roman" panose="02020603050405020304" pitchFamily="18" charset="0"/>
                <a:cs typeface="Times New Roman" panose="02020603050405020304" pitchFamily="18" charset="0"/>
              </a:rPr>
              <a:t>users.Key</a:t>
            </a:r>
            <a:r>
              <a:rPr lang="en-US" i="0" dirty="0">
                <a:solidFill>
                  <a:srgbClr val="273239"/>
                </a:solidFill>
                <a:effectLst/>
                <a:latin typeface="Times New Roman" panose="02020603050405020304" pitchFamily="18" charset="0"/>
                <a:cs typeface="Times New Roman" panose="02020603050405020304" pitchFamily="18" charset="0"/>
              </a:rPr>
              <a:t> features include real-time device status, event-based automation, and integration with multiple voice </a:t>
            </a:r>
            <a:r>
              <a:rPr lang="en-US" i="0" dirty="0" err="1">
                <a:solidFill>
                  <a:srgbClr val="273239"/>
                </a:solidFill>
                <a:effectLst/>
                <a:latin typeface="Times New Roman" panose="02020603050405020304" pitchFamily="18" charset="0"/>
                <a:cs typeface="Times New Roman" panose="02020603050405020304" pitchFamily="18" charset="0"/>
              </a:rPr>
              <a:t>assistants.It</a:t>
            </a:r>
            <a:r>
              <a:rPr lang="en-US" i="0" dirty="0">
                <a:solidFill>
                  <a:srgbClr val="273239"/>
                </a:solidFill>
                <a:effectLst/>
                <a:latin typeface="Times New Roman" panose="02020603050405020304" pitchFamily="18" charset="0"/>
                <a:cs typeface="Times New Roman" panose="02020603050405020304" pitchFamily="18" charset="0"/>
              </a:rPr>
              <a:t> offers </a:t>
            </a:r>
            <a:r>
              <a:rPr lang="en-US" i="0" dirty="0" err="1">
                <a:solidFill>
                  <a:srgbClr val="273239"/>
                </a:solidFill>
                <a:effectLst/>
                <a:latin typeface="Times New Roman" panose="02020603050405020304" pitchFamily="18" charset="0"/>
                <a:cs typeface="Times New Roman" panose="02020603050405020304" pitchFamily="18" charset="0"/>
              </a:rPr>
              <a:t>WebSockets</a:t>
            </a:r>
            <a:r>
              <a:rPr lang="en-US" i="0" dirty="0">
                <a:solidFill>
                  <a:srgbClr val="273239"/>
                </a:solidFill>
                <a:effectLst/>
                <a:latin typeface="Times New Roman" panose="02020603050405020304" pitchFamily="18" charset="0"/>
                <a:cs typeface="Times New Roman" panose="02020603050405020304" pitchFamily="18" charset="0"/>
              </a:rPr>
              <a:t> for low-latency communication and supports various programming languages.</a:t>
            </a:r>
          </a:p>
          <a:p>
            <a:endParaRPr lang="en-US" dirty="0">
              <a:solidFill>
                <a:srgbClr val="273239"/>
              </a:solidFill>
              <a:latin typeface="Times New Roman" panose="02020603050405020304" pitchFamily="18" charset="0"/>
              <a:cs typeface="Times New Roman" panose="02020603050405020304" pitchFamily="18" charset="0"/>
            </a:endParaRPr>
          </a:p>
          <a:p>
            <a:r>
              <a:rPr lang="en-US" b="1" dirty="0">
                <a:solidFill>
                  <a:srgbClr val="273239"/>
                </a:solidFill>
                <a:latin typeface="Times New Roman" panose="02020603050405020304" pitchFamily="18" charset="0"/>
                <a:cs typeface="Times New Roman" panose="02020603050405020304" pitchFamily="18" charset="0"/>
              </a:rPr>
              <a:t>Basic principal:</a:t>
            </a:r>
          </a:p>
          <a:p>
            <a:r>
              <a:rPr lang="en-US" i="0" dirty="0">
                <a:solidFill>
                  <a:srgbClr val="273239"/>
                </a:solidFill>
                <a:effectLst/>
                <a:latin typeface="Times New Roman" panose="02020603050405020304" pitchFamily="18" charset="0"/>
                <a:cs typeface="Times New Roman" panose="02020603050405020304" pitchFamily="18" charset="0"/>
              </a:rPr>
              <a:t>IoT in home automation involves connecting various home devices to the internet for remote monitoring and </a:t>
            </a:r>
            <a:r>
              <a:rPr lang="en-US" i="0" dirty="0" err="1">
                <a:solidFill>
                  <a:srgbClr val="273239"/>
                </a:solidFill>
                <a:effectLst/>
                <a:latin typeface="Times New Roman" panose="02020603050405020304" pitchFamily="18" charset="0"/>
                <a:cs typeface="Times New Roman" panose="02020603050405020304" pitchFamily="18" charset="0"/>
              </a:rPr>
              <a:t>control.It</a:t>
            </a:r>
            <a:r>
              <a:rPr lang="en-US" i="0" dirty="0">
                <a:solidFill>
                  <a:srgbClr val="273239"/>
                </a:solidFill>
                <a:effectLst/>
                <a:latin typeface="Times New Roman" panose="02020603050405020304" pitchFamily="18" charset="0"/>
                <a:cs typeface="Times New Roman" panose="02020603050405020304" pitchFamily="18" charset="0"/>
              </a:rPr>
              <a:t> enhances convenience, energy efficiency, and security in </a:t>
            </a:r>
            <a:r>
              <a:rPr lang="en-US" i="0" dirty="0" err="1">
                <a:solidFill>
                  <a:srgbClr val="273239"/>
                </a:solidFill>
                <a:effectLst/>
                <a:latin typeface="Times New Roman" panose="02020603050405020304" pitchFamily="18" charset="0"/>
                <a:cs typeface="Times New Roman" panose="02020603050405020304" pitchFamily="18" charset="0"/>
              </a:rPr>
              <a:t>homes.Key</a:t>
            </a:r>
            <a:r>
              <a:rPr lang="en-US" i="0" dirty="0">
                <a:solidFill>
                  <a:srgbClr val="273239"/>
                </a:solidFill>
                <a:effectLst/>
                <a:latin typeface="Times New Roman" panose="02020603050405020304" pitchFamily="18" charset="0"/>
                <a:cs typeface="Times New Roman" panose="02020603050405020304" pitchFamily="18" charset="0"/>
              </a:rPr>
              <a:t> components include smart devices, IoT platforms, and user interfaces for control.</a:t>
            </a:r>
          </a:p>
          <a:p>
            <a:endParaRPr lang="en-US" dirty="0">
              <a:solidFill>
                <a:srgbClr val="273239"/>
              </a:solidFill>
              <a:latin typeface="Times New Roman" panose="02020603050405020304" pitchFamily="18" charset="0"/>
              <a:cs typeface="Times New Roman" panose="02020603050405020304" pitchFamily="18" charset="0"/>
            </a:endParaRPr>
          </a:p>
          <a:p>
            <a:r>
              <a:rPr lang="en-US" b="1" i="0" dirty="0">
                <a:solidFill>
                  <a:srgbClr val="273239"/>
                </a:solidFill>
                <a:effectLst/>
                <a:latin typeface="Times New Roman" panose="02020603050405020304" pitchFamily="18" charset="0"/>
                <a:cs typeface="Times New Roman" panose="02020603050405020304" pitchFamily="18" charset="0"/>
              </a:rPr>
              <a:t>Applications in Home Automation</a:t>
            </a:r>
          </a:p>
          <a:p>
            <a:r>
              <a:rPr lang="en-US" i="0" dirty="0" err="1">
                <a:solidFill>
                  <a:srgbClr val="273239"/>
                </a:solidFill>
                <a:effectLst/>
                <a:latin typeface="Times New Roman" panose="02020603050405020304" pitchFamily="18" charset="0"/>
                <a:cs typeface="Times New Roman" panose="02020603050405020304" pitchFamily="18" charset="0"/>
              </a:rPr>
              <a:t>Sinric</a:t>
            </a:r>
            <a:r>
              <a:rPr lang="en-US" i="0" dirty="0">
                <a:solidFill>
                  <a:srgbClr val="273239"/>
                </a:solidFill>
                <a:effectLst/>
                <a:latin typeface="Times New Roman" panose="02020603050405020304" pitchFamily="18" charset="0"/>
                <a:cs typeface="Times New Roman" panose="02020603050405020304" pitchFamily="18" charset="0"/>
              </a:rPr>
              <a:t> Pro is used to create smart lighting systems, automated security setups, and voice-controlled </a:t>
            </a:r>
            <a:r>
              <a:rPr lang="en-US" i="0" dirty="0" err="1">
                <a:solidFill>
                  <a:srgbClr val="273239"/>
                </a:solidFill>
                <a:effectLst/>
                <a:latin typeface="Times New Roman" panose="02020603050405020304" pitchFamily="18" charset="0"/>
                <a:cs typeface="Times New Roman" panose="02020603050405020304" pitchFamily="18" charset="0"/>
              </a:rPr>
              <a:t>devices.It</a:t>
            </a:r>
            <a:r>
              <a:rPr lang="en-US" i="0" dirty="0">
                <a:solidFill>
                  <a:srgbClr val="273239"/>
                </a:solidFill>
                <a:effectLst/>
                <a:latin typeface="Times New Roman" panose="02020603050405020304" pitchFamily="18" charset="0"/>
                <a:cs typeface="Times New Roman" panose="02020603050405020304" pitchFamily="18" charset="0"/>
              </a:rPr>
              <a:t> allows users to set up custom routines, schedules, and triggers for automated </a:t>
            </a:r>
            <a:r>
              <a:rPr lang="en-US" i="0" dirty="0" err="1">
                <a:solidFill>
                  <a:srgbClr val="273239"/>
                </a:solidFill>
                <a:effectLst/>
                <a:latin typeface="Times New Roman" panose="02020603050405020304" pitchFamily="18" charset="0"/>
                <a:cs typeface="Times New Roman" panose="02020603050405020304" pitchFamily="18" charset="0"/>
              </a:rPr>
              <a:t>tasks.The</a:t>
            </a:r>
            <a:r>
              <a:rPr lang="en-US" i="0" dirty="0">
                <a:solidFill>
                  <a:srgbClr val="273239"/>
                </a:solidFill>
                <a:effectLst/>
                <a:latin typeface="Times New Roman" panose="02020603050405020304" pitchFamily="18" charset="0"/>
                <a:cs typeface="Times New Roman" panose="02020603050405020304" pitchFamily="18" charset="0"/>
              </a:rPr>
              <a:t> platform supports smart home hubs, enabling interoperability between different brands and device types.</a:t>
            </a:r>
          </a:p>
          <a:p>
            <a:endParaRPr lang="en-US" dirty="0">
              <a:solidFill>
                <a:srgbClr val="273239"/>
              </a:solidFill>
              <a:latin typeface="Times New Roman" panose="02020603050405020304" pitchFamily="18" charset="0"/>
              <a:cs typeface="Times New Roman" panose="02020603050405020304" pitchFamily="18" charset="0"/>
            </a:endParaRPr>
          </a:p>
          <a:p>
            <a:r>
              <a:rPr lang="en-US" b="1" i="0" dirty="0">
                <a:solidFill>
                  <a:srgbClr val="273239"/>
                </a:solidFill>
                <a:effectLst/>
                <a:latin typeface="Times New Roman" panose="02020603050405020304" pitchFamily="18" charset="0"/>
                <a:cs typeface="Times New Roman" panose="02020603050405020304" pitchFamily="18" charset="0"/>
              </a:rPr>
              <a:t> Challenges and Limitations</a:t>
            </a:r>
          </a:p>
          <a:p>
            <a:r>
              <a:rPr lang="en-US" i="0" dirty="0">
                <a:solidFill>
                  <a:srgbClr val="273239"/>
                </a:solidFill>
                <a:effectLst/>
                <a:latin typeface="Times New Roman" panose="02020603050405020304" pitchFamily="18" charset="0"/>
                <a:cs typeface="Times New Roman" panose="02020603050405020304" pitchFamily="18" charset="0"/>
              </a:rPr>
              <a:t>Reliance on Cloud Services: As a cloud-based platform, </a:t>
            </a:r>
            <a:r>
              <a:rPr lang="en-US" i="0" dirty="0" err="1">
                <a:solidFill>
                  <a:srgbClr val="273239"/>
                </a:solidFill>
                <a:effectLst/>
                <a:latin typeface="Times New Roman" panose="02020603050405020304" pitchFamily="18" charset="0"/>
                <a:cs typeface="Times New Roman" panose="02020603050405020304" pitchFamily="18" charset="0"/>
              </a:rPr>
              <a:t>Sinric</a:t>
            </a:r>
            <a:r>
              <a:rPr lang="en-US" i="0" dirty="0">
                <a:solidFill>
                  <a:srgbClr val="273239"/>
                </a:solidFill>
                <a:effectLst/>
                <a:latin typeface="Times New Roman" panose="02020603050405020304" pitchFamily="18" charset="0"/>
                <a:cs typeface="Times New Roman" panose="02020603050405020304" pitchFamily="18" charset="0"/>
              </a:rPr>
              <a:t> Pro requires a stable internet connection, and downtime can affect </a:t>
            </a:r>
            <a:r>
              <a:rPr lang="en-US" i="0" dirty="0" err="1">
                <a:solidFill>
                  <a:srgbClr val="273239"/>
                </a:solidFill>
                <a:effectLst/>
                <a:latin typeface="Times New Roman" panose="02020603050405020304" pitchFamily="18" charset="0"/>
                <a:cs typeface="Times New Roman" panose="02020603050405020304" pitchFamily="18" charset="0"/>
              </a:rPr>
              <a:t>automation.Security</a:t>
            </a:r>
            <a:r>
              <a:rPr lang="en-US" i="0" dirty="0">
                <a:solidFill>
                  <a:srgbClr val="273239"/>
                </a:solidFill>
                <a:effectLst/>
                <a:latin typeface="Times New Roman" panose="02020603050405020304" pitchFamily="18" charset="0"/>
                <a:cs typeface="Times New Roman" panose="02020603050405020304" pitchFamily="18" charset="0"/>
              </a:rPr>
              <a:t> Concerns: The use of IoT in home automation raises security and privacy concerns, such as unauthorized access and data </a:t>
            </a:r>
            <a:r>
              <a:rPr lang="en-US" i="0" dirty="0" err="1">
                <a:solidFill>
                  <a:srgbClr val="273239"/>
                </a:solidFill>
                <a:effectLst/>
                <a:latin typeface="Times New Roman" panose="02020603050405020304" pitchFamily="18" charset="0"/>
                <a:cs typeface="Times New Roman" panose="02020603050405020304" pitchFamily="18" charset="0"/>
              </a:rPr>
              <a:t>breaches.Complexity</a:t>
            </a:r>
            <a:r>
              <a:rPr lang="en-US" i="0" dirty="0">
                <a:solidFill>
                  <a:srgbClr val="273239"/>
                </a:solidFill>
                <a:effectLst/>
                <a:latin typeface="Times New Roman" panose="02020603050405020304" pitchFamily="18" charset="0"/>
                <a:cs typeface="Times New Roman" panose="02020603050405020304" pitchFamily="18" charset="0"/>
              </a:rPr>
              <a:t> for Non-Technical Users: Setting up IoT-based home automation can be complex, especially for users with limited technical knowledge.</a:t>
            </a:r>
          </a:p>
          <a:p>
            <a:endParaRPr lang="en-US" dirty="0">
              <a:solidFill>
                <a:srgbClr val="273239"/>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97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68E654-F68F-D0A4-4F27-0026C8BC09C0}"/>
              </a:ext>
            </a:extLst>
          </p:cNvPr>
          <p:cNvSpPr txBox="1"/>
          <p:nvPr/>
        </p:nvSpPr>
        <p:spPr>
          <a:xfrm>
            <a:off x="365760" y="261035"/>
            <a:ext cx="10190480" cy="5909310"/>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COMPONENTS REQUIRED AND ITS SPECIFICATIONS:</a:t>
            </a:r>
          </a:p>
          <a:p>
            <a:pPr algn="l"/>
            <a:endParaRPr lang="en-US" dirty="0">
              <a:solidFill>
                <a:srgbClr val="4F4F4F"/>
              </a:solidFill>
              <a:highlight>
                <a:srgbClr val="FFFFFF"/>
              </a:highlight>
              <a:latin typeface="-apple-system"/>
            </a:endParaRPr>
          </a:p>
          <a:p>
            <a:pPr algn="l">
              <a:buFont typeface="+mj-lt"/>
              <a:buAutoNum type="arabicPeriod"/>
            </a:pPr>
            <a:endParaRPr lang="en-US" b="0" i="0" dirty="0">
              <a:solidFill>
                <a:srgbClr val="4F4F4F"/>
              </a:solidFill>
              <a:effectLst/>
              <a:highlight>
                <a:srgbClr val="FFFFFF"/>
              </a:highlight>
              <a:latin typeface="-apple-system"/>
            </a:endParaRPr>
          </a:p>
          <a:p>
            <a:pPr algn="l">
              <a:buFont typeface="+mj-lt"/>
              <a:buAutoNum type="arabicPeriod"/>
            </a:pPr>
            <a:endParaRPr lang="en-US" dirty="0">
              <a:solidFill>
                <a:srgbClr val="4F4F4F"/>
              </a:solidFill>
              <a:highlight>
                <a:srgbClr val="FFFFFF"/>
              </a:highlight>
              <a:latin typeface="-apple-system"/>
            </a:endParaRPr>
          </a:p>
          <a:p>
            <a:pPr algn="l">
              <a:buFont typeface="+mj-lt"/>
              <a:buAutoNum type="arabicPeriod"/>
            </a:pPr>
            <a:endParaRPr lang="en-US" b="0" i="0" dirty="0">
              <a:solidFill>
                <a:srgbClr val="4F4F4F"/>
              </a:solidFill>
              <a:effectLst/>
              <a:highlight>
                <a:srgbClr val="FFFFFF"/>
              </a:highlight>
              <a:latin typeface="-apple-system"/>
            </a:endParaRPr>
          </a:p>
          <a:p>
            <a:pPr algn="l">
              <a:buFont typeface="+mj-lt"/>
              <a:buAutoNum type="arabicPeriod"/>
            </a:pPr>
            <a:endParaRPr lang="en-US" dirty="0">
              <a:solidFill>
                <a:srgbClr val="4F4F4F"/>
              </a:solidFill>
              <a:highlight>
                <a:srgbClr val="FFFFFF"/>
              </a:highlight>
              <a:latin typeface="-apple-system"/>
            </a:endParaRPr>
          </a:p>
          <a:p>
            <a:pPr algn="l">
              <a:buFont typeface="+mj-lt"/>
              <a:buAutoNum type="arabicPeriod"/>
            </a:pPr>
            <a:endParaRPr lang="en-US" b="0" i="0" dirty="0">
              <a:solidFill>
                <a:srgbClr val="4F4F4F"/>
              </a:solidFill>
              <a:effectLst/>
              <a:highlight>
                <a:srgbClr val="FFFFFF"/>
              </a:highlight>
              <a:latin typeface="-apple-system"/>
            </a:endParaRPr>
          </a:p>
          <a:p>
            <a:pPr algn="l">
              <a:buFont typeface="+mj-lt"/>
              <a:buAutoNum type="arabicPeriod"/>
            </a:pPr>
            <a:endParaRPr lang="en-US" dirty="0">
              <a:solidFill>
                <a:srgbClr val="4F4F4F"/>
              </a:solidFill>
              <a:highlight>
                <a:srgbClr val="FFFFFF"/>
              </a:highlight>
              <a:latin typeface="-apple-system"/>
            </a:endParaRPr>
          </a:p>
          <a:p>
            <a:pPr algn="l">
              <a:buFont typeface="+mj-lt"/>
              <a:buAutoNum type="arabicPeriod"/>
            </a:pPr>
            <a:endParaRPr lang="en-US" b="0" i="0" dirty="0">
              <a:solidFill>
                <a:srgbClr val="4F4F4F"/>
              </a:solidFill>
              <a:effectLst/>
              <a:highlight>
                <a:srgbClr val="FFFFFF"/>
              </a:highlight>
              <a:latin typeface="-apple-system"/>
            </a:endParaRPr>
          </a:p>
          <a:p>
            <a:pPr algn="l">
              <a:buFont typeface="+mj-lt"/>
              <a:buAutoNum type="arabicPeriod"/>
            </a:pPr>
            <a:endParaRPr lang="en-US" b="0" i="0" dirty="0">
              <a:solidFill>
                <a:srgbClr val="4F4F4F"/>
              </a:solidFill>
              <a:effectLst/>
              <a:highlight>
                <a:srgbClr val="FFFFFF"/>
              </a:highlight>
              <a:latin typeface="-apple-system"/>
            </a:endParaRPr>
          </a:p>
          <a:p>
            <a:pPr algn="l"/>
            <a:endParaRPr lang="en-US" dirty="0">
              <a:solidFill>
                <a:srgbClr val="4F4F4F"/>
              </a:solidFill>
              <a:highlight>
                <a:srgbClr val="FFFFFF"/>
              </a:highlight>
              <a:latin typeface="-apple-system"/>
            </a:endParaRPr>
          </a:p>
          <a:p>
            <a:pPr algn="l"/>
            <a:endParaRPr lang="en-US" dirty="0">
              <a:solidFill>
                <a:srgbClr val="4F4F4F"/>
              </a:solidFill>
              <a:highlight>
                <a:srgbClr val="FFFFFF"/>
              </a:highlight>
              <a:latin typeface="-apple-system"/>
            </a:endParaRPr>
          </a:p>
          <a:p>
            <a:pPr algn="l"/>
            <a:endParaRPr lang="en-US" b="0" i="0" dirty="0">
              <a:solidFill>
                <a:srgbClr val="4F4F4F"/>
              </a:solidFill>
              <a:effectLst/>
              <a:highlight>
                <a:srgbClr val="FFFFFF"/>
              </a:highlight>
              <a:latin typeface="-apple-system"/>
            </a:endParaRPr>
          </a:p>
          <a:p>
            <a:pPr algn="l"/>
            <a:endParaRPr lang="en-US" dirty="0">
              <a:solidFill>
                <a:srgbClr val="4F4F4F"/>
              </a:solidFill>
              <a:highlight>
                <a:srgbClr val="FFFFFF"/>
              </a:highlight>
              <a:latin typeface="-apple-system"/>
            </a:endParaRPr>
          </a:p>
          <a:p>
            <a:pPr algn="l"/>
            <a:endParaRPr lang="en-US" b="0" i="0" dirty="0">
              <a:solidFill>
                <a:srgbClr val="4F4F4F"/>
              </a:solidFill>
              <a:effectLst/>
              <a:highlight>
                <a:srgbClr val="FFFFFF"/>
              </a:highlight>
              <a:latin typeface="-apple-system"/>
            </a:endParaRPr>
          </a:p>
          <a:p>
            <a:pPr algn="l"/>
            <a:endParaRPr lang="en-US" b="0" i="0" dirty="0">
              <a:solidFill>
                <a:srgbClr val="4F4F4F"/>
              </a:solidFill>
              <a:effectLst/>
              <a:highlight>
                <a:srgbClr val="FFFFFF"/>
              </a:highlight>
              <a:latin typeface="-apple-system"/>
            </a:endParaRPr>
          </a:p>
          <a:p>
            <a:pPr algn="l"/>
            <a:endParaRPr lang="en-US" dirty="0">
              <a:solidFill>
                <a:srgbClr val="4F4F4F"/>
              </a:solidFill>
              <a:highlight>
                <a:srgbClr val="FFFFFF"/>
              </a:highlight>
              <a:latin typeface="-apple-system"/>
            </a:endParaRPr>
          </a:p>
          <a:p>
            <a:pPr algn="l"/>
            <a:endParaRPr lang="en-US" b="0" i="0" dirty="0">
              <a:solidFill>
                <a:srgbClr val="4F4F4F"/>
              </a:solidFill>
              <a:effectLst/>
              <a:highlight>
                <a:srgbClr val="FFFFFF"/>
              </a:highlight>
              <a:latin typeface="-apple-system"/>
            </a:endParaRPr>
          </a:p>
          <a:p>
            <a:pPr algn="l"/>
            <a:endParaRPr lang="en-US" dirty="0">
              <a:solidFill>
                <a:srgbClr val="4F4F4F"/>
              </a:solidFill>
              <a:highlight>
                <a:srgbClr val="FFFFFF"/>
              </a:highlight>
              <a:latin typeface="-apple-system"/>
            </a:endParaRPr>
          </a:p>
          <a:p>
            <a:pPr algn="l"/>
            <a:endParaRPr lang="en-US" b="0" i="0" dirty="0">
              <a:solidFill>
                <a:srgbClr val="4F4F4F"/>
              </a:solidFill>
              <a:effectLst/>
              <a:highlight>
                <a:srgbClr val="FFFFFF"/>
              </a:highlight>
              <a:latin typeface="-apple-system"/>
            </a:endParaRPr>
          </a:p>
          <a:p>
            <a:endParaRPr lang="en-IN" sz="1800" b="1" dirty="0">
              <a:latin typeface="Times New Roman" panose="02020603050405020304" pitchFamily="18" charset="0"/>
              <a:cs typeface="Times New Roman" panose="02020603050405020304" pitchFamily="18" charset="0"/>
            </a:endParaRPr>
          </a:p>
        </p:txBody>
      </p:sp>
      <p:pic>
        <p:nvPicPr>
          <p:cNvPr id="6" name="Picture 2" descr="Buy ESP8266 NodeMCU CP2102 Board at Lowest Price In India | Robu.in">
            <a:extLst>
              <a:ext uri="{FF2B5EF4-FFF2-40B4-BE49-F238E27FC236}">
                <a16:creationId xmlns:a16="http://schemas.microsoft.com/office/drawing/2014/main" id="{5D695943-F13E-A73B-CD04-D241CD0EA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6" y="707524"/>
            <a:ext cx="3200968" cy="22135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C4D772-3960-6CA9-CE27-3F62660F983E}"/>
              </a:ext>
            </a:extLst>
          </p:cNvPr>
          <p:cNvSpPr txBox="1"/>
          <p:nvPr/>
        </p:nvSpPr>
        <p:spPr>
          <a:xfrm>
            <a:off x="206108" y="2921121"/>
            <a:ext cx="2547252" cy="2862322"/>
          </a:xfrm>
          <a:prstGeom prst="rect">
            <a:avLst/>
          </a:prstGeom>
          <a:noFill/>
        </p:spPr>
        <p:txBody>
          <a:bodyPr wrap="square" rtlCol="0">
            <a:spAutoFit/>
          </a:bodyPr>
          <a:lstStyle/>
          <a:p>
            <a:r>
              <a:rPr lang="en-US" b="0" i="0" dirty="0" err="1">
                <a:solidFill>
                  <a:srgbClr val="4F4F4F"/>
                </a:solidFill>
                <a:effectLst/>
                <a:highlight>
                  <a:srgbClr val="FFFFFF"/>
                </a:highlight>
                <a:latin typeface="-apple-system"/>
              </a:rPr>
              <a:t>NodeMCU</a:t>
            </a:r>
            <a:r>
              <a:rPr lang="en-US" b="0" i="0" dirty="0">
                <a:solidFill>
                  <a:srgbClr val="4F4F4F"/>
                </a:solidFill>
                <a:effectLst/>
                <a:highlight>
                  <a:srgbClr val="FFFFFF"/>
                </a:highlight>
                <a:latin typeface="-apple-system"/>
              </a:rPr>
              <a:t> (ESP8266)</a:t>
            </a:r>
          </a:p>
          <a:p>
            <a:endParaRPr lang="en-US" dirty="0"/>
          </a:p>
          <a:p>
            <a:r>
              <a:rPr lang="en-US" dirty="0"/>
              <a:t>SPECIFICATION: </a:t>
            </a:r>
            <a:r>
              <a:rPr lang="en-US" dirty="0" err="1"/>
              <a:t>NodeMCU</a:t>
            </a:r>
            <a:r>
              <a:rPr lang="en-US" dirty="0"/>
              <a:t>, built on the ESP8266, provides Wi-Fi connectivity, GPIOs, PWM, and ADC capabilities for versatile IoT-based home automation </a:t>
            </a:r>
            <a:r>
              <a:rPr lang="en-US" b="1" dirty="0" err="1"/>
              <a:t>TalkyHome</a:t>
            </a:r>
            <a:r>
              <a:rPr lang="en-US" dirty="0"/>
              <a:t>.</a:t>
            </a:r>
          </a:p>
        </p:txBody>
      </p:sp>
      <p:sp>
        <p:nvSpPr>
          <p:cNvPr id="8" name="TextBox 7">
            <a:extLst>
              <a:ext uri="{FF2B5EF4-FFF2-40B4-BE49-F238E27FC236}">
                <a16:creationId xmlns:a16="http://schemas.microsoft.com/office/drawing/2014/main" id="{F6429F73-80DB-3D18-7BDB-4E6D82552AF8}"/>
              </a:ext>
            </a:extLst>
          </p:cNvPr>
          <p:cNvSpPr txBox="1"/>
          <p:nvPr/>
        </p:nvSpPr>
        <p:spPr>
          <a:xfrm>
            <a:off x="3083844" y="2921121"/>
            <a:ext cx="2377156" cy="2585323"/>
          </a:xfrm>
          <a:prstGeom prst="rect">
            <a:avLst/>
          </a:prstGeom>
          <a:noFill/>
        </p:spPr>
        <p:txBody>
          <a:bodyPr wrap="square" rtlCol="0">
            <a:spAutoFit/>
          </a:bodyPr>
          <a:lstStyle/>
          <a:p>
            <a:r>
              <a:rPr lang="en-US" b="0" i="0" dirty="0">
                <a:solidFill>
                  <a:srgbClr val="4F4F4F"/>
                </a:solidFill>
                <a:effectLst/>
                <a:highlight>
                  <a:srgbClr val="FFFFFF"/>
                </a:highlight>
                <a:latin typeface="-apple-system"/>
              </a:rPr>
              <a:t>4-channel 5V SPDT Relay Module</a:t>
            </a:r>
          </a:p>
          <a:p>
            <a:endParaRPr lang="en-US" dirty="0"/>
          </a:p>
          <a:p>
            <a:r>
              <a:rPr lang="en-US" dirty="0"/>
              <a:t>SPECIFICATION: Its Consist four single-pole, double-throw relays, controlled by 5V signals for switching high-voltage loads</a:t>
            </a:r>
          </a:p>
        </p:txBody>
      </p:sp>
      <p:pic>
        <p:nvPicPr>
          <p:cNvPr id="10" name="Picture 9">
            <a:extLst>
              <a:ext uri="{FF2B5EF4-FFF2-40B4-BE49-F238E27FC236}">
                <a16:creationId xmlns:a16="http://schemas.microsoft.com/office/drawing/2014/main" id="{FAF02C63-E6FE-29CC-8460-5676B2A482B2}"/>
              </a:ext>
            </a:extLst>
          </p:cNvPr>
          <p:cNvPicPr>
            <a:picLocks noChangeAspect="1"/>
          </p:cNvPicPr>
          <p:nvPr/>
        </p:nvPicPr>
        <p:blipFill>
          <a:blip r:embed="rId3"/>
          <a:stretch>
            <a:fillRect/>
          </a:stretch>
        </p:blipFill>
        <p:spPr>
          <a:xfrm>
            <a:off x="3147825" y="910005"/>
            <a:ext cx="2313175" cy="1767993"/>
          </a:xfrm>
          <a:prstGeom prst="rect">
            <a:avLst/>
          </a:prstGeom>
        </p:spPr>
      </p:pic>
      <p:grpSp>
        <p:nvGrpSpPr>
          <p:cNvPr id="14" name="Group 13">
            <a:extLst>
              <a:ext uri="{FF2B5EF4-FFF2-40B4-BE49-F238E27FC236}">
                <a16:creationId xmlns:a16="http://schemas.microsoft.com/office/drawing/2014/main" id="{20B19BD8-EA3F-F314-D2E2-AFF6021EF111}"/>
              </a:ext>
            </a:extLst>
          </p:cNvPr>
          <p:cNvGrpSpPr/>
          <p:nvPr/>
        </p:nvGrpSpPr>
        <p:grpSpPr>
          <a:xfrm>
            <a:off x="5781040" y="910005"/>
            <a:ext cx="2377156" cy="5150437"/>
            <a:chOff x="5781040" y="910005"/>
            <a:chExt cx="2021840" cy="5150437"/>
          </a:xfrm>
        </p:grpSpPr>
        <p:pic>
          <p:nvPicPr>
            <p:cNvPr id="12" name="Picture 11">
              <a:extLst>
                <a:ext uri="{FF2B5EF4-FFF2-40B4-BE49-F238E27FC236}">
                  <a16:creationId xmlns:a16="http://schemas.microsoft.com/office/drawing/2014/main" id="{EF8982C2-5034-7445-53CA-73EF934B87B0}"/>
                </a:ext>
              </a:extLst>
            </p:cNvPr>
            <p:cNvPicPr>
              <a:picLocks noChangeAspect="1"/>
            </p:cNvPicPr>
            <p:nvPr/>
          </p:nvPicPr>
          <p:blipFill>
            <a:blip r:embed="rId4"/>
            <a:stretch>
              <a:fillRect/>
            </a:stretch>
          </p:blipFill>
          <p:spPr>
            <a:xfrm>
              <a:off x="5870235" y="910005"/>
              <a:ext cx="1182381" cy="1649960"/>
            </a:xfrm>
            <a:prstGeom prst="rect">
              <a:avLst/>
            </a:prstGeom>
          </p:spPr>
        </p:pic>
        <p:sp>
          <p:nvSpPr>
            <p:cNvPr id="13" name="TextBox 12">
              <a:extLst>
                <a:ext uri="{FF2B5EF4-FFF2-40B4-BE49-F238E27FC236}">
                  <a16:creationId xmlns:a16="http://schemas.microsoft.com/office/drawing/2014/main" id="{4393A702-C18A-ABC4-E1A6-07BADA249D5E}"/>
                </a:ext>
              </a:extLst>
            </p:cNvPr>
            <p:cNvSpPr txBox="1"/>
            <p:nvPr/>
          </p:nvSpPr>
          <p:spPr>
            <a:xfrm>
              <a:off x="5781040" y="2921121"/>
              <a:ext cx="2021840" cy="3139321"/>
            </a:xfrm>
            <a:prstGeom prst="rect">
              <a:avLst/>
            </a:prstGeom>
            <a:noFill/>
          </p:spPr>
          <p:txBody>
            <a:bodyPr wrap="square" rtlCol="0">
              <a:spAutoFit/>
            </a:bodyPr>
            <a:lstStyle/>
            <a:p>
              <a:r>
                <a:rPr lang="en-US" b="0" i="0" dirty="0">
                  <a:solidFill>
                    <a:srgbClr val="4F4F4F"/>
                  </a:solidFill>
                  <a:effectLst/>
                  <a:highlight>
                    <a:srgbClr val="FFFFFF"/>
                  </a:highlight>
                  <a:latin typeface="-apple-system"/>
                </a:rPr>
                <a:t>Manual Switches or Pushbuttons</a:t>
              </a:r>
            </a:p>
            <a:p>
              <a:endParaRPr lang="en-US" dirty="0"/>
            </a:p>
            <a:p>
              <a:r>
                <a:rPr lang="en-US" dirty="0"/>
                <a:t>SPECIFICATION: used for control circuits, often for toggling or activating functions in electronic systems Manually Also</a:t>
              </a:r>
            </a:p>
          </p:txBody>
        </p:sp>
      </p:grpSp>
      <p:sp>
        <p:nvSpPr>
          <p:cNvPr id="16" name="TextBox 15">
            <a:extLst>
              <a:ext uri="{FF2B5EF4-FFF2-40B4-BE49-F238E27FC236}">
                <a16:creationId xmlns:a16="http://schemas.microsoft.com/office/drawing/2014/main" id="{006F62F4-5CE2-848A-95FD-8E257A95F35C}"/>
              </a:ext>
            </a:extLst>
          </p:cNvPr>
          <p:cNvSpPr txBox="1"/>
          <p:nvPr/>
        </p:nvSpPr>
        <p:spPr>
          <a:xfrm>
            <a:off x="8239760" y="2921121"/>
            <a:ext cx="3241040" cy="2585323"/>
          </a:xfrm>
          <a:prstGeom prst="rect">
            <a:avLst/>
          </a:prstGeom>
          <a:noFill/>
        </p:spPr>
        <p:txBody>
          <a:bodyPr wrap="square">
            <a:spAutoFit/>
          </a:bodyPr>
          <a:lstStyle/>
          <a:p>
            <a:pPr algn="l">
              <a:buFont typeface="+mj-lt"/>
              <a:buAutoNum type="arabicPeriod"/>
            </a:pPr>
            <a:r>
              <a:rPr lang="en-US" b="0" i="0" dirty="0">
                <a:solidFill>
                  <a:srgbClr val="4F4F4F"/>
                </a:solidFill>
                <a:effectLst/>
                <a:highlight>
                  <a:srgbClr val="FFFFFF"/>
                </a:highlight>
                <a:latin typeface="-apple-system"/>
              </a:rPr>
              <a:t>Amazon Echo Dot </a:t>
            </a:r>
            <a:r>
              <a:rPr lang="en-US" b="1" i="0" dirty="0">
                <a:solidFill>
                  <a:srgbClr val="4F4F4F"/>
                </a:solidFill>
                <a:effectLst/>
                <a:highlight>
                  <a:srgbClr val="FFFFFF"/>
                </a:highlight>
                <a:latin typeface="-apple-system"/>
              </a:rPr>
              <a:t>(optional)</a:t>
            </a:r>
            <a:endParaRPr lang="en-US" b="0" i="0" dirty="0">
              <a:solidFill>
                <a:srgbClr val="4F4F4F"/>
              </a:solidFill>
              <a:effectLst/>
              <a:highlight>
                <a:srgbClr val="FFFFFF"/>
              </a:highlight>
              <a:latin typeface="-apple-system"/>
            </a:endParaRPr>
          </a:p>
          <a:p>
            <a:pPr algn="l">
              <a:buFont typeface="+mj-lt"/>
              <a:buAutoNum type="arabicPeriod"/>
            </a:pPr>
            <a:r>
              <a:rPr lang="en-US" b="0" i="0" dirty="0">
                <a:solidFill>
                  <a:srgbClr val="4F4F4F"/>
                </a:solidFill>
                <a:effectLst/>
                <a:highlight>
                  <a:srgbClr val="FFFFFF"/>
                </a:highlight>
                <a:latin typeface="-apple-system"/>
              </a:rPr>
              <a:t>Google Nest Mini </a:t>
            </a:r>
            <a:r>
              <a:rPr lang="en-US" b="1" i="0" dirty="0">
                <a:solidFill>
                  <a:srgbClr val="4F4F4F"/>
                </a:solidFill>
                <a:effectLst/>
                <a:highlight>
                  <a:srgbClr val="FFFFFF"/>
                </a:highlight>
                <a:latin typeface="-apple-system"/>
              </a:rPr>
              <a:t>(optional)</a:t>
            </a:r>
          </a:p>
          <a:p>
            <a:pPr algn="l"/>
            <a:endParaRPr lang="en-US" b="0" i="0" dirty="0">
              <a:solidFill>
                <a:srgbClr val="4F4F4F"/>
              </a:solidFill>
              <a:effectLst/>
              <a:highlight>
                <a:srgbClr val="FFFFFF"/>
              </a:highlight>
              <a:latin typeface="-apple-system"/>
            </a:endParaRPr>
          </a:p>
          <a:p>
            <a:pPr algn="l"/>
            <a:r>
              <a:rPr lang="en-US" dirty="0"/>
              <a:t>SPECIFICATION: </a:t>
            </a:r>
            <a:r>
              <a:rPr lang="en-US" b="0" i="0" dirty="0">
                <a:solidFill>
                  <a:srgbClr val="4F4F4F"/>
                </a:solidFill>
                <a:effectLst/>
                <a:highlight>
                  <a:srgbClr val="FFFFFF"/>
                </a:highlight>
                <a:latin typeface="-apple-system"/>
              </a:rPr>
              <a:t>Amazon Echo Dot and Google Nest Mini are compact smart speakers with voice assistants, enabling voice-controlled IoT automation in smart homes.</a:t>
            </a:r>
          </a:p>
        </p:txBody>
      </p:sp>
      <p:pic>
        <p:nvPicPr>
          <p:cNvPr id="1030" name="Picture 6" descr="Foso Wall Mount for Alexa Echo Dot 3rd ...">
            <a:extLst>
              <a:ext uri="{FF2B5EF4-FFF2-40B4-BE49-F238E27FC236}">
                <a16:creationId xmlns:a16="http://schemas.microsoft.com/office/drawing/2014/main" id="{C922B1BF-8521-5EEB-8DD4-ED398EAFAA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760" y="987272"/>
            <a:ext cx="305752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42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3FE834-7FEA-3162-A7FD-8E6E9A183FA4}"/>
              </a:ext>
            </a:extLst>
          </p:cNvPr>
          <p:cNvSpPr txBox="1"/>
          <p:nvPr/>
        </p:nvSpPr>
        <p:spPr>
          <a:xfrm>
            <a:off x="352373" y="5279904"/>
            <a:ext cx="4049395" cy="1200329"/>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FIG: Block Diagram Of  IOT based </a:t>
            </a:r>
            <a:r>
              <a:rPr lang="en-IN" sz="1800" b="1" dirty="0" err="1">
                <a:latin typeface="Times New Roman" panose="02020603050405020304" pitchFamily="18" charset="0"/>
                <a:cs typeface="Times New Roman" panose="02020603050405020304" pitchFamily="18" charset="0"/>
              </a:rPr>
              <a:t>TalkyHome</a:t>
            </a:r>
            <a:r>
              <a:rPr lang="en-IN" sz="1800" b="1" dirty="0">
                <a:latin typeface="Times New Roman" panose="02020603050405020304" pitchFamily="18" charset="0"/>
                <a:cs typeface="Times New Roman" panose="02020603050405020304" pitchFamily="18" charset="0"/>
              </a:rPr>
              <a:t> using </a:t>
            </a:r>
            <a:r>
              <a:rPr lang="en-IN" sz="1800" b="1" dirty="0" err="1">
                <a:latin typeface="Times New Roman" panose="02020603050405020304" pitchFamily="18" charset="0"/>
                <a:cs typeface="Times New Roman" panose="02020603050405020304" pitchFamily="18" charset="0"/>
              </a:rPr>
              <a:t>Senric</a:t>
            </a:r>
            <a:r>
              <a:rPr lang="en-IN" sz="1800" b="1" dirty="0">
                <a:latin typeface="Times New Roman" panose="02020603050405020304" pitchFamily="18" charset="0"/>
                <a:cs typeface="Times New Roman" panose="02020603050405020304" pitchFamily="18" charset="0"/>
              </a:rPr>
              <a:t> Alexa and Google Assistant </a:t>
            </a:r>
            <a:r>
              <a:rPr lang="en-US" sz="1800" b="1" dirty="0">
                <a:latin typeface="Times New Roman" panose="02020603050405020304" pitchFamily="18" charset="0"/>
                <a:cs typeface="Times New Roman" panose="02020603050405020304" pitchFamily="18" charset="0"/>
              </a:rPr>
              <a:t>System Using ESP</a:t>
            </a:r>
            <a:r>
              <a:rPr lang="en-US" b="1" dirty="0">
                <a:latin typeface="Times New Roman" panose="02020603050405020304" pitchFamily="18" charset="0"/>
                <a:cs typeface="Times New Roman" panose="02020603050405020304" pitchFamily="18" charset="0"/>
              </a:rPr>
              <a:t>8266</a:t>
            </a:r>
            <a:endParaRPr lang="en-IN" sz="1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9265A8-BC9E-E8AE-F7F2-D67A8ED8FE6A}"/>
              </a:ext>
            </a:extLst>
          </p:cNvPr>
          <p:cNvSpPr txBox="1"/>
          <p:nvPr/>
        </p:nvSpPr>
        <p:spPr>
          <a:xfrm>
            <a:off x="4401768" y="242570"/>
            <a:ext cx="7470827" cy="4801314"/>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BLOCK DIAGRAM AND ITS DESCRIPTION:</a:t>
            </a:r>
          </a:p>
          <a:p>
            <a:endParaRPr lang="en-IN" sz="1500" b="1" dirty="0">
              <a:latin typeface="Times New Roman" panose="02020603050405020304" pitchFamily="18" charset="0"/>
              <a:cs typeface="Times New Roman" panose="02020603050405020304" pitchFamily="18" charset="0"/>
            </a:endParaRPr>
          </a:p>
          <a:p>
            <a:r>
              <a:rPr lang="en-US" sz="1500" b="1" u="sng" dirty="0">
                <a:latin typeface="Times New Roman" panose="02020603050405020304" pitchFamily="18" charset="0"/>
                <a:cs typeface="Times New Roman" panose="02020603050405020304" pitchFamily="18" charset="0"/>
              </a:rPr>
              <a:t>SOFTWARE USED In this Project </a:t>
            </a:r>
          </a:p>
          <a:p>
            <a:r>
              <a:rPr lang="en-US" sz="1500" dirty="0">
                <a:latin typeface="Times New Roman" panose="02020603050405020304" pitchFamily="18" charset="0"/>
                <a:cs typeface="Times New Roman" panose="02020603050405020304" pitchFamily="18" charset="0"/>
              </a:rPr>
              <a:t>We used Google Home app and </a:t>
            </a:r>
            <a:r>
              <a:rPr lang="en-US" sz="1500" dirty="0" err="1">
                <a:latin typeface="Times New Roman" panose="02020603050405020304" pitchFamily="18" charset="0"/>
                <a:cs typeface="Times New Roman" panose="02020603050405020304" pitchFamily="18" charset="0"/>
              </a:rPr>
              <a:t>Sinric</a:t>
            </a:r>
            <a:r>
              <a:rPr lang="en-US" sz="1500" dirty="0">
                <a:latin typeface="Times New Roman" panose="02020603050405020304" pitchFamily="18" charset="0"/>
                <a:cs typeface="Times New Roman" panose="02020603050405020304" pitchFamily="18" charset="0"/>
              </a:rPr>
              <a:t> Pro, Alexa, Home, </a:t>
            </a:r>
            <a:r>
              <a:rPr lang="en-US" sz="1500" dirty="0" err="1">
                <a:latin typeface="Times New Roman" panose="02020603050405020304" pitchFamily="18" charset="0"/>
                <a:cs typeface="Times New Roman" panose="02020603050405020304" pitchFamily="18" charset="0"/>
              </a:rPr>
              <a:t>GAssistant</a:t>
            </a:r>
            <a:r>
              <a:rPr lang="en-US" sz="1500" dirty="0">
                <a:latin typeface="Times New Roman" panose="02020603050405020304" pitchFamily="18" charset="0"/>
                <a:cs typeface="Times New Roman" panose="02020603050405020304" pitchFamily="18" charset="0"/>
              </a:rPr>
              <a:t> API and Arduino IDE as programming interface.</a:t>
            </a:r>
          </a:p>
          <a:p>
            <a:endParaRPr lang="en-US" sz="1500" dirty="0">
              <a:latin typeface="Times New Roman" panose="02020603050405020304" pitchFamily="18" charset="0"/>
              <a:cs typeface="Times New Roman" panose="02020603050405020304" pitchFamily="18" charset="0"/>
            </a:endParaRPr>
          </a:p>
          <a:p>
            <a:r>
              <a:rPr lang="en-IN" sz="1500" b="1" dirty="0" err="1">
                <a:latin typeface="Times New Roman" panose="02020603050405020304" pitchFamily="18" charset="0"/>
                <a:cs typeface="Times New Roman" panose="02020603050405020304" pitchFamily="18" charset="0"/>
              </a:rPr>
              <a:t>Sinric</a:t>
            </a:r>
            <a:r>
              <a:rPr lang="en-IN" sz="1500" b="1" dirty="0">
                <a:latin typeface="Times New Roman" panose="02020603050405020304" pitchFamily="18" charset="0"/>
                <a:cs typeface="Times New Roman" panose="02020603050405020304" pitchFamily="18" charset="0"/>
              </a:rPr>
              <a:t> Pro </a:t>
            </a:r>
          </a:p>
          <a:p>
            <a:r>
              <a:rPr lang="en-IN" sz="1500" dirty="0">
                <a:latin typeface="Times New Roman" panose="02020603050405020304" pitchFamily="18" charset="0"/>
                <a:cs typeface="Times New Roman" panose="02020603050405020304" pitchFamily="18" charset="0"/>
              </a:rPr>
              <a:t>allows IoT integration with platforms like Amazon Alexa and Google Home. It uses REST API, token-based authentication, and JSON responses. Adding a switch device generates a unique ID, used to control an ESP8266 relay for smart home automation.</a:t>
            </a:r>
          </a:p>
          <a:p>
            <a:endParaRPr lang="en-IN" sz="1500" b="1"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The Google Home </a:t>
            </a:r>
          </a:p>
          <a:p>
            <a:r>
              <a:rPr lang="en-US" sz="1500" dirty="0">
                <a:latin typeface="Times New Roman" panose="02020603050405020304" pitchFamily="18" charset="0"/>
                <a:cs typeface="Times New Roman" panose="02020603050405020304" pitchFamily="18" charset="0"/>
              </a:rPr>
              <a:t>This app lets us set up and control Google Nest, Home devices,</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It manages our </a:t>
            </a:r>
            <a:r>
              <a:rPr lang="en-IN" sz="1500" dirty="0" err="1">
                <a:latin typeface="Times New Roman" panose="02020603050405020304" pitchFamily="18" charset="0"/>
                <a:cs typeface="Times New Roman" panose="02020603050405020304" pitchFamily="18" charset="0"/>
              </a:rPr>
              <a:t>TalkyHome</a:t>
            </a:r>
            <a:r>
              <a:rPr lang="en-IN" sz="1500" dirty="0">
                <a:latin typeface="Times New Roman" panose="02020603050405020304" pitchFamily="18" charset="0"/>
                <a:cs typeface="Times New Roman" panose="02020603050405020304" pitchFamily="18" charset="0"/>
              </a:rPr>
              <a:t> Devices .</a:t>
            </a:r>
            <a:r>
              <a:rPr lang="en-US" sz="1500" dirty="0">
                <a:latin typeface="Times New Roman" panose="02020603050405020304" pitchFamily="18" charset="0"/>
                <a:cs typeface="Times New Roman" panose="02020603050405020304" pitchFamily="18" charset="0"/>
              </a:rPr>
              <a:t> and switches between multiple homes. Quick actions offer instant control of compatible devices and services.</a:t>
            </a:r>
          </a:p>
          <a:p>
            <a:endParaRPr lang="en-US"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308FB08-85FC-AEF8-7BC9-0D034483B794}"/>
              </a:ext>
            </a:extLst>
          </p:cNvPr>
          <p:cNvPicPr>
            <a:picLocks noChangeAspect="1"/>
          </p:cNvPicPr>
          <p:nvPr/>
        </p:nvPicPr>
        <p:blipFill>
          <a:blip r:embed="rId2"/>
          <a:stretch>
            <a:fillRect/>
          </a:stretch>
        </p:blipFill>
        <p:spPr>
          <a:xfrm>
            <a:off x="251205" y="242570"/>
            <a:ext cx="3883916" cy="4888230"/>
          </a:xfrm>
          <a:prstGeom prst="rect">
            <a:avLst/>
          </a:prstGeom>
        </p:spPr>
      </p:pic>
      <p:pic>
        <p:nvPicPr>
          <p:cNvPr id="3" name="Picture 2">
            <a:extLst>
              <a:ext uri="{FF2B5EF4-FFF2-40B4-BE49-F238E27FC236}">
                <a16:creationId xmlns:a16="http://schemas.microsoft.com/office/drawing/2014/main" id="{6AF949CD-0ED6-DF7F-2BDE-D06F4E86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32" y="3901440"/>
            <a:ext cx="5830435" cy="2713990"/>
          </a:xfrm>
          <a:prstGeom prst="rect">
            <a:avLst/>
          </a:prstGeom>
        </p:spPr>
      </p:pic>
    </p:spTree>
    <p:extLst>
      <p:ext uri="{BB962C8B-B14F-4D97-AF65-F5344CB8AC3E}">
        <p14:creationId xmlns:p14="http://schemas.microsoft.com/office/powerpoint/2010/main" val="85009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B60A09-6577-FF93-562F-A22AC1067079}"/>
              </a:ext>
            </a:extLst>
          </p:cNvPr>
          <p:cNvSpPr txBox="1"/>
          <p:nvPr/>
        </p:nvSpPr>
        <p:spPr>
          <a:xfrm>
            <a:off x="274320" y="259418"/>
            <a:ext cx="11734800" cy="6463308"/>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O</a:t>
            </a:r>
            <a:r>
              <a:rPr lang="en-IN" sz="1800" b="1" dirty="0">
                <a:latin typeface="Times New Roman" panose="02020603050405020304" pitchFamily="18" charset="0"/>
                <a:cs typeface="Times New Roman" panose="02020603050405020304" pitchFamily="18" charset="0"/>
              </a:rPr>
              <a:t>PERATION AND WORKING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operate our </a:t>
            </a:r>
            <a:r>
              <a:rPr lang="en-US" b="1" dirty="0" err="1">
                <a:latin typeface="Times New Roman" panose="02020603050405020304" pitchFamily="18" charset="0"/>
                <a:cs typeface="Times New Roman" panose="02020603050405020304" pitchFamily="18" charset="0"/>
              </a:rPr>
              <a:t>TalkyHome</a:t>
            </a:r>
            <a:r>
              <a:rPr lang="en-US" dirty="0">
                <a:latin typeface="Times New Roman" panose="02020603050405020304" pitchFamily="18" charset="0"/>
                <a:cs typeface="Times New Roman" panose="02020603050405020304" pitchFamily="18" charset="0"/>
              </a:rPr>
              <a:t> via voice control, with an app interface, web API(</a:t>
            </a:r>
            <a:r>
              <a:rPr lang="en-US" dirty="0" err="1">
                <a:latin typeface="Times New Roman" panose="02020603050405020304" pitchFamily="18" charset="0"/>
                <a:cs typeface="Times New Roman" panose="02020603050405020304" pitchFamily="18" charset="0"/>
              </a:rPr>
              <a:t>Sinric</a:t>
            </a:r>
            <a:r>
              <a:rPr lang="en-US" dirty="0">
                <a:latin typeface="Times New Roman" panose="02020603050405020304" pitchFamily="18" charset="0"/>
                <a:cs typeface="Times New Roman" panose="02020603050405020304" pitchFamily="18" charset="0"/>
              </a:rPr>
              <a:t> Pro), and manual control. As we have set up the devices over API and written them in our program and programmed our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accordingly, so, now we have successfully established our devices on the internet as software also in real time as </a:t>
            </a:r>
            <a:r>
              <a:rPr lang="en-US" dirty="0" err="1">
                <a:latin typeface="Times New Roman" panose="02020603050405020304" pitchFamily="18" charset="0"/>
                <a:cs typeface="Times New Roman" panose="02020603050405020304" pitchFamily="18" charset="0"/>
              </a:rPr>
              <a:t>circuitboards</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GOOGLE HOME,ALEXA AND WEB API (SINRIC PRO)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once configure these devices over our API we can connect it to our Google Home app. Google home app provides a very exquisite feature for controlling devices which are setup over an API. So as soon as we connect </a:t>
            </a:r>
            <a:r>
              <a:rPr lang="en-US" dirty="0" err="1">
                <a:latin typeface="Times New Roman" panose="02020603050405020304" pitchFamily="18" charset="0"/>
                <a:cs typeface="Times New Roman" panose="02020603050405020304" pitchFamily="18" charset="0"/>
              </a:rPr>
              <a:t>Sinric</a:t>
            </a:r>
            <a:r>
              <a:rPr lang="en-US" dirty="0">
                <a:latin typeface="Times New Roman" panose="02020603050405020304" pitchFamily="18" charset="0"/>
                <a:cs typeface="Times New Roman" panose="02020603050405020304" pitchFamily="18" charset="0"/>
              </a:rPr>
              <a:t> Pro to Google home they share the data as it is. Once it gets connected we can see the devices in the Google home app, we set up earlier in our API as same as they were setup by us. Now we can tap on and off </a:t>
            </a:r>
            <a:r>
              <a:rPr lang="en-US" dirty="0" err="1">
                <a:latin typeface="Times New Roman" panose="02020603050405020304" pitchFamily="18" charset="0"/>
                <a:cs typeface="Times New Roman" panose="02020603050405020304" pitchFamily="18" charset="0"/>
              </a:rPr>
              <a:t>freom</a:t>
            </a:r>
            <a:r>
              <a:rPr lang="en-US" dirty="0">
                <a:latin typeface="Times New Roman" panose="02020603050405020304" pitchFamily="18" charset="0"/>
                <a:cs typeface="Times New Roman" panose="02020603050405020304" pitchFamily="18" charset="0"/>
              </a:rPr>
              <a:t> the app as well as from the browser with our web API.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VOICE CONTROL FUNTIONAL</a:t>
            </a:r>
          </a:p>
          <a:p>
            <a:endParaRPr lang="en-US" dirty="0">
              <a:latin typeface="Times New Roman" panose="02020603050405020304" pitchFamily="18" charset="0"/>
              <a:cs typeface="Times New Roman" panose="02020603050405020304" pitchFamily="18" charset="0"/>
            </a:endParaRPr>
          </a:p>
          <a:p>
            <a:r>
              <a:rPr lang="en-US" sz="1700" dirty="0" err="1">
                <a:latin typeface="Times New Roman" panose="02020603050405020304" pitchFamily="18" charset="0"/>
                <a:cs typeface="Times New Roman" panose="02020603050405020304" pitchFamily="18" charset="0"/>
              </a:rPr>
              <a:t>TalkyHome</a:t>
            </a:r>
            <a:r>
              <a:rPr lang="en-US" sz="1700" dirty="0">
                <a:latin typeface="Times New Roman" panose="02020603050405020304" pitchFamily="18" charset="0"/>
                <a:cs typeface="Times New Roman" panose="02020603050405020304" pitchFamily="18" charset="0"/>
              </a:rPr>
              <a:t> is Google Assistant built-in, Now Google Home and assistant is able to answer to your commands. Without being connected to the internet, Google Home can't do a whole lot. While Google Home is a decent enough speaker, you can find better wireless speakers for less money if you don't plan on connecting to the internet. When you do connect Google Home to the internet, you unlock the functionality of Google Assistant. The way it works is you say "OK Google" or "Hey Google," and then talk to the device almost like you would talk to a person. When we say the command “turn on Relay One” it turns on the corresponding relay. NOTE: Google assistant accepts commands as they are being programmed to do if we set up the </a:t>
            </a:r>
          </a:p>
          <a:p>
            <a:r>
              <a:rPr lang="en-US" sz="1700" dirty="0">
                <a:latin typeface="Times New Roman" panose="02020603050405020304" pitchFamily="18" charset="0"/>
                <a:cs typeface="Times New Roman" panose="02020603050405020304" pitchFamily="18" charset="0"/>
              </a:rPr>
              <a:t>device in our API with the name of Relay One only then google home identifies it as relay one. </a:t>
            </a:r>
          </a:p>
        </p:txBody>
      </p:sp>
    </p:spTree>
    <p:extLst>
      <p:ext uri="{BB962C8B-B14F-4D97-AF65-F5344CB8AC3E}">
        <p14:creationId xmlns:p14="http://schemas.microsoft.com/office/powerpoint/2010/main" val="421163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E7FBF7-9DF1-6228-A773-00764B4B0D57}"/>
              </a:ext>
            </a:extLst>
          </p:cNvPr>
          <p:cNvSpPr txBox="1"/>
          <p:nvPr/>
        </p:nvSpPr>
        <p:spPr>
          <a:xfrm>
            <a:off x="325120" y="210741"/>
            <a:ext cx="114300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RESULT ANALYSIS </a:t>
            </a:r>
          </a:p>
        </p:txBody>
      </p:sp>
      <p:pic>
        <p:nvPicPr>
          <p:cNvPr id="9" name="Picture 8">
            <a:extLst>
              <a:ext uri="{FF2B5EF4-FFF2-40B4-BE49-F238E27FC236}">
                <a16:creationId xmlns:a16="http://schemas.microsoft.com/office/drawing/2014/main" id="{119DFFFF-9745-D91B-FB33-8AD50B52C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006" y="2529840"/>
            <a:ext cx="2625972" cy="4166164"/>
          </a:xfrm>
          <a:prstGeom prst="rect">
            <a:avLst/>
          </a:prstGeom>
        </p:spPr>
      </p:pic>
      <p:pic>
        <p:nvPicPr>
          <p:cNvPr id="11" name="Picture 10">
            <a:extLst>
              <a:ext uri="{FF2B5EF4-FFF2-40B4-BE49-F238E27FC236}">
                <a16:creationId xmlns:a16="http://schemas.microsoft.com/office/drawing/2014/main" id="{1F825C44-3B62-62D2-24FA-6DFE0C7E3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6" y="2529840"/>
            <a:ext cx="2503393" cy="4133886"/>
          </a:xfrm>
          <a:prstGeom prst="rect">
            <a:avLst/>
          </a:prstGeom>
        </p:spPr>
      </p:pic>
      <p:sp>
        <p:nvSpPr>
          <p:cNvPr id="12" name="TextBox 11">
            <a:extLst>
              <a:ext uri="{FF2B5EF4-FFF2-40B4-BE49-F238E27FC236}">
                <a16:creationId xmlns:a16="http://schemas.microsoft.com/office/drawing/2014/main" id="{E317194E-114C-7835-4F3D-9D2BA88240BB}"/>
              </a:ext>
            </a:extLst>
          </p:cNvPr>
          <p:cNvSpPr txBox="1"/>
          <p:nvPr/>
        </p:nvSpPr>
        <p:spPr>
          <a:xfrm>
            <a:off x="3332480" y="4155440"/>
            <a:ext cx="2133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GOOGLE HOME  INTERFACE </a:t>
            </a:r>
          </a:p>
        </p:txBody>
      </p:sp>
      <p:sp>
        <p:nvSpPr>
          <p:cNvPr id="15" name="TextBox 14">
            <a:extLst>
              <a:ext uri="{FF2B5EF4-FFF2-40B4-BE49-F238E27FC236}">
                <a16:creationId xmlns:a16="http://schemas.microsoft.com/office/drawing/2014/main" id="{B83D1140-C860-2345-8946-56B96F9B510D}"/>
              </a:ext>
            </a:extLst>
          </p:cNvPr>
          <p:cNvSpPr txBox="1"/>
          <p:nvPr/>
        </p:nvSpPr>
        <p:spPr>
          <a:xfrm>
            <a:off x="9144000" y="4155440"/>
            <a:ext cx="24879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ALEXA INTERFACE </a:t>
            </a:r>
          </a:p>
        </p:txBody>
      </p:sp>
      <p:sp>
        <p:nvSpPr>
          <p:cNvPr id="17" name="TextBox 16">
            <a:extLst>
              <a:ext uri="{FF2B5EF4-FFF2-40B4-BE49-F238E27FC236}">
                <a16:creationId xmlns:a16="http://schemas.microsoft.com/office/drawing/2014/main" id="{FB0D6021-8F6B-D96C-EFDA-C7F1FB7DE60F}"/>
              </a:ext>
            </a:extLst>
          </p:cNvPr>
          <p:cNvSpPr txBox="1"/>
          <p:nvPr/>
        </p:nvSpPr>
        <p:spPr>
          <a:xfrm>
            <a:off x="325120" y="659596"/>
            <a:ext cx="11704320" cy="156966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process of the smart automation approach in this system was tested and put to implementation. The results turned out to be as per expectations. As the voice command was given to the Google voice assistant it was executed and gave promising results by turning on the corresponding device as requested by the user. In the first activity, the system was controlled over voice control while in the second activity the system was controlled with google home. The google home app allows us to connect to the API where we have configured our devices. \When we connect our API to google home, whatever the number and type of devices be set up in the API will be displayed as a controlling interface in the google home app. </a:t>
            </a:r>
          </a:p>
        </p:txBody>
      </p:sp>
    </p:spTree>
    <p:extLst>
      <p:ext uri="{BB962C8B-B14F-4D97-AF65-F5344CB8AC3E}">
        <p14:creationId xmlns:p14="http://schemas.microsoft.com/office/powerpoint/2010/main" val="3282265098"/>
      </p:ext>
    </p:extLst>
  </p:cSld>
  <p:clrMapOvr>
    <a:masterClrMapping/>
  </p:clrMapOvr>
</p:sld>
</file>

<file path=ppt/theme/theme1.xml><?xml version="1.0" encoding="utf-8"?>
<a:theme xmlns:a="http://schemas.openxmlformats.org/drawingml/2006/main" name="Theme1">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8354E77-1177-4280-AF98-F5B4682450E8}" vid="{460F14EA-E574-4A40-852A-1A55E7D9DF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94</TotalTime>
  <Words>1948</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Tenorite</vt:lpstr>
      <vt:lpstr>Times New Roman</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Pushpendu Dey</dc:creator>
  <cp:lastModifiedBy>Pushpendu Dey</cp:lastModifiedBy>
  <cp:revision>2</cp:revision>
  <dcterms:created xsi:type="dcterms:W3CDTF">2024-04-29T16:05:28Z</dcterms:created>
  <dcterms:modified xsi:type="dcterms:W3CDTF">2024-04-29T17:45:38Z</dcterms:modified>
</cp:coreProperties>
</file>