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Ovo" charset="1" panose="02020502070400060406"/>
      <p:regular r:id="rId18"/>
    </p:embeddedFont>
    <p:embeddedFont>
      <p:font typeface="Open Sauce Light" charset="1" panose="00000400000000000000"/>
      <p:regular r:id="rId19"/>
    </p:embeddedFont>
    <p:embeddedFont>
      <p:font typeface="Archivo Black" charset="1" panose="020B0A03020202020B04"/>
      <p:regular r:id="rId20"/>
    </p:embeddedFont>
    <p:embeddedFont>
      <p:font typeface="Helvetica World Bold" charset="1" panose="020B0800040000020004"/>
      <p:regular r:id="rId21"/>
    </p:embeddedFont>
    <p:embeddedFont>
      <p:font typeface="Helvetica World" charset="1" panose="020B0500040000020004"/>
      <p:regular r:id="rId22"/>
    </p:embeddedFont>
    <p:embeddedFont>
      <p:font typeface="Arimo" charset="1" panose="020B0604020202020204"/>
      <p:regular r:id="rId23"/>
    </p:embeddedFont>
    <p:embeddedFont>
      <p:font typeface="Playfair Display Bold" charset="1" panose="00000000000000000000"/>
      <p:regular r:id="rId24"/>
    </p:embeddedFont>
    <p:embeddedFont>
      <p:font typeface="Canva Student Font" charset="1" panose="00000000000000000000"/>
      <p:regular r:id="rId25"/>
    </p:embeddedFont>
    <p:embeddedFont>
      <p:font typeface="Agrandir" charset="1" panose="000005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24.png" Type="http://schemas.openxmlformats.org/officeDocument/2006/relationships/image"/><Relationship Id="rId5" Target="../media/image25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379280" y="2427288"/>
            <a:ext cx="7282691" cy="5673724"/>
            <a:chOff x="0" y="0"/>
            <a:chExt cx="9710254" cy="7564966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190500"/>
              <a:ext cx="9710254" cy="521546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999"/>
                </a:lnSpc>
              </a:pPr>
              <a:r>
                <a:rPr lang="en-US" sz="99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Phishing Awareness Training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6177491"/>
              <a:ext cx="9710254" cy="13874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00"/>
                </a:lnSpc>
                <a:spcBef>
                  <a:spcPct val="0"/>
                </a:spcBef>
              </a:pPr>
              <a:r>
                <a:rPr lang="en-US" sz="3000">
                  <a:solidFill>
                    <a:srgbClr val="FFFFFF"/>
                  </a:solidFill>
                  <a:latin typeface="Open Sauce Light"/>
                  <a:ea typeface="Open Sauce Light"/>
                  <a:cs typeface="Open Sauce Light"/>
                  <a:sym typeface="Open Sauce Light"/>
                </a:rPr>
                <a:t>Stay Safe Online – Recognize and Avoid Cyber Threats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661244" y="1602810"/>
            <a:ext cx="6895029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sz="3199">
                <a:solidFill>
                  <a:srgbClr val="FF5757"/>
                </a:solidFill>
                <a:latin typeface="Archivo Black"/>
                <a:ea typeface="Archivo Black"/>
                <a:cs typeface="Archivo Black"/>
                <a:sym typeface="Archivo Black"/>
              </a:rPr>
              <a:t>PRESENTED BY : AYUSH SAHU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256240" y="140919"/>
            <a:ext cx="10094959" cy="10653118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-280871" y="140899"/>
            <a:ext cx="9280110" cy="106533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81100" y="1343025"/>
            <a:ext cx="14960753" cy="11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Conclusion &amp; Key Takeaways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81100" y="7956190"/>
            <a:ext cx="1454510" cy="1454510"/>
          </a:xfrm>
          <a:custGeom>
            <a:avLst/>
            <a:gdLst/>
            <a:ahLst/>
            <a:cxnLst/>
            <a:rect r="r" b="b" t="t" l="l"/>
            <a:pathLst>
              <a:path h="1454510" w="1454510">
                <a:moveTo>
                  <a:pt x="0" y="0"/>
                </a:moveTo>
                <a:lnTo>
                  <a:pt x="1454510" y="0"/>
                </a:lnTo>
                <a:lnTo>
                  <a:pt x="1454510" y="1454510"/>
                </a:lnTo>
                <a:lnTo>
                  <a:pt x="0" y="1454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989485" y="3410979"/>
            <a:ext cx="1450915" cy="1450915"/>
          </a:xfrm>
          <a:custGeom>
            <a:avLst/>
            <a:gdLst/>
            <a:ahLst/>
            <a:cxnLst/>
            <a:rect r="r" b="b" t="t" l="l"/>
            <a:pathLst>
              <a:path h="1450915" w="1450915">
                <a:moveTo>
                  <a:pt x="0" y="0"/>
                </a:moveTo>
                <a:lnTo>
                  <a:pt x="1450915" y="0"/>
                </a:lnTo>
                <a:lnTo>
                  <a:pt x="1450915" y="1450915"/>
                </a:lnTo>
                <a:lnTo>
                  <a:pt x="0" y="14509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81100" y="3120640"/>
            <a:ext cx="11785193" cy="3434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1095" indent="-450547" lvl="1">
              <a:lnSpc>
                <a:spcPts val="5425"/>
              </a:lnSpc>
              <a:buFont typeface="Arial"/>
              <a:buChar char="•"/>
            </a:pPr>
            <a:r>
              <a:rPr lang="en-US" sz="417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Phishing is a serious threat, even to students.</a:t>
            </a:r>
          </a:p>
          <a:p>
            <a:pPr algn="l" marL="901095" indent="-450547" lvl="1">
              <a:lnSpc>
                <a:spcPts val="5425"/>
              </a:lnSpc>
              <a:buFont typeface="Arial"/>
              <a:buChar char="•"/>
            </a:pPr>
            <a:r>
              <a:rPr lang="en-US" sz="417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Stay alert and question unexpected messages.</a:t>
            </a:r>
          </a:p>
          <a:p>
            <a:pPr algn="l" marL="901095" indent="-450547" lvl="1">
              <a:lnSpc>
                <a:spcPts val="5425"/>
              </a:lnSpc>
              <a:buFont typeface="Arial"/>
              <a:buChar char="•"/>
            </a:pPr>
            <a:r>
              <a:rPr lang="en-US" sz="417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Use tools and knowledge to protect yourself.</a:t>
            </a:r>
          </a:p>
          <a:p>
            <a:pPr algn="l" marL="901095" indent="-450547" lvl="1">
              <a:lnSpc>
                <a:spcPts val="5425"/>
              </a:lnSpc>
              <a:buFont typeface="Arial"/>
              <a:buChar char="•"/>
            </a:pPr>
            <a:r>
              <a:rPr lang="en-US" sz="4173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Share what you’ve learned with friends!</a:t>
            </a:r>
          </a:p>
          <a:p>
            <a:pPr algn="ctr">
              <a:lnSpc>
                <a:spcPts val="54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33500" y="1495425"/>
            <a:ext cx="14960753" cy="1176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Resources &amp; Reporting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94167" y="3271199"/>
            <a:ext cx="3086100" cy="3086100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2647" y="0"/>
                  </a:moveTo>
                  <a:lnTo>
                    <a:pt x="770153" y="0"/>
                  </a:lnTo>
                  <a:cubicBezTo>
                    <a:pt x="781464" y="0"/>
                    <a:pt x="792311" y="4493"/>
                    <a:pt x="800309" y="12491"/>
                  </a:cubicBezTo>
                  <a:cubicBezTo>
                    <a:pt x="808307" y="20489"/>
                    <a:pt x="812800" y="31336"/>
                    <a:pt x="812800" y="42647"/>
                  </a:cubicBezTo>
                  <a:lnTo>
                    <a:pt x="812800" y="770153"/>
                  </a:lnTo>
                  <a:cubicBezTo>
                    <a:pt x="812800" y="781464"/>
                    <a:pt x="808307" y="792311"/>
                    <a:pt x="800309" y="800309"/>
                  </a:cubicBezTo>
                  <a:cubicBezTo>
                    <a:pt x="792311" y="808307"/>
                    <a:pt x="781464" y="812800"/>
                    <a:pt x="770153" y="812800"/>
                  </a:cubicBezTo>
                  <a:lnTo>
                    <a:pt x="42647" y="812800"/>
                  </a:lnTo>
                  <a:cubicBezTo>
                    <a:pt x="31336" y="812800"/>
                    <a:pt x="20489" y="808307"/>
                    <a:pt x="12491" y="800309"/>
                  </a:cubicBezTo>
                  <a:cubicBezTo>
                    <a:pt x="4493" y="792311"/>
                    <a:pt x="0" y="781464"/>
                    <a:pt x="0" y="770153"/>
                  </a:cubicBezTo>
                  <a:lnTo>
                    <a:pt x="0" y="42647"/>
                  </a:lnTo>
                  <a:cubicBezTo>
                    <a:pt x="0" y="31336"/>
                    <a:pt x="4493" y="20489"/>
                    <a:pt x="12491" y="12491"/>
                  </a:cubicBezTo>
                  <a:cubicBezTo>
                    <a:pt x="20489" y="4493"/>
                    <a:pt x="31336" y="0"/>
                    <a:pt x="42647" y="0"/>
                  </a:cubicBezTo>
                  <a:close/>
                </a:path>
              </a:pathLst>
            </a:custGeom>
            <a:solidFill>
              <a:srgbClr val="0079A9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Cybercrime Reporting Portal – India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6119322" y="3271199"/>
            <a:ext cx="3086100" cy="308610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2647" y="0"/>
                  </a:moveTo>
                  <a:lnTo>
                    <a:pt x="770153" y="0"/>
                  </a:lnTo>
                  <a:cubicBezTo>
                    <a:pt x="781464" y="0"/>
                    <a:pt x="792311" y="4493"/>
                    <a:pt x="800309" y="12491"/>
                  </a:cubicBezTo>
                  <a:cubicBezTo>
                    <a:pt x="808307" y="20489"/>
                    <a:pt x="812800" y="31336"/>
                    <a:pt x="812800" y="42647"/>
                  </a:cubicBezTo>
                  <a:lnTo>
                    <a:pt x="812800" y="770153"/>
                  </a:lnTo>
                  <a:cubicBezTo>
                    <a:pt x="812800" y="781464"/>
                    <a:pt x="808307" y="792311"/>
                    <a:pt x="800309" y="800309"/>
                  </a:cubicBezTo>
                  <a:cubicBezTo>
                    <a:pt x="792311" y="808307"/>
                    <a:pt x="781464" y="812800"/>
                    <a:pt x="770153" y="812800"/>
                  </a:cubicBezTo>
                  <a:lnTo>
                    <a:pt x="42647" y="812800"/>
                  </a:lnTo>
                  <a:cubicBezTo>
                    <a:pt x="31336" y="812800"/>
                    <a:pt x="20489" y="808307"/>
                    <a:pt x="12491" y="800309"/>
                  </a:cubicBezTo>
                  <a:cubicBezTo>
                    <a:pt x="4493" y="792311"/>
                    <a:pt x="0" y="781464"/>
                    <a:pt x="0" y="770153"/>
                  </a:cubicBezTo>
                  <a:lnTo>
                    <a:pt x="0" y="42647"/>
                  </a:lnTo>
                  <a:cubicBezTo>
                    <a:pt x="0" y="31336"/>
                    <a:pt x="4493" y="20489"/>
                    <a:pt x="12491" y="12491"/>
                  </a:cubicBezTo>
                  <a:cubicBezTo>
                    <a:pt x="20489" y="4493"/>
                    <a:pt x="31336" y="0"/>
                    <a:pt x="42647" y="0"/>
                  </a:cubicBezTo>
                  <a:close/>
                </a:path>
              </a:pathLst>
            </a:custGeom>
            <a:solidFill>
              <a:srgbClr val="0079A9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Google Phishing Quiz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44478" y="3271199"/>
            <a:ext cx="3086100" cy="308610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2647" y="0"/>
                  </a:moveTo>
                  <a:lnTo>
                    <a:pt x="770153" y="0"/>
                  </a:lnTo>
                  <a:cubicBezTo>
                    <a:pt x="781464" y="0"/>
                    <a:pt x="792311" y="4493"/>
                    <a:pt x="800309" y="12491"/>
                  </a:cubicBezTo>
                  <a:cubicBezTo>
                    <a:pt x="808307" y="20489"/>
                    <a:pt x="812800" y="31336"/>
                    <a:pt x="812800" y="42647"/>
                  </a:cubicBezTo>
                  <a:lnTo>
                    <a:pt x="812800" y="770153"/>
                  </a:lnTo>
                  <a:cubicBezTo>
                    <a:pt x="812800" y="781464"/>
                    <a:pt x="808307" y="792311"/>
                    <a:pt x="800309" y="800309"/>
                  </a:cubicBezTo>
                  <a:cubicBezTo>
                    <a:pt x="792311" y="808307"/>
                    <a:pt x="781464" y="812800"/>
                    <a:pt x="770153" y="812800"/>
                  </a:cubicBezTo>
                  <a:lnTo>
                    <a:pt x="42647" y="812800"/>
                  </a:lnTo>
                  <a:cubicBezTo>
                    <a:pt x="31336" y="812800"/>
                    <a:pt x="20489" y="808307"/>
                    <a:pt x="12491" y="800309"/>
                  </a:cubicBezTo>
                  <a:cubicBezTo>
                    <a:pt x="4493" y="792311"/>
                    <a:pt x="0" y="781464"/>
                    <a:pt x="0" y="770153"/>
                  </a:cubicBezTo>
                  <a:lnTo>
                    <a:pt x="0" y="42647"/>
                  </a:lnTo>
                  <a:cubicBezTo>
                    <a:pt x="0" y="31336"/>
                    <a:pt x="4493" y="20489"/>
                    <a:pt x="12491" y="12491"/>
                  </a:cubicBezTo>
                  <a:cubicBezTo>
                    <a:pt x="20489" y="4493"/>
                    <a:pt x="31336" y="0"/>
                    <a:pt x="42647" y="0"/>
                  </a:cubicBezTo>
                  <a:close/>
                </a:path>
              </a:pathLst>
            </a:custGeom>
            <a:solidFill>
              <a:srgbClr val="0079A9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FFFFFF"/>
                  </a:solidFill>
                  <a:latin typeface="Agrandir"/>
                  <a:ea typeface="Agrandir"/>
                  <a:cs typeface="Agrandir"/>
                  <a:sym typeface="Agrandir"/>
                </a:rPr>
                <a:t>Report suspicious emails to: Your school’s IT department or email provider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154571" y="6468996"/>
            <a:ext cx="2555809" cy="2555809"/>
          </a:xfrm>
          <a:custGeom>
            <a:avLst/>
            <a:gdLst/>
            <a:ahLst/>
            <a:cxnLst/>
            <a:rect r="r" b="b" t="t" l="l"/>
            <a:pathLst>
              <a:path h="2555809" w="2555809">
                <a:moveTo>
                  <a:pt x="0" y="0"/>
                </a:moveTo>
                <a:lnTo>
                  <a:pt x="2555809" y="0"/>
                </a:lnTo>
                <a:lnTo>
                  <a:pt x="2555809" y="2555809"/>
                </a:lnTo>
                <a:lnTo>
                  <a:pt x="0" y="25558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154571" y="9024805"/>
            <a:ext cx="2554410" cy="2554410"/>
          </a:xfrm>
          <a:custGeom>
            <a:avLst/>
            <a:gdLst/>
            <a:ahLst/>
            <a:cxnLst/>
            <a:rect r="r" b="b" t="t" l="l"/>
            <a:pathLst>
              <a:path h="2554410" w="2554410">
                <a:moveTo>
                  <a:pt x="0" y="0"/>
                </a:moveTo>
                <a:lnTo>
                  <a:pt x="2554410" y="0"/>
                </a:lnTo>
                <a:lnTo>
                  <a:pt x="2554410" y="2554410"/>
                </a:lnTo>
                <a:lnTo>
                  <a:pt x="0" y="25544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99456" y="3305180"/>
            <a:ext cx="5719625" cy="5719625"/>
          </a:xfrm>
          <a:custGeom>
            <a:avLst/>
            <a:gdLst/>
            <a:ahLst/>
            <a:cxnLst/>
            <a:rect r="r" b="b" t="t" l="l"/>
            <a:pathLst>
              <a:path h="5719625" w="5719625">
                <a:moveTo>
                  <a:pt x="0" y="0"/>
                </a:moveTo>
                <a:lnTo>
                  <a:pt x="5719625" y="0"/>
                </a:lnTo>
                <a:lnTo>
                  <a:pt x="5719625" y="5719625"/>
                </a:lnTo>
                <a:lnTo>
                  <a:pt x="0" y="57196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81075"/>
            <a:ext cx="11920124" cy="11902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441"/>
              </a:lnSpc>
            </a:pPr>
            <a:r>
              <a:rPr lang="en-US" sz="7552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Introduction to Phishing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0" y="2693264"/>
            <a:ext cx="14432476" cy="5037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2205" indent="-411102" lvl="1">
              <a:lnSpc>
                <a:spcPts val="4950"/>
              </a:lnSpc>
              <a:buFont typeface="Arial"/>
              <a:buChar char="•"/>
            </a:pPr>
            <a:r>
              <a:rPr lang="en-US" sz="3808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Definition: Phishing is a cyberattack where attackers trick people into revealing sensitive information by pretending to be trustworthy sources.</a:t>
            </a:r>
          </a:p>
          <a:p>
            <a:pPr algn="ctr">
              <a:lnSpc>
                <a:spcPts val="4950"/>
              </a:lnSpc>
            </a:pPr>
          </a:p>
          <a:p>
            <a:pPr algn="ctr">
              <a:lnSpc>
                <a:spcPts val="4950"/>
              </a:lnSpc>
            </a:pPr>
          </a:p>
          <a:p>
            <a:pPr algn="ctr" marL="822205" indent="-411102" lvl="1">
              <a:lnSpc>
                <a:spcPts val="4950"/>
              </a:lnSpc>
              <a:buFont typeface="Arial"/>
              <a:buChar char="•"/>
            </a:pPr>
            <a:r>
              <a:rPr lang="en-US" sz="3808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Why It Matters: Students are frequent targets due to their online activity and lack of awareness.</a:t>
            </a:r>
          </a:p>
          <a:p>
            <a:pPr algn="ctr">
              <a:lnSpc>
                <a:spcPts val="495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6F6E8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414149"/>
            <a:ext cx="3819455" cy="4179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20"/>
              </a:lnSpc>
            </a:pPr>
            <a:r>
              <a:rPr lang="en-US" sz="6520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Types of Phishing Attacks</a:t>
            </a:r>
          </a:p>
          <a:p>
            <a:pPr algn="l" marL="1407741" indent="-703871" lvl="1">
              <a:lnSpc>
                <a:spcPts val="6520"/>
              </a:lnSpc>
              <a:buFont typeface="Arial"/>
              <a:buChar char="•"/>
            </a:pPr>
          </a:p>
          <a:p>
            <a:pPr algn="l" marL="0" indent="0" lvl="0">
              <a:lnSpc>
                <a:spcPts val="652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765194" y="5526791"/>
            <a:ext cx="1522806" cy="1522806"/>
          </a:xfrm>
          <a:custGeom>
            <a:avLst/>
            <a:gdLst/>
            <a:ahLst/>
            <a:cxnLst/>
            <a:rect r="r" b="b" t="t" l="l"/>
            <a:pathLst>
              <a:path h="1522806" w="1522806">
                <a:moveTo>
                  <a:pt x="0" y="0"/>
                </a:moveTo>
                <a:lnTo>
                  <a:pt x="1522806" y="0"/>
                </a:lnTo>
                <a:lnTo>
                  <a:pt x="1522806" y="1522806"/>
                </a:lnTo>
                <a:lnTo>
                  <a:pt x="0" y="15228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3170" y="0"/>
            <a:ext cx="2063739" cy="2063739"/>
          </a:xfrm>
          <a:custGeom>
            <a:avLst/>
            <a:gdLst/>
            <a:ahLst/>
            <a:cxnLst/>
            <a:rect r="r" b="b" t="t" l="l"/>
            <a:pathLst>
              <a:path h="2063739" w="2063739">
                <a:moveTo>
                  <a:pt x="0" y="0"/>
                </a:moveTo>
                <a:lnTo>
                  <a:pt x="2063740" y="0"/>
                </a:lnTo>
                <a:lnTo>
                  <a:pt x="2063740" y="2063739"/>
                </a:lnTo>
                <a:lnTo>
                  <a:pt x="0" y="20637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5400000">
            <a:off x="17099056" y="4288417"/>
            <a:ext cx="855083" cy="855083"/>
          </a:xfrm>
          <a:custGeom>
            <a:avLst/>
            <a:gdLst/>
            <a:ahLst/>
            <a:cxnLst/>
            <a:rect r="r" b="b" t="t" l="l"/>
            <a:pathLst>
              <a:path h="855083" w="855083">
                <a:moveTo>
                  <a:pt x="0" y="0"/>
                </a:moveTo>
                <a:lnTo>
                  <a:pt x="855083" y="0"/>
                </a:lnTo>
                <a:lnTo>
                  <a:pt x="855083" y="855083"/>
                </a:lnTo>
                <a:lnTo>
                  <a:pt x="0" y="8550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95327" y="1610984"/>
            <a:ext cx="9097804" cy="45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Email Phishing:</a:t>
            </a:r>
            <a:r>
              <a:rPr lang="en-US" sz="26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Fake emails from banks, schools, or services.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95327" y="2863241"/>
            <a:ext cx="7844909" cy="452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b="true" sz="2600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Spear Phishing</a:t>
            </a:r>
            <a:r>
              <a:rPr lang="en-US" sz="26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: Targeted attacks using personal info.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95327" y="4032334"/>
            <a:ext cx="6341864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Smishing: Phishing via SMS/text messages.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95327" y="4926648"/>
            <a:ext cx="6311384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Vishing: Voice calls pretending to be official.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895327" y="6055677"/>
            <a:ext cx="8775502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  <a:r>
              <a:rPr lang="en-US" sz="2600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Clone Phishing: Duplicate of a real email with malicious links.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9427876" y="3436454"/>
            <a:ext cx="7139516" cy="0"/>
          </a:xfrm>
          <a:prstGeom prst="line">
            <a:avLst/>
          </a:prstGeom>
          <a:ln cap="flat" w="9525">
            <a:solidFill>
              <a:srgbClr val="EDC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9427876" y="7402778"/>
            <a:ext cx="7139516" cy="0"/>
          </a:xfrm>
          <a:prstGeom prst="line">
            <a:avLst/>
          </a:prstGeom>
          <a:ln cap="flat" w="9525">
            <a:solidFill>
              <a:srgbClr val="EDC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" id="4"/>
          <p:cNvSpPr/>
          <p:nvPr/>
        </p:nvSpPr>
        <p:spPr>
          <a:xfrm>
            <a:off x="9427876" y="5471349"/>
            <a:ext cx="7139516" cy="0"/>
          </a:xfrm>
          <a:prstGeom prst="line">
            <a:avLst/>
          </a:prstGeom>
          <a:ln cap="flat" w="9525">
            <a:solidFill>
              <a:srgbClr val="EDC93B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3654856"/>
            <a:ext cx="6475629" cy="340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99"/>
              </a:lnSpc>
              <a:spcBef>
                <a:spcPct val="0"/>
              </a:spcBef>
            </a:pPr>
            <a:r>
              <a:rPr lang="en-US" sz="87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Recognizing Phishing Emails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427876" y="1753678"/>
            <a:ext cx="7139516" cy="1047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Suspicious sender address (e.g., support@micros0ft.com)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9427876" y="3689437"/>
            <a:ext cx="7139516" cy="1475426"/>
            <a:chOff x="0" y="0"/>
            <a:chExt cx="9519354" cy="1967235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0"/>
              <a:ext cx="9519354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199"/>
                </a:lnSpc>
              </a:pPr>
              <a:r>
                <a:rPr lang="en-US" sz="34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Urgent or threatening language (“Your account will be suspended!”)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73409"/>
              <a:ext cx="9519354" cy="393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27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9427876" y="5625196"/>
            <a:ext cx="7139516" cy="1475426"/>
            <a:chOff x="0" y="0"/>
            <a:chExt cx="9519354" cy="1967235"/>
          </a:xfrm>
        </p:grpSpPr>
        <p:sp>
          <p:nvSpPr>
            <p:cNvPr name="TextBox 11" id="11"/>
            <p:cNvSpPr txBox="true"/>
            <p:nvPr/>
          </p:nvSpPr>
          <p:spPr>
            <a:xfrm rot="0">
              <a:off x="0" y="0"/>
              <a:ext cx="9519354" cy="13970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199"/>
                </a:lnSpc>
              </a:pPr>
              <a:r>
                <a:rPr lang="en-US" sz="3499">
                  <a:solidFill>
                    <a:srgbClr val="FFFFFF"/>
                  </a:solidFill>
                  <a:latin typeface="Ovo"/>
                  <a:ea typeface="Ovo"/>
                  <a:cs typeface="Ovo"/>
                  <a:sym typeface="Ovo"/>
                </a:rPr>
                <a:t>Unexpected attachments or links</a:t>
              </a:r>
            </a:p>
            <a:p>
              <a:pPr algn="l" marL="0" indent="0" lvl="0">
                <a:lnSpc>
                  <a:spcPts val="4199"/>
                </a:lnSpc>
              </a:pPr>
            </a:p>
          </p:txBody>
        </p:sp>
        <p:sp>
          <p:nvSpPr>
            <p:cNvPr name="TextBox 12" id="12"/>
            <p:cNvSpPr txBox="true"/>
            <p:nvPr/>
          </p:nvSpPr>
          <p:spPr>
            <a:xfrm rot="0">
              <a:off x="0" y="1573409"/>
              <a:ext cx="9519354" cy="39382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427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427876" y="7822893"/>
            <a:ext cx="7139516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99"/>
              </a:lnSpc>
            </a:pPr>
            <a:r>
              <a:rPr lang="en-US" sz="34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Poor grammar and spelling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3879084" y="8399084"/>
            <a:ext cx="999031" cy="999031"/>
          </a:xfrm>
          <a:custGeom>
            <a:avLst/>
            <a:gdLst/>
            <a:ahLst/>
            <a:cxnLst/>
            <a:rect r="r" b="b" t="t" l="l"/>
            <a:pathLst>
              <a:path h="999031" w="999031">
                <a:moveTo>
                  <a:pt x="0" y="0"/>
                </a:moveTo>
                <a:lnTo>
                  <a:pt x="999032" y="0"/>
                </a:lnTo>
                <a:lnTo>
                  <a:pt x="999032" y="999032"/>
                </a:lnTo>
                <a:lnTo>
                  <a:pt x="0" y="9990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3879084" y="1154540"/>
            <a:ext cx="999031" cy="999031"/>
          </a:xfrm>
          <a:custGeom>
            <a:avLst/>
            <a:gdLst/>
            <a:ahLst/>
            <a:cxnLst/>
            <a:rect r="r" b="b" t="t" l="l"/>
            <a:pathLst>
              <a:path h="999031" w="999031">
                <a:moveTo>
                  <a:pt x="0" y="0"/>
                </a:moveTo>
                <a:lnTo>
                  <a:pt x="999032" y="0"/>
                </a:lnTo>
                <a:lnTo>
                  <a:pt x="999032" y="999031"/>
                </a:lnTo>
                <a:lnTo>
                  <a:pt x="0" y="9990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-5400000">
            <a:off x="978295" y="8276655"/>
            <a:ext cx="1250711" cy="1243889"/>
          </a:xfrm>
          <a:custGeom>
            <a:avLst/>
            <a:gdLst/>
            <a:ahLst/>
            <a:cxnLst/>
            <a:rect r="r" b="b" t="t" l="l"/>
            <a:pathLst>
              <a:path h="1243889" w="1250711">
                <a:moveTo>
                  <a:pt x="0" y="0"/>
                </a:moveTo>
                <a:lnTo>
                  <a:pt x="1250711" y="0"/>
                </a:lnTo>
                <a:lnTo>
                  <a:pt x="1250711" y="1243889"/>
                </a:lnTo>
                <a:lnTo>
                  <a:pt x="0" y="124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-5400000">
            <a:off x="978295" y="1032111"/>
            <a:ext cx="1250711" cy="1243889"/>
          </a:xfrm>
          <a:custGeom>
            <a:avLst/>
            <a:gdLst/>
            <a:ahLst/>
            <a:cxnLst/>
            <a:rect r="r" b="b" t="t" l="l"/>
            <a:pathLst>
              <a:path h="1243889" w="1250711">
                <a:moveTo>
                  <a:pt x="0" y="0"/>
                </a:moveTo>
                <a:lnTo>
                  <a:pt x="1250711" y="0"/>
                </a:lnTo>
                <a:lnTo>
                  <a:pt x="1250711" y="1243889"/>
                </a:lnTo>
                <a:lnTo>
                  <a:pt x="0" y="124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-5400000">
            <a:off x="5189030" y="8276655"/>
            <a:ext cx="1250711" cy="1243889"/>
          </a:xfrm>
          <a:custGeom>
            <a:avLst/>
            <a:gdLst/>
            <a:ahLst/>
            <a:cxnLst/>
            <a:rect r="r" b="b" t="t" l="l"/>
            <a:pathLst>
              <a:path h="1243889" w="1250711">
                <a:moveTo>
                  <a:pt x="0" y="0"/>
                </a:moveTo>
                <a:lnTo>
                  <a:pt x="1250711" y="0"/>
                </a:lnTo>
                <a:lnTo>
                  <a:pt x="1250711" y="1243889"/>
                </a:lnTo>
                <a:lnTo>
                  <a:pt x="0" y="124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-5400000">
            <a:off x="5189030" y="1032111"/>
            <a:ext cx="1250711" cy="1243889"/>
          </a:xfrm>
          <a:custGeom>
            <a:avLst/>
            <a:gdLst/>
            <a:ahLst/>
            <a:cxnLst/>
            <a:rect r="r" b="b" t="t" l="l"/>
            <a:pathLst>
              <a:path h="1243889" w="1250711">
                <a:moveTo>
                  <a:pt x="0" y="0"/>
                </a:moveTo>
                <a:lnTo>
                  <a:pt x="1250711" y="0"/>
                </a:lnTo>
                <a:lnTo>
                  <a:pt x="1250711" y="1243889"/>
                </a:lnTo>
                <a:lnTo>
                  <a:pt x="0" y="1243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-5400000">
            <a:off x="2641943" y="8437060"/>
            <a:ext cx="923080" cy="923080"/>
          </a:xfrm>
          <a:custGeom>
            <a:avLst/>
            <a:gdLst/>
            <a:ahLst/>
            <a:cxnLst/>
            <a:rect r="r" b="b" t="t" l="l"/>
            <a:pathLst>
              <a:path h="923080" w="923080">
                <a:moveTo>
                  <a:pt x="0" y="0"/>
                </a:moveTo>
                <a:lnTo>
                  <a:pt x="923080" y="0"/>
                </a:lnTo>
                <a:lnTo>
                  <a:pt x="923080" y="923080"/>
                </a:lnTo>
                <a:lnTo>
                  <a:pt x="0" y="923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-5400000">
            <a:off x="2641943" y="1192516"/>
            <a:ext cx="923080" cy="923080"/>
          </a:xfrm>
          <a:custGeom>
            <a:avLst/>
            <a:gdLst/>
            <a:ahLst/>
            <a:cxnLst/>
            <a:rect r="r" b="b" t="t" l="l"/>
            <a:pathLst>
              <a:path h="923080" w="923080">
                <a:moveTo>
                  <a:pt x="0" y="0"/>
                </a:moveTo>
                <a:lnTo>
                  <a:pt x="923080" y="0"/>
                </a:lnTo>
                <a:lnTo>
                  <a:pt x="923080" y="923080"/>
                </a:lnTo>
                <a:lnTo>
                  <a:pt x="0" y="923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37085" y="3258579"/>
            <a:ext cx="1450915" cy="1450915"/>
          </a:xfrm>
          <a:custGeom>
            <a:avLst/>
            <a:gdLst/>
            <a:ahLst/>
            <a:cxnLst/>
            <a:rect r="r" b="b" t="t" l="l"/>
            <a:pathLst>
              <a:path h="1450915" w="1450915">
                <a:moveTo>
                  <a:pt x="0" y="0"/>
                </a:moveTo>
                <a:lnTo>
                  <a:pt x="1450915" y="0"/>
                </a:lnTo>
                <a:lnTo>
                  <a:pt x="1450915" y="1450915"/>
                </a:lnTo>
                <a:lnTo>
                  <a:pt x="0" y="14509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8174684"/>
            <a:ext cx="2112316" cy="2112316"/>
          </a:xfrm>
          <a:custGeom>
            <a:avLst/>
            <a:gdLst/>
            <a:ahLst/>
            <a:cxnLst/>
            <a:rect r="r" b="b" t="t" l="l"/>
            <a:pathLst>
              <a:path h="2112316" w="2112316">
                <a:moveTo>
                  <a:pt x="0" y="0"/>
                </a:moveTo>
                <a:lnTo>
                  <a:pt x="2112316" y="0"/>
                </a:lnTo>
                <a:lnTo>
                  <a:pt x="2112316" y="2112316"/>
                </a:lnTo>
                <a:lnTo>
                  <a:pt x="0" y="21123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019175"/>
            <a:ext cx="1623060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Spotting Fake Websites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2434640" y="8464518"/>
            <a:ext cx="1532648" cy="1532648"/>
          </a:xfrm>
          <a:custGeom>
            <a:avLst/>
            <a:gdLst/>
            <a:ahLst/>
            <a:cxnLst/>
            <a:rect r="r" b="b" t="t" l="l"/>
            <a:pathLst>
              <a:path h="1532648" w="1532648">
                <a:moveTo>
                  <a:pt x="0" y="0"/>
                </a:moveTo>
                <a:lnTo>
                  <a:pt x="1532649" y="0"/>
                </a:lnTo>
                <a:lnTo>
                  <a:pt x="1532649" y="1532648"/>
                </a:lnTo>
                <a:lnTo>
                  <a:pt x="0" y="153264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81815" y="3382979"/>
            <a:ext cx="15161062" cy="3159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Your paragrapCheck the URL carefully (look for misspellings or extra characters)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Look for HTTPS and a padlock icon 🔒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Poor design or outdated logos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Pop-ups asking for login info</a:t>
            </a:r>
          </a:p>
          <a:p>
            <a:pPr algn="l" marL="690877" indent="-345439" lvl="1">
              <a:lnSpc>
                <a:spcPts val="4159"/>
              </a:lnSpc>
              <a:buFont typeface="Arial"/>
              <a:buChar char="•"/>
            </a:pPr>
            <a:r>
              <a:rPr lang="en-US" sz="3199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No contact or privacy policy page</a:t>
            </a:r>
          </a:p>
          <a:p>
            <a:pPr algn="l">
              <a:lnSpc>
                <a:spcPts val="415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944364" y="3251180"/>
            <a:ext cx="1357302" cy="1357302"/>
          </a:xfrm>
          <a:custGeom>
            <a:avLst/>
            <a:gdLst/>
            <a:ahLst/>
            <a:cxnLst/>
            <a:rect r="r" b="b" t="t" l="l"/>
            <a:pathLst>
              <a:path h="1357302" w="1357302">
                <a:moveTo>
                  <a:pt x="0" y="0"/>
                </a:moveTo>
                <a:lnTo>
                  <a:pt x="1357302" y="0"/>
                </a:lnTo>
                <a:lnTo>
                  <a:pt x="1357302" y="1357302"/>
                </a:lnTo>
                <a:lnTo>
                  <a:pt x="0" y="1357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4771" y="6986957"/>
            <a:ext cx="1220428" cy="1220428"/>
          </a:xfrm>
          <a:custGeom>
            <a:avLst/>
            <a:gdLst/>
            <a:ahLst/>
            <a:cxnLst/>
            <a:rect r="r" b="b" t="t" l="l"/>
            <a:pathLst>
              <a:path h="1220428" w="1220428">
                <a:moveTo>
                  <a:pt x="0" y="0"/>
                </a:moveTo>
                <a:lnTo>
                  <a:pt x="1220428" y="0"/>
                </a:lnTo>
                <a:lnTo>
                  <a:pt x="1220428" y="1220428"/>
                </a:lnTo>
                <a:lnTo>
                  <a:pt x="0" y="1220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1248758"/>
            <a:ext cx="16230600" cy="10362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797"/>
              </a:lnSpc>
            </a:pPr>
            <a:r>
              <a:rPr lang="en-US" sz="7797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Social Engineering Tactics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57185" y="3901256"/>
            <a:ext cx="6528078" cy="529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EDC93B"/>
                </a:solidFill>
                <a:latin typeface="Playfair Display Bold"/>
                <a:ea typeface="Playfair Display Bold"/>
                <a:cs typeface="Playfair Display Bold"/>
                <a:sym typeface="Playfair Display Bold"/>
              </a:rPr>
              <a:t>Urgency: “Act now or lose access!”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80850" y="3515176"/>
            <a:ext cx="5039796" cy="414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8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2275199" y="5763845"/>
            <a:ext cx="5039796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EDC93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Curiosity: “See who viewed your profile!”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80850" y="3901256"/>
            <a:ext cx="5039796" cy="1163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b="true" sz="3299">
                <a:solidFill>
                  <a:srgbClr val="EDC93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Greed: “You’ve won a prize!”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045070" y="5763845"/>
            <a:ext cx="9242930" cy="112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59"/>
              </a:lnSpc>
              <a:spcBef>
                <a:spcPct val="0"/>
              </a:spcBef>
            </a:pPr>
            <a:r>
              <a:rPr lang="en-US" b="true" sz="3199">
                <a:solidFill>
                  <a:srgbClr val="EDC93B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Authority: “This is your school’s IT department.”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90625"/>
            <a:ext cx="6379874" cy="22904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799"/>
              </a:lnSpc>
            </a:pPr>
            <a:r>
              <a:rPr lang="en-US" sz="87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Real-World Examples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8371190" y="0"/>
            <a:ext cx="9921573" cy="10287000"/>
            <a:chOff x="0" y="0"/>
            <a:chExt cx="2613089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13089" cy="2709333"/>
            </a:xfrm>
            <a:custGeom>
              <a:avLst/>
              <a:gdLst/>
              <a:ahLst/>
              <a:cxnLst/>
              <a:rect r="r" b="b" t="t" l="l"/>
              <a:pathLst>
                <a:path h="2709333" w="2613089">
                  <a:moveTo>
                    <a:pt x="0" y="0"/>
                  </a:moveTo>
                  <a:lnTo>
                    <a:pt x="2613089" y="0"/>
                  </a:lnTo>
                  <a:lnTo>
                    <a:pt x="2613089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11A33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28575"/>
              <a:ext cx="2613089" cy="273790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2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8371190" y="-2480393"/>
            <a:ext cx="4960786" cy="4960786"/>
          </a:xfrm>
          <a:custGeom>
            <a:avLst/>
            <a:gdLst/>
            <a:ahLst/>
            <a:cxnLst/>
            <a:rect r="r" b="b" t="t" l="l"/>
            <a:pathLst>
              <a:path h="4960786" w="4960786">
                <a:moveTo>
                  <a:pt x="0" y="0"/>
                </a:moveTo>
                <a:lnTo>
                  <a:pt x="4960786" y="0"/>
                </a:lnTo>
                <a:lnTo>
                  <a:pt x="4960786" y="4960786"/>
                </a:lnTo>
                <a:lnTo>
                  <a:pt x="0" y="49607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331976" y="-2480393"/>
            <a:ext cx="4960786" cy="4960786"/>
          </a:xfrm>
          <a:custGeom>
            <a:avLst/>
            <a:gdLst/>
            <a:ahLst/>
            <a:cxnLst/>
            <a:rect r="r" b="b" t="t" l="l"/>
            <a:pathLst>
              <a:path h="4960786" w="4960786">
                <a:moveTo>
                  <a:pt x="0" y="0"/>
                </a:moveTo>
                <a:lnTo>
                  <a:pt x="4960786" y="0"/>
                </a:lnTo>
                <a:lnTo>
                  <a:pt x="4960786" y="4960786"/>
                </a:lnTo>
                <a:lnTo>
                  <a:pt x="0" y="49607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319149" y="4937429"/>
            <a:ext cx="8016129" cy="1638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Example 1: A student received a fake scholarship email asking for bank details.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319149" y="8050668"/>
            <a:ext cx="8016129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319"/>
              </a:lnSpc>
              <a:spcBef>
                <a:spcPct val="0"/>
              </a:spcBef>
            </a:pPr>
            <a:r>
              <a:rPr lang="en-US" sz="35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Example 2: A fake university login page stole credentials during exam season.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7803790"/>
            <a:ext cx="1454510" cy="1454510"/>
          </a:xfrm>
          <a:custGeom>
            <a:avLst/>
            <a:gdLst/>
            <a:ahLst/>
            <a:cxnLst/>
            <a:rect r="r" b="b" t="t" l="l"/>
            <a:pathLst>
              <a:path h="1454510" w="1454510">
                <a:moveTo>
                  <a:pt x="0" y="0"/>
                </a:moveTo>
                <a:lnTo>
                  <a:pt x="1454510" y="0"/>
                </a:lnTo>
                <a:lnTo>
                  <a:pt x="1454510" y="1454510"/>
                </a:lnTo>
                <a:lnTo>
                  <a:pt x="0" y="14545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8598964" y="468630"/>
            <a:ext cx="6603921" cy="1082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89"/>
              </a:lnSpc>
            </a:pPr>
            <a:r>
              <a:rPr lang="en-US" sz="3299">
                <a:solidFill>
                  <a:srgbClr val="5E17E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Lesson: Always verify before clicking or submitting</a:t>
            </a:r>
          </a:p>
          <a:p>
            <a:pPr algn="ctr">
              <a:lnSpc>
                <a:spcPts val="4289"/>
              </a:lnSpc>
              <a:spcBef>
                <a:spcPct val="0"/>
              </a:spcBef>
            </a:pPr>
            <a:r>
              <a:rPr lang="en-US" sz="3299">
                <a:solidFill>
                  <a:srgbClr val="5E17EB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 personal info.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2D4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9230" y="152400"/>
            <a:ext cx="2063739" cy="2063739"/>
          </a:xfrm>
          <a:custGeom>
            <a:avLst/>
            <a:gdLst/>
            <a:ahLst/>
            <a:cxnLst/>
            <a:rect r="r" b="b" t="t" l="l"/>
            <a:pathLst>
              <a:path h="2063739" w="2063739">
                <a:moveTo>
                  <a:pt x="0" y="0"/>
                </a:moveTo>
                <a:lnTo>
                  <a:pt x="2063740" y="0"/>
                </a:lnTo>
                <a:lnTo>
                  <a:pt x="2063740" y="2063739"/>
                </a:lnTo>
                <a:lnTo>
                  <a:pt x="0" y="206373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5699456" y="228491"/>
            <a:ext cx="3106665" cy="3106665"/>
          </a:xfrm>
          <a:custGeom>
            <a:avLst/>
            <a:gdLst/>
            <a:ahLst/>
            <a:cxnLst/>
            <a:rect r="r" b="b" t="t" l="l"/>
            <a:pathLst>
              <a:path h="3106665" w="3106665">
                <a:moveTo>
                  <a:pt x="0" y="0"/>
                </a:moveTo>
                <a:lnTo>
                  <a:pt x="3106665" y="0"/>
                </a:lnTo>
                <a:lnTo>
                  <a:pt x="3106665" y="3106664"/>
                </a:lnTo>
                <a:lnTo>
                  <a:pt x="0" y="31066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75521" y="352425"/>
            <a:ext cx="16230600" cy="1343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559"/>
              </a:lnSpc>
            </a:pPr>
            <a:r>
              <a:rPr lang="en-US" sz="8799">
                <a:solidFill>
                  <a:srgbClr val="FFFFFF"/>
                </a:solidFill>
                <a:latin typeface="Ovo"/>
                <a:ea typeface="Ovo"/>
                <a:cs typeface="Ovo"/>
                <a:sym typeface="Ovo"/>
              </a:rPr>
              <a:t> Best Practices to Stay Safe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3000483" y="2216139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FAE1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Don’t click suspicious links or download unknown files.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099284" y="2216139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FAE1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Use strong, unique passwords and enable 2FA.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000483" y="5826114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FAE1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Keep software and antivirus updated..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99284" y="5826114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CFAE18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95250"/>
              <a:ext cx="812800" cy="9080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Report phishing attempts to your school or email provider.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4364551" y="4564856"/>
            <a:ext cx="3086100" cy="2700338"/>
            <a:chOff x="0" y="0"/>
            <a:chExt cx="812800" cy="7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11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11">
                  <a:moveTo>
                    <a:pt x="530371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711200"/>
                  </a:lnTo>
                  <a:lnTo>
                    <a:pt x="353844" y="551732"/>
                  </a:lnTo>
                  <a:lnTo>
                    <a:pt x="530371" y="551732"/>
                  </a:lnTo>
                  <a:cubicBezTo>
                    <a:pt x="686363" y="551732"/>
                    <a:pt x="812800" y="428220"/>
                    <a:pt x="812800" y="275861"/>
                  </a:cubicBezTo>
                  <a:cubicBezTo>
                    <a:pt x="812811" y="123512"/>
                    <a:pt x="686363" y="0"/>
                    <a:pt x="530371" y="0"/>
                  </a:cubicBezTo>
                  <a:close/>
                </a:path>
              </a:pathLst>
            </a:custGeom>
            <a:solidFill>
              <a:srgbClr val="CFAE18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19050"/>
              <a:ext cx="812800" cy="5016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0"/>
                </a:lnSpc>
              </a:pPr>
              <a:r>
                <a:rPr lang="en-US" sz="2600">
                  <a:solidFill>
                    <a:srgbClr val="000000"/>
                  </a:solidFill>
                  <a:latin typeface="Helvetica World"/>
                  <a:ea typeface="Helvetica World"/>
                  <a:cs typeface="Helvetica World"/>
                  <a:sym typeface="Helvetica World"/>
                </a:rPr>
                <a:t>Think before you click!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8959495" y="-168891"/>
            <a:ext cx="9446094" cy="10615457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44075" y="-168925"/>
            <a:ext cx="9311813" cy="1061550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Cyber Security: Protecting Your Digital Future</dc:description>
  <dc:identifier>DAGzmrKxCZQ</dc:identifier>
  <dcterms:modified xsi:type="dcterms:W3CDTF">2011-08-01T06:04:30Z</dcterms:modified>
  <cp:revision>1</cp:revision>
  <dc:title>Presentation - Cyber Security: Protecting Your Digital Future</dc:title>
</cp:coreProperties>
</file>