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22" r:id="rId1"/>
  </p:sldMasterIdLst>
  <p:sldIdLst>
    <p:sldId id="256" r:id="rId2"/>
    <p:sldId id="259" r:id="rId3"/>
    <p:sldId id="262" r:id="rId4"/>
    <p:sldId id="263" r:id="rId5"/>
    <p:sldId id="257" r:id="rId6"/>
    <p:sldId id="260" r:id="rId7"/>
    <p:sldId id="258" r:id="rId8"/>
    <p:sldId id="261"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9"/>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3934101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2532740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056873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FDC4309-1DBB-5641-9C54-B9A0736F38E3}"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522041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FDC4309-1DBB-5641-9C54-B9A0736F38E3}" type="datetimeFigureOut">
              <a:rPr lang="en-US" smtClean="0"/>
              <a:t>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889613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FDC4309-1DBB-5641-9C54-B9A0736F38E3}"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904328791"/>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FDC4309-1DBB-5641-9C54-B9A0736F38E3}" type="datetimeFigureOut">
              <a:rPr lang="en-US" smtClean="0"/>
              <a:t>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345313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FDC4309-1DBB-5641-9C54-B9A0736F38E3}" type="datetimeFigureOut">
              <a:rPr lang="en-US" smtClean="0"/>
              <a:t>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70096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DC4309-1DBB-5641-9C54-B9A0736F38E3}" type="datetimeFigureOut">
              <a:rPr lang="en-US" smtClean="0"/>
              <a:t>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106574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FDC4309-1DBB-5641-9C54-B9A0736F38E3}"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387191881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7FDC4309-1DBB-5641-9C54-B9A0736F38E3}" type="datetimeFigureOut">
              <a:rPr lang="en-US" smtClean="0"/>
              <a:t>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E7A3CF-7E20-B149-8B36-2EEAF8D89CD1}" type="slidenum">
              <a:rPr lang="en-US" smtClean="0"/>
              <a:t>‹#›</a:t>
            </a:fld>
            <a:endParaRPr lang="en-US"/>
          </a:p>
        </p:txBody>
      </p:sp>
    </p:spTree>
    <p:extLst>
      <p:ext uri="{BB962C8B-B14F-4D97-AF65-F5344CB8AC3E}">
        <p14:creationId xmlns:p14="http://schemas.microsoft.com/office/powerpoint/2010/main" val="1356862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DC4309-1DBB-5641-9C54-B9A0736F38E3}" type="datetimeFigureOut">
              <a:rPr lang="en-US" smtClean="0"/>
              <a:t>11/4/24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E7A3CF-7E20-B149-8B36-2EEAF8D89CD1}" type="slidenum">
              <a:rPr lang="en-US" smtClean="0"/>
              <a:t>‹#›</a:t>
            </a:fld>
            <a:endParaRPr lang="en-US"/>
          </a:p>
        </p:txBody>
      </p:sp>
    </p:spTree>
    <p:extLst>
      <p:ext uri="{BB962C8B-B14F-4D97-AF65-F5344CB8AC3E}">
        <p14:creationId xmlns:p14="http://schemas.microsoft.com/office/powerpoint/2010/main" val="790559996"/>
      </p:ext>
    </p:extLst>
  </p:cSld>
  <p:clrMap bg1="lt1" tx1="dk1" bg2="lt2" tx2="dk2" accent1="accent1" accent2="accent2" accent3="accent3" accent4="accent4" accent5="accent5" accent6="accent6" hlink="hlink" folHlink="folHlink"/>
  <p:sldLayoutIdLst>
    <p:sldLayoutId id="2147484123" r:id="rId1"/>
    <p:sldLayoutId id="2147484124" r:id="rId2"/>
    <p:sldLayoutId id="2147484125" r:id="rId3"/>
    <p:sldLayoutId id="2147484126" r:id="rId4"/>
    <p:sldLayoutId id="2147484127" r:id="rId5"/>
    <p:sldLayoutId id="2147484128" r:id="rId6"/>
    <p:sldLayoutId id="2147484129" r:id="rId7"/>
    <p:sldLayoutId id="2147484130" r:id="rId8"/>
    <p:sldLayoutId id="2147484131" r:id="rId9"/>
    <p:sldLayoutId id="2147484132" r:id="rId10"/>
    <p:sldLayoutId id="214748413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8D2DEC-5E8B-5849-1CF5-1AB72A9672D0}"/>
              </a:ext>
            </a:extLst>
          </p:cNvPr>
          <p:cNvSpPr>
            <a:spLocks noGrp="1"/>
          </p:cNvSpPr>
          <p:nvPr>
            <p:ph type="ctrTitle"/>
          </p:nvPr>
        </p:nvSpPr>
        <p:spPr>
          <a:xfrm>
            <a:off x="638882" y="639193"/>
            <a:ext cx="3571810" cy="3573516"/>
          </a:xfrm>
        </p:spPr>
        <p:txBody>
          <a:bodyPr vert="horz" lIns="91440" tIns="45720" rIns="91440" bIns="45720" rtlCol="0" anchor="b">
            <a:normAutofit/>
          </a:bodyPr>
          <a:lstStyle/>
          <a:p>
            <a:pPr algn="l"/>
            <a:r>
              <a:rPr lang="en-US" sz="4600" kern="1200">
                <a:solidFill>
                  <a:schemeClr val="tx1"/>
                </a:solidFill>
                <a:latin typeface="+mj-lt"/>
                <a:ea typeface="+mj-ea"/>
                <a:cs typeface="+mj-cs"/>
              </a:rPr>
              <a:t>Apartment Management System</a:t>
            </a:r>
          </a:p>
        </p:txBody>
      </p:sp>
      <p:sp>
        <p:nvSpPr>
          <p:cNvPr id="7" name="TextBox 6">
            <a:extLst>
              <a:ext uri="{FF2B5EF4-FFF2-40B4-BE49-F238E27FC236}">
                <a16:creationId xmlns:a16="http://schemas.microsoft.com/office/drawing/2014/main" id="{91F71F5B-3745-3087-6D02-62A467CF10E7}"/>
              </a:ext>
            </a:extLst>
          </p:cNvPr>
          <p:cNvSpPr txBox="1"/>
          <p:nvPr/>
        </p:nvSpPr>
        <p:spPr>
          <a:xfrm>
            <a:off x="638882" y="4631161"/>
            <a:ext cx="3571810" cy="1559327"/>
          </a:xfrm>
          <a:prstGeom prst="rect">
            <a:avLst/>
          </a:prstGeom>
        </p:spPr>
        <p:txBody>
          <a:bodyPr vert="horz" lIns="91440" tIns="45720" rIns="91440" bIns="45720" rtlCol="0">
            <a:normAutofit/>
          </a:bodyPr>
          <a:lstStyle/>
          <a:p>
            <a:pPr defTabSz="914400">
              <a:lnSpc>
                <a:spcPct val="90000"/>
              </a:lnSpc>
              <a:spcBef>
                <a:spcPts val="1000"/>
              </a:spcBef>
            </a:pPr>
            <a:r>
              <a:rPr lang="en-US" sz="2400" kern="1200">
                <a:solidFill>
                  <a:schemeClr val="tx1"/>
                </a:solidFill>
                <a:latin typeface="+mn-lt"/>
                <a:ea typeface="+mn-ea"/>
                <a:cs typeface="+mn-cs"/>
              </a:rPr>
              <a:t>Submitted to -</a:t>
            </a:r>
          </a:p>
          <a:p>
            <a:pPr defTabSz="914400">
              <a:lnSpc>
                <a:spcPct val="90000"/>
              </a:lnSpc>
              <a:spcBef>
                <a:spcPts val="1000"/>
              </a:spcBef>
            </a:pPr>
            <a:r>
              <a:rPr lang="en-US" sz="2400" kern="1200">
                <a:solidFill>
                  <a:schemeClr val="tx1"/>
                </a:solidFill>
                <a:latin typeface="+mn-lt"/>
                <a:ea typeface="+mn-ea"/>
                <a:cs typeface="+mn-cs"/>
              </a:rPr>
              <a:t>Prof. B.Nath</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3D90D7EF-B78B-E9F2-2905-BA4DB01B08BB}"/>
              </a:ext>
            </a:extLst>
          </p:cNvPr>
          <p:cNvSpPr txBox="1"/>
          <p:nvPr/>
        </p:nvSpPr>
        <p:spPr>
          <a:xfrm>
            <a:off x="7598736" y="4795284"/>
            <a:ext cx="4309729" cy="1169551"/>
          </a:xfrm>
          <a:prstGeom prst="rect">
            <a:avLst/>
          </a:prstGeom>
          <a:noFill/>
        </p:spPr>
        <p:txBody>
          <a:bodyPr wrap="square" rtlCol="0">
            <a:spAutoFit/>
          </a:bodyPr>
          <a:lstStyle/>
          <a:p>
            <a:pPr>
              <a:spcAft>
                <a:spcPts val="600"/>
              </a:spcAft>
            </a:pPr>
            <a:r>
              <a:rPr lang="en-US" sz="2000">
                <a:latin typeface="Times New Roman" panose="02020603050405020304" pitchFamily="18" charset="0"/>
                <a:cs typeface="Times New Roman" panose="02020603050405020304" pitchFamily="18" charset="0"/>
              </a:rPr>
              <a:t>	Submitted by –</a:t>
            </a:r>
          </a:p>
          <a:p>
            <a:pPr>
              <a:spcAft>
                <a:spcPts val="600"/>
              </a:spcAft>
            </a:pPr>
            <a:r>
              <a:rPr lang="en-US" sz="2000">
                <a:latin typeface="Times New Roman" panose="02020603050405020304" pitchFamily="18" charset="0"/>
                <a:cs typeface="Times New Roman" panose="02020603050405020304" pitchFamily="18" charset="0"/>
              </a:rPr>
              <a:t>	Ayush Bajpai (CSM23043)</a:t>
            </a:r>
          </a:p>
          <a:p>
            <a:pPr>
              <a:spcAft>
                <a:spcPts val="600"/>
              </a:spcAft>
            </a:pPr>
            <a:r>
              <a:rPr lang="en-US" sz="2000">
                <a:latin typeface="Times New Roman" panose="02020603050405020304" pitchFamily="18" charset="0"/>
                <a:cs typeface="Times New Roman" panose="02020603050405020304" pitchFamily="18" charset="0"/>
              </a:rPr>
              <a:t>	Akhilesh Yadav (CSM23011)</a:t>
            </a:r>
          </a:p>
        </p:txBody>
      </p:sp>
    </p:spTree>
    <p:extLst>
      <p:ext uri="{BB962C8B-B14F-4D97-AF65-F5344CB8AC3E}">
        <p14:creationId xmlns:p14="http://schemas.microsoft.com/office/powerpoint/2010/main" val="32096497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A1F3E3-6E91-9D17-6D79-3D227E7AF339}"/>
              </a:ext>
            </a:extLst>
          </p:cNvPr>
          <p:cNvSpPr>
            <a:spLocks noGrp="1"/>
          </p:cNvSpPr>
          <p:nvPr>
            <p:ph type="title"/>
          </p:nvPr>
        </p:nvSpPr>
        <p:spPr>
          <a:xfrm>
            <a:off x="838200" y="365125"/>
            <a:ext cx="10515600" cy="1325563"/>
          </a:xfrm>
        </p:spPr>
        <p:txBody>
          <a:bodyPr>
            <a:normAutofit/>
          </a:bodyPr>
          <a:lstStyle/>
          <a:p>
            <a:r>
              <a:rPr lang="en-US" sz="5400"/>
              <a:t>Data Dictionary</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B441509-7246-D3D1-AD17-C789857FDE71}"/>
              </a:ext>
            </a:extLst>
          </p:cNvPr>
          <p:cNvSpPr>
            <a:spLocks noGrp="1"/>
          </p:cNvSpPr>
          <p:nvPr>
            <p:ph idx="1"/>
          </p:nvPr>
        </p:nvSpPr>
        <p:spPr>
          <a:xfrm>
            <a:off x="838200" y="1929384"/>
            <a:ext cx="10515600" cy="4251960"/>
          </a:xfrm>
        </p:spPr>
        <p:txBody>
          <a:bodyPr>
            <a:normAutofit/>
          </a:bodyPr>
          <a:lstStyle/>
          <a:p>
            <a:pPr marL="0" indent="0">
              <a:buNone/>
            </a:pPr>
            <a:r>
              <a:rPr lang="en-IN" sz="1700" dirty="0">
                <a:latin typeface="Times New Roman" panose="02020603050405020304" pitchFamily="18" charset="0"/>
                <a:cs typeface="Times New Roman" panose="02020603050405020304" pitchFamily="18" charset="0"/>
              </a:rPr>
              <a:t>Tenant Table</a:t>
            </a:r>
          </a:p>
          <a:p>
            <a:pPr marL="0" indent="0">
              <a:buNone/>
            </a:pPr>
            <a:r>
              <a:rPr lang="en-IN" sz="1700" dirty="0">
                <a:latin typeface="Times New Roman" panose="02020603050405020304" pitchFamily="18" charset="0"/>
                <a:cs typeface="Times New Roman" panose="02020603050405020304" pitchFamily="18" charset="0"/>
              </a:rPr>
              <a:t>Tenant_ID and other ID fields use a length of 10 for accommodating unique, auto-incrementing numbers. Status is set to VARCHAR(15) to allow status descriptions like "Active" or "Inactive" without wasting space.</a:t>
            </a:r>
          </a:p>
          <a:p>
            <a:pPr marL="0" indent="0">
              <a:buNone/>
            </a:pPr>
            <a:r>
              <a:rPr lang="en-IN" sz="1700" dirty="0">
                <a:latin typeface="Times New Roman" panose="02020603050405020304" pitchFamily="18" charset="0"/>
                <a:cs typeface="Times New Roman" panose="02020603050405020304" pitchFamily="18" charset="0"/>
              </a:rPr>
              <a:t>Vehicle Table</a:t>
            </a:r>
          </a:p>
          <a:p>
            <a:pPr marL="0" indent="0">
              <a:buNone/>
            </a:pPr>
            <a:r>
              <a:rPr lang="en-IN" sz="1700" dirty="0">
                <a:latin typeface="Times New Roman" panose="02020603050405020304" pitchFamily="18" charset="0"/>
                <a:cs typeface="Times New Roman" panose="02020603050405020304" pitchFamily="18" charset="0"/>
              </a:rPr>
              <a:t>Model is set to VARCHAR(30) to fit typical vehicle names, while Type uses VARCHAR(15) to cover types like "SUV" or "Sedan." The ID fields again use 10 to ensure ample space for unique keys without excessive allocation.</a:t>
            </a:r>
          </a:p>
          <a:p>
            <a:pPr marL="0" indent="0">
              <a:buNone/>
            </a:pPr>
            <a:r>
              <a:rPr lang="en-IN" sz="1700" dirty="0">
                <a:latin typeface="Times New Roman" panose="02020603050405020304" pitchFamily="18" charset="0"/>
                <a:cs typeface="Times New Roman" panose="02020603050405020304" pitchFamily="18" charset="0"/>
              </a:rPr>
              <a:t>Visitor Table</a:t>
            </a:r>
          </a:p>
          <a:p>
            <a:pPr marL="0" indent="0">
              <a:buNone/>
            </a:pPr>
            <a:r>
              <a:rPr lang="en-IN" sz="1700" dirty="0">
                <a:latin typeface="Times New Roman" panose="02020603050405020304" pitchFamily="18" charset="0"/>
                <a:cs typeface="Times New Roman" panose="02020603050405020304" pitchFamily="18" charset="0"/>
              </a:rPr>
              <a:t>First_Name, Middle_Name, and Last_Name are limited to VARCHAR(30) to capture full names without excess, based on common name lengths. ID fields use 10, consistent with the other tables for simplicity in relational referencing.</a:t>
            </a:r>
          </a:p>
          <a:p>
            <a:pPr marL="0" indent="0">
              <a:buNone/>
            </a:pPr>
            <a:r>
              <a:rPr lang="en-IN" sz="1700" dirty="0">
                <a:latin typeface="Times New Roman" panose="02020603050405020304" pitchFamily="18" charset="0"/>
                <a:cs typeface="Times New Roman" panose="02020603050405020304" pitchFamily="18" charset="0"/>
              </a:rPr>
              <a:t>Family_Member_Contact_Info Table</a:t>
            </a:r>
          </a:p>
          <a:p>
            <a:pPr marL="0" indent="0">
              <a:buNone/>
            </a:pPr>
            <a:r>
              <a:rPr lang="en-IN" sz="1700" dirty="0">
                <a:latin typeface="Times New Roman" panose="02020603050405020304" pitchFamily="18" charset="0"/>
                <a:cs typeface="Times New Roman" panose="02020603050405020304" pitchFamily="18" charset="0"/>
              </a:rPr>
              <a:t>Contact_Type is set to VARCHAR(20) for values like "Phone" or "Email." Contact_Details is VARCHAR(100) to support both 10-digit phone numbers and longer email addresses, balancing flexibility with data integrity.</a:t>
            </a:r>
          </a:p>
          <a:p>
            <a:endParaRPr lang="en-US" sz="1700" dirty="0">
              <a:latin typeface="Times New Roman" panose="02020603050405020304" pitchFamily="18" charset="0"/>
              <a:cs typeface="Times New Roman" panose="02020603050405020304" pitchFamily="18" charset="0"/>
            </a:endParaRPr>
          </a:p>
          <a:p>
            <a:pPr marL="0" rtl="0" eaLnBrk="1" fontAlgn="ctr" latinLnBrk="0" hangingPunct="1">
              <a:spcBef>
                <a:spcPts val="0"/>
              </a:spcBef>
              <a:spcAft>
                <a:spcPts val="0"/>
              </a:spcAft>
            </a:pPr>
            <a:endParaRPr lang="en-US"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42084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C3365898-B1E2-3DA3-264A-75301B96E9A3}"/>
              </a:ext>
            </a:extLst>
          </p:cNvPr>
          <p:cNvSpPr txBox="1"/>
          <p:nvPr/>
        </p:nvSpPr>
        <p:spPr>
          <a:xfrm>
            <a:off x="6590662" y="4267832"/>
            <a:ext cx="4805996" cy="129711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000" kern="1200">
                <a:solidFill>
                  <a:schemeClr val="tx2"/>
                </a:solidFill>
                <a:latin typeface="+mj-lt"/>
                <a:ea typeface="+mj-ea"/>
                <a:cs typeface="+mj-cs"/>
              </a:rPr>
              <a:t>Thank You</a:t>
            </a:r>
          </a:p>
        </p:txBody>
      </p:sp>
      <p:pic>
        <p:nvPicPr>
          <p:cNvPr id="8" name="Graphic 7" descr="Handshake">
            <a:extLst>
              <a:ext uri="{FF2B5EF4-FFF2-40B4-BE49-F238E27FC236}">
                <a16:creationId xmlns:a16="http://schemas.microsoft.com/office/drawing/2014/main" id="{A778F482-85A9-0898-774A-6463C64B9F6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5" name="Group 14">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6" name="Freeform: Shape 15">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494444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iterate>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A3AE9371-0462-699D-B675-28256489349C}"/>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sz="5400" kern="1200" dirty="0">
                <a:solidFill>
                  <a:schemeClr val="tx1"/>
                </a:solidFill>
                <a:latin typeface="+mj-lt"/>
                <a:ea typeface="+mj-ea"/>
                <a:cs typeface="+mj-cs"/>
              </a:rPr>
              <a:t>INTRODUCTION</a:t>
            </a:r>
          </a:p>
        </p:txBody>
      </p:sp>
      <p:sp>
        <p:nvSpPr>
          <p:cNvPr id="13"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9DA1ED4-5A4B-3D83-1936-C7D1BA5534E7}"/>
              </a:ext>
            </a:extLst>
          </p:cNvPr>
          <p:cNvSpPr txBox="1"/>
          <p:nvPr/>
        </p:nvSpPr>
        <p:spPr>
          <a:xfrm>
            <a:off x="838200" y="1929384"/>
            <a:ext cx="10515600" cy="4251960"/>
          </a:xfrm>
          <a:prstGeom prst="rect">
            <a:avLst/>
          </a:prstGeom>
        </p:spPr>
        <p:txBody>
          <a:bodyPr vert="horz" lIns="91440" tIns="45720" rIns="91440" bIns="45720" rtlCol="0">
            <a:normAutofit/>
          </a:bodyPr>
          <a:lstStyle/>
          <a:p>
            <a:pPr indent="-228600" defTabSz="914400">
              <a:lnSpc>
                <a:spcPct val="90000"/>
              </a:lnSpc>
              <a:spcBef>
                <a:spcPts val="1000"/>
              </a:spcBef>
              <a:buClr>
                <a:schemeClr val="accent2"/>
              </a:buClr>
              <a:buFont typeface="Arial" panose="020B0604020202020204" pitchFamily="34" charset="0"/>
              <a:buChar char="•"/>
            </a:pPr>
            <a:r>
              <a:rPr lang="en-US" b="1" dirty="0"/>
              <a:t>Resident &amp; Visitor Tracking: </a:t>
            </a:r>
            <a:r>
              <a:rPr lang="en-US" dirty="0"/>
              <a:t>Manages apartment details, resident information (owners or tenants), and visitor  records.</a:t>
            </a:r>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r>
              <a:rPr lang="en-US" b="1" dirty="0"/>
              <a:t>Vehicle Entry &amp; Exit Control: </a:t>
            </a:r>
            <a:r>
              <a:rPr lang="en-US" dirty="0"/>
              <a:t>Tracks vehicle movements for secure entry and exit of residents and visitors.</a:t>
            </a:r>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r>
              <a:rPr lang="en-US" b="1" dirty="0"/>
              <a:t>User Roles &amp; Permissions: </a:t>
            </a:r>
            <a:r>
              <a:rPr lang="en-US" dirty="0"/>
              <a:t>Enables roles like Secretary and security staff to manage access and data.</a:t>
            </a:r>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r>
              <a:rPr lang="en-US" b="1" dirty="0"/>
              <a:t>Centralized Data Management:  </a:t>
            </a:r>
            <a:r>
              <a:rPr lang="en-US" dirty="0"/>
              <a:t>Streamlines data storage and access, ensuring efficient and organized record-keeping.</a:t>
            </a:r>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r>
              <a:rPr lang="en-US" b="1" dirty="0"/>
              <a:t>Enhanced Security &amp; Convenience:</a:t>
            </a:r>
            <a:r>
              <a:rPr lang="en-US" dirty="0"/>
              <a:t> Provides a secure, user-friendly platform to support daily apartment operations and access control.</a:t>
            </a:r>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endParaRPr lang="en-US" dirty="0"/>
          </a:p>
          <a:p>
            <a:pPr indent="-228600" defTabSz="914400">
              <a:lnSpc>
                <a:spcPct val="90000"/>
              </a:lnSpc>
              <a:spcBef>
                <a:spcPts val="1000"/>
              </a:spcBef>
              <a:buClr>
                <a:schemeClr val="accent2"/>
              </a:buClr>
              <a:buFont typeface="Arial" panose="020B0604020202020204" pitchFamily="34" charset="0"/>
              <a:buChar char="•"/>
            </a:pPr>
            <a:endParaRPr lang="en-US" dirty="0"/>
          </a:p>
        </p:txBody>
      </p:sp>
    </p:spTree>
    <p:extLst>
      <p:ext uri="{BB962C8B-B14F-4D97-AF65-F5344CB8AC3E}">
        <p14:creationId xmlns:p14="http://schemas.microsoft.com/office/powerpoint/2010/main" val="3204326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886DE1C7-2A42-D1E5-12B2-1E5C72407876}"/>
              </a:ext>
            </a:extLst>
          </p:cNvPr>
          <p:cNvSpPr>
            <a:spLocks noGrp="1"/>
          </p:cNvSpPr>
          <p:nvPr>
            <p:ph idx="1"/>
          </p:nvPr>
        </p:nvSpPr>
        <p:spPr>
          <a:xfrm>
            <a:off x="838200" y="1929384"/>
            <a:ext cx="10515600" cy="4251960"/>
          </a:xfrm>
        </p:spPr>
        <p:txBody>
          <a:bodyPr>
            <a:normAutofit fontScale="92500" lnSpcReduction="10000"/>
          </a:bodyPr>
          <a:lstStyle/>
          <a:p>
            <a:pPr marL="0" indent="0">
              <a:lnSpc>
                <a:spcPct val="150000"/>
              </a:lnSpc>
              <a:buNone/>
            </a:pPr>
            <a:endParaRPr lang="en-IN" sz="2000"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Requirements</a:t>
            </a:r>
            <a:r>
              <a:rPr lang="en-IN" sz="2000" dirty="0">
                <a:latin typeface="Times New Roman" panose="02020603050405020304" pitchFamily="18" charset="0"/>
                <a:cs typeface="Times New Roman" panose="02020603050405020304" pitchFamily="18" charset="0"/>
              </a:rPr>
              <a:t>: Manage tenants, family members, visitors, and vehicle entry/exit.</a:t>
            </a: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EER Modeling</a:t>
            </a:r>
            <a:r>
              <a:rPr lang="en-IN" sz="2000" dirty="0">
                <a:latin typeface="Times New Roman" panose="02020603050405020304" pitchFamily="18" charset="0"/>
                <a:cs typeface="Times New Roman" panose="02020603050405020304" pitchFamily="18" charset="0"/>
              </a:rPr>
              <a:t>: Create an Extended Entity-Relationship diagram to define relationships among entities.</a:t>
            </a: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Normalization</a:t>
            </a:r>
            <a:r>
              <a:rPr lang="en-IN" sz="2000" dirty="0">
                <a:latin typeface="Times New Roman" panose="02020603050405020304" pitchFamily="18" charset="0"/>
                <a:cs typeface="Times New Roman" panose="02020603050405020304" pitchFamily="18" charset="0"/>
              </a:rPr>
              <a:t>: Normalize the database to 4NF for data integrity and efficiency.</a:t>
            </a: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Data Management</a:t>
            </a:r>
            <a:r>
              <a:rPr lang="en-IN" sz="2000" dirty="0">
                <a:latin typeface="Times New Roman" panose="02020603050405020304" pitchFamily="18" charset="0"/>
                <a:cs typeface="Times New Roman" panose="02020603050405020304" pitchFamily="18" charset="0"/>
              </a:rPr>
              <a:t>: Implement user login/logout and store tenant and family member information.</a:t>
            </a: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Security</a:t>
            </a:r>
            <a:r>
              <a:rPr lang="en-IN" sz="2000" dirty="0">
                <a:latin typeface="Times New Roman" panose="02020603050405020304" pitchFamily="18" charset="0"/>
                <a:cs typeface="Times New Roman" panose="02020603050405020304" pitchFamily="18" charset="0"/>
              </a:rPr>
              <a:t>: Incorporate user management security features.</a:t>
            </a:r>
          </a:p>
          <a:p>
            <a:pPr marL="342900" indent="-342900">
              <a:lnSpc>
                <a:spcPct val="150000"/>
              </a:lnSpc>
              <a:buFont typeface="+mj-lt"/>
              <a:buAutoNum type="arabicParenR"/>
            </a:pPr>
            <a:r>
              <a:rPr lang="en-IN" sz="2000" b="1" dirty="0">
                <a:latin typeface="Times New Roman" panose="02020603050405020304" pitchFamily="18" charset="0"/>
                <a:cs typeface="Times New Roman" panose="02020603050405020304" pitchFamily="18" charset="0"/>
              </a:rPr>
              <a:t>Technology Stack</a:t>
            </a:r>
            <a:r>
              <a:rPr lang="en-IN" sz="2000" dirty="0">
                <a:latin typeface="Times New Roman" panose="02020603050405020304" pitchFamily="18" charset="0"/>
                <a:cs typeface="Times New Roman" panose="02020603050405020304" pitchFamily="18" charset="0"/>
              </a:rPr>
              <a:t>: Utilize MySQL for database management, HTML for front end.</a:t>
            </a:r>
          </a:p>
        </p:txBody>
      </p:sp>
      <p:sp>
        <p:nvSpPr>
          <p:cNvPr id="2" name="TextBox 1">
            <a:extLst>
              <a:ext uri="{FF2B5EF4-FFF2-40B4-BE49-F238E27FC236}">
                <a16:creationId xmlns:a16="http://schemas.microsoft.com/office/drawing/2014/main" id="{37BFE893-5556-6CE6-67A4-19E048DDA2EF}"/>
              </a:ext>
            </a:extLst>
          </p:cNvPr>
          <p:cNvSpPr txBox="1"/>
          <p:nvPr/>
        </p:nvSpPr>
        <p:spPr>
          <a:xfrm>
            <a:off x="838199" y="883396"/>
            <a:ext cx="10057109"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Project Approach For Apartment Management System</a:t>
            </a:r>
          </a:p>
        </p:txBody>
      </p:sp>
    </p:spTree>
    <p:extLst>
      <p:ext uri="{BB962C8B-B14F-4D97-AF65-F5344CB8AC3E}">
        <p14:creationId xmlns:p14="http://schemas.microsoft.com/office/powerpoint/2010/main" val="3262296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E65B4F-9F56-C4FE-9427-8D2887DF01F0}"/>
              </a:ext>
            </a:extLst>
          </p:cNvPr>
          <p:cNvSpPr>
            <a:spLocks noGrp="1"/>
          </p:cNvSpPr>
          <p:nvPr>
            <p:ph type="title"/>
          </p:nvPr>
        </p:nvSpPr>
        <p:spPr>
          <a:xfrm>
            <a:off x="838200" y="365125"/>
            <a:ext cx="10515600" cy="1325563"/>
          </a:xfrm>
        </p:spPr>
        <p:txBody>
          <a:bodyPr>
            <a:normAutofit/>
          </a:bodyPr>
          <a:lstStyle/>
          <a:p>
            <a:r>
              <a:rPr lang="en-US" sz="5400" dirty="0">
                <a:latin typeface="Times New Roman" panose="02020603050405020304" pitchFamily="18" charset="0"/>
                <a:cs typeface="Times New Roman" panose="02020603050405020304" pitchFamily="18" charset="0"/>
              </a:rPr>
              <a:t>Requirements</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FCCEC96-A78F-70F8-FE6A-B3C9A01555E9}"/>
              </a:ext>
            </a:extLst>
          </p:cNvPr>
          <p:cNvSpPr>
            <a:spLocks noGrp="1"/>
          </p:cNvSpPr>
          <p:nvPr>
            <p:ph idx="1"/>
          </p:nvPr>
        </p:nvSpPr>
        <p:spPr>
          <a:xfrm>
            <a:off x="838200" y="1929384"/>
            <a:ext cx="10515600" cy="4251960"/>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document provides a comprehensive structure for an Apartment Management System, detailing the management of apartments, owners, tenants, vehicles, family members, visitors, and system users. It specifies functions for adding, viewing, updating, and logically deleting records across these categories. Apartment and owner information include details like occupancy status and identification, while tenant records cover rental periods and emergency contacts. Vehicle management tracks details for owners, tenants, and visitors, with logs for entries and exits, and driver information is maintained for additional security. Visitor management includes check-in/out records and purpose of visits. Lastly, user management allows for role assignment, authentication, password recovery, and deactivation, ensuring secure access control within the system.</a:t>
            </a:r>
          </a:p>
        </p:txBody>
      </p:sp>
    </p:spTree>
    <p:extLst>
      <p:ext uri="{BB962C8B-B14F-4D97-AF65-F5344CB8AC3E}">
        <p14:creationId xmlns:p14="http://schemas.microsoft.com/office/powerpoint/2010/main" val="213362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4AE8B408-86B2-AE3A-7F09-83F6D27A38D1}"/>
              </a:ext>
            </a:extLst>
          </p:cNvPr>
          <p:cNvSpPr txBox="1"/>
          <p:nvPr/>
        </p:nvSpPr>
        <p:spPr>
          <a:xfrm>
            <a:off x="630936" y="2660904"/>
            <a:ext cx="4818888" cy="3547872"/>
          </a:xfrm>
          <a:prstGeom prst="rect">
            <a:avLst/>
          </a:prstGeom>
        </p:spPr>
        <p:txBody>
          <a:bodyPr vert="horz" lIns="91440" tIns="45720" rIns="91440" bIns="45720" rtlCol="0" anchor="t">
            <a:normAutofit/>
          </a:bodyPr>
          <a:lstStyle/>
          <a:p>
            <a:pPr indent="-228600" defTabSz="914400">
              <a:lnSpc>
                <a:spcPct val="90000"/>
              </a:lnSpc>
              <a:spcBef>
                <a:spcPts val="1000"/>
              </a:spcBef>
              <a:buClr>
                <a:schemeClr val="accent2"/>
              </a:buClr>
              <a:buFont typeface="Arial" panose="020B0604020202020204" pitchFamily="34" charset="0"/>
              <a:buChar char="•"/>
            </a:pPr>
            <a:r>
              <a:rPr lang="en-US" sz="2200" i="1"/>
              <a:t>fig.1</a:t>
            </a:r>
            <a:r>
              <a:rPr lang="en-US" sz="2200"/>
              <a:t>. ER-Diagram</a:t>
            </a:r>
          </a:p>
        </p:txBody>
      </p:sp>
      <p:pic>
        <p:nvPicPr>
          <p:cNvPr id="4" name="Content Placeholder 3">
            <a:extLst>
              <a:ext uri="{FF2B5EF4-FFF2-40B4-BE49-F238E27FC236}">
                <a16:creationId xmlns:a16="http://schemas.microsoft.com/office/drawing/2014/main" id="{75EFE878-6C72-FFB5-3226-401324A49D46}"/>
              </a:ext>
            </a:extLst>
          </p:cNvPr>
          <p:cNvPicPr>
            <a:picLocks noGrp="1" noChangeAspect="1"/>
          </p:cNvPicPr>
          <p:nvPr>
            <p:ph idx="1"/>
          </p:nvPr>
        </p:nvPicPr>
        <p:blipFill>
          <a:blip r:embed="rId2"/>
          <a:stretch>
            <a:fillRect/>
          </a:stretch>
        </p:blipFill>
        <p:spPr>
          <a:xfrm>
            <a:off x="3264195" y="281759"/>
            <a:ext cx="8927805" cy="6271234"/>
          </a:xfrm>
          <a:prstGeom prst="rect">
            <a:avLst/>
          </a:prstGeom>
        </p:spPr>
      </p:pic>
    </p:spTree>
    <p:extLst>
      <p:ext uri="{BB962C8B-B14F-4D97-AF65-F5344CB8AC3E}">
        <p14:creationId xmlns:p14="http://schemas.microsoft.com/office/powerpoint/2010/main" val="32296593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B5735F-2DEC-912E-FF20-BEEF690A6E5A}"/>
              </a:ext>
            </a:extLst>
          </p:cNvPr>
          <p:cNvSpPr>
            <a:spLocks noGrp="1"/>
          </p:cNvSpPr>
          <p:nvPr>
            <p:ph type="title"/>
          </p:nvPr>
        </p:nvSpPr>
        <p:spPr>
          <a:xfrm>
            <a:off x="425302" y="365125"/>
            <a:ext cx="10928498" cy="1325563"/>
          </a:xfrm>
          <a:prstGeom prst="ellipse">
            <a:avLst/>
          </a:prstGeom>
        </p:spPr>
        <p:txBody>
          <a:bodyPr>
            <a:normAutofit fontScale="90000"/>
          </a:bodyPr>
          <a:lstStyle/>
          <a:p>
            <a:r>
              <a:rPr lang="en-US" sz="3200" dirty="0">
                <a:latin typeface="Times New Roman" panose="02020603050405020304" pitchFamily="18" charset="0"/>
                <a:cs typeface="Times New Roman" panose="02020603050405020304" pitchFamily="18" charset="0"/>
              </a:rPr>
              <a:t>ER-Diagram for Apartment Management System</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1658E9E-76AA-D5A7-3532-A56765C123B4}"/>
              </a:ext>
            </a:extLst>
          </p:cNvPr>
          <p:cNvSpPr>
            <a:spLocks noGrp="1"/>
          </p:cNvSpPr>
          <p:nvPr>
            <p:ph idx="1"/>
          </p:nvPr>
        </p:nvSpPr>
        <p:spPr>
          <a:xfrm>
            <a:off x="838200" y="1929384"/>
            <a:ext cx="10515600" cy="4251960"/>
          </a:xfrm>
        </p:spPr>
        <p:txBody>
          <a:bodyPr>
            <a:normAutofit fontScale="85000" lnSpcReduction="10000"/>
          </a:bodyPr>
          <a:lstStyle/>
          <a:p>
            <a:pPr marL="0" indent="0">
              <a:lnSpc>
                <a:spcPct val="150000"/>
              </a:lnSpc>
              <a:buNone/>
            </a:pPr>
            <a:r>
              <a:rPr lang="en-IN" sz="2400" dirty="0">
                <a:latin typeface="Times New Roman" panose="02020603050405020304" pitchFamily="18" charset="0"/>
                <a:cs typeface="Times New Roman" panose="02020603050405020304" pitchFamily="18" charset="0"/>
              </a:rPr>
              <a:t>The Apartment Management System ER diagram represents a structured approach to managing residential apartments, focusing on entities like </a:t>
            </a:r>
            <a:r>
              <a:rPr lang="en-IN" sz="2400" b="1" dirty="0">
                <a:latin typeface="Times New Roman" panose="02020603050405020304" pitchFamily="18" charset="0"/>
                <a:cs typeface="Times New Roman" panose="02020603050405020304" pitchFamily="18" charset="0"/>
              </a:rPr>
              <a:t>Apartment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Owner</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Tenant</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Visitor</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Vehicle</a:t>
            </a:r>
            <a:r>
              <a:rPr lang="en-IN" sz="2400" dirty="0">
                <a:latin typeface="Times New Roman" panose="02020603050405020304" pitchFamily="18" charset="0"/>
                <a:cs typeface="Times New Roman" panose="02020603050405020304" pitchFamily="18" charset="0"/>
              </a:rPr>
              <a:t>, and </a:t>
            </a:r>
            <a:r>
              <a:rPr lang="en-IN" sz="2400" b="1" dirty="0">
                <a:latin typeface="Times New Roman" panose="02020603050405020304" pitchFamily="18" charset="0"/>
                <a:cs typeface="Times New Roman" panose="02020603050405020304" pitchFamily="18" charset="0"/>
              </a:rPr>
              <a:t>Family Member</a:t>
            </a:r>
            <a:r>
              <a:rPr lang="en-IN" sz="2400" dirty="0">
                <a:latin typeface="Times New Roman" panose="02020603050405020304" pitchFamily="18" charset="0"/>
                <a:cs typeface="Times New Roman" panose="02020603050405020304" pitchFamily="18" charset="0"/>
              </a:rPr>
              <a:t>. Each apartment can be owned by an </a:t>
            </a:r>
            <a:r>
              <a:rPr lang="en-IN" sz="2400" b="1" dirty="0">
                <a:latin typeface="Times New Roman" panose="02020603050405020304" pitchFamily="18" charset="0"/>
                <a:cs typeface="Times New Roman" panose="02020603050405020304" pitchFamily="18" charset="0"/>
              </a:rPr>
              <a:t>Owner</a:t>
            </a:r>
            <a:r>
              <a:rPr lang="en-IN" sz="2400" dirty="0">
                <a:latin typeface="Times New Roman" panose="02020603050405020304" pitchFamily="18" charset="0"/>
                <a:cs typeface="Times New Roman" panose="02020603050405020304" pitchFamily="18" charset="0"/>
              </a:rPr>
              <a:t> or rented by a </a:t>
            </a:r>
            <a:r>
              <a:rPr lang="en-IN" sz="2400" b="1" dirty="0">
                <a:latin typeface="Times New Roman" panose="02020603050405020304" pitchFamily="18" charset="0"/>
                <a:cs typeface="Times New Roman" panose="02020603050405020304" pitchFamily="18" charset="0"/>
              </a:rPr>
              <a:t>Tenant</a:t>
            </a:r>
            <a:r>
              <a:rPr lang="en-IN" sz="2400" dirty="0">
                <a:latin typeface="Times New Roman" panose="02020603050405020304" pitchFamily="18" charset="0"/>
                <a:cs typeface="Times New Roman" panose="02020603050405020304" pitchFamily="18" charset="0"/>
              </a:rPr>
              <a:t>, with details about ownership and tenancy recorded in the system. </a:t>
            </a:r>
            <a:r>
              <a:rPr lang="en-IN" sz="2400" b="1" dirty="0">
                <a:latin typeface="Times New Roman" panose="02020603050405020304" pitchFamily="18" charset="0"/>
                <a:cs typeface="Times New Roman" panose="02020603050405020304" pitchFamily="18" charset="0"/>
              </a:rPr>
              <a:t>Vehicles</a:t>
            </a:r>
            <a:r>
              <a:rPr lang="en-IN" sz="2400" dirty="0">
                <a:latin typeface="Times New Roman" panose="02020603050405020304" pitchFamily="18" charset="0"/>
                <a:cs typeface="Times New Roman" panose="02020603050405020304" pitchFamily="18" charset="0"/>
              </a:rPr>
              <a:t> are linked to </a:t>
            </a:r>
            <a:r>
              <a:rPr lang="en-IN" sz="2400" b="1" dirty="0">
                <a:latin typeface="Times New Roman" panose="02020603050405020304" pitchFamily="18" charset="0"/>
                <a:cs typeface="Times New Roman" panose="02020603050405020304" pitchFamily="18" charset="0"/>
              </a:rPr>
              <a:t>Owners</a:t>
            </a: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Tenants</a:t>
            </a:r>
            <a:r>
              <a:rPr lang="en-IN" sz="2400" dirty="0">
                <a:latin typeface="Times New Roman" panose="02020603050405020304" pitchFamily="18" charset="0"/>
                <a:cs typeface="Times New Roman" panose="02020603050405020304" pitchFamily="18" charset="0"/>
              </a:rPr>
              <a:t>, or </a:t>
            </a:r>
            <a:r>
              <a:rPr lang="en-IN" sz="2400" b="1" dirty="0">
                <a:latin typeface="Times New Roman" panose="02020603050405020304" pitchFamily="18" charset="0"/>
                <a:cs typeface="Times New Roman" panose="02020603050405020304" pitchFamily="18" charset="0"/>
              </a:rPr>
              <a:t>Visitors</a:t>
            </a:r>
            <a:r>
              <a:rPr lang="en-IN" sz="2400" dirty="0">
                <a:latin typeface="Times New Roman" panose="02020603050405020304" pitchFamily="18" charset="0"/>
                <a:cs typeface="Times New Roman" panose="02020603050405020304" pitchFamily="18" charset="0"/>
              </a:rPr>
              <a:t>, allowing tracking of vehicle entries and exits. </a:t>
            </a:r>
            <a:r>
              <a:rPr lang="en-IN" sz="2400" b="1" dirty="0">
                <a:latin typeface="Times New Roman" panose="02020603050405020304" pitchFamily="18" charset="0"/>
                <a:cs typeface="Times New Roman" panose="02020603050405020304" pitchFamily="18" charset="0"/>
              </a:rPr>
              <a:t>Visitors</a:t>
            </a:r>
            <a:r>
              <a:rPr lang="en-IN" sz="2400" dirty="0">
                <a:latin typeface="Times New Roman" panose="02020603050405020304" pitchFamily="18" charset="0"/>
                <a:cs typeface="Times New Roman" panose="02020603050405020304" pitchFamily="18" charset="0"/>
              </a:rPr>
              <a:t> can register their visits, specifying details like the purpose and duration. </a:t>
            </a:r>
            <a:r>
              <a:rPr lang="en-IN" sz="2400" b="1" dirty="0">
                <a:latin typeface="Times New Roman" panose="02020603050405020304" pitchFamily="18" charset="0"/>
                <a:cs typeface="Times New Roman" panose="02020603050405020304" pitchFamily="18" charset="0"/>
              </a:rPr>
              <a:t>Family Members</a:t>
            </a:r>
            <a:r>
              <a:rPr lang="en-IN" sz="2400" dirty="0">
                <a:latin typeface="Times New Roman" panose="02020603050405020304" pitchFamily="18" charset="0"/>
                <a:cs typeface="Times New Roman" panose="02020603050405020304" pitchFamily="18" charset="0"/>
              </a:rPr>
              <a:t> are associated with both owners and tenants, capturing personal details and relationships. The system centralizes apartment-related data, enhancing security and providing an organized, efficient way to manage apartment access, vehicle movement, and resident information.</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9263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E1421F2-77F3-0D46-7D72-0FA43B801E4F}"/>
              </a:ext>
            </a:extLst>
          </p:cNvPr>
          <p:cNvSpPr txBox="1"/>
          <p:nvPr/>
        </p:nvSpPr>
        <p:spPr>
          <a:xfrm>
            <a:off x="74429" y="2807208"/>
            <a:ext cx="3009014" cy="3410712"/>
          </a:xfrm>
          <a:prstGeom prst="rect">
            <a:avLst/>
          </a:prstGeom>
        </p:spPr>
        <p:txBody>
          <a:bodyPr vert="horz" lIns="91440" tIns="45720" rIns="91440" bIns="45720" rtlCol="0" anchor="t">
            <a:normAutofit/>
          </a:bodyPr>
          <a:lstStyle/>
          <a:p>
            <a:pPr indent="-228600" defTabSz="914400">
              <a:lnSpc>
                <a:spcPct val="90000"/>
              </a:lnSpc>
              <a:spcBef>
                <a:spcPts val="1000"/>
              </a:spcBef>
              <a:buClr>
                <a:schemeClr val="accent2"/>
              </a:buClr>
              <a:buFont typeface="Arial" panose="020B0604020202020204" pitchFamily="34" charset="0"/>
              <a:buChar char="•"/>
            </a:pPr>
            <a:r>
              <a:rPr lang="en-US" sz="2200" i="1" dirty="0"/>
              <a:t>fig.2. </a:t>
            </a:r>
            <a:r>
              <a:rPr lang="en-US" sz="2200" dirty="0"/>
              <a:t>Relational Model</a:t>
            </a:r>
          </a:p>
        </p:txBody>
      </p:sp>
      <p:pic>
        <p:nvPicPr>
          <p:cNvPr id="5" name="Content Placeholder 4">
            <a:extLst>
              <a:ext uri="{FF2B5EF4-FFF2-40B4-BE49-F238E27FC236}">
                <a16:creationId xmlns:a16="http://schemas.microsoft.com/office/drawing/2014/main" id="{F8C56992-74AA-9EF2-E58F-37DFAF3F5DDD}"/>
              </a:ext>
            </a:extLst>
          </p:cNvPr>
          <p:cNvPicPr>
            <a:picLocks noGrp="1" noChangeAspect="1"/>
          </p:cNvPicPr>
          <p:nvPr>
            <p:ph idx="1"/>
          </p:nvPr>
        </p:nvPicPr>
        <p:blipFill>
          <a:blip r:embed="rId2"/>
          <a:stretch>
            <a:fillRect/>
          </a:stretch>
        </p:blipFill>
        <p:spPr>
          <a:xfrm>
            <a:off x="3083444" y="263470"/>
            <a:ext cx="9108558" cy="6594529"/>
          </a:xfrm>
          <a:prstGeom prst="rect">
            <a:avLst/>
          </a:prstGeom>
        </p:spPr>
      </p:pic>
    </p:spTree>
    <p:extLst>
      <p:ext uri="{BB962C8B-B14F-4D97-AF65-F5344CB8AC3E}">
        <p14:creationId xmlns:p14="http://schemas.microsoft.com/office/powerpoint/2010/main" val="2169330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1E2A4E-BE8C-4C7F-B5E5-EE46C714EAEF}"/>
              </a:ext>
            </a:extLst>
          </p:cNvPr>
          <p:cNvSpPr>
            <a:spLocks noGrp="1"/>
          </p:cNvSpPr>
          <p:nvPr>
            <p:ph type="title"/>
          </p:nvPr>
        </p:nvSpPr>
        <p:spPr>
          <a:xfrm>
            <a:off x="838200" y="365125"/>
            <a:ext cx="10515600" cy="1325563"/>
          </a:xfrm>
        </p:spPr>
        <p:txBody>
          <a:bodyPr>
            <a:normAutofit/>
          </a:bodyPr>
          <a:lstStyle/>
          <a:p>
            <a:r>
              <a:rPr lang="en-US" sz="5400"/>
              <a:t>Relational Model Structure</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5BBE26F-FD91-2511-11DD-EA539459867E}"/>
              </a:ext>
            </a:extLst>
          </p:cNvPr>
          <p:cNvSpPr>
            <a:spLocks noGrp="1"/>
          </p:cNvSpPr>
          <p:nvPr>
            <p:ph idx="1"/>
          </p:nvPr>
        </p:nvSpPr>
        <p:spPr>
          <a:xfrm>
            <a:off x="838200" y="1929384"/>
            <a:ext cx="10515600" cy="4251960"/>
          </a:xfrm>
        </p:spPr>
        <p:txBody>
          <a:bodyPr>
            <a:normAutofit/>
          </a:bodyPr>
          <a:lstStyle/>
          <a:p>
            <a:pPr marL="0" indent="0">
              <a:buNone/>
            </a:pPr>
            <a:r>
              <a:rPr lang="en-IN" sz="1500"/>
              <a:t>This Apartment Management System relational model is designed to efficiently organize and manage data related to apartments, residents, visitors, vehicles, and access control.</a:t>
            </a:r>
          </a:p>
          <a:p>
            <a:pPr>
              <a:buFont typeface="Arial" panose="020B0604020202020204" pitchFamily="34" charset="0"/>
              <a:buChar char="•"/>
            </a:pPr>
            <a:r>
              <a:rPr lang="en-IN" sz="1500" b="1"/>
              <a:t>Apartment</a:t>
            </a:r>
            <a:r>
              <a:rPr lang="en-IN" sz="1500"/>
              <a:t>: Basic details for each apartment, linked to either </a:t>
            </a:r>
            <a:r>
              <a:rPr lang="en-IN" sz="1500" b="1"/>
              <a:t>Owner</a:t>
            </a:r>
            <a:r>
              <a:rPr lang="en-IN" sz="1500"/>
              <a:t> or </a:t>
            </a:r>
            <a:r>
              <a:rPr lang="en-IN" sz="1500" b="1"/>
              <a:t>Tenant</a:t>
            </a:r>
            <a:r>
              <a:rPr lang="en-IN" sz="1500"/>
              <a:t> records.</a:t>
            </a:r>
          </a:p>
          <a:p>
            <a:pPr>
              <a:buFont typeface="Arial" panose="020B0604020202020204" pitchFamily="34" charset="0"/>
              <a:buChar char="•"/>
            </a:pPr>
            <a:r>
              <a:rPr lang="en-IN" sz="1500" b="1"/>
              <a:t>Owner</a:t>
            </a:r>
            <a:r>
              <a:rPr lang="en-IN" sz="1500"/>
              <a:t> and </a:t>
            </a:r>
            <a:r>
              <a:rPr lang="en-IN" sz="1500" b="1"/>
              <a:t>Tenant</a:t>
            </a:r>
            <a:r>
              <a:rPr lang="en-IN" sz="1500"/>
              <a:t>: Capture ownership and tenancy information, allowing apartments to be assigned to individuals with specific roles.</a:t>
            </a:r>
          </a:p>
          <a:p>
            <a:pPr>
              <a:buFont typeface="Arial" panose="020B0604020202020204" pitchFamily="34" charset="0"/>
              <a:buChar char="•"/>
            </a:pPr>
            <a:r>
              <a:rPr lang="en-IN" sz="1500" b="1"/>
              <a:t>Vehicle</a:t>
            </a:r>
            <a:r>
              <a:rPr lang="en-IN" sz="1500"/>
              <a:t>: Manages vehicle data linked to either owners, tenants, or visitors, including driver and ID proof information.</a:t>
            </a:r>
          </a:p>
          <a:p>
            <a:pPr>
              <a:buFont typeface="Arial" panose="020B0604020202020204" pitchFamily="34" charset="0"/>
              <a:buChar char="•"/>
            </a:pPr>
            <a:r>
              <a:rPr lang="en-IN" sz="1500" b="1"/>
              <a:t>Entry and Exit Details</a:t>
            </a:r>
            <a:r>
              <a:rPr lang="en-IN" sz="1500"/>
              <a:t>: Track vehicle entry and exit events with timestamps and person count, enhancing security.</a:t>
            </a:r>
          </a:p>
          <a:p>
            <a:pPr>
              <a:buFont typeface="Arial" panose="020B0604020202020204" pitchFamily="34" charset="0"/>
              <a:buChar char="•"/>
            </a:pPr>
            <a:r>
              <a:rPr lang="en-IN" sz="1500" b="1"/>
              <a:t>Visitor and Visit Timing</a:t>
            </a:r>
            <a:r>
              <a:rPr lang="en-IN" sz="1500"/>
              <a:t>: Record visitor information, purpose, and visit times.</a:t>
            </a:r>
          </a:p>
          <a:p>
            <a:pPr>
              <a:buFont typeface="Arial" panose="020B0604020202020204" pitchFamily="34" charset="0"/>
              <a:buChar char="•"/>
            </a:pPr>
            <a:r>
              <a:rPr lang="en-IN" sz="1500" b="1"/>
              <a:t>Family Member</a:t>
            </a:r>
            <a:r>
              <a:rPr lang="en-IN" sz="1500"/>
              <a:t>: Stores family details associated with tenants or owners.</a:t>
            </a:r>
          </a:p>
          <a:p>
            <a:pPr>
              <a:buFont typeface="Arial" panose="020B0604020202020204" pitchFamily="34" charset="0"/>
              <a:buChar char="•"/>
            </a:pPr>
            <a:r>
              <a:rPr lang="en-IN" sz="1500" b="1"/>
              <a:t>Contact and ID Proof</a:t>
            </a:r>
            <a:r>
              <a:rPr lang="en-IN" sz="1500"/>
              <a:t> tables: Manage contact and identity verification information separately for enhanced data integrity.</a:t>
            </a:r>
          </a:p>
          <a:p>
            <a:pPr marL="0" indent="0">
              <a:buNone/>
            </a:pPr>
            <a:r>
              <a:rPr lang="en-IN" sz="1500"/>
              <a:t>The model uses foreign keys and linking tables to maintain relationships and avoid redundancy, achieving up to 4NF normalization, which ensures efficient data storage and retrieval while supporting complex relationships.</a:t>
            </a:r>
          </a:p>
          <a:p>
            <a:endParaRPr lang="en-US" sz="1500"/>
          </a:p>
        </p:txBody>
      </p:sp>
    </p:spTree>
    <p:extLst>
      <p:ext uri="{BB962C8B-B14F-4D97-AF65-F5344CB8AC3E}">
        <p14:creationId xmlns:p14="http://schemas.microsoft.com/office/powerpoint/2010/main" val="36945391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03E372B-81AA-855F-00E7-4F2A13FD00ED}"/>
              </a:ext>
            </a:extLst>
          </p:cNvPr>
          <p:cNvSpPr>
            <a:spLocks noGrp="1"/>
          </p:cNvSpPr>
          <p:nvPr>
            <p:ph type="title"/>
          </p:nvPr>
        </p:nvSpPr>
        <p:spPr>
          <a:xfrm>
            <a:off x="838200" y="0"/>
            <a:ext cx="10515600" cy="730028"/>
          </a:xfrm>
        </p:spPr>
        <p:txBody>
          <a:bodyPr>
            <a:normAutofit/>
          </a:bodyPr>
          <a:lstStyle/>
          <a:p>
            <a:pPr algn="ctr"/>
            <a:r>
              <a:rPr lang="en-US" sz="3600" b="1" dirty="0">
                <a:latin typeface="Times New Roman" panose="02020603050405020304" pitchFamily="18" charset="0"/>
                <a:cs typeface="Times New Roman" panose="02020603050405020304" pitchFamily="18" charset="0"/>
              </a:rPr>
              <a:t>Data Dictionary</a:t>
            </a:r>
          </a:p>
        </p:txBody>
      </p:sp>
      <p:graphicFrame>
        <p:nvGraphicFramePr>
          <p:cNvPr id="13" name="Content Placeholder 3">
            <a:extLst>
              <a:ext uri="{FF2B5EF4-FFF2-40B4-BE49-F238E27FC236}">
                <a16:creationId xmlns:a16="http://schemas.microsoft.com/office/drawing/2014/main" id="{87855C8E-BFE4-FDB1-CE1F-F23E87B0DA8B}"/>
              </a:ext>
            </a:extLst>
          </p:cNvPr>
          <p:cNvGraphicFramePr>
            <a:graphicFrameLocks noGrp="1"/>
          </p:cNvGraphicFramePr>
          <p:nvPr>
            <p:ph idx="1"/>
            <p:extLst>
              <p:ext uri="{D42A27DB-BD31-4B8C-83A1-F6EECF244321}">
                <p14:modId xmlns:p14="http://schemas.microsoft.com/office/powerpoint/2010/main" val="1264982842"/>
              </p:ext>
            </p:extLst>
          </p:nvPr>
        </p:nvGraphicFramePr>
        <p:xfrm>
          <a:off x="170121" y="1158949"/>
          <a:ext cx="6326370" cy="1749700"/>
        </p:xfrm>
        <a:graphic>
          <a:graphicData uri="http://schemas.openxmlformats.org/drawingml/2006/table">
            <a:tbl>
              <a:tblPr firstRow="1" bandRow="1">
                <a:tableStyleId>{5C22544A-7EE6-4342-B048-85BDC9FD1C3A}</a:tableStyleId>
              </a:tblPr>
              <a:tblGrid>
                <a:gridCol w="1201479">
                  <a:extLst>
                    <a:ext uri="{9D8B030D-6E8A-4147-A177-3AD203B41FA5}">
                      <a16:colId xmlns:a16="http://schemas.microsoft.com/office/drawing/2014/main" val="1671918409"/>
                    </a:ext>
                  </a:extLst>
                </a:gridCol>
                <a:gridCol w="804977">
                  <a:extLst>
                    <a:ext uri="{9D8B030D-6E8A-4147-A177-3AD203B41FA5}">
                      <a16:colId xmlns:a16="http://schemas.microsoft.com/office/drawing/2014/main" val="943668317"/>
                    </a:ext>
                  </a:extLst>
                </a:gridCol>
                <a:gridCol w="493391">
                  <a:extLst>
                    <a:ext uri="{9D8B030D-6E8A-4147-A177-3AD203B41FA5}">
                      <a16:colId xmlns:a16="http://schemas.microsoft.com/office/drawing/2014/main" val="1833187214"/>
                    </a:ext>
                  </a:extLst>
                </a:gridCol>
                <a:gridCol w="2256228">
                  <a:extLst>
                    <a:ext uri="{9D8B030D-6E8A-4147-A177-3AD203B41FA5}">
                      <a16:colId xmlns:a16="http://schemas.microsoft.com/office/drawing/2014/main" val="2900538922"/>
                    </a:ext>
                  </a:extLst>
                </a:gridCol>
                <a:gridCol w="1570295">
                  <a:extLst>
                    <a:ext uri="{9D8B030D-6E8A-4147-A177-3AD203B41FA5}">
                      <a16:colId xmlns:a16="http://schemas.microsoft.com/office/drawing/2014/main" val="2699351356"/>
                    </a:ext>
                  </a:extLst>
                </a:gridCol>
              </a:tblGrid>
              <a:tr h="379646">
                <a:tc>
                  <a:txBody>
                    <a:bodyPr/>
                    <a:lstStyle/>
                    <a:p>
                      <a:r>
                        <a:rPr lang="en-IN" sz="1000" dirty="0">
                          <a:latin typeface="Times New Roman" panose="02020603050405020304" pitchFamily="18" charset="0"/>
                          <a:cs typeface="Times New Roman" panose="02020603050405020304" pitchFamily="18" charset="0"/>
                        </a:rPr>
                        <a:t>Attribute</a:t>
                      </a:r>
                    </a:p>
                  </a:txBody>
                  <a:tcPr anchor="ctr"/>
                </a:tc>
                <a:tc>
                  <a:txBody>
                    <a:bodyPr/>
                    <a:lstStyle/>
                    <a:p>
                      <a:r>
                        <a:rPr lang="en-IN" sz="1000">
                          <a:latin typeface="Times New Roman" panose="02020603050405020304" pitchFamily="18" charset="0"/>
                          <a:cs typeface="Times New Roman" panose="02020603050405020304" pitchFamily="18" charset="0"/>
                        </a:rPr>
                        <a:t>Data Type</a:t>
                      </a:r>
                    </a:p>
                  </a:txBody>
                  <a:tcPr anchor="ctr"/>
                </a:tc>
                <a:tc>
                  <a:txBody>
                    <a:bodyPr/>
                    <a:lstStyle/>
                    <a:p>
                      <a:r>
                        <a:rPr lang="en-IN" sz="1000">
                          <a:latin typeface="Times New Roman" panose="02020603050405020304" pitchFamily="18" charset="0"/>
                          <a:cs typeface="Times New Roman" panose="02020603050405020304" pitchFamily="18" charset="0"/>
                        </a:rPr>
                        <a:t>Field Size</a:t>
                      </a:r>
                    </a:p>
                  </a:txBody>
                  <a:tcPr anchor="ctr"/>
                </a:tc>
                <a:tc>
                  <a:txBody>
                    <a:bodyPr/>
                    <a:lstStyle/>
                    <a:p>
                      <a:r>
                        <a:rPr lang="en-IN" sz="1000">
                          <a:latin typeface="Times New Roman" panose="02020603050405020304" pitchFamily="18" charset="0"/>
                          <a:cs typeface="Times New Roman" panose="02020603050405020304" pitchFamily="18" charset="0"/>
                        </a:rPr>
                        <a:t>Remark</a:t>
                      </a:r>
                    </a:p>
                  </a:txBody>
                  <a:tcPr anchor="ctr"/>
                </a:tc>
                <a:tc>
                  <a:txBody>
                    <a:bodyPr/>
                    <a:lstStyle/>
                    <a:p>
                      <a:r>
                        <a:rPr lang="en-IN" sz="1000">
                          <a:latin typeface="Times New Roman" panose="02020603050405020304" pitchFamily="18" charset="0"/>
                          <a:cs typeface="Times New Roman" panose="02020603050405020304" pitchFamily="18" charset="0"/>
                        </a:rPr>
                        <a:t>Example Value</a:t>
                      </a:r>
                    </a:p>
                  </a:txBody>
                  <a:tcPr anchor="ctr"/>
                </a:tc>
                <a:extLst>
                  <a:ext uri="{0D108BD9-81ED-4DB2-BD59-A6C34878D82A}">
                    <a16:rowId xmlns:a16="http://schemas.microsoft.com/office/drawing/2014/main" val="954546595"/>
                  </a:ext>
                </a:extLst>
              </a:tr>
              <a:tr h="336912">
                <a:tc>
                  <a:txBody>
                    <a:bodyPr/>
                    <a:lstStyle/>
                    <a:p>
                      <a:r>
                        <a:rPr lang="en-IN" sz="1000">
                          <a:latin typeface="Times New Roman" panose="02020603050405020304" pitchFamily="18" charset="0"/>
                          <a:cs typeface="Times New Roman" panose="02020603050405020304" pitchFamily="18" charset="0"/>
                        </a:rPr>
                        <a:t>Family_Contact_ID</a:t>
                      </a:r>
                    </a:p>
                  </a:txBody>
                  <a:tcPr anchor="ctr"/>
                </a:tc>
                <a:tc>
                  <a:txBody>
                    <a:bodyPr/>
                    <a:lstStyle/>
                    <a:p>
                      <a:r>
                        <a:rPr lang="en-IN" sz="1000" dirty="0">
                          <a:latin typeface="Times New Roman" panose="02020603050405020304" pitchFamily="18" charset="0"/>
                          <a:cs typeface="Times New Roman" panose="02020603050405020304" pitchFamily="18" charset="0"/>
                        </a:rPr>
                        <a:t>INT</a:t>
                      </a:r>
                    </a:p>
                  </a:txBody>
                  <a:tcPr anchor="ctr"/>
                </a:tc>
                <a:tc>
                  <a:txBody>
                    <a:bodyPr/>
                    <a:lstStyle/>
                    <a:p>
                      <a:r>
                        <a:rPr lang="en-IN" sz="100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Primary Key</a:t>
                      </a:r>
                    </a:p>
                  </a:txBody>
                  <a:tcPr anchor="ctr"/>
                </a:tc>
                <a:tc>
                  <a:txBody>
                    <a:bodyPr/>
                    <a:lstStyle/>
                    <a:p>
                      <a:r>
                        <a:rPr lang="en-IN" sz="1000" dirty="0">
                          <a:latin typeface="Times New Roman" panose="02020603050405020304" pitchFamily="18" charset="0"/>
                          <a:cs typeface="Times New Roman" panose="02020603050405020304" pitchFamily="18" charset="0"/>
                        </a:rPr>
                        <a:t>11001</a:t>
                      </a:r>
                    </a:p>
                  </a:txBody>
                  <a:tcPr anchor="ctr"/>
                </a:tc>
                <a:extLst>
                  <a:ext uri="{0D108BD9-81ED-4DB2-BD59-A6C34878D82A}">
                    <a16:rowId xmlns:a16="http://schemas.microsoft.com/office/drawing/2014/main" val="145239348"/>
                  </a:ext>
                </a:extLst>
              </a:tr>
              <a:tr h="379646">
                <a:tc>
                  <a:txBody>
                    <a:bodyPr/>
                    <a:lstStyle/>
                    <a:p>
                      <a:r>
                        <a:rPr lang="en-IN" sz="1000">
                          <a:latin typeface="Times New Roman" panose="02020603050405020304" pitchFamily="18" charset="0"/>
                          <a:cs typeface="Times New Roman" panose="02020603050405020304" pitchFamily="18" charset="0"/>
                        </a:rPr>
                        <a:t>Contact_Type</a:t>
                      </a:r>
                    </a:p>
                  </a:txBody>
                  <a:tcPr anchor="ctr"/>
                </a:tc>
                <a:tc>
                  <a:txBody>
                    <a:bodyPr/>
                    <a:lstStyle/>
                    <a:p>
                      <a:r>
                        <a:rPr lang="en-IN" sz="1000" dirty="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20</a:t>
                      </a:r>
                    </a:p>
                  </a:txBody>
                  <a:tcPr anchor="ctr"/>
                </a:tc>
                <a:tc>
                  <a:txBody>
                    <a:bodyPr/>
                    <a:lstStyle/>
                    <a:p>
                      <a:r>
                        <a:rPr lang="en-IN" sz="1000" dirty="0">
                          <a:latin typeface="Times New Roman" panose="02020603050405020304" pitchFamily="18" charset="0"/>
                          <a:cs typeface="Times New Roman" panose="02020603050405020304" pitchFamily="18" charset="0"/>
                        </a:rPr>
                        <a:t>Type of contact (e.g., Phone or Email)</a:t>
                      </a:r>
                    </a:p>
                  </a:txBody>
                  <a:tcPr anchor="ctr"/>
                </a:tc>
                <a:tc>
                  <a:txBody>
                    <a:bodyPr/>
                    <a:lstStyle/>
                    <a:p>
                      <a:r>
                        <a:rPr lang="en-IN" sz="1000" dirty="0">
                          <a:latin typeface="Times New Roman" panose="02020603050405020304" pitchFamily="18" charset="0"/>
                          <a:cs typeface="Times New Roman" panose="02020603050405020304" pitchFamily="18" charset="0"/>
                        </a:rPr>
                        <a:t>"Phone"</a:t>
                      </a:r>
                    </a:p>
                  </a:txBody>
                  <a:tcPr anchor="ctr"/>
                </a:tc>
                <a:extLst>
                  <a:ext uri="{0D108BD9-81ED-4DB2-BD59-A6C34878D82A}">
                    <a16:rowId xmlns:a16="http://schemas.microsoft.com/office/drawing/2014/main" val="3500560312"/>
                  </a:ext>
                </a:extLst>
              </a:tr>
              <a:tr h="636902">
                <a:tc>
                  <a:txBody>
                    <a:bodyPr/>
                    <a:lstStyle/>
                    <a:p>
                      <a:r>
                        <a:rPr lang="en-IN" sz="1000" dirty="0">
                          <a:latin typeface="Times New Roman" panose="02020603050405020304" pitchFamily="18" charset="0"/>
                          <a:cs typeface="Times New Roman" panose="02020603050405020304" pitchFamily="18" charset="0"/>
                        </a:rPr>
                        <a:t>Contact_Details</a:t>
                      </a:r>
                    </a:p>
                  </a:txBody>
                  <a:tcPr anchor="ctr"/>
                </a:tc>
                <a:tc>
                  <a:txBody>
                    <a:bodyPr/>
                    <a:lstStyle/>
                    <a:p>
                      <a:r>
                        <a:rPr lang="en-IN" sz="100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100</a:t>
                      </a:r>
                    </a:p>
                  </a:txBody>
                  <a:tcPr anchor="ctr"/>
                </a:tc>
                <a:tc>
                  <a:txBody>
                    <a:bodyPr/>
                    <a:lstStyle/>
                    <a:p>
                      <a:r>
                        <a:rPr lang="en-IN" sz="1000" b="1" dirty="0">
                          <a:latin typeface="Times New Roman" panose="02020603050405020304" pitchFamily="18" charset="0"/>
                          <a:cs typeface="Times New Roman" panose="02020603050405020304" pitchFamily="18" charset="0"/>
                        </a:rPr>
                        <a:t>If Contact is "Phone": 10-digit only</a:t>
                      </a:r>
                      <a:br>
                        <a:rPr lang="en-IN" sz="1000" dirty="0">
                          <a:latin typeface="Times New Roman" panose="02020603050405020304" pitchFamily="18" charset="0"/>
                          <a:cs typeface="Times New Roman" panose="02020603050405020304" pitchFamily="18" charset="0"/>
                        </a:rPr>
                      </a:br>
                      <a:r>
                        <a:rPr lang="en-IN" sz="1000" b="1" dirty="0">
                          <a:latin typeface="Times New Roman" panose="02020603050405020304" pitchFamily="18" charset="0"/>
                          <a:cs typeface="Times New Roman" panose="02020603050405020304" pitchFamily="18" charset="0"/>
                        </a:rPr>
                        <a:t>If Contact is "Email": email format</a:t>
                      </a:r>
                      <a:endParaRPr lang="en-IN" sz="1000" dirty="0">
                        <a:latin typeface="Times New Roman" panose="02020603050405020304" pitchFamily="18" charset="0"/>
                        <a:cs typeface="Times New Roman" panose="02020603050405020304" pitchFamily="18" charset="0"/>
                      </a:endParaRPr>
                    </a:p>
                  </a:txBody>
                  <a:tcPr anchor="ctr"/>
                </a:tc>
                <a:tc>
                  <a:txBody>
                    <a:bodyPr/>
                    <a:lstStyle/>
                    <a:p>
                      <a:r>
                        <a:rPr lang="en-IN" sz="1000" dirty="0">
                          <a:latin typeface="Times New Roman" panose="02020603050405020304" pitchFamily="18" charset="0"/>
                          <a:cs typeface="Times New Roman" panose="02020603050405020304" pitchFamily="18" charset="0"/>
                        </a:rPr>
                        <a:t>”6384484961" or ”csm23043@gmail.com"</a:t>
                      </a:r>
                    </a:p>
                  </a:txBody>
                  <a:tcPr anchor="ctr"/>
                </a:tc>
                <a:extLst>
                  <a:ext uri="{0D108BD9-81ED-4DB2-BD59-A6C34878D82A}">
                    <a16:rowId xmlns:a16="http://schemas.microsoft.com/office/drawing/2014/main" val="2211399448"/>
                  </a:ext>
                </a:extLst>
              </a:tr>
            </a:tbl>
          </a:graphicData>
        </a:graphic>
      </p:graphicFrame>
      <p:graphicFrame>
        <p:nvGraphicFramePr>
          <p:cNvPr id="17" name="Content Placeholder 6">
            <a:extLst>
              <a:ext uri="{FF2B5EF4-FFF2-40B4-BE49-F238E27FC236}">
                <a16:creationId xmlns:a16="http://schemas.microsoft.com/office/drawing/2014/main" id="{39202FB8-2047-42AB-0D5F-3E94D614B478}"/>
              </a:ext>
            </a:extLst>
          </p:cNvPr>
          <p:cNvGraphicFramePr>
            <a:graphicFrameLocks/>
          </p:cNvGraphicFramePr>
          <p:nvPr>
            <p:extLst>
              <p:ext uri="{D42A27DB-BD31-4B8C-83A1-F6EECF244321}">
                <p14:modId xmlns:p14="http://schemas.microsoft.com/office/powerpoint/2010/main" val="159852396"/>
              </p:ext>
            </p:extLst>
          </p:nvPr>
        </p:nvGraphicFramePr>
        <p:xfrm>
          <a:off x="6677247" y="1158949"/>
          <a:ext cx="5069955" cy="1749700"/>
        </p:xfrm>
        <a:graphic>
          <a:graphicData uri="http://schemas.openxmlformats.org/drawingml/2006/table">
            <a:tbl>
              <a:tblPr firstRow="1" bandRow="1">
                <a:tableStyleId>{5C22544A-7EE6-4342-B048-85BDC9FD1C3A}</a:tableStyleId>
              </a:tblPr>
              <a:tblGrid>
                <a:gridCol w="1013991">
                  <a:extLst>
                    <a:ext uri="{9D8B030D-6E8A-4147-A177-3AD203B41FA5}">
                      <a16:colId xmlns:a16="http://schemas.microsoft.com/office/drawing/2014/main" val="2928298858"/>
                    </a:ext>
                  </a:extLst>
                </a:gridCol>
                <a:gridCol w="1013991">
                  <a:extLst>
                    <a:ext uri="{9D8B030D-6E8A-4147-A177-3AD203B41FA5}">
                      <a16:colId xmlns:a16="http://schemas.microsoft.com/office/drawing/2014/main" val="3035512337"/>
                    </a:ext>
                  </a:extLst>
                </a:gridCol>
                <a:gridCol w="1013991">
                  <a:extLst>
                    <a:ext uri="{9D8B030D-6E8A-4147-A177-3AD203B41FA5}">
                      <a16:colId xmlns:a16="http://schemas.microsoft.com/office/drawing/2014/main" val="1495680178"/>
                    </a:ext>
                  </a:extLst>
                </a:gridCol>
                <a:gridCol w="1013991">
                  <a:extLst>
                    <a:ext uri="{9D8B030D-6E8A-4147-A177-3AD203B41FA5}">
                      <a16:colId xmlns:a16="http://schemas.microsoft.com/office/drawing/2014/main" val="1767425321"/>
                    </a:ext>
                  </a:extLst>
                </a:gridCol>
                <a:gridCol w="1013991">
                  <a:extLst>
                    <a:ext uri="{9D8B030D-6E8A-4147-A177-3AD203B41FA5}">
                      <a16:colId xmlns:a16="http://schemas.microsoft.com/office/drawing/2014/main" val="746912753"/>
                    </a:ext>
                  </a:extLst>
                </a:gridCol>
              </a:tblGrid>
              <a:tr h="376411">
                <a:tc>
                  <a:txBody>
                    <a:bodyPr/>
                    <a:lstStyle/>
                    <a:p>
                      <a:r>
                        <a:rPr lang="en-IN" sz="900" dirty="0">
                          <a:latin typeface="Times New Roman" panose="02020603050405020304" pitchFamily="18" charset="0"/>
                          <a:cs typeface="Times New Roman" panose="02020603050405020304" pitchFamily="18" charset="0"/>
                        </a:rPr>
                        <a:t>Attribute</a:t>
                      </a:r>
                    </a:p>
                  </a:txBody>
                  <a:tcPr anchor="ctr"/>
                </a:tc>
                <a:tc>
                  <a:txBody>
                    <a:bodyPr/>
                    <a:lstStyle/>
                    <a:p>
                      <a:r>
                        <a:rPr lang="en-IN" sz="900">
                          <a:latin typeface="Times New Roman" panose="02020603050405020304" pitchFamily="18" charset="0"/>
                          <a:cs typeface="Times New Roman" panose="02020603050405020304" pitchFamily="18" charset="0"/>
                        </a:rPr>
                        <a:t>Data Type</a:t>
                      </a:r>
                    </a:p>
                  </a:txBody>
                  <a:tcPr anchor="ctr"/>
                </a:tc>
                <a:tc>
                  <a:txBody>
                    <a:bodyPr/>
                    <a:lstStyle/>
                    <a:p>
                      <a:r>
                        <a:rPr lang="en-IN" sz="900" dirty="0">
                          <a:latin typeface="Times New Roman" panose="02020603050405020304" pitchFamily="18" charset="0"/>
                          <a:cs typeface="Times New Roman" panose="02020603050405020304" pitchFamily="18" charset="0"/>
                        </a:rPr>
                        <a:t>Field Size</a:t>
                      </a:r>
                    </a:p>
                  </a:txBody>
                  <a:tcPr anchor="ctr"/>
                </a:tc>
                <a:tc>
                  <a:txBody>
                    <a:bodyPr/>
                    <a:lstStyle/>
                    <a:p>
                      <a:r>
                        <a:rPr lang="en-IN" sz="900">
                          <a:latin typeface="Times New Roman" panose="02020603050405020304" pitchFamily="18" charset="0"/>
                          <a:cs typeface="Times New Roman" panose="02020603050405020304" pitchFamily="18" charset="0"/>
                        </a:rPr>
                        <a:t>Remark</a:t>
                      </a:r>
                    </a:p>
                  </a:txBody>
                  <a:tcPr anchor="ctr"/>
                </a:tc>
                <a:tc>
                  <a:txBody>
                    <a:bodyPr/>
                    <a:lstStyle/>
                    <a:p>
                      <a:r>
                        <a:rPr lang="en-IN" sz="900">
                          <a:latin typeface="Times New Roman" panose="02020603050405020304" pitchFamily="18" charset="0"/>
                          <a:cs typeface="Times New Roman" panose="02020603050405020304" pitchFamily="18" charset="0"/>
                        </a:rPr>
                        <a:t>Example Value</a:t>
                      </a:r>
                    </a:p>
                  </a:txBody>
                  <a:tcPr anchor="ctr"/>
                </a:tc>
                <a:extLst>
                  <a:ext uri="{0D108BD9-81ED-4DB2-BD59-A6C34878D82A}">
                    <a16:rowId xmlns:a16="http://schemas.microsoft.com/office/drawing/2014/main" val="522500459"/>
                  </a:ext>
                </a:extLst>
              </a:tr>
              <a:tr h="233751">
                <a:tc>
                  <a:txBody>
                    <a:bodyPr/>
                    <a:lstStyle/>
                    <a:p>
                      <a:r>
                        <a:rPr lang="en-IN" sz="900">
                          <a:latin typeface="Times New Roman" panose="02020603050405020304" pitchFamily="18" charset="0"/>
                          <a:cs typeface="Times New Roman" panose="02020603050405020304" pitchFamily="18" charset="0"/>
                        </a:rPr>
                        <a:t>Tenant_ID</a:t>
                      </a:r>
                    </a:p>
                  </a:txBody>
                  <a:tcPr anchor="ctr"/>
                </a:tc>
                <a:tc>
                  <a:txBody>
                    <a:bodyPr/>
                    <a:lstStyle/>
                    <a:p>
                      <a:r>
                        <a:rPr lang="en-IN" sz="900" dirty="0">
                          <a:latin typeface="Times New Roman" panose="02020603050405020304" pitchFamily="18" charset="0"/>
                          <a:cs typeface="Times New Roman" panose="02020603050405020304" pitchFamily="18" charset="0"/>
                        </a:rPr>
                        <a:t>INT</a:t>
                      </a:r>
                    </a:p>
                  </a:txBody>
                  <a:tcPr anchor="ctr"/>
                </a:tc>
                <a:tc>
                  <a:txBody>
                    <a:bodyPr/>
                    <a:lstStyle/>
                    <a:p>
                      <a:r>
                        <a:rPr lang="en-IN" sz="900" dirty="0">
                          <a:latin typeface="Times New Roman" panose="02020603050405020304" pitchFamily="18" charset="0"/>
                          <a:cs typeface="Times New Roman" panose="02020603050405020304" pitchFamily="18" charset="0"/>
                        </a:rPr>
                        <a:t>10</a:t>
                      </a:r>
                    </a:p>
                  </a:txBody>
                  <a:tcPr anchor="ctr"/>
                </a:tc>
                <a:tc>
                  <a:txBody>
                    <a:bodyPr/>
                    <a:lstStyle/>
                    <a:p>
                      <a:r>
                        <a:rPr lang="en-IN" sz="900" dirty="0">
                          <a:latin typeface="Times New Roman" panose="02020603050405020304" pitchFamily="18" charset="0"/>
                          <a:cs typeface="Times New Roman" panose="02020603050405020304" pitchFamily="18" charset="0"/>
                        </a:rPr>
                        <a:t>Primary Key</a:t>
                      </a:r>
                    </a:p>
                  </a:txBody>
                  <a:tcPr anchor="ctr"/>
                </a:tc>
                <a:tc>
                  <a:txBody>
                    <a:bodyPr/>
                    <a:lstStyle/>
                    <a:p>
                      <a:r>
                        <a:rPr lang="en-IN" sz="900">
                          <a:latin typeface="Times New Roman" panose="02020603050405020304" pitchFamily="18" charset="0"/>
                          <a:cs typeface="Times New Roman" panose="02020603050405020304" pitchFamily="18" charset="0"/>
                        </a:rPr>
                        <a:t>1001</a:t>
                      </a:r>
                    </a:p>
                  </a:txBody>
                  <a:tcPr anchor="ctr"/>
                </a:tc>
                <a:extLst>
                  <a:ext uri="{0D108BD9-81ED-4DB2-BD59-A6C34878D82A}">
                    <a16:rowId xmlns:a16="http://schemas.microsoft.com/office/drawing/2014/main" val="251975951"/>
                  </a:ext>
                </a:extLst>
              </a:tr>
              <a:tr h="379846">
                <a:tc>
                  <a:txBody>
                    <a:bodyPr/>
                    <a:lstStyle/>
                    <a:p>
                      <a:r>
                        <a:rPr lang="en-IN" sz="900" dirty="0">
                          <a:latin typeface="Times New Roman" panose="02020603050405020304" pitchFamily="18" charset="0"/>
                          <a:cs typeface="Times New Roman" panose="02020603050405020304" pitchFamily="18" charset="0"/>
                        </a:rPr>
                        <a:t>Status</a:t>
                      </a:r>
                    </a:p>
                  </a:txBody>
                  <a:tcPr anchor="ctr"/>
                </a:tc>
                <a:tc>
                  <a:txBody>
                    <a:bodyPr/>
                    <a:lstStyle/>
                    <a:p>
                      <a:r>
                        <a:rPr lang="en-IN" sz="900" dirty="0">
                          <a:latin typeface="Times New Roman" panose="02020603050405020304" pitchFamily="18" charset="0"/>
                          <a:cs typeface="Times New Roman" panose="02020603050405020304" pitchFamily="18" charset="0"/>
                        </a:rPr>
                        <a:t>VARCHAR</a:t>
                      </a:r>
                    </a:p>
                  </a:txBody>
                  <a:tcPr anchor="ctr"/>
                </a:tc>
                <a:tc>
                  <a:txBody>
                    <a:bodyPr/>
                    <a:lstStyle/>
                    <a:p>
                      <a:r>
                        <a:rPr lang="en-IN" sz="900">
                          <a:latin typeface="Times New Roman" panose="02020603050405020304" pitchFamily="18" charset="0"/>
                          <a:cs typeface="Times New Roman" panose="02020603050405020304" pitchFamily="18" charset="0"/>
                        </a:rPr>
                        <a:t>15</a:t>
                      </a:r>
                    </a:p>
                  </a:txBody>
                  <a:tcPr anchor="ctr"/>
                </a:tc>
                <a:tc>
                  <a:txBody>
                    <a:bodyPr/>
                    <a:lstStyle/>
                    <a:p>
                      <a:r>
                        <a:rPr lang="en-IN" sz="900">
                          <a:latin typeface="Times New Roman" panose="02020603050405020304" pitchFamily="18" charset="0"/>
                          <a:cs typeface="Times New Roman" panose="02020603050405020304" pitchFamily="18" charset="0"/>
                        </a:rPr>
                        <a:t>Current status of tenant</a:t>
                      </a:r>
                    </a:p>
                  </a:txBody>
                  <a:tcPr anchor="ctr"/>
                </a:tc>
                <a:tc>
                  <a:txBody>
                    <a:bodyPr/>
                    <a:lstStyle/>
                    <a:p>
                      <a:r>
                        <a:rPr lang="en-IN" sz="900">
                          <a:latin typeface="Times New Roman" panose="02020603050405020304" pitchFamily="18" charset="0"/>
                          <a:cs typeface="Times New Roman" panose="02020603050405020304" pitchFamily="18" charset="0"/>
                        </a:rPr>
                        <a:t>"Active"</a:t>
                      </a:r>
                    </a:p>
                  </a:txBody>
                  <a:tcPr anchor="ctr"/>
                </a:tc>
                <a:extLst>
                  <a:ext uri="{0D108BD9-81ED-4DB2-BD59-A6C34878D82A}">
                    <a16:rowId xmlns:a16="http://schemas.microsoft.com/office/drawing/2014/main" val="946295364"/>
                  </a:ext>
                </a:extLst>
              </a:tr>
              <a:tr h="379846">
                <a:tc>
                  <a:txBody>
                    <a:bodyPr/>
                    <a:lstStyle/>
                    <a:p>
                      <a:r>
                        <a:rPr lang="en-IN" sz="900" dirty="0">
                          <a:latin typeface="Times New Roman" panose="02020603050405020304" pitchFamily="18" charset="0"/>
                          <a:cs typeface="Times New Roman" panose="02020603050405020304" pitchFamily="18" charset="0"/>
                        </a:rPr>
                        <a:t>Apartment_ID</a:t>
                      </a:r>
                    </a:p>
                  </a:txBody>
                  <a:tcPr anchor="ctr"/>
                </a:tc>
                <a:tc>
                  <a:txBody>
                    <a:bodyPr/>
                    <a:lstStyle/>
                    <a:p>
                      <a:r>
                        <a:rPr lang="en-IN" sz="900">
                          <a:latin typeface="Times New Roman" panose="02020603050405020304" pitchFamily="18" charset="0"/>
                          <a:cs typeface="Times New Roman" panose="02020603050405020304" pitchFamily="18" charset="0"/>
                        </a:rPr>
                        <a:t>INT</a:t>
                      </a:r>
                    </a:p>
                  </a:txBody>
                  <a:tcPr anchor="ctr"/>
                </a:tc>
                <a:tc>
                  <a:txBody>
                    <a:bodyPr/>
                    <a:lstStyle/>
                    <a:p>
                      <a:r>
                        <a:rPr lang="en-IN" sz="900" dirty="0">
                          <a:latin typeface="Times New Roman" panose="02020603050405020304" pitchFamily="18" charset="0"/>
                          <a:cs typeface="Times New Roman" panose="02020603050405020304" pitchFamily="18" charset="0"/>
                        </a:rPr>
                        <a:t>10</a:t>
                      </a:r>
                    </a:p>
                  </a:txBody>
                  <a:tcPr anchor="ctr"/>
                </a:tc>
                <a:tc>
                  <a:txBody>
                    <a:bodyPr/>
                    <a:lstStyle/>
                    <a:p>
                      <a:r>
                        <a:rPr lang="en-IN" sz="900" dirty="0">
                          <a:latin typeface="Times New Roman" panose="02020603050405020304" pitchFamily="18" charset="0"/>
                          <a:cs typeface="Times New Roman" panose="02020603050405020304" pitchFamily="18" charset="0"/>
                        </a:rPr>
                        <a:t>Foreign Key to Apartment</a:t>
                      </a:r>
                    </a:p>
                  </a:txBody>
                  <a:tcPr anchor="ctr"/>
                </a:tc>
                <a:tc>
                  <a:txBody>
                    <a:bodyPr/>
                    <a:lstStyle/>
                    <a:p>
                      <a:r>
                        <a:rPr lang="en-IN" sz="900">
                          <a:latin typeface="Times New Roman" panose="02020603050405020304" pitchFamily="18" charset="0"/>
                          <a:cs typeface="Times New Roman" panose="02020603050405020304" pitchFamily="18" charset="0"/>
                        </a:rPr>
                        <a:t>2002</a:t>
                      </a:r>
                    </a:p>
                  </a:txBody>
                  <a:tcPr anchor="ctr"/>
                </a:tc>
                <a:extLst>
                  <a:ext uri="{0D108BD9-81ED-4DB2-BD59-A6C34878D82A}">
                    <a16:rowId xmlns:a16="http://schemas.microsoft.com/office/drawing/2014/main" val="3104651466"/>
                  </a:ext>
                </a:extLst>
              </a:tr>
              <a:tr h="379846">
                <a:tc>
                  <a:txBody>
                    <a:bodyPr/>
                    <a:lstStyle/>
                    <a:p>
                      <a:r>
                        <a:rPr lang="en-IN" sz="900">
                          <a:latin typeface="Times New Roman" panose="02020603050405020304" pitchFamily="18" charset="0"/>
                          <a:cs typeface="Times New Roman" panose="02020603050405020304" pitchFamily="18" charset="0"/>
                        </a:rPr>
                        <a:t>Owner_ID</a:t>
                      </a:r>
                    </a:p>
                  </a:txBody>
                  <a:tcPr anchor="ctr"/>
                </a:tc>
                <a:tc>
                  <a:txBody>
                    <a:bodyPr/>
                    <a:lstStyle/>
                    <a:p>
                      <a:r>
                        <a:rPr lang="en-IN" sz="900">
                          <a:latin typeface="Times New Roman" panose="02020603050405020304" pitchFamily="18" charset="0"/>
                          <a:cs typeface="Times New Roman" panose="02020603050405020304" pitchFamily="18" charset="0"/>
                        </a:rPr>
                        <a:t>INT</a:t>
                      </a:r>
                    </a:p>
                  </a:txBody>
                  <a:tcPr anchor="ctr"/>
                </a:tc>
                <a:tc>
                  <a:txBody>
                    <a:bodyPr/>
                    <a:lstStyle/>
                    <a:p>
                      <a:r>
                        <a:rPr lang="en-IN" sz="900" dirty="0">
                          <a:latin typeface="Times New Roman" panose="02020603050405020304" pitchFamily="18" charset="0"/>
                          <a:cs typeface="Times New Roman" panose="02020603050405020304" pitchFamily="18" charset="0"/>
                        </a:rPr>
                        <a:t>10</a:t>
                      </a:r>
                    </a:p>
                  </a:txBody>
                  <a:tcPr anchor="ctr"/>
                </a:tc>
                <a:tc>
                  <a:txBody>
                    <a:bodyPr/>
                    <a:lstStyle/>
                    <a:p>
                      <a:r>
                        <a:rPr lang="en-IN" sz="900">
                          <a:latin typeface="Times New Roman" panose="02020603050405020304" pitchFamily="18" charset="0"/>
                          <a:cs typeface="Times New Roman" panose="02020603050405020304" pitchFamily="18" charset="0"/>
                        </a:rPr>
                        <a:t>Foreign Key to Owner</a:t>
                      </a:r>
                    </a:p>
                  </a:txBody>
                  <a:tcPr anchor="ctr"/>
                </a:tc>
                <a:tc>
                  <a:txBody>
                    <a:bodyPr/>
                    <a:lstStyle/>
                    <a:p>
                      <a:r>
                        <a:rPr lang="en-IN" sz="900" dirty="0">
                          <a:latin typeface="Times New Roman" panose="02020603050405020304" pitchFamily="18" charset="0"/>
                          <a:cs typeface="Times New Roman" panose="02020603050405020304" pitchFamily="18" charset="0"/>
                        </a:rPr>
                        <a:t>3003</a:t>
                      </a:r>
                    </a:p>
                  </a:txBody>
                  <a:tcPr anchor="ctr"/>
                </a:tc>
                <a:extLst>
                  <a:ext uri="{0D108BD9-81ED-4DB2-BD59-A6C34878D82A}">
                    <a16:rowId xmlns:a16="http://schemas.microsoft.com/office/drawing/2014/main" val="2859044825"/>
                  </a:ext>
                </a:extLst>
              </a:tr>
            </a:tbl>
          </a:graphicData>
        </a:graphic>
      </p:graphicFrame>
      <p:graphicFrame>
        <p:nvGraphicFramePr>
          <p:cNvPr id="18" name="Table 17">
            <a:extLst>
              <a:ext uri="{FF2B5EF4-FFF2-40B4-BE49-F238E27FC236}">
                <a16:creationId xmlns:a16="http://schemas.microsoft.com/office/drawing/2014/main" id="{B55CDE02-787B-AC25-1FEF-732F439FF534}"/>
              </a:ext>
            </a:extLst>
          </p:cNvPr>
          <p:cNvGraphicFramePr>
            <a:graphicFrameLocks noGrp="1"/>
          </p:cNvGraphicFramePr>
          <p:nvPr>
            <p:extLst>
              <p:ext uri="{D42A27DB-BD31-4B8C-83A1-F6EECF244321}">
                <p14:modId xmlns:p14="http://schemas.microsoft.com/office/powerpoint/2010/main" val="802992514"/>
              </p:ext>
            </p:extLst>
          </p:nvPr>
        </p:nvGraphicFramePr>
        <p:xfrm>
          <a:off x="170121" y="3337570"/>
          <a:ext cx="6326370" cy="2866318"/>
        </p:xfrm>
        <a:graphic>
          <a:graphicData uri="http://schemas.openxmlformats.org/drawingml/2006/table">
            <a:tbl>
              <a:tblPr firstRow="1" bandRow="1">
                <a:tableStyleId>{5C22544A-7EE6-4342-B048-85BDC9FD1C3A}</a:tableStyleId>
              </a:tblPr>
              <a:tblGrid>
                <a:gridCol w="1265274">
                  <a:extLst>
                    <a:ext uri="{9D8B030D-6E8A-4147-A177-3AD203B41FA5}">
                      <a16:colId xmlns:a16="http://schemas.microsoft.com/office/drawing/2014/main" val="372624569"/>
                    </a:ext>
                  </a:extLst>
                </a:gridCol>
                <a:gridCol w="1265274">
                  <a:extLst>
                    <a:ext uri="{9D8B030D-6E8A-4147-A177-3AD203B41FA5}">
                      <a16:colId xmlns:a16="http://schemas.microsoft.com/office/drawing/2014/main" val="3522121033"/>
                    </a:ext>
                  </a:extLst>
                </a:gridCol>
                <a:gridCol w="1265274">
                  <a:extLst>
                    <a:ext uri="{9D8B030D-6E8A-4147-A177-3AD203B41FA5}">
                      <a16:colId xmlns:a16="http://schemas.microsoft.com/office/drawing/2014/main" val="3880674317"/>
                    </a:ext>
                  </a:extLst>
                </a:gridCol>
                <a:gridCol w="1265274">
                  <a:extLst>
                    <a:ext uri="{9D8B030D-6E8A-4147-A177-3AD203B41FA5}">
                      <a16:colId xmlns:a16="http://schemas.microsoft.com/office/drawing/2014/main" val="4217517045"/>
                    </a:ext>
                  </a:extLst>
                </a:gridCol>
                <a:gridCol w="1265274">
                  <a:extLst>
                    <a:ext uri="{9D8B030D-6E8A-4147-A177-3AD203B41FA5}">
                      <a16:colId xmlns:a16="http://schemas.microsoft.com/office/drawing/2014/main" val="2943049353"/>
                    </a:ext>
                  </a:extLst>
                </a:gridCol>
              </a:tblGrid>
              <a:tr h="230070">
                <a:tc>
                  <a:txBody>
                    <a:bodyPr/>
                    <a:lstStyle/>
                    <a:p>
                      <a:r>
                        <a:rPr lang="en-IN" sz="1000" dirty="0">
                          <a:latin typeface="Times New Roman" panose="02020603050405020304" pitchFamily="18" charset="0"/>
                          <a:cs typeface="Times New Roman" panose="02020603050405020304" pitchFamily="18" charset="0"/>
                        </a:rPr>
                        <a:t>Attribute</a:t>
                      </a:r>
                    </a:p>
                  </a:txBody>
                  <a:tcPr anchor="ctr"/>
                </a:tc>
                <a:tc>
                  <a:txBody>
                    <a:bodyPr/>
                    <a:lstStyle/>
                    <a:p>
                      <a:r>
                        <a:rPr lang="en-IN" sz="1000">
                          <a:latin typeface="Times New Roman" panose="02020603050405020304" pitchFamily="18" charset="0"/>
                          <a:cs typeface="Times New Roman" panose="02020603050405020304" pitchFamily="18" charset="0"/>
                        </a:rPr>
                        <a:t>Data Type</a:t>
                      </a:r>
                    </a:p>
                  </a:txBody>
                  <a:tcPr anchor="ctr"/>
                </a:tc>
                <a:tc>
                  <a:txBody>
                    <a:bodyPr/>
                    <a:lstStyle/>
                    <a:p>
                      <a:r>
                        <a:rPr lang="en-IN" sz="1000">
                          <a:latin typeface="Times New Roman" panose="02020603050405020304" pitchFamily="18" charset="0"/>
                          <a:cs typeface="Times New Roman" panose="02020603050405020304" pitchFamily="18" charset="0"/>
                        </a:rPr>
                        <a:t>Field Size</a:t>
                      </a:r>
                    </a:p>
                  </a:txBody>
                  <a:tcPr anchor="ctr"/>
                </a:tc>
                <a:tc>
                  <a:txBody>
                    <a:bodyPr/>
                    <a:lstStyle/>
                    <a:p>
                      <a:r>
                        <a:rPr lang="en-IN" sz="1000">
                          <a:latin typeface="Times New Roman" panose="02020603050405020304" pitchFamily="18" charset="0"/>
                          <a:cs typeface="Times New Roman" panose="02020603050405020304" pitchFamily="18" charset="0"/>
                        </a:rPr>
                        <a:t>Remark</a:t>
                      </a:r>
                    </a:p>
                  </a:txBody>
                  <a:tcPr anchor="ctr"/>
                </a:tc>
                <a:tc>
                  <a:txBody>
                    <a:bodyPr/>
                    <a:lstStyle/>
                    <a:p>
                      <a:r>
                        <a:rPr lang="en-IN" sz="1000">
                          <a:latin typeface="Times New Roman" panose="02020603050405020304" pitchFamily="18" charset="0"/>
                          <a:cs typeface="Times New Roman" panose="02020603050405020304" pitchFamily="18" charset="0"/>
                        </a:rPr>
                        <a:t>Example Value</a:t>
                      </a:r>
                    </a:p>
                  </a:txBody>
                  <a:tcPr anchor="ctr"/>
                </a:tc>
                <a:extLst>
                  <a:ext uri="{0D108BD9-81ED-4DB2-BD59-A6C34878D82A}">
                    <a16:rowId xmlns:a16="http://schemas.microsoft.com/office/drawing/2014/main" val="1802873931"/>
                  </a:ext>
                </a:extLst>
              </a:tr>
              <a:tr h="230070">
                <a:tc>
                  <a:txBody>
                    <a:bodyPr/>
                    <a:lstStyle/>
                    <a:p>
                      <a:r>
                        <a:rPr lang="en-IN" sz="1000">
                          <a:latin typeface="Times New Roman" panose="02020603050405020304" pitchFamily="18" charset="0"/>
                          <a:cs typeface="Times New Roman" panose="02020603050405020304" pitchFamily="18" charset="0"/>
                        </a:rPr>
                        <a:t>Vehicle_ID</a:t>
                      </a:r>
                    </a:p>
                  </a:txBody>
                  <a:tcPr anchor="ctr"/>
                </a:tc>
                <a:tc>
                  <a:txBody>
                    <a:bodyPr/>
                    <a:lstStyle/>
                    <a:p>
                      <a:r>
                        <a:rPr lang="en-IN" sz="1000" dirty="0">
                          <a:latin typeface="Times New Roman" panose="02020603050405020304" pitchFamily="18" charset="0"/>
                          <a:cs typeface="Times New Roman" panose="02020603050405020304" pitchFamily="18" charset="0"/>
                        </a:rPr>
                        <a:t>INT</a:t>
                      </a:r>
                    </a:p>
                  </a:txBody>
                  <a:tcPr anchor="ctr"/>
                </a:tc>
                <a:tc>
                  <a:txBody>
                    <a:bodyPr/>
                    <a:lstStyle/>
                    <a:p>
                      <a:r>
                        <a:rPr lang="en-IN" sz="100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Primary Key</a:t>
                      </a:r>
                    </a:p>
                  </a:txBody>
                  <a:tcPr anchor="ctr"/>
                </a:tc>
                <a:tc>
                  <a:txBody>
                    <a:bodyPr/>
                    <a:lstStyle/>
                    <a:p>
                      <a:r>
                        <a:rPr lang="en-IN" sz="1000">
                          <a:latin typeface="Times New Roman" panose="02020603050405020304" pitchFamily="18" charset="0"/>
                          <a:cs typeface="Times New Roman" panose="02020603050405020304" pitchFamily="18" charset="0"/>
                        </a:rPr>
                        <a:t>5001</a:t>
                      </a:r>
                    </a:p>
                  </a:txBody>
                  <a:tcPr anchor="ctr"/>
                </a:tc>
                <a:extLst>
                  <a:ext uri="{0D108BD9-81ED-4DB2-BD59-A6C34878D82A}">
                    <a16:rowId xmlns:a16="http://schemas.microsoft.com/office/drawing/2014/main" val="2340997836"/>
                  </a:ext>
                </a:extLst>
              </a:tr>
              <a:tr h="322873">
                <a:tc>
                  <a:txBody>
                    <a:bodyPr/>
                    <a:lstStyle/>
                    <a:p>
                      <a:r>
                        <a:rPr lang="en-IN" sz="1000" dirty="0">
                          <a:latin typeface="Times New Roman" panose="02020603050405020304" pitchFamily="18" charset="0"/>
                          <a:cs typeface="Times New Roman" panose="02020603050405020304" pitchFamily="18" charset="0"/>
                        </a:rPr>
                        <a:t>Model</a:t>
                      </a:r>
                    </a:p>
                  </a:txBody>
                  <a:tcPr anchor="ctr"/>
                </a:tc>
                <a:tc>
                  <a:txBody>
                    <a:bodyPr/>
                    <a:lstStyle/>
                    <a:p>
                      <a:r>
                        <a:rPr lang="en-IN" sz="1000" dirty="0">
                          <a:latin typeface="Times New Roman" panose="02020603050405020304" pitchFamily="18" charset="0"/>
                          <a:cs typeface="Times New Roman" panose="02020603050405020304" pitchFamily="18" charset="0"/>
                        </a:rPr>
                        <a:t>VARCHAR</a:t>
                      </a:r>
                    </a:p>
                  </a:txBody>
                  <a:tcPr anchor="ctr"/>
                </a:tc>
                <a:tc>
                  <a:txBody>
                    <a:bodyPr/>
                    <a:lstStyle/>
                    <a:p>
                      <a:r>
                        <a:rPr lang="en-IN" sz="1000">
                          <a:latin typeface="Times New Roman" panose="02020603050405020304" pitchFamily="18" charset="0"/>
                          <a:cs typeface="Times New Roman" panose="02020603050405020304" pitchFamily="18" charset="0"/>
                        </a:rPr>
                        <a:t>30</a:t>
                      </a:r>
                    </a:p>
                  </a:txBody>
                  <a:tcPr anchor="ctr"/>
                </a:tc>
                <a:tc>
                  <a:txBody>
                    <a:bodyPr/>
                    <a:lstStyle/>
                    <a:p>
                      <a:r>
                        <a:rPr lang="en-IN" sz="1000">
                          <a:latin typeface="Times New Roman" panose="02020603050405020304" pitchFamily="18" charset="0"/>
                          <a:cs typeface="Times New Roman" panose="02020603050405020304" pitchFamily="18" charset="0"/>
                        </a:rPr>
                        <a:t>Vehicle model name</a:t>
                      </a:r>
                    </a:p>
                  </a:txBody>
                  <a:tcPr anchor="ctr"/>
                </a:tc>
                <a:tc>
                  <a:txBody>
                    <a:bodyPr/>
                    <a:lstStyle/>
                    <a:p>
                      <a:r>
                        <a:rPr lang="en-IN" sz="1000">
                          <a:latin typeface="Times New Roman" panose="02020603050405020304" pitchFamily="18" charset="0"/>
                          <a:cs typeface="Times New Roman" panose="02020603050405020304" pitchFamily="18" charset="0"/>
                        </a:rPr>
                        <a:t>"Toyota Corolla"</a:t>
                      </a:r>
                    </a:p>
                  </a:txBody>
                  <a:tcPr anchor="ctr"/>
                </a:tc>
                <a:extLst>
                  <a:ext uri="{0D108BD9-81ED-4DB2-BD59-A6C34878D82A}">
                    <a16:rowId xmlns:a16="http://schemas.microsoft.com/office/drawing/2014/main" val="1952805078"/>
                  </a:ext>
                </a:extLst>
              </a:tr>
              <a:tr h="295999">
                <a:tc>
                  <a:txBody>
                    <a:bodyPr/>
                    <a:lstStyle/>
                    <a:p>
                      <a:r>
                        <a:rPr lang="en-IN" sz="1000">
                          <a:latin typeface="Times New Roman" panose="02020603050405020304" pitchFamily="18" charset="0"/>
                          <a:cs typeface="Times New Roman" panose="02020603050405020304" pitchFamily="18" charset="0"/>
                        </a:rPr>
                        <a:t>Type</a:t>
                      </a:r>
                    </a:p>
                  </a:txBody>
                  <a:tcPr anchor="ctr"/>
                </a:tc>
                <a:tc>
                  <a:txBody>
                    <a:bodyPr/>
                    <a:lstStyle/>
                    <a:p>
                      <a:r>
                        <a:rPr lang="en-IN" sz="100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15</a:t>
                      </a:r>
                    </a:p>
                  </a:txBody>
                  <a:tcPr anchor="ctr"/>
                </a:tc>
                <a:tc>
                  <a:txBody>
                    <a:bodyPr/>
                    <a:lstStyle/>
                    <a:p>
                      <a:r>
                        <a:rPr lang="en-IN" sz="1000">
                          <a:latin typeface="Times New Roman" panose="02020603050405020304" pitchFamily="18" charset="0"/>
                          <a:cs typeface="Times New Roman" panose="02020603050405020304" pitchFamily="18" charset="0"/>
                        </a:rPr>
                        <a:t>Type of vehicle (e.g., Sedan, SUV)</a:t>
                      </a:r>
                    </a:p>
                  </a:txBody>
                  <a:tcPr anchor="ctr"/>
                </a:tc>
                <a:tc>
                  <a:txBody>
                    <a:bodyPr/>
                    <a:lstStyle/>
                    <a:p>
                      <a:r>
                        <a:rPr lang="en-IN" sz="1000" dirty="0">
                          <a:latin typeface="Times New Roman" panose="02020603050405020304" pitchFamily="18" charset="0"/>
                          <a:cs typeface="Times New Roman" panose="02020603050405020304" pitchFamily="18" charset="0"/>
                        </a:rPr>
                        <a:t>"Sedan"</a:t>
                      </a:r>
                    </a:p>
                  </a:txBody>
                  <a:tcPr anchor="ctr"/>
                </a:tc>
                <a:extLst>
                  <a:ext uri="{0D108BD9-81ED-4DB2-BD59-A6C34878D82A}">
                    <a16:rowId xmlns:a16="http://schemas.microsoft.com/office/drawing/2014/main" val="4087577462"/>
                  </a:ext>
                </a:extLst>
              </a:tr>
              <a:tr h="210305">
                <a:tc>
                  <a:txBody>
                    <a:bodyPr/>
                    <a:lstStyle/>
                    <a:p>
                      <a:r>
                        <a:rPr lang="en-IN" sz="1000" dirty="0">
                          <a:latin typeface="Times New Roman" panose="02020603050405020304" pitchFamily="18" charset="0"/>
                          <a:cs typeface="Times New Roman" panose="02020603050405020304" pitchFamily="18" charset="0"/>
                        </a:rPr>
                        <a:t>Driver_First_Name</a:t>
                      </a:r>
                    </a:p>
                  </a:txBody>
                  <a:tcPr anchor="ctr"/>
                </a:tc>
                <a:tc>
                  <a:txBody>
                    <a:bodyPr/>
                    <a:lstStyle/>
                    <a:p>
                      <a:r>
                        <a:rPr lang="en-IN" sz="100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30</a:t>
                      </a:r>
                    </a:p>
                  </a:txBody>
                  <a:tcPr anchor="ctr"/>
                </a:tc>
                <a:tc>
                  <a:txBody>
                    <a:bodyPr/>
                    <a:lstStyle/>
                    <a:p>
                      <a:r>
                        <a:rPr lang="en-IN" sz="1000" dirty="0">
                          <a:latin typeface="Times New Roman" panose="02020603050405020304" pitchFamily="18" charset="0"/>
                          <a:cs typeface="Times New Roman" panose="02020603050405020304" pitchFamily="18" charset="0"/>
                        </a:rPr>
                        <a:t>Driver’s First Name, should match driver's ID proof</a:t>
                      </a:r>
                    </a:p>
                  </a:txBody>
                  <a:tcPr anchor="ctr"/>
                </a:tc>
                <a:tc>
                  <a:txBody>
                    <a:bodyPr/>
                    <a:lstStyle/>
                    <a:p>
                      <a:r>
                        <a:rPr lang="en-IN" sz="1000" dirty="0">
                          <a:latin typeface="Times New Roman" panose="02020603050405020304" pitchFamily="18" charset="0"/>
                          <a:cs typeface="Times New Roman" panose="02020603050405020304" pitchFamily="18" charset="0"/>
                        </a:rPr>
                        <a:t>”Ayush"</a:t>
                      </a:r>
                    </a:p>
                  </a:txBody>
                  <a:tcPr anchor="ctr"/>
                </a:tc>
                <a:extLst>
                  <a:ext uri="{0D108BD9-81ED-4DB2-BD59-A6C34878D82A}">
                    <a16:rowId xmlns:a16="http://schemas.microsoft.com/office/drawing/2014/main" val="4257525212"/>
                  </a:ext>
                </a:extLst>
              </a:tr>
              <a:tr h="409845">
                <a:tc>
                  <a:txBody>
                    <a:bodyPr/>
                    <a:lstStyle/>
                    <a:p>
                      <a:r>
                        <a:rPr lang="en-IN" sz="1000">
                          <a:latin typeface="Times New Roman" panose="02020603050405020304" pitchFamily="18" charset="0"/>
                          <a:cs typeface="Times New Roman" panose="02020603050405020304" pitchFamily="18" charset="0"/>
                        </a:rPr>
                        <a:t>Driver_Contact_ID</a:t>
                      </a:r>
                    </a:p>
                  </a:txBody>
                  <a:tcPr anchor="ctr"/>
                </a:tc>
                <a:tc>
                  <a:txBody>
                    <a:bodyPr/>
                    <a:lstStyle/>
                    <a:p>
                      <a:r>
                        <a:rPr lang="en-IN" sz="1000">
                          <a:latin typeface="Times New Roman" panose="02020603050405020304" pitchFamily="18" charset="0"/>
                          <a:cs typeface="Times New Roman" panose="02020603050405020304" pitchFamily="18" charset="0"/>
                        </a:rPr>
                        <a:t>INT</a:t>
                      </a:r>
                    </a:p>
                  </a:txBody>
                  <a:tcPr anchor="ctr"/>
                </a:tc>
                <a:tc>
                  <a:txBody>
                    <a:bodyPr/>
                    <a:lstStyle/>
                    <a:p>
                      <a:r>
                        <a:rPr lang="en-IN" sz="1000" dirty="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Foreign Key to Driver_Contact_Info</a:t>
                      </a:r>
                    </a:p>
                  </a:txBody>
                  <a:tcPr anchor="ctr"/>
                </a:tc>
                <a:tc>
                  <a:txBody>
                    <a:bodyPr/>
                    <a:lstStyle/>
                    <a:p>
                      <a:r>
                        <a:rPr lang="en-IN" sz="1000">
                          <a:latin typeface="Times New Roman" panose="02020603050405020304" pitchFamily="18" charset="0"/>
                          <a:cs typeface="Times New Roman" panose="02020603050405020304" pitchFamily="18" charset="0"/>
                        </a:rPr>
                        <a:t>6001</a:t>
                      </a:r>
                    </a:p>
                  </a:txBody>
                  <a:tcPr anchor="ctr"/>
                </a:tc>
                <a:extLst>
                  <a:ext uri="{0D108BD9-81ED-4DB2-BD59-A6C34878D82A}">
                    <a16:rowId xmlns:a16="http://schemas.microsoft.com/office/drawing/2014/main" val="330220798"/>
                  </a:ext>
                </a:extLst>
              </a:tr>
              <a:tr h="523691">
                <a:tc>
                  <a:txBody>
                    <a:bodyPr/>
                    <a:lstStyle/>
                    <a:p>
                      <a:r>
                        <a:rPr lang="en-IN" sz="1000">
                          <a:latin typeface="Times New Roman" panose="02020603050405020304" pitchFamily="18" charset="0"/>
                          <a:cs typeface="Times New Roman" panose="02020603050405020304" pitchFamily="18" charset="0"/>
                        </a:rPr>
                        <a:t>Visitor_ID</a:t>
                      </a:r>
                    </a:p>
                  </a:txBody>
                  <a:tcPr anchor="ctr"/>
                </a:tc>
                <a:tc>
                  <a:txBody>
                    <a:bodyPr/>
                    <a:lstStyle/>
                    <a:p>
                      <a:r>
                        <a:rPr lang="en-IN" sz="1000">
                          <a:latin typeface="Times New Roman" panose="02020603050405020304" pitchFamily="18" charset="0"/>
                          <a:cs typeface="Times New Roman" panose="02020603050405020304" pitchFamily="18" charset="0"/>
                        </a:rPr>
                        <a:t>INT</a:t>
                      </a:r>
                    </a:p>
                  </a:txBody>
                  <a:tcPr anchor="ctr"/>
                </a:tc>
                <a:tc>
                  <a:txBody>
                    <a:bodyPr/>
                    <a:lstStyle/>
                    <a:p>
                      <a:r>
                        <a:rPr lang="en-IN" sz="100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Foreign Key to Visitor, if vehicle is associated with a visitor</a:t>
                      </a:r>
                    </a:p>
                  </a:txBody>
                  <a:tcPr anchor="ctr"/>
                </a:tc>
                <a:tc>
                  <a:txBody>
                    <a:bodyPr/>
                    <a:lstStyle/>
                    <a:p>
                      <a:r>
                        <a:rPr lang="en-IN" sz="1000" dirty="0">
                          <a:latin typeface="Times New Roman" panose="02020603050405020304" pitchFamily="18" charset="0"/>
                          <a:cs typeface="Times New Roman" panose="02020603050405020304" pitchFamily="18" charset="0"/>
                        </a:rPr>
                        <a:t>NULL</a:t>
                      </a:r>
                    </a:p>
                  </a:txBody>
                  <a:tcPr anchor="ctr"/>
                </a:tc>
                <a:extLst>
                  <a:ext uri="{0D108BD9-81ED-4DB2-BD59-A6C34878D82A}">
                    <a16:rowId xmlns:a16="http://schemas.microsoft.com/office/drawing/2014/main" val="1116026912"/>
                  </a:ext>
                </a:extLst>
              </a:tr>
            </a:tbl>
          </a:graphicData>
        </a:graphic>
      </p:graphicFrame>
      <p:graphicFrame>
        <p:nvGraphicFramePr>
          <p:cNvPr id="20" name="Table 19">
            <a:extLst>
              <a:ext uri="{FF2B5EF4-FFF2-40B4-BE49-F238E27FC236}">
                <a16:creationId xmlns:a16="http://schemas.microsoft.com/office/drawing/2014/main" id="{F78C373A-6738-4800-C5E1-39432FBE62C3}"/>
              </a:ext>
            </a:extLst>
          </p:cNvPr>
          <p:cNvGraphicFramePr>
            <a:graphicFrameLocks noGrp="1"/>
          </p:cNvGraphicFramePr>
          <p:nvPr>
            <p:extLst>
              <p:ext uri="{D42A27DB-BD31-4B8C-83A1-F6EECF244321}">
                <p14:modId xmlns:p14="http://schemas.microsoft.com/office/powerpoint/2010/main" val="2787042872"/>
              </p:ext>
            </p:extLst>
          </p:nvPr>
        </p:nvGraphicFramePr>
        <p:xfrm>
          <a:off x="6677246" y="3337569"/>
          <a:ext cx="5069955" cy="2866317"/>
        </p:xfrm>
        <a:graphic>
          <a:graphicData uri="http://schemas.openxmlformats.org/drawingml/2006/table">
            <a:tbl>
              <a:tblPr firstRow="1" bandRow="1">
                <a:tableStyleId>{5C22544A-7EE6-4342-B048-85BDC9FD1C3A}</a:tableStyleId>
              </a:tblPr>
              <a:tblGrid>
                <a:gridCol w="1307805">
                  <a:extLst>
                    <a:ext uri="{9D8B030D-6E8A-4147-A177-3AD203B41FA5}">
                      <a16:colId xmlns:a16="http://schemas.microsoft.com/office/drawing/2014/main" val="2882038544"/>
                    </a:ext>
                  </a:extLst>
                </a:gridCol>
                <a:gridCol w="871870">
                  <a:extLst>
                    <a:ext uri="{9D8B030D-6E8A-4147-A177-3AD203B41FA5}">
                      <a16:colId xmlns:a16="http://schemas.microsoft.com/office/drawing/2014/main" val="2545321033"/>
                    </a:ext>
                  </a:extLst>
                </a:gridCol>
                <a:gridCol w="584791">
                  <a:extLst>
                    <a:ext uri="{9D8B030D-6E8A-4147-A177-3AD203B41FA5}">
                      <a16:colId xmlns:a16="http://schemas.microsoft.com/office/drawing/2014/main" val="2108952259"/>
                    </a:ext>
                  </a:extLst>
                </a:gridCol>
                <a:gridCol w="1291498">
                  <a:extLst>
                    <a:ext uri="{9D8B030D-6E8A-4147-A177-3AD203B41FA5}">
                      <a16:colId xmlns:a16="http://schemas.microsoft.com/office/drawing/2014/main" val="1668454629"/>
                    </a:ext>
                  </a:extLst>
                </a:gridCol>
                <a:gridCol w="1013991">
                  <a:extLst>
                    <a:ext uri="{9D8B030D-6E8A-4147-A177-3AD203B41FA5}">
                      <a16:colId xmlns:a16="http://schemas.microsoft.com/office/drawing/2014/main" val="3127432351"/>
                    </a:ext>
                  </a:extLst>
                </a:gridCol>
              </a:tblGrid>
              <a:tr h="421041">
                <a:tc>
                  <a:txBody>
                    <a:bodyPr/>
                    <a:lstStyle/>
                    <a:p>
                      <a:r>
                        <a:rPr lang="en-IN" sz="1000" dirty="0">
                          <a:latin typeface="Times New Roman" panose="02020603050405020304" pitchFamily="18" charset="0"/>
                          <a:cs typeface="Times New Roman" panose="02020603050405020304" pitchFamily="18" charset="0"/>
                        </a:rPr>
                        <a:t>Attribute</a:t>
                      </a:r>
                    </a:p>
                  </a:txBody>
                  <a:tcPr anchor="ctr"/>
                </a:tc>
                <a:tc>
                  <a:txBody>
                    <a:bodyPr/>
                    <a:lstStyle/>
                    <a:p>
                      <a:r>
                        <a:rPr lang="en-IN" sz="1000" dirty="0">
                          <a:latin typeface="Times New Roman" panose="02020603050405020304" pitchFamily="18" charset="0"/>
                          <a:cs typeface="Times New Roman" panose="02020603050405020304" pitchFamily="18" charset="0"/>
                        </a:rPr>
                        <a:t>Data Type</a:t>
                      </a:r>
                    </a:p>
                  </a:txBody>
                  <a:tcPr anchor="ctr"/>
                </a:tc>
                <a:tc>
                  <a:txBody>
                    <a:bodyPr/>
                    <a:lstStyle/>
                    <a:p>
                      <a:r>
                        <a:rPr lang="en-IN" sz="1000" dirty="0">
                          <a:latin typeface="Times New Roman" panose="02020603050405020304" pitchFamily="18" charset="0"/>
                          <a:cs typeface="Times New Roman" panose="02020603050405020304" pitchFamily="18" charset="0"/>
                        </a:rPr>
                        <a:t>Field Size</a:t>
                      </a:r>
                    </a:p>
                  </a:txBody>
                  <a:tcPr anchor="ctr"/>
                </a:tc>
                <a:tc>
                  <a:txBody>
                    <a:bodyPr/>
                    <a:lstStyle/>
                    <a:p>
                      <a:r>
                        <a:rPr lang="en-IN" sz="1000">
                          <a:latin typeface="Times New Roman" panose="02020603050405020304" pitchFamily="18" charset="0"/>
                          <a:cs typeface="Times New Roman" panose="02020603050405020304" pitchFamily="18" charset="0"/>
                        </a:rPr>
                        <a:t>Remark</a:t>
                      </a:r>
                    </a:p>
                  </a:txBody>
                  <a:tcPr anchor="ctr"/>
                </a:tc>
                <a:tc>
                  <a:txBody>
                    <a:bodyPr/>
                    <a:lstStyle/>
                    <a:p>
                      <a:r>
                        <a:rPr lang="en-IN" sz="1000">
                          <a:latin typeface="Times New Roman" panose="02020603050405020304" pitchFamily="18" charset="0"/>
                          <a:cs typeface="Times New Roman" panose="02020603050405020304" pitchFamily="18" charset="0"/>
                        </a:rPr>
                        <a:t>Example Value</a:t>
                      </a:r>
                    </a:p>
                  </a:txBody>
                  <a:tcPr anchor="ctr"/>
                </a:tc>
                <a:extLst>
                  <a:ext uri="{0D108BD9-81ED-4DB2-BD59-A6C34878D82A}">
                    <a16:rowId xmlns:a16="http://schemas.microsoft.com/office/drawing/2014/main" val="575927571"/>
                  </a:ext>
                </a:extLst>
              </a:tr>
              <a:tr h="394051">
                <a:tc>
                  <a:txBody>
                    <a:bodyPr/>
                    <a:lstStyle/>
                    <a:p>
                      <a:r>
                        <a:rPr lang="en-IN" sz="1000">
                          <a:latin typeface="Times New Roman" panose="02020603050405020304" pitchFamily="18" charset="0"/>
                          <a:cs typeface="Times New Roman" panose="02020603050405020304" pitchFamily="18" charset="0"/>
                        </a:rPr>
                        <a:t>Visitor_ID</a:t>
                      </a:r>
                    </a:p>
                  </a:txBody>
                  <a:tcPr anchor="ctr"/>
                </a:tc>
                <a:tc>
                  <a:txBody>
                    <a:bodyPr/>
                    <a:lstStyle/>
                    <a:p>
                      <a:r>
                        <a:rPr lang="en-IN" sz="1000">
                          <a:latin typeface="Times New Roman" panose="02020603050405020304" pitchFamily="18" charset="0"/>
                          <a:cs typeface="Times New Roman" panose="02020603050405020304" pitchFamily="18" charset="0"/>
                        </a:rPr>
                        <a:t>INT</a:t>
                      </a:r>
                    </a:p>
                  </a:txBody>
                  <a:tcPr anchor="ctr"/>
                </a:tc>
                <a:tc>
                  <a:txBody>
                    <a:bodyPr/>
                    <a:lstStyle/>
                    <a:p>
                      <a:r>
                        <a:rPr lang="en-IN" sz="1000" dirty="0">
                          <a:latin typeface="Times New Roman" panose="02020603050405020304" pitchFamily="18" charset="0"/>
                          <a:cs typeface="Times New Roman" panose="02020603050405020304" pitchFamily="18" charset="0"/>
                        </a:rPr>
                        <a:t>10</a:t>
                      </a:r>
                    </a:p>
                  </a:txBody>
                  <a:tcPr anchor="ctr"/>
                </a:tc>
                <a:tc>
                  <a:txBody>
                    <a:bodyPr/>
                    <a:lstStyle/>
                    <a:p>
                      <a:r>
                        <a:rPr lang="en-IN" sz="1000" dirty="0">
                          <a:latin typeface="Times New Roman" panose="02020603050405020304" pitchFamily="18" charset="0"/>
                          <a:cs typeface="Times New Roman" panose="02020603050405020304" pitchFamily="18" charset="0"/>
                        </a:rPr>
                        <a:t>Primary Key</a:t>
                      </a:r>
                    </a:p>
                  </a:txBody>
                  <a:tcPr anchor="ctr"/>
                </a:tc>
                <a:tc>
                  <a:txBody>
                    <a:bodyPr/>
                    <a:lstStyle/>
                    <a:p>
                      <a:r>
                        <a:rPr lang="en-IN" sz="1000">
                          <a:latin typeface="Times New Roman" panose="02020603050405020304" pitchFamily="18" charset="0"/>
                          <a:cs typeface="Times New Roman" panose="02020603050405020304" pitchFamily="18" charset="0"/>
                        </a:rPr>
                        <a:t>7001</a:t>
                      </a:r>
                    </a:p>
                  </a:txBody>
                  <a:tcPr anchor="ctr"/>
                </a:tc>
                <a:extLst>
                  <a:ext uri="{0D108BD9-81ED-4DB2-BD59-A6C34878D82A}">
                    <a16:rowId xmlns:a16="http://schemas.microsoft.com/office/drawing/2014/main" val="2965576088"/>
                  </a:ext>
                </a:extLst>
              </a:tr>
              <a:tr h="394051">
                <a:tc>
                  <a:txBody>
                    <a:bodyPr/>
                    <a:lstStyle/>
                    <a:p>
                      <a:r>
                        <a:rPr lang="en-IN" sz="1000">
                          <a:latin typeface="Times New Roman" panose="02020603050405020304" pitchFamily="18" charset="0"/>
                          <a:cs typeface="Times New Roman" panose="02020603050405020304" pitchFamily="18" charset="0"/>
                        </a:rPr>
                        <a:t>First_Name</a:t>
                      </a:r>
                    </a:p>
                  </a:txBody>
                  <a:tcPr anchor="ctr"/>
                </a:tc>
                <a:tc>
                  <a:txBody>
                    <a:bodyPr/>
                    <a:lstStyle/>
                    <a:p>
                      <a:r>
                        <a:rPr lang="en-IN" sz="100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30</a:t>
                      </a:r>
                    </a:p>
                  </a:txBody>
                  <a:tcPr anchor="ctr"/>
                </a:tc>
                <a:tc>
                  <a:txBody>
                    <a:bodyPr/>
                    <a:lstStyle/>
                    <a:p>
                      <a:r>
                        <a:rPr lang="en-IN" sz="1000">
                          <a:latin typeface="Times New Roman" panose="02020603050405020304" pitchFamily="18" charset="0"/>
                          <a:cs typeface="Times New Roman" panose="02020603050405020304" pitchFamily="18" charset="0"/>
                        </a:rPr>
                        <a:t>Visitor's first name</a:t>
                      </a:r>
                    </a:p>
                  </a:txBody>
                  <a:tcPr anchor="ctr"/>
                </a:tc>
                <a:tc>
                  <a:txBody>
                    <a:bodyPr/>
                    <a:lstStyle/>
                    <a:p>
                      <a:r>
                        <a:rPr lang="en-IN" sz="1000" dirty="0">
                          <a:latin typeface="Times New Roman" panose="02020603050405020304" pitchFamily="18" charset="0"/>
                          <a:cs typeface="Times New Roman" panose="02020603050405020304" pitchFamily="18" charset="0"/>
                        </a:rPr>
                        <a:t>”Aniket"</a:t>
                      </a:r>
                    </a:p>
                  </a:txBody>
                  <a:tcPr anchor="ctr"/>
                </a:tc>
                <a:extLst>
                  <a:ext uri="{0D108BD9-81ED-4DB2-BD59-A6C34878D82A}">
                    <a16:rowId xmlns:a16="http://schemas.microsoft.com/office/drawing/2014/main" val="3096074828"/>
                  </a:ext>
                </a:extLst>
              </a:tr>
              <a:tr h="421041">
                <a:tc>
                  <a:txBody>
                    <a:bodyPr/>
                    <a:lstStyle/>
                    <a:p>
                      <a:r>
                        <a:rPr lang="en-IN" sz="1000" dirty="0">
                          <a:latin typeface="Times New Roman" panose="02020603050405020304" pitchFamily="18" charset="0"/>
                          <a:cs typeface="Times New Roman" panose="02020603050405020304" pitchFamily="18" charset="0"/>
                        </a:rPr>
                        <a:t>Middle_Name</a:t>
                      </a:r>
                    </a:p>
                  </a:txBody>
                  <a:tcPr anchor="ctr"/>
                </a:tc>
                <a:tc>
                  <a:txBody>
                    <a:bodyPr/>
                    <a:lstStyle/>
                    <a:p>
                      <a:r>
                        <a:rPr lang="en-IN" sz="1000" dirty="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Optional, visitor's middle name</a:t>
                      </a:r>
                    </a:p>
                  </a:txBody>
                  <a:tcPr anchor="ctr"/>
                </a:tc>
                <a:tc>
                  <a:txBody>
                    <a:bodyPr/>
                    <a:lstStyle/>
                    <a:p>
                      <a:r>
                        <a:rPr lang="en-IN" sz="1000" dirty="0">
                          <a:latin typeface="Times New Roman" panose="02020603050405020304" pitchFamily="18" charset="0"/>
                          <a:cs typeface="Times New Roman" panose="02020603050405020304" pitchFamily="18" charset="0"/>
                        </a:rPr>
                        <a:t>”Singh."</a:t>
                      </a:r>
                    </a:p>
                  </a:txBody>
                  <a:tcPr anchor="ctr"/>
                </a:tc>
                <a:extLst>
                  <a:ext uri="{0D108BD9-81ED-4DB2-BD59-A6C34878D82A}">
                    <a16:rowId xmlns:a16="http://schemas.microsoft.com/office/drawing/2014/main" val="1346265553"/>
                  </a:ext>
                </a:extLst>
              </a:tr>
              <a:tr h="394051">
                <a:tc>
                  <a:txBody>
                    <a:bodyPr/>
                    <a:lstStyle/>
                    <a:p>
                      <a:r>
                        <a:rPr lang="en-IN" sz="1000">
                          <a:latin typeface="Times New Roman" panose="02020603050405020304" pitchFamily="18" charset="0"/>
                          <a:cs typeface="Times New Roman" panose="02020603050405020304" pitchFamily="18" charset="0"/>
                        </a:rPr>
                        <a:t>Last_Name</a:t>
                      </a:r>
                    </a:p>
                  </a:txBody>
                  <a:tcPr anchor="ctr"/>
                </a:tc>
                <a:tc>
                  <a:txBody>
                    <a:bodyPr/>
                    <a:lstStyle/>
                    <a:p>
                      <a:r>
                        <a:rPr lang="en-IN" sz="1000">
                          <a:latin typeface="Times New Roman" panose="02020603050405020304" pitchFamily="18" charset="0"/>
                          <a:cs typeface="Times New Roman" panose="02020603050405020304" pitchFamily="18" charset="0"/>
                        </a:rPr>
                        <a:t>VARCHAR</a:t>
                      </a:r>
                    </a:p>
                  </a:txBody>
                  <a:tcPr anchor="ctr"/>
                </a:tc>
                <a:tc>
                  <a:txBody>
                    <a:bodyPr/>
                    <a:lstStyle/>
                    <a:p>
                      <a:r>
                        <a:rPr lang="en-IN" sz="1000" dirty="0">
                          <a:latin typeface="Times New Roman" panose="02020603050405020304" pitchFamily="18" charset="0"/>
                          <a:cs typeface="Times New Roman" panose="02020603050405020304" pitchFamily="18" charset="0"/>
                        </a:rPr>
                        <a:t>30</a:t>
                      </a:r>
                    </a:p>
                  </a:txBody>
                  <a:tcPr anchor="ctr"/>
                </a:tc>
                <a:tc>
                  <a:txBody>
                    <a:bodyPr/>
                    <a:lstStyle/>
                    <a:p>
                      <a:r>
                        <a:rPr lang="en-IN" sz="1000">
                          <a:latin typeface="Times New Roman" panose="02020603050405020304" pitchFamily="18" charset="0"/>
                          <a:cs typeface="Times New Roman" panose="02020603050405020304" pitchFamily="18" charset="0"/>
                        </a:rPr>
                        <a:t>Visitor's last name</a:t>
                      </a:r>
                    </a:p>
                  </a:txBody>
                  <a:tcPr anchor="ctr"/>
                </a:tc>
                <a:tc>
                  <a:txBody>
                    <a:bodyPr/>
                    <a:lstStyle/>
                    <a:p>
                      <a:r>
                        <a:rPr lang="en-IN" sz="1000" dirty="0">
                          <a:latin typeface="Times New Roman" panose="02020603050405020304" pitchFamily="18" charset="0"/>
                          <a:cs typeface="Times New Roman" panose="02020603050405020304" pitchFamily="18" charset="0"/>
                        </a:rPr>
                        <a:t>”Yadav"</a:t>
                      </a:r>
                    </a:p>
                  </a:txBody>
                  <a:tcPr anchor="ctr"/>
                </a:tc>
                <a:extLst>
                  <a:ext uri="{0D108BD9-81ED-4DB2-BD59-A6C34878D82A}">
                    <a16:rowId xmlns:a16="http://schemas.microsoft.com/office/drawing/2014/main" val="247241722"/>
                  </a:ext>
                </a:extLst>
              </a:tr>
              <a:tr h="421041">
                <a:tc>
                  <a:txBody>
                    <a:bodyPr/>
                    <a:lstStyle/>
                    <a:p>
                      <a:r>
                        <a:rPr lang="en-IN" sz="1000">
                          <a:latin typeface="Times New Roman" panose="02020603050405020304" pitchFamily="18" charset="0"/>
                          <a:cs typeface="Times New Roman" panose="02020603050405020304" pitchFamily="18" charset="0"/>
                        </a:rPr>
                        <a:t>Visitor_Contact_ID</a:t>
                      </a:r>
                    </a:p>
                  </a:txBody>
                  <a:tcPr anchor="ctr"/>
                </a:tc>
                <a:tc>
                  <a:txBody>
                    <a:bodyPr/>
                    <a:lstStyle/>
                    <a:p>
                      <a:r>
                        <a:rPr lang="en-IN" sz="1000">
                          <a:latin typeface="Times New Roman" panose="02020603050405020304" pitchFamily="18" charset="0"/>
                          <a:cs typeface="Times New Roman" panose="02020603050405020304" pitchFamily="18" charset="0"/>
                        </a:rPr>
                        <a:t>INT</a:t>
                      </a:r>
                    </a:p>
                  </a:txBody>
                  <a:tcPr anchor="ctr"/>
                </a:tc>
                <a:tc>
                  <a:txBody>
                    <a:bodyPr/>
                    <a:lstStyle/>
                    <a:p>
                      <a:r>
                        <a:rPr lang="en-IN" sz="100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Foreign Key to Visitor_Contact_Info</a:t>
                      </a:r>
                    </a:p>
                  </a:txBody>
                  <a:tcPr anchor="ctr"/>
                </a:tc>
                <a:tc>
                  <a:txBody>
                    <a:bodyPr/>
                    <a:lstStyle/>
                    <a:p>
                      <a:r>
                        <a:rPr lang="en-IN" sz="1000">
                          <a:latin typeface="Times New Roman" panose="02020603050405020304" pitchFamily="18" charset="0"/>
                          <a:cs typeface="Times New Roman" panose="02020603050405020304" pitchFamily="18" charset="0"/>
                        </a:rPr>
                        <a:t>8001</a:t>
                      </a:r>
                    </a:p>
                  </a:txBody>
                  <a:tcPr anchor="ctr"/>
                </a:tc>
                <a:extLst>
                  <a:ext uri="{0D108BD9-81ED-4DB2-BD59-A6C34878D82A}">
                    <a16:rowId xmlns:a16="http://schemas.microsoft.com/office/drawing/2014/main" val="1974203932"/>
                  </a:ext>
                </a:extLst>
              </a:tr>
              <a:tr h="421041">
                <a:tc>
                  <a:txBody>
                    <a:bodyPr/>
                    <a:lstStyle/>
                    <a:p>
                      <a:r>
                        <a:rPr lang="en-IN" sz="1000">
                          <a:latin typeface="Times New Roman" panose="02020603050405020304" pitchFamily="18" charset="0"/>
                          <a:cs typeface="Times New Roman" panose="02020603050405020304" pitchFamily="18" charset="0"/>
                        </a:rPr>
                        <a:t>Visitor_ID_Proof_ID</a:t>
                      </a:r>
                    </a:p>
                  </a:txBody>
                  <a:tcPr anchor="ctr"/>
                </a:tc>
                <a:tc>
                  <a:txBody>
                    <a:bodyPr/>
                    <a:lstStyle/>
                    <a:p>
                      <a:r>
                        <a:rPr lang="en-IN" sz="1000">
                          <a:latin typeface="Times New Roman" panose="02020603050405020304" pitchFamily="18" charset="0"/>
                          <a:cs typeface="Times New Roman" panose="02020603050405020304" pitchFamily="18" charset="0"/>
                        </a:rPr>
                        <a:t>INT</a:t>
                      </a:r>
                    </a:p>
                  </a:txBody>
                  <a:tcPr anchor="ctr"/>
                </a:tc>
                <a:tc>
                  <a:txBody>
                    <a:bodyPr/>
                    <a:lstStyle/>
                    <a:p>
                      <a:r>
                        <a:rPr lang="en-IN" sz="1000">
                          <a:latin typeface="Times New Roman" panose="02020603050405020304" pitchFamily="18" charset="0"/>
                          <a:cs typeface="Times New Roman" panose="02020603050405020304" pitchFamily="18" charset="0"/>
                        </a:rPr>
                        <a:t>10</a:t>
                      </a:r>
                    </a:p>
                  </a:txBody>
                  <a:tcPr anchor="ctr"/>
                </a:tc>
                <a:tc>
                  <a:txBody>
                    <a:bodyPr/>
                    <a:lstStyle/>
                    <a:p>
                      <a:r>
                        <a:rPr lang="en-IN" sz="1000">
                          <a:latin typeface="Times New Roman" panose="02020603050405020304" pitchFamily="18" charset="0"/>
                          <a:cs typeface="Times New Roman" panose="02020603050405020304" pitchFamily="18" charset="0"/>
                        </a:rPr>
                        <a:t>Foreign Key to Visitor_ID_Proof</a:t>
                      </a:r>
                    </a:p>
                  </a:txBody>
                  <a:tcPr anchor="ctr"/>
                </a:tc>
                <a:tc>
                  <a:txBody>
                    <a:bodyPr/>
                    <a:lstStyle/>
                    <a:p>
                      <a:r>
                        <a:rPr lang="en-IN" sz="1000" dirty="0">
                          <a:latin typeface="Times New Roman" panose="02020603050405020304" pitchFamily="18" charset="0"/>
                          <a:cs typeface="Times New Roman" panose="02020603050405020304" pitchFamily="18" charset="0"/>
                        </a:rPr>
                        <a:t>9001</a:t>
                      </a:r>
                    </a:p>
                  </a:txBody>
                  <a:tcPr anchor="ctr"/>
                </a:tc>
                <a:extLst>
                  <a:ext uri="{0D108BD9-81ED-4DB2-BD59-A6C34878D82A}">
                    <a16:rowId xmlns:a16="http://schemas.microsoft.com/office/drawing/2014/main" val="3242290656"/>
                  </a:ext>
                </a:extLst>
              </a:tr>
            </a:tbl>
          </a:graphicData>
        </a:graphic>
      </p:graphicFrame>
    </p:spTree>
    <p:extLst>
      <p:ext uri="{BB962C8B-B14F-4D97-AF65-F5344CB8AC3E}">
        <p14:creationId xmlns:p14="http://schemas.microsoft.com/office/powerpoint/2010/main" val="42364391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TotalTime>
  <Words>1189</Words>
  <Application>Microsoft Macintosh PowerPoint</Application>
  <PresentationFormat>Widescreen</PresentationFormat>
  <Paragraphs>169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Times New Roman</vt:lpstr>
      <vt:lpstr>Office 2013 - 2022 Theme</vt:lpstr>
      <vt:lpstr>Apartment Management System</vt:lpstr>
      <vt:lpstr>INTRODUCTION</vt:lpstr>
      <vt:lpstr>PowerPoint Presentation</vt:lpstr>
      <vt:lpstr>Requirements</vt:lpstr>
      <vt:lpstr>PowerPoint Presentation</vt:lpstr>
      <vt:lpstr>ER-Diagram for Apartment Management System</vt:lpstr>
      <vt:lpstr>PowerPoint Presentation</vt:lpstr>
      <vt:lpstr>Relational Model Structure</vt:lpstr>
      <vt:lpstr>Data Dictionary</vt:lpstr>
      <vt:lpstr>Data Dictionary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Apartment Management System</dc:title>
  <dc:creator>ayush bajpai</dc:creator>
  <cp:lastModifiedBy>ayush bajpai</cp:lastModifiedBy>
  <cp:revision>7</cp:revision>
  <dcterms:created xsi:type="dcterms:W3CDTF">2024-10-26T10:17:06Z</dcterms:created>
  <dcterms:modified xsi:type="dcterms:W3CDTF">2024-11-04T10:26:12Z</dcterms:modified>
</cp:coreProperties>
</file>