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34.xml" ContentType="application/vnd.openxmlformats-officedocument.presentationml.slide+xml"/>
  <Override PartName="/ppt/slides/slide74.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00.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2"/>
  </p:notesMasterIdLst>
  <p:handoutMasterIdLst>
    <p:handoutMasterId r:id="rId103"/>
  </p:handoutMasterIdLst>
  <p:sldIdLst>
    <p:sldId id="364" r:id="rId2"/>
    <p:sldId id="766" r:id="rId3"/>
    <p:sldId id="767" r:id="rId4"/>
    <p:sldId id="768" r:id="rId5"/>
    <p:sldId id="769" r:id="rId6"/>
    <p:sldId id="770" r:id="rId7"/>
    <p:sldId id="771" r:id="rId8"/>
    <p:sldId id="772" r:id="rId9"/>
    <p:sldId id="773" r:id="rId10"/>
    <p:sldId id="774" r:id="rId11"/>
    <p:sldId id="775" r:id="rId12"/>
    <p:sldId id="776" r:id="rId13"/>
    <p:sldId id="777" r:id="rId14"/>
    <p:sldId id="778" r:id="rId15"/>
    <p:sldId id="779" r:id="rId16"/>
    <p:sldId id="819" r:id="rId17"/>
    <p:sldId id="780" r:id="rId18"/>
    <p:sldId id="781" r:id="rId19"/>
    <p:sldId id="782" r:id="rId20"/>
    <p:sldId id="783" r:id="rId21"/>
    <p:sldId id="784" r:id="rId22"/>
    <p:sldId id="785" r:id="rId23"/>
    <p:sldId id="786" r:id="rId24"/>
    <p:sldId id="787" r:id="rId25"/>
    <p:sldId id="788" r:id="rId26"/>
    <p:sldId id="789" r:id="rId27"/>
    <p:sldId id="820" r:id="rId28"/>
    <p:sldId id="821" r:id="rId29"/>
    <p:sldId id="790" r:id="rId30"/>
    <p:sldId id="791" r:id="rId31"/>
    <p:sldId id="792" r:id="rId32"/>
    <p:sldId id="793" r:id="rId33"/>
    <p:sldId id="794" r:id="rId34"/>
    <p:sldId id="795" r:id="rId35"/>
    <p:sldId id="796" r:id="rId36"/>
    <p:sldId id="822" r:id="rId37"/>
    <p:sldId id="823" r:id="rId38"/>
    <p:sldId id="824" r:id="rId39"/>
    <p:sldId id="825" r:id="rId40"/>
    <p:sldId id="797" r:id="rId41"/>
    <p:sldId id="798" r:id="rId42"/>
    <p:sldId id="799" r:id="rId43"/>
    <p:sldId id="800" r:id="rId44"/>
    <p:sldId id="801" r:id="rId45"/>
    <p:sldId id="802" r:id="rId46"/>
    <p:sldId id="803" r:id="rId47"/>
    <p:sldId id="828" r:id="rId48"/>
    <p:sldId id="826" r:id="rId49"/>
    <p:sldId id="804" r:id="rId50"/>
    <p:sldId id="805" r:id="rId51"/>
    <p:sldId id="807" r:id="rId52"/>
    <p:sldId id="808" r:id="rId53"/>
    <p:sldId id="809" r:id="rId54"/>
    <p:sldId id="810" r:id="rId55"/>
    <p:sldId id="869" r:id="rId56"/>
    <p:sldId id="811" r:id="rId57"/>
    <p:sldId id="812" r:id="rId58"/>
    <p:sldId id="813" r:id="rId59"/>
    <p:sldId id="814" r:id="rId60"/>
    <p:sldId id="815" r:id="rId61"/>
    <p:sldId id="829" r:id="rId62"/>
    <p:sldId id="816" r:id="rId63"/>
    <p:sldId id="868" r:id="rId64"/>
    <p:sldId id="827" r:id="rId65"/>
    <p:sldId id="830" r:id="rId66"/>
    <p:sldId id="831" r:id="rId67"/>
    <p:sldId id="832" r:id="rId68"/>
    <p:sldId id="870" r:id="rId69"/>
    <p:sldId id="833" r:id="rId70"/>
    <p:sldId id="835" r:id="rId71"/>
    <p:sldId id="834" r:id="rId72"/>
    <p:sldId id="836" r:id="rId73"/>
    <p:sldId id="837" r:id="rId74"/>
    <p:sldId id="838" r:id="rId75"/>
    <p:sldId id="839" r:id="rId76"/>
    <p:sldId id="840" r:id="rId77"/>
    <p:sldId id="845" r:id="rId78"/>
    <p:sldId id="846" r:id="rId79"/>
    <p:sldId id="847" r:id="rId80"/>
    <p:sldId id="848" r:id="rId81"/>
    <p:sldId id="849" r:id="rId82"/>
    <p:sldId id="850" r:id="rId83"/>
    <p:sldId id="841" r:id="rId84"/>
    <p:sldId id="842" r:id="rId85"/>
    <p:sldId id="843" r:id="rId86"/>
    <p:sldId id="844" r:id="rId87"/>
    <p:sldId id="851" r:id="rId88"/>
    <p:sldId id="852" r:id="rId89"/>
    <p:sldId id="853" r:id="rId90"/>
    <p:sldId id="854" r:id="rId91"/>
    <p:sldId id="855" r:id="rId92"/>
    <p:sldId id="856" r:id="rId93"/>
    <p:sldId id="857" r:id="rId94"/>
    <p:sldId id="858" r:id="rId95"/>
    <p:sldId id="859" r:id="rId96"/>
    <p:sldId id="860" r:id="rId97"/>
    <p:sldId id="861" r:id="rId98"/>
    <p:sldId id="862" r:id="rId99"/>
    <p:sldId id="863" r:id="rId100"/>
    <p:sldId id="867" r:id="rId101"/>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FD5FF"/>
    <a:srgbClr val="000000"/>
    <a:srgbClr val="DF7A21"/>
    <a:srgbClr val="F09E22"/>
    <a:srgbClr val="F0710A"/>
    <a:srgbClr val="2760A1"/>
    <a:srgbClr val="B30000"/>
    <a:srgbClr val="700000"/>
    <a:srgbClr val="002776"/>
    <a:srgbClr val="002B8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4" autoAdjust="0"/>
    <p:restoredTop sz="96049" autoAdjust="0"/>
  </p:normalViewPr>
  <p:slideViewPr>
    <p:cSldViewPr>
      <p:cViewPr>
        <p:scale>
          <a:sx n="75" d="100"/>
          <a:sy n="75" d="100"/>
        </p:scale>
        <p:origin x="-1416" y="-378"/>
      </p:cViewPr>
      <p:guideLst>
        <p:guide orient="horz" pos="2784"/>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45" d="100"/>
          <a:sy n="45" d="100"/>
        </p:scale>
        <p:origin x="-2256" y="-96"/>
      </p:cViewPr>
      <p:guideLst>
        <p:guide orient="horz" pos="3132"/>
        <p:guide pos="213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customXml" Target="../customXml/item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ustomXml" Target="../customXml/item2.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74" cy="497603"/>
          </a:xfrm>
          <a:prstGeom prst="rect">
            <a:avLst/>
          </a:prstGeom>
        </p:spPr>
        <p:txBody>
          <a:bodyPr vert="horz" lIns="91308" tIns="45654" rIns="91308" bIns="45654" rtlCol="0"/>
          <a:lstStyle>
            <a:lvl1pPr algn="l">
              <a:defRPr sz="1200"/>
            </a:lvl1pPr>
          </a:lstStyle>
          <a:p>
            <a:endParaRPr lang="en-IN" dirty="0"/>
          </a:p>
        </p:txBody>
      </p:sp>
      <p:sp>
        <p:nvSpPr>
          <p:cNvPr id="4" name="Footer Placeholder 3"/>
          <p:cNvSpPr>
            <a:spLocks noGrp="1"/>
          </p:cNvSpPr>
          <p:nvPr>
            <p:ph type="ftr" sz="quarter" idx="2"/>
          </p:nvPr>
        </p:nvSpPr>
        <p:spPr>
          <a:xfrm>
            <a:off x="0" y="9443321"/>
            <a:ext cx="2930574" cy="497603"/>
          </a:xfrm>
          <a:prstGeom prst="rect">
            <a:avLst/>
          </a:prstGeom>
        </p:spPr>
        <p:txBody>
          <a:bodyPr vert="horz" lIns="91308" tIns="45654" rIns="91308" bIns="45654" rtlCol="0" anchor="b"/>
          <a:lstStyle>
            <a:lvl1pPr algn="l">
              <a:defRPr sz="1200"/>
            </a:lvl1pPr>
          </a:lstStyle>
          <a:p>
            <a:r>
              <a:rPr lang="en-IN" dirty="0" smtClean="0"/>
              <a:t>Confidential@ CDAC Copyright 2014</a:t>
            </a:r>
            <a:endParaRPr lang="en-IN" dirty="0"/>
          </a:p>
        </p:txBody>
      </p:sp>
      <p:sp>
        <p:nvSpPr>
          <p:cNvPr id="5" name="Slide Number Placeholder 4"/>
          <p:cNvSpPr>
            <a:spLocks noGrp="1"/>
          </p:cNvSpPr>
          <p:nvPr>
            <p:ph type="sldNum" sz="quarter" idx="3"/>
          </p:nvPr>
        </p:nvSpPr>
        <p:spPr>
          <a:xfrm>
            <a:off x="3829011" y="9443321"/>
            <a:ext cx="2930574" cy="497603"/>
          </a:xfrm>
          <a:prstGeom prst="rect">
            <a:avLst/>
          </a:prstGeom>
        </p:spPr>
        <p:txBody>
          <a:bodyPr vert="horz" lIns="91308" tIns="45654" rIns="91308" bIns="45654" rtlCol="0" anchor="b"/>
          <a:lstStyle>
            <a:lvl1pPr algn="r">
              <a:defRPr sz="1200"/>
            </a:lvl1pPr>
          </a:lstStyle>
          <a:p>
            <a:fld id="{E63A7922-F212-40EE-9163-E412B643920A}" type="slidenum">
              <a:rPr lang="en-IN" smtClean="0"/>
              <a:pPr/>
              <a:t>‹#›</a:t>
            </a:fld>
            <a:endParaRPr lang="en-IN" dirty="0"/>
          </a:p>
        </p:txBody>
      </p:sp>
    </p:spTree>
    <p:extLst>
      <p:ext uri="{BB962C8B-B14F-4D97-AF65-F5344CB8AC3E}">
        <p14:creationId xmlns="" xmlns:p14="http://schemas.microsoft.com/office/powerpoint/2010/main" val="30263893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29837" cy="497125"/>
          </a:xfrm>
          <a:prstGeom prst="rect">
            <a:avLst/>
          </a:prstGeom>
        </p:spPr>
        <p:txBody>
          <a:bodyPr vert="horz" lIns="91308" tIns="45654" rIns="91308" bIns="45654" rtlCol="0"/>
          <a:lstStyle>
            <a:lvl1pPr algn="l">
              <a:defRPr sz="1200"/>
            </a:lvl1pPr>
          </a:lstStyle>
          <a:p>
            <a:endParaRPr lang="en-IN" dirty="0"/>
          </a:p>
        </p:txBody>
      </p:sp>
      <p:sp>
        <p:nvSpPr>
          <p:cNvPr id="3" name="Date Placeholder 2"/>
          <p:cNvSpPr>
            <a:spLocks noGrp="1"/>
          </p:cNvSpPr>
          <p:nvPr>
            <p:ph type="dt" idx="1"/>
          </p:nvPr>
        </p:nvSpPr>
        <p:spPr>
          <a:xfrm>
            <a:off x="3829762" y="2"/>
            <a:ext cx="2929837" cy="497125"/>
          </a:xfrm>
          <a:prstGeom prst="rect">
            <a:avLst/>
          </a:prstGeom>
        </p:spPr>
        <p:txBody>
          <a:bodyPr vert="horz" lIns="91308" tIns="45654" rIns="91308" bIns="45654" rtlCol="0"/>
          <a:lstStyle>
            <a:lvl1pPr algn="r">
              <a:defRPr sz="1200"/>
            </a:lvl1pPr>
          </a:lstStyle>
          <a:p>
            <a:fld id="{7ED8278A-44B1-DA43-9B3B-94FB8EF9D0D5}" type="datetime1">
              <a:rPr lang="en-US" smtClean="0"/>
              <a:pPr/>
              <a:t>2/19/2019</a:t>
            </a:fld>
            <a:endParaRPr lang="en-IN" dirty="0"/>
          </a:p>
        </p:txBody>
      </p:sp>
      <p:sp>
        <p:nvSpPr>
          <p:cNvPr id="4" name="Slide Image Placeholder 3"/>
          <p:cNvSpPr>
            <a:spLocks noGrp="1" noRot="1" noChangeAspect="1"/>
          </p:cNvSpPr>
          <p:nvPr>
            <p:ph type="sldImg" idx="2"/>
          </p:nvPr>
        </p:nvSpPr>
        <p:spPr>
          <a:xfrm>
            <a:off x="895350" y="744538"/>
            <a:ext cx="4970463" cy="3729037"/>
          </a:xfrm>
          <a:prstGeom prst="rect">
            <a:avLst/>
          </a:prstGeom>
          <a:noFill/>
          <a:ln w="12700">
            <a:solidFill>
              <a:prstClr val="black"/>
            </a:solidFill>
          </a:ln>
        </p:spPr>
        <p:txBody>
          <a:bodyPr vert="horz" lIns="91308" tIns="45654" rIns="91308" bIns="45654" rtlCol="0" anchor="ctr"/>
          <a:lstStyle/>
          <a:p>
            <a:endParaRPr lang="en-IN" dirty="0"/>
          </a:p>
        </p:txBody>
      </p:sp>
      <p:sp>
        <p:nvSpPr>
          <p:cNvPr id="5" name="Notes Placeholder 4"/>
          <p:cNvSpPr>
            <a:spLocks noGrp="1"/>
          </p:cNvSpPr>
          <p:nvPr>
            <p:ph type="body" sz="quarter" idx="3"/>
          </p:nvPr>
        </p:nvSpPr>
        <p:spPr>
          <a:xfrm>
            <a:off x="676117" y="4722695"/>
            <a:ext cx="5408930" cy="4474131"/>
          </a:xfrm>
          <a:prstGeom prst="rect">
            <a:avLst/>
          </a:prstGeom>
        </p:spPr>
        <p:txBody>
          <a:bodyPr vert="horz" lIns="91308" tIns="45654" rIns="91308" bIns="456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43664"/>
            <a:ext cx="2929837" cy="497125"/>
          </a:xfrm>
          <a:prstGeom prst="rect">
            <a:avLst/>
          </a:prstGeom>
        </p:spPr>
        <p:txBody>
          <a:bodyPr vert="horz" lIns="91308" tIns="45654" rIns="91308" bIns="45654" rtlCol="0" anchor="b"/>
          <a:lstStyle>
            <a:lvl1pPr algn="l">
              <a:defRPr sz="1200"/>
            </a:lvl1pPr>
          </a:lstStyle>
          <a:p>
            <a:r>
              <a:rPr lang="en-IN" dirty="0" smtClean="0"/>
              <a:t>Confidential@ CDAC Copyright 2014</a:t>
            </a:r>
            <a:endParaRPr lang="en-IN" dirty="0"/>
          </a:p>
        </p:txBody>
      </p:sp>
      <p:sp>
        <p:nvSpPr>
          <p:cNvPr id="7" name="Slide Number Placeholder 6"/>
          <p:cNvSpPr>
            <a:spLocks noGrp="1"/>
          </p:cNvSpPr>
          <p:nvPr>
            <p:ph type="sldNum" sz="quarter" idx="5"/>
          </p:nvPr>
        </p:nvSpPr>
        <p:spPr>
          <a:xfrm>
            <a:off x="3829762" y="9443664"/>
            <a:ext cx="2929837" cy="497125"/>
          </a:xfrm>
          <a:prstGeom prst="rect">
            <a:avLst/>
          </a:prstGeom>
        </p:spPr>
        <p:txBody>
          <a:bodyPr vert="horz" lIns="91308" tIns="45654" rIns="91308" bIns="45654" rtlCol="0" anchor="b"/>
          <a:lstStyle>
            <a:lvl1pPr algn="r">
              <a:defRPr sz="1200"/>
            </a:lvl1pPr>
          </a:lstStyle>
          <a:p>
            <a:fld id="{E317E354-8EE7-43DF-99D5-6B0773127096}" type="slidenum">
              <a:rPr lang="en-IN" smtClean="0"/>
              <a:pPr/>
              <a:t>‹#›</a:t>
            </a:fld>
            <a:endParaRPr lang="en-IN" dirty="0"/>
          </a:p>
        </p:txBody>
      </p:sp>
    </p:spTree>
    <p:extLst>
      <p:ext uri="{BB962C8B-B14F-4D97-AF65-F5344CB8AC3E}">
        <p14:creationId xmlns="" xmlns:p14="http://schemas.microsoft.com/office/powerpoint/2010/main" val="26787327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9A972-8AA2-49A7-B548-C6C2EB503E3F}"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1D6454-CD75-47B1-9FDF-5ECC2EBC899B}"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086164" y="71717"/>
            <a:ext cx="993566" cy="700982"/>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086164" y="71717"/>
            <a:ext cx="993566" cy="70098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8086164" y="71717"/>
            <a:ext cx="993566" cy="700982"/>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660EE-15EE-4C0D-A00F-46FA3E7DC295}" type="datetimeFigureOut">
              <a:rPr lang="en-US" smtClean="0"/>
              <a:pPr/>
              <a:t>2/19/2019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065F502-4337-45DE-94D8-DE53C0FD2B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a:prstGeom prst="rect">
            <a:avLst/>
          </a:prstGeom>
        </p:spPr>
        <p:txBody>
          <a:bodyPr/>
          <a:lstStyle>
            <a:lvl1pPr>
              <a:defRPr/>
            </a:lvl1pPr>
          </a:lstStyle>
          <a:p>
            <a:endParaRPr lang="fr-FR"/>
          </a:p>
        </p:txBody>
      </p:sp>
      <p:sp>
        <p:nvSpPr>
          <p:cNvPr id="6" name="Footer Placeholder 5"/>
          <p:cNvSpPr>
            <a:spLocks noGrp="1"/>
          </p:cNvSpPr>
          <p:nvPr>
            <p:ph type="ftr" sz="quarter" idx="11"/>
          </p:nvPr>
        </p:nvSpPr>
        <p:spPr>
          <a:xfrm>
            <a:off x="3352800" y="6248400"/>
            <a:ext cx="2971800" cy="457200"/>
          </a:xfrm>
          <a:prstGeom prst="rect">
            <a:avLst/>
          </a:prstGeom>
        </p:spPr>
        <p:txBody>
          <a:bodyPr/>
          <a:lstStyle>
            <a:lvl1pPr>
              <a:defRPr/>
            </a:lvl1pPr>
          </a:lstStyle>
          <a:p>
            <a:endParaRPr lang="fr-FR"/>
          </a:p>
        </p:txBody>
      </p:sp>
      <p:sp>
        <p:nvSpPr>
          <p:cNvPr id="7" name="Slide Number Placeholder 6"/>
          <p:cNvSpPr>
            <a:spLocks noGrp="1"/>
          </p:cNvSpPr>
          <p:nvPr>
            <p:ph type="sldNum" sz="quarter" idx="12"/>
          </p:nvPr>
        </p:nvSpPr>
        <p:spPr>
          <a:xfrm>
            <a:off x="6781800" y="6248400"/>
            <a:ext cx="1905000" cy="457200"/>
          </a:xfrm>
          <a:prstGeom prst="rect">
            <a:avLst/>
          </a:prstGeom>
        </p:spPr>
        <p:txBody>
          <a:bodyPr/>
          <a:lstStyle>
            <a:lvl1pPr>
              <a:defRPr/>
            </a:lvl1pPr>
          </a:lstStyle>
          <a:p>
            <a:fld id="{CA2F26A1-4467-421F-BF2D-C720C9C9DA5E}" type="slidenum">
              <a:rPr lang="fr-F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6629400" y="6560624"/>
            <a:ext cx="2454518" cy="276999"/>
          </a:xfrm>
          <a:prstGeom prst="rect">
            <a:avLst/>
          </a:prstGeom>
          <a:noFill/>
        </p:spPr>
        <p:txBody>
          <a:bodyPr wrap="none" rtlCol="0">
            <a:spAutoFit/>
          </a:bodyPr>
          <a:lstStyle/>
          <a:p>
            <a:r>
              <a:rPr lang="en-US" sz="1200" b="0" i="0" dirty="0" smtClean="0">
                <a:solidFill>
                  <a:schemeClr val="bg1">
                    <a:lumMod val="50000"/>
                  </a:schemeClr>
                </a:solidFill>
                <a:latin typeface="+mj-lt"/>
                <a:ea typeface="Lucida Grande"/>
                <a:cs typeface="Lucida Grande"/>
              </a:rPr>
              <a:t>Confidential@ CDAC Copyright 2014</a:t>
            </a:r>
            <a:endParaRPr lang="en-US" sz="1200" dirty="0">
              <a:solidFill>
                <a:schemeClr val="bg1">
                  <a:lumMod val="50000"/>
                </a:schemeClr>
              </a:solidFill>
              <a:latin typeface="+mj-lt"/>
            </a:endParaRPr>
          </a:p>
        </p:txBody>
      </p:sp>
      <p:pic>
        <p:nvPicPr>
          <p:cNvPr id="3" name="Picture 2"/>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8074234" y="61018"/>
            <a:ext cx="993566" cy="7009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86" r:id="rId4"/>
    <p:sldLayoutId id="2147483687" r:id="rId5"/>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hyperlink" Target="http://www.sikh-history.com/computers/unix/commands.html"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0"/>
          <p:cNvSpPr>
            <a:spLocks noChangeArrowheads="1"/>
          </p:cNvSpPr>
          <p:nvPr/>
        </p:nvSpPr>
        <p:spPr bwMode="auto">
          <a:xfrm>
            <a:off x="1403350" y="1870075"/>
            <a:ext cx="64008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spcBef>
                <a:spcPct val="20000"/>
              </a:spcBef>
            </a:pPr>
            <a:endParaRPr lang="en-US" sz="3200" dirty="0"/>
          </a:p>
        </p:txBody>
      </p:sp>
      <p:sp>
        <p:nvSpPr>
          <p:cNvPr id="11" name="Rectangle 2052"/>
          <p:cNvSpPr txBox="1">
            <a:spLocks noChangeArrowheads="1"/>
          </p:cNvSpPr>
          <p:nvPr/>
        </p:nvSpPr>
        <p:spPr bwMode="auto">
          <a:xfrm>
            <a:off x="2133600" y="2362200"/>
            <a:ext cx="6629400" cy="2819400"/>
          </a:xfrm>
          <a:prstGeom prst="rect">
            <a:avLst/>
          </a:prstGeom>
          <a:noFill/>
          <a:ln>
            <a:miter lim="800000"/>
            <a:headEnd/>
            <a:tailEnd/>
          </a:ln>
        </p:spPr>
        <p:txBody>
          <a:bodyPr vert="horz" lIns="100794" tIns="50397" rIns="100794" bIns="50397" rtlCol="0" anchor="ctr">
            <a:noAutofit/>
          </a:bodyPr>
          <a:lstStyle/>
          <a:p>
            <a:pPr lvl="0" algn="r">
              <a:spcBef>
                <a:spcPts val="1800"/>
              </a:spcBef>
              <a:defRPr/>
            </a:pPr>
            <a:r>
              <a:rPr lang="en-US" sz="4800" dirty="0" smtClean="0"/>
              <a:t>Fundamentals of Linux</a:t>
            </a:r>
          </a:p>
          <a:p>
            <a:pPr lvl="0" algn="r">
              <a:spcBef>
                <a:spcPts val="1800"/>
              </a:spcBef>
              <a:defRPr/>
            </a:pPr>
            <a:r>
              <a:rPr lang="en-US" sz="4800" dirty="0" smtClean="0"/>
              <a:t>Part-1</a:t>
            </a:r>
          </a:p>
          <a:p>
            <a:pPr algn="r">
              <a:spcBef>
                <a:spcPts val="1800"/>
              </a:spcBef>
              <a:defRPr/>
            </a:pPr>
            <a:r>
              <a:rPr lang="en-US" sz="2800" dirty="0" smtClean="0"/>
              <a:t>By: Ms. </a:t>
            </a:r>
            <a:r>
              <a:rPr lang="en-US" sz="2800" dirty="0" err="1" smtClean="0"/>
              <a:t>Sidhidatri</a:t>
            </a:r>
            <a:r>
              <a:rPr lang="en-US" sz="2800" dirty="0" smtClean="0"/>
              <a:t> </a:t>
            </a:r>
            <a:r>
              <a:rPr lang="en-US" sz="2800" dirty="0" err="1" smtClean="0"/>
              <a:t>Nayak</a:t>
            </a:r>
            <a:endParaRPr lang="en-US" sz="2800" dirty="0" smtClean="0"/>
          </a:p>
          <a:p>
            <a:pPr lvl="0" algn="r">
              <a:spcBef>
                <a:spcPts val="1800"/>
              </a:spcBef>
              <a:defRPr/>
            </a:pPr>
            <a:r>
              <a:rPr lang="en-US" sz="4800" dirty="0" smtClean="0"/>
              <a:t> </a:t>
            </a:r>
            <a:endParaRPr lang="en-US" sz="4800" b="1" dirty="0">
              <a:solidFill>
                <a:srgbClr val="B30000"/>
              </a:solidFill>
              <a:effectLst>
                <a:outerShdw blurRad="38100" dist="38100" dir="2700000" algn="tl">
                  <a:srgbClr val="000000">
                    <a:alpha val="43137"/>
                  </a:srgbClr>
                </a:outerShdw>
              </a:effectLst>
              <a:latin typeface="Georgia"/>
              <a:ea typeface="+mj-ea"/>
              <a:cs typeface="Georgia"/>
            </a:endParaRPr>
          </a:p>
        </p:txBody>
      </p:sp>
      <p:sp>
        <p:nvSpPr>
          <p:cNvPr id="9" name="Rectangle 3"/>
          <p:cNvSpPr>
            <a:spLocks noChangeArrowheads="1"/>
          </p:cNvSpPr>
          <p:nvPr/>
        </p:nvSpPr>
        <p:spPr bwMode="auto">
          <a:xfrm>
            <a:off x="-20365" y="5716197"/>
            <a:ext cx="7030765" cy="11387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pPr>
            <a:r>
              <a:rPr kumimoji="0" lang="x-none"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प्रगत संगणन विकास केन्द्र</a:t>
            </a:r>
            <a:endParaRPr kumimoji="0" lang="en-US" sz="11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pPr>
            <a:r>
              <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Centre for Development of Advanced Computing</a:t>
            </a:r>
            <a:endParaRPr kumimoji="0" lang="en-US"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pP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अनुसंधान भवन</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 </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सी</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-56/1, </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संस्थागत क्षेत्र</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 </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सैक्टर</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- 62, </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नोएडा</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- 201307 (</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उ</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प्र</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 </a:t>
            </a:r>
            <a:r>
              <a:rPr kumimoji="0" lang="x-none"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Mangal" pitchFamily="18" charset="0"/>
                <a:ea typeface="Times New Roman" pitchFamily="18" charset="0"/>
                <a:cs typeface="Mangal" pitchFamily="18" charset="0"/>
              </a:rPr>
              <a:t>भारत</a:t>
            </a:r>
            <a:endParaRPr kumimoji="0" lang="en-US" sz="20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410075" algn="l"/>
                <a:tab pos="6980238" algn="l"/>
                <a:tab pos="7561263" algn="l"/>
                <a:tab pos="8143875" algn="l"/>
                <a:tab pos="8724900" algn="l"/>
                <a:tab pos="9305925" algn="l"/>
              </a:tabLst>
            </a:pPr>
            <a:r>
              <a:rPr kumimoji="0" lang="en-US" sz="14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Anusandhan</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r>
              <a:rPr kumimoji="0" lang="en-US" sz="14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Bhawan</a:t>
            </a:r>
            <a:r>
              <a:rPr kumimoji="0" lang="en-US" sz="1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C-56/1, Institutional Area, Sector- 62, Noida- 201307 (U.P.) India</a:t>
            </a:r>
            <a:endParaRPr kumimoji="0" lang="en-US" sz="32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cs typeface="Arial" pitchFamily="34" charset="0"/>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74234" y="61018"/>
            <a:ext cx="993566" cy="700982"/>
          </a:xfrm>
          <a:prstGeom prst="rect">
            <a:avLst/>
          </a:prstGeom>
        </p:spPr>
      </p:pic>
    </p:spTree>
    <p:extLst>
      <p:ext uri="{BB962C8B-B14F-4D97-AF65-F5344CB8AC3E}">
        <p14:creationId xmlns="" xmlns:p14="http://schemas.microsoft.com/office/powerpoint/2010/main" val="2959899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800" b="1" dirty="0" smtClean="0">
                <a:solidFill>
                  <a:srgbClr val="002060"/>
                </a:solidFill>
                <a:cs typeface="Arial" pitchFamily="34" charset="0"/>
              </a:rPr>
              <a:t>The shell</a:t>
            </a:r>
            <a:endParaRPr lang="en-IN" sz="2800" dirty="0">
              <a:solidFill>
                <a:srgbClr val="002060"/>
              </a:solidFill>
              <a:cs typeface="Arial" pitchFamily="34" charset="0"/>
            </a:endParaRPr>
          </a:p>
        </p:txBody>
      </p:sp>
      <p:sp>
        <p:nvSpPr>
          <p:cNvPr id="3" name="Content Placeholder 2"/>
          <p:cNvSpPr>
            <a:spLocks noGrp="1"/>
          </p:cNvSpPr>
          <p:nvPr>
            <p:ph idx="1"/>
          </p:nvPr>
        </p:nvSpPr>
        <p:spPr>
          <a:xfrm>
            <a:off x="642910" y="1071546"/>
            <a:ext cx="8229600" cy="5184576"/>
          </a:xfrm>
        </p:spPr>
        <p:txBody>
          <a:bodyPr>
            <a:normAutofit/>
          </a:bodyPr>
          <a:lstStyle/>
          <a:p>
            <a:pPr>
              <a:spcBef>
                <a:spcPts val="0"/>
              </a:spcBef>
              <a:spcAft>
                <a:spcPts val="1200"/>
              </a:spcAft>
              <a:buFont typeface="Wingdings" pitchFamily="2" charset="2"/>
              <a:buChar char="v"/>
            </a:pPr>
            <a:r>
              <a:rPr lang="en-US" sz="2000" dirty="0" smtClean="0">
                <a:latin typeface="+mj-lt"/>
                <a:cs typeface="Arial" pitchFamily="34" charset="0"/>
              </a:rPr>
              <a:t>The shell acts as an interface between the user and the kernel. </a:t>
            </a:r>
          </a:p>
          <a:p>
            <a:pPr>
              <a:spcBef>
                <a:spcPts val="0"/>
              </a:spcBef>
              <a:spcAft>
                <a:spcPts val="1200"/>
              </a:spcAft>
              <a:buFont typeface="Wingdings" pitchFamily="2" charset="2"/>
              <a:buChar char="v"/>
            </a:pPr>
            <a:r>
              <a:rPr lang="en-US" sz="2000" dirty="0" smtClean="0">
                <a:latin typeface="+mj-lt"/>
                <a:cs typeface="Arial" pitchFamily="34" charset="0"/>
              </a:rPr>
              <a:t>The shell is a command line interpreter (CLI). </a:t>
            </a:r>
          </a:p>
          <a:p>
            <a:pPr>
              <a:spcBef>
                <a:spcPts val="0"/>
              </a:spcBef>
              <a:spcAft>
                <a:spcPts val="1200"/>
              </a:spcAft>
              <a:buFont typeface="Wingdings" pitchFamily="2" charset="2"/>
              <a:buChar char="v"/>
            </a:pPr>
            <a:r>
              <a:rPr lang="en-US" sz="2000" dirty="0" smtClean="0">
                <a:latin typeface="+mj-lt"/>
                <a:cs typeface="Arial" pitchFamily="34" charset="0"/>
              </a:rPr>
              <a:t>It interprets the commands the user types in and arranges for them to be carried out. </a:t>
            </a:r>
          </a:p>
          <a:p>
            <a:pPr>
              <a:spcBef>
                <a:spcPts val="0"/>
              </a:spcBef>
              <a:spcAft>
                <a:spcPts val="1200"/>
              </a:spcAft>
              <a:buFont typeface="Wingdings" pitchFamily="2" charset="2"/>
              <a:buChar char="v"/>
            </a:pPr>
            <a:r>
              <a:rPr lang="en-US" sz="2000" dirty="0" smtClean="0">
                <a:latin typeface="+mj-lt"/>
                <a:cs typeface="Arial" pitchFamily="34" charset="0"/>
              </a:rPr>
              <a:t>The main functions of the shell are:</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Presents each user with a prompt.</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Interprets commands types by a user.</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Executes user commands.</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Supports a custom environment for each user.</a:t>
            </a:r>
            <a:endParaRPr lang="en-IN" sz="2000" dirty="0" smtClean="0">
              <a:latin typeface="+mj-lt"/>
              <a:cs typeface="Arial" pitchFamily="34" charset="0"/>
            </a:endParaRPr>
          </a:p>
          <a:p>
            <a:pPr lvl="1">
              <a:spcBef>
                <a:spcPts val="0"/>
              </a:spcBef>
              <a:spcAft>
                <a:spcPts val="1200"/>
              </a:spcAft>
            </a:pPr>
            <a:r>
              <a:rPr lang="en-US" sz="2000" dirty="0" smtClean="0">
                <a:latin typeface="+mj-lt"/>
                <a:cs typeface="Arial" pitchFamily="34" charset="0"/>
              </a:rPr>
              <a:t>It enables users to run application programs </a:t>
            </a:r>
            <a:endParaRPr lang="en-IN" sz="2000" dirty="0" smtClean="0">
              <a:latin typeface="+mj-lt"/>
              <a:cs typeface="Arial" pitchFamily="34" charset="0"/>
            </a:endParaRPr>
          </a:p>
          <a:p>
            <a:pPr>
              <a:spcBef>
                <a:spcPts val="0"/>
              </a:spcBef>
              <a:spcAft>
                <a:spcPts val="1200"/>
              </a:spcAft>
            </a:pPr>
            <a:endParaRPr lang="en-IN" sz="1800" dirty="0">
              <a:latin typeface="+mj-lt"/>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US" sz="2800" b="1" dirty="0" smtClean="0">
                <a:solidFill>
                  <a:srgbClr val="002060"/>
                </a:solidFill>
                <a:cs typeface="Arial" pitchFamily="34" charset="0"/>
              </a:rPr>
              <a:t>Shell Offerings</a:t>
            </a:r>
            <a:r>
              <a:rPr lang="en-IN" sz="2800" dirty="0" smtClean="0">
                <a:solidFill>
                  <a:srgbClr val="002060"/>
                </a:solidFill>
                <a:cs typeface="Arial" pitchFamily="34" charset="0"/>
              </a:rPr>
              <a:t/>
            </a:r>
            <a:br>
              <a:rPr lang="en-IN" sz="2800" dirty="0" smtClean="0">
                <a:solidFill>
                  <a:srgbClr val="002060"/>
                </a:solidFill>
                <a:cs typeface="Arial" pitchFamily="34" charset="0"/>
              </a:rPr>
            </a:br>
            <a:endParaRPr lang="en-IN" sz="2800" dirty="0">
              <a:solidFill>
                <a:srgbClr val="002060"/>
              </a:solidFill>
              <a:cs typeface="Arial" pitchFamily="34" charset="0"/>
            </a:endParaRPr>
          </a:p>
        </p:txBody>
      </p:sp>
      <p:sp>
        <p:nvSpPr>
          <p:cNvPr id="3" name="Content Placeholder 2"/>
          <p:cNvSpPr>
            <a:spLocks noGrp="1"/>
          </p:cNvSpPr>
          <p:nvPr>
            <p:ph idx="1"/>
          </p:nvPr>
        </p:nvSpPr>
        <p:spPr>
          <a:xfrm>
            <a:off x="323528" y="692696"/>
            <a:ext cx="8229600" cy="5616624"/>
          </a:xfrm>
        </p:spPr>
        <p:txBody>
          <a:bodyPr>
            <a:normAutofit/>
          </a:bodyPr>
          <a:lstStyle/>
          <a:p>
            <a:pPr>
              <a:spcBef>
                <a:spcPts val="0"/>
              </a:spcBef>
              <a:spcAft>
                <a:spcPts val="1200"/>
              </a:spcAft>
              <a:buNone/>
            </a:pPr>
            <a:r>
              <a:rPr lang="en-US" sz="2000" dirty="0" smtClean="0">
                <a:latin typeface="+mj-lt"/>
                <a:cs typeface="Arial" pitchFamily="34" charset="0"/>
              </a:rPr>
              <a:t> </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smtClean="0">
                <a:latin typeface="+mj-lt"/>
                <a:cs typeface="Arial" pitchFamily="34" charset="0"/>
              </a:rPr>
              <a:t>The most common ones are </a:t>
            </a:r>
            <a:r>
              <a:rPr lang="en-US" sz="2000" dirty="0" err="1" smtClean="0">
                <a:latin typeface="+mj-lt"/>
                <a:cs typeface="Arial" pitchFamily="34" charset="0"/>
              </a:rPr>
              <a:t>sh</a:t>
            </a:r>
            <a:r>
              <a:rPr lang="en-US" sz="2000" dirty="0" smtClean="0">
                <a:latin typeface="+mj-lt"/>
                <a:cs typeface="Arial" pitchFamily="34" charset="0"/>
              </a:rPr>
              <a:t>, </a:t>
            </a:r>
            <a:r>
              <a:rPr lang="en-US" sz="2000" dirty="0" err="1" smtClean="0">
                <a:latin typeface="+mj-lt"/>
                <a:cs typeface="Arial" pitchFamily="34" charset="0"/>
              </a:rPr>
              <a:t>csh</a:t>
            </a:r>
            <a:r>
              <a:rPr lang="en-US" sz="2000" dirty="0" smtClean="0">
                <a:latin typeface="+mj-lt"/>
                <a:cs typeface="Arial" pitchFamily="34" charset="0"/>
              </a:rPr>
              <a:t>, </a:t>
            </a:r>
            <a:r>
              <a:rPr lang="en-US" sz="2000" dirty="0" err="1" smtClean="0">
                <a:latin typeface="+mj-lt"/>
                <a:cs typeface="Arial" pitchFamily="34" charset="0"/>
              </a:rPr>
              <a:t>tcsh</a:t>
            </a:r>
            <a:r>
              <a:rPr lang="en-US" sz="2000" dirty="0" smtClean="0">
                <a:latin typeface="+mj-lt"/>
                <a:cs typeface="Arial" pitchFamily="34" charset="0"/>
              </a:rPr>
              <a:t>, </a:t>
            </a:r>
            <a:r>
              <a:rPr lang="en-US" sz="2000" dirty="0" err="1" smtClean="0">
                <a:latin typeface="+mj-lt"/>
                <a:cs typeface="Arial" pitchFamily="34" charset="0"/>
              </a:rPr>
              <a:t>ksh</a:t>
            </a:r>
            <a:r>
              <a:rPr lang="en-US" sz="2000" dirty="0" smtClean="0">
                <a:latin typeface="+mj-lt"/>
                <a:cs typeface="Arial" pitchFamily="34" charset="0"/>
              </a:rPr>
              <a:t>, bash, and </a:t>
            </a:r>
            <a:r>
              <a:rPr lang="en-US" sz="2000" dirty="0" err="1" smtClean="0">
                <a:latin typeface="+mj-lt"/>
                <a:cs typeface="Arial" pitchFamily="34" charset="0"/>
              </a:rPr>
              <a:t>zsh</a:t>
            </a:r>
            <a:r>
              <a:rPr lang="en-US" sz="2000" dirty="0" smtClean="0">
                <a:latin typeface="+mj-lt"/>
                <a:cs typeface="Arial" pitchFamily="34" charset="0"/>
              </a:rPr>
              <a:t>.</a:t>
            </a: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Sh</a:t>
            </a:r>
            <a:r>
              <a:rPr lang="en-US" sz="2000" dirty="0" smtClean="0">
                <a:latin typeface="+mj-lt"/>
                <a:cs typeface="Arial" pitchFamily="34" charset="0"/>
              </a:rPr>
              <a:t> is the </a:t>
            </a:r>
            <a:r>
              <a:rPr lang="en-US" sz="2000" dirty="0" err="1" smtClean="0">
                <a:latin typeface="+mj-lt"/>
                <a:cs typeface="Arial" pitchFamily="34" charset="0"/>
              </a:rPr>
              <a:t>bourne</a:t>
            </a:r>
            <a:r>
              <a:rPr lang="en-US" sz="2000" dirty="0" smtClean="0">
                <a:latin typeface="+mj-lt"/>
                <a:cs typeface="Arial" pitchFamily="34" charset="0"/>
              </a:rPr>
              <a:t> shell.  Which is the </a:t>
            </a:r>
            <a:r>
              <a:rPr lang="en-US" sz="2000" dirty="0" err="1" smtClean="0">
                <a:latin typeface="+mj-lt"/>
                <a:cs typeface="Arial" pitchFamily="34" charset="0"/>
              </a:rPr>
              <a:t>defaul</a:t>
            </a:r>
            <a:r>
              <a:rPr lang="en-US" sz="2000" dirty="0" smtClean="0">
                <a:latin typeface="+mj-lt"/>
                <a:cs typeface="Arial" pitchFamily="34" charset="0"/>
              </a:rPr>
              <a:t> </a:t>
            </a:r>
            <a:r>
              <a:rPr lang="en-US" sz="2000" dirty="0" err="1" smtClean="0">
                <a:latin typeface="+mj-lt"/>
                <a:cs typeface="Arial" pitchFamily="34" charset="0"/>
              </a:rPr>
              <a:t>tshell</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Ksh</a:t>
            </a:r>
            <a:r>
              <a:rPr lang="en-US" sz="2000" dirty="0" smtClean="0">
                <a:latin typeface="+mj-lt"/>
                <a:cs typeface="Arial" pitchFamily="34" charset="0"/>
              </a:rPr>
              <a:t> is very similar in syntax and features as bash however </a:t>
            </a:r>
            <a:r>
              <a:rPr lang="en-US" sz="2000" dirty="0" err="1" smtClean="0">
                <a:latin typeface="+mj-lt"/>
                <a:cs typeface="Arial" pitchFamily="34" charset="0"/>
              </a:rPr>
              <a:t>ksh</a:t>
            </a:r>
            <a:r>
              <a:rPr lang="en-US" sz="2000" dirty="0" smtClean="0">
                <a:latin typeface="+mj-lt"/>
                <a:cs typeface="Arial" pitchFamily="34" charset="0"/>
              </a:rPr>
              <a:t> is not free while bash is free. Bash is licensed under the Free Software Foundation. </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csh</a:t>
            </a:r>
            <a:r>
              <a:rPr lang="en-US" sz="2000" dirty="0" smtClean="0">
                <a:latin typeface="+mj-lt"/>
                <a:cs typeface="Arial" pitchFamily="34" charset="0"/>
              </a:rPr>
              <a:t> and </a:t>
            </a:r>
            <a:r>
              <a:rPr lang="en-US" sz="2000" dirty="0" err="1" smtClean="0">
                <a:latin typeface="+mj-lt"/>
                <a:cs typeface="Arial" pitchFamily="34" charset="0"/>
              </a:rPr>
              <a:t>tcsh</a:t>
            </a:r>
            <a:r>
              <a:rPr lang="en-US" sz="2000" dirty="0" smtClean="0">
                <a:latin typeface="+mj-lt"/>
                <a:cs typeface="Arial" pitchFamily="34" charset="0"/>
              </a:rPr>
              <a:t> are both based on the c language and makes writing shell scripts easier if you know the language. Both have similar features with </a:t>
            </a:r>
            <a:r>
              <a:rPr lang="en-US" sz="2000" dirty="0" err="1" smtClean="0">
                <a:latin typeface="+mj-lt"/>
                <a:cs typeface="Arial" pitchFamily="34" charset="0"/>
              </a:rPr>
              <a:t>tcsh</a:t>
            </a:r>
            <a:r>
              <a:rPr lang="en-US" sz="2000" dirty="0" smtClean="0">
                <a:latin typeface="+mj-lt"/>
                <a:cs typeface="Arial" pitchFamily="34" charset="0"/>
              </a:rPr>
              <a:t> having a few more. </a:t>
            </a:r>
            <a:endParaRPr lang="en-IN" sz="2000" dirty="0" smtClean="0">
              <a:latin typeface="+mj-lt"/>
              <a:cs typeface="Arial" pitchFamily="34" charset="0"/>
            </a:endParaRPr>
          </a:p>
          <a:p>
            <a:pPr>
              <a:lnSpc>
                <a:spcPct val="150000"/>
              </a:lnSpc>
              <a:spcBef>
                <a:spcPts val="0"/>
              </a:spcBef>
              <a:spcAft>
                <a:spcPts val="1200"/>
              </a:spcAft>
              <a:buFont typeface="Wingdings" pitchFamily="2" charset="2"/>
              <a:buChar char="v"/>
            </a:pPr>
            <a:r>
              <a:rPr lang="en-US" sz="2000" dirty="0" err="1" smtClean="0">
                <a:latin typeface="+mj-lt"/>
                <a:cs typeface="Arial" pitchFamily="34" charset="0"/>
              </a:rPr>
              <a:t>Zsh</a:t>
            </a:r>
            <a:r>
              <a:rPr lang="en-US" sz="2000" dirty="0" smtClean="0">
                <a:latin typeface="+mj-lt"/>
                <a:cs typeface="Arial" pitchFamily="34" charset="0"/>
              </a:rPr>
              <a:t> is the Z shell. It most closely resembles </a:t>
            </a:r>
            <a:r>
              <a:rPr lang="en-US" sz="2000" dirty="0" err="1" smtClean="0">
                <a:latin typeface="+mj-lt"/>
                <a:cs typeface="Arial" pitchFamily="34" charset="0"/>
              </a:rPr>
              <a:t>ksh</a:t>
            </a:r>
            <a:endParaRPr lang="en-IN" sz="2000" dirty="0">
              <a:latin typeface="+mj-lt"/>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US" sz="2800" b="1" dirty="0" smtClean="0">
                <a:solidFill>
                  <a:srgbClr val="002060"/>
                </a:solidFill>
                <a:cs typeface="Arial" pitchFamily="34" charset="0"/>
              </a:rPr>
              <a:t>Features of  LINUX SHELL</a:t>
            </a:r>
            <a:endParaRPr lang="en-IN" sz="2800" dirty="0">
              <a:solidFill>
                <a:srgbClr val="002060"/>
              </a:solidFill>
              <a:cs typeface="Arial" pitchFamily="34" charset="0"/>
            </a:endParaRPr>
          </a:p>
        </p:txBody>
      </p:sp>
      <p:sp>
        <p:nvSpPr>
          <p:cNvPr id="3" name="Content Placeholder 2"/>
          <p:cNvSpPr>
            <a:spLocks noGrp="1"/>
          </p:cNvSpPr>
          <p:nvPr>
            <p:ph idx="1"/>
          </p:nvPr>
        </p:nvSpPr>
        <p:spPr/>
        <p:txBody>
          <a:bodyPr>
            <a:normAutofit/>
          </a:bodyPr>
          <a:lstStyle/>
          <a:p>
            <a:pPr>
              <a:spcBef>
                <a:spcPts val="0"/>
              </a:spcBef>
              <a:spcAft>
                <a:spcPts val="1800"/>
              </a:spcAft>
              <a:buFont typeface="Wingdings" pitchFamily="2" charset="2"/>
              <a:buChar char="v"/>
            </a:pPr>
            <a:r>
              <a:rPr lang="en-US" sz="2000" dirty="0" smtClean="0">
                <a:latin typeface="+mj-lt"/>
                <a:cs typeface="Arial" pitchFamily="34" charset="0"/>
              </a:rPr>
              <a:t>Command line interpretation</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Establishes user environment</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File History generation:</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Input/output redirection</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Pipeline connections</a:t>
            </a:r>
            <a:endParaRPr lang="en-IN" sz="2000" dirty="0" smtClean="0">
              <a:latin typeface="+mj-lt"/>
              <a:cs typeface="Arial" pitchFamily="34" charset="0"/>
            </a:endParaRPr>
          </a:p>
          <a:p>
            <a:pPr>
              <a:spcBef>
                <a:spcPts val="0"/>
              </a:spcBef>
              <a:spcAft>
                <a:spcPts val="1800"/>
              </a:spcAft>
              <a:buFont typeface="Wingdings" pitchFamily="2" charset="2"/>
              <a:buChar char="v"/>
            </a:pPr>
            <a:r>
              <a:rPr lang="en-US" sz="2000" dirty="0" smtClean="0">
                <a:latin typeface="+mj-lt"/>
                <a:cs typeface="Arial" pitchFamily="34" charset="0"/>
              </a:rPr>
              <a:t>Programming language:</a:t>
            </a:r>
            <a:endParaRPr lang="en-IN" sz="2000" dirty="0" smtClean="0">
              <a:latin typeface="+mj-lt"/>
              <a:cs typeface="Arial" pitchFamily="34" charset="0"/>
            </a:endParaRPr>
          </a:p>
          <a:p>
            <a:endParaRPr lang="en-IN" sz="1800" dirty="0">
              <a:latin typeface="+mj-lt"/>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endParaRPr lang="en-US" smtClean="0"/>
          </a:p>
        </p:txBody>
      </p:sp>
      <p:sp>
        <p:nvSpPr>
          <p:cNvPr id="25603" name="Rectangle 3"/>
          <p:cNvSpPr>
            <a:spLocks noGrp="1" noChangeArrowheads="1"/>
          </p:cNvSpPr>
          <p:nvPr>
            <p:ph idx="1"/>
          </p:nvPr>
        </p:nvSpPr>
        <p:spPr/>
        <p:txBody>
          <a:bodyPr/>
          <a:lstStyle/>
          <a:p>
            <a:pPr eaLnBrk="1" hangingPunct="1">
              <a:buFont typeface="Arial" charset="0"/>
              <a:buNone/>
            </a:pPr>
            <a:r>
              <a:rPr lang="en-US" sz="5400" smtClean="0"/>
              <a:t>LINUX VS WINDOWS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endParaRPr lang="en-US" smtClean="0"/>
          </a:p>
        </p:txBody>
      </p:sp>
      <p:sp>
        <p:nvSpPr>
          <p:cNvPr id="26627" name="Rectangle 3"/>
          <p:cNvSpPr>
            <a:spLocks noGrp="1" noChangeArrowheads="1"/>
          </p:cNvSpPr>
          <p:nvPr>
            <p:ph idx="1"/>
          </p:nvPr>
        </p:nvSpPr>
        <p:spPr/>
        <p:txBody>
          <a:bodyPr/>
          <a:lstStyle/>
          <a:p>
            <a:pPr eaLnBrk="1" hangingPunct="1">
              <a:buClr>
                <a:schemeClr val="tx1"/>
              </a:buClr>
            </a:pPr>
            <a:r>
              <a:rPr lang="en-US" dirty="0" smtClean="0"/>
              <a:t>Financial Differences</a:t>
            </a:r>
          </a:p>
          <a:p>
            <a:pPr eaLnBrk="1" hangingPunct="1">
              <a:buClr>
                <a:schemeClr val="tx1"/>
              </a:buClr>
            </a:pPr>
            <a:r>
              <a:rPr lang="en-US" dirty="0" smtClean="0"/>
              <a:t>Technical Differences </a:t>
            </a:r>
          </a:p>
          <a:p>
            <a:pPr eaLnBrk="1" hangingPunct="1">
              <a:buClr>
                <a:schemeClr val="tx1"/>
              </a:buClr>
            </a:pPr>
            <a:r>
              <a:rPr lang="en-US" dirty="0" smtClean="0"/>
              <a:t>End-User Differences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lstStyle/>
          <a:p>
            <a:r>
              <a:rPr lang="en-US" dirty="0" smtClean="0"/>
              <a:t>The File system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file system is a logical collection of files on a partition or disk. </a:t>
            </a:r>
          </a:p>
          <a:p>
            <a:pPr algn="just"/>
            <a:r>
              <a:rPr lang="en-US" dirty="0" smtClean="0"/>
              <a:t>Your hard drive can have various partitions which usually contains only one file system, such as one file system housing the / file system or another containing the /home file system.</a:t>
            </a:r>
          </a:p>
          <a:p>
            <a:pPr algn="just"/>
            <a:r>
              <a:rPr lang="en-US" dirty="0" smtClean="0"/>
              <a:t>One file system per partition allows for the logical maintenance and management of differing file systems.</a:t>
            </a:r>
          </a:p>
          <a:p>
            <a:pPr algn="just"/>
            <a:r>
              <a:rPr lang="en-US" dirty="0" smtClean="0"/>
              <a:t>Everything in Linux is considered to be a file, including physical devices such as DVD-ROMs, USB devices, floppy drives, and so forth.</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endParaRPr lang="en-US" altLang="ja-JP" dirty="0">
              <a:ea typeface="ＭＳ Ｐゴシック" pitchFamily="34" charset="-128"/>
            </a:endParaRPr>
          </a:p>
        </p:txBody>
      </p:sp>
      <p:sp>
        <p:nvSpPr>
          <p:cNvPr id="131075" name="Rectangle 3"/>
          <p:cNvSpPr>
            <a:spLocks noGrp="1" noChangeArrowheads="1"/>
          </p:cNvSpPr>
          <p:nvPr>
            <p:ph type="body" sz="half" idx="1"/>
          </p:nvPr>
        </p:nvSpPr>
        <p:spPr>
          <a:xfrm>
            <a:off x="533400" y="533400"/>
            <a:ext cx="7937500" cy="5030788"/>
          </a:xfrm>
        </p:spPr>
        <p:txBody>
          <a:bodyPr/>
          <a:lstStyle/>
          <a:p>
            <a:endParaRPr lang="en-US" altLang="ja-JP" sz="2000" dirty="0">
              <a:ea typeface="ＭＳ Ｐゴシック" pitchFamily="34" charset="-128"/>
            </a:endParaRPr>
          </a:p>
          <a:p>
            <a:pPr>
              <a:buFont typeface="Wingdings" pitchFamily="2" charset="2"/>
              <a:buNone/>
            </a:pPr>
            <a:r>
              <a:rPr lang="en-US" altLang="ja-JP" sz="2000" b="1" u="sng" dirty="0">
                <a:ea typeface="ＭＳ Ｐゴシック" pitchFamily="34" charset="-128"/>
              </a:rPr>
              <a:t>File &amp; Process</a:t>
            </a:r>
            <a:endParaRPr lang="en-US" altLang="ja-JP" sz="2000" dirty="0">
              <a:ea typeface="ＭＳ Ｐゴシック" pitchFamily="34" charset="-128"/>
            </a:endParaRPr>
          </a:p>
          <a:p>
            <a:r>
              <a:rPr lang="en-US" altLang="ja-JP" sz="2000" dirty="0">
                <a:ea typeface="ＭＳ Ｐゴシック" pitchFamily="34" charset="-128"/>
              </a:rPr>
              <a:t>Data, directory, process, hard disk etc (almost everything) are expressed as a file. </a:t>
            </a:r>
          </a:p>
          <a:p>
            <a:r>
              <a:rPr lang="en-US" altLang="ja-JP" sz="2000" dirty="0">
                <a:ea typeface="ＭＳ Ｐゴシック" pitchFamily="34" charset="-128"/>
              </a:rPr>
              <a:t>Process is an running program identified by a unique id (PID</a:t>
            </a:r>
            <a:r>
              <a:rPr lang="en-US" altLang="ja-JP" sz="2000" dirty="0" smtClean="0">
                <a:ea typeface="ＭＳ Ｐゴシック" pitchFamily="34" charset="-128"/>
              </a:rPr>
              <a:t>).</a:t>
            </a:r>
          </a:p>
          <a:p>
            <a:pPr>
              <a:lnSpc>
                <a:spcPct val="90000"/>
              </a:lnSpc>
              <a:buFont typeface="Wingdings" pitchFamily="2" charset="2"/>
              <a:buNone/>
            </a:pPr>
            <a:r>
              <a:rPr lang="en-US" altLang="ja-JP" sz="2400" b="1" u="sng" dirty="0" smtClean="0">
                <a:ea typeface="ＭＳ Ｐゴシック" pitchFamily="34" charset="-128"/>
              </a:rPr>
              <a:t>Directory Structure</a:t>
            </a:r>
            <a:endParaRPr lang="en-US" altLang="ja-JP" sz="2400" b="1" dirty="0" smtClean="0">
              <a:ea typeface="ＭＳ Ｐゴシック" pitchFamily="34" charset="-128"/>
            </a:endParaRPr>
          </a:p>
          <a:p>
            <a:pPr>
              <a:lnSpc>
                <a:spcPct val="90000"/>
              </a:lnSpc>
            </a:pPr>
            <a:r>
              <a:rPr lang="en-US" altLang="ja-JP" sz="2000" dirty="0" smtClean="0">
                <a:ea typeface="ＭＳ Ｐゴシック" pitchFamily="34" charset="-128"/>
              </a:rPr>
              <a:t>Files are put in a </a:t>
            </a:r>
            <a:r>
              <a:rPr lang="en-US" altLang="ja-JP" sz="2000" u="sng" dirty="0" smtClean="0">
                <a:ea typeface="ＭＳ Ｐゴシック" pitchFamily="34" charset="-128"/>
              </a:rPr>
              <a:t>directory</a:t>
            </a:r>
            <a:r>
              <a:rPr lang="en-US" altLang="ja-JP" sz="2000" dirty="0" smtClean="0">
                <a:ea typeface="ＭＳ Ｐゴシック" pitchFamily="34" charset="-128"/>
              </a:rPr>
              <a:t>. </a:t>
            </a:r>
          </a:p>
          <a:p>
            <a:pPr>
              <a:lnSpc>
                <a:spcPct val="90000"/>
              </a:lnSpc>
            </a:pPr>
            <a:r>
              <a:rPr lang="en-US" altLang="ja-JP" sz="2000" dirty="0" smtClean="0">
                <a:ea typeface="ＭＳ Ｐゴシック" pitchFamily="34" charset="-128"/>
              </a:rPr>
              <a:t>All directories are in a hierarchical structure (tree structure).</a:t>
            </a:r>
          </a:p>
          <a:p>
            <a:pPr>
              <a:lnSpc>
                <a:spcPct val="90000"/>
              </a:lnSpc>
            </a:pPr>
            <a:r>
              <a:rPr lang="en-US" altLang="ja-JP" sz="2000" dirty="0" smtClean="0">
                <a:ea typeface="ＭＳ Ｐゴシック" pitchFamily="34" charset="-128"/>
              </a:rPr>
              <a:t>User can put and remove any directories on the tree.</a:t>
            </a:r>
          </a:p>
          <a:p>
            <a:pPr>
              <a:lnSpc>
                <a:spcPct val="90000"/>
              </a:lnSpc>
            </a:pPr>
            <a:r>
              <a:rPr lang="en-US" altLang="ja-JP" sz="2000" dirty="0" smtClean="0">
                <a:ea typeface="ＭＳ Ｐゴシック" pitchFamily="34" charset="-128"/>
              </a:rPr>
              <a:t>Top directory is “/”, which is called </a:t>
            </a:r>
            <a:r>
              <a:rPr lang="en-US" altLang="ja-JP" sz="2000" u="sng" dirty="0" smtClean="0">
                <a:ea typeface="ＭＳ Ｐゴシック" pitchFamily="34" charset="-128"/>
              </a:rPr>
              <a:t>slash</a:t>
            </a:r>
            <a:r>
              <a:rPr lang="en-US" altLang="ja-JP" sz="2000" dirty="0" smtClean="0">
                <a:ea typeface="ＭＳ Ｐゴシック" pitchFamily="34" charset="-128"/>
              </a:rPr>
              <a:t> or </a:t>
            </a:r>
            <a:r>
              <a:rPr lang="en-US" altLang="ja-JP" sz="2000" u="sng" dirty="0" smtClean="0">
                <a:ea typeface="ＭＳ Ｐゴシック" pitchFamily="34" charset="-128"/>
              </a:rPr>
              <a:t>root</a:t>
            </a:r>
            <a:r>
              <a:rPr lang="en-US" altLang="ja-JP" sz="2000" dirty="0" smtClean="0">
                <a:ea typeface="ＭＳ Ｐゴシック" pitchFamily="34" charset="-128"/>
              </a:rPr>
              <a:t>. </a:t>
            </a:r>
          </a:p>
          <a:p>
            <a:pPr>
              <a:lnSpc>
                <a:spcPct val="90000"/>
              </a:lnSpc>
            </a:pPr>
            <a:r>
              <a:rPr lang="en-US" altLang="ja-JP" sz="2000" dirty="0" smtClean="0">
                <a:ea typeface="ＭＳ Ｐゴシック" pitchFamily="34" charset="-128"/>
              </a:rPr>
              <a:t>Users have the own directory. (home directory)</a:t>
            </a:r>
          </a:p>
          <a:p>
            <a:pPr>
              <a:lnSpc>
                <a:spcPct val="90000"/>
              </a:lnSpc>
            </a:pPr>
            <a:endParaRPr lang="en-US" altLang="ja-JP" sz="2000" b="1" u="sng" dirty="0" smtClean="0">
              <a:ea typeface="ＭＳ Ｐゴシック" pitchFamily="34" charset="-128"/>
            </a:endParaRPr>
          </a:p>
          <a:p>
            <a:pPr>
              <a:buNone/>
            </a:pPr>
            <a:endParaRPr lang="en-US" altLang="ja-JP" sz="2000" dirty="0">
              <a:ea typeface="ＭＳ Ｐゴシック" pitchFamily="34" charset="-128"/>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Linux Directory Structure</a:t>
            </a:r>
            <a:endParaRPr lang="en-US" dirty="0"/>
          </a:p>
        </p:txBody>
      </p:sp>
      <p:sp>
        <p:nvSpPr>
          <p:cNvPr id="3" name="Content Placeholder 2"/>
          <p:cNvSpPr>
            <a:spLocks noGrp="1"/>
          </p:cNvSpPr>
          <p:nvPr>
            <p:ph idx="1"/>
          </p:nvPr>
        </p:nvSpPr>
        <p:spPr>
          <a:xfrm>
            <a:off x="457200" y="1071546"/>
            <a:ext cx="8258204" cy="5572164"/>
          </a:xfrm>
        </p:spPr>
        <p:txBody>
          <a:bodyPr>
            <a:normAutofit lnSpcReduction="10000"/>
          </a:bodyPr>
          <a:lstStyle/>
          <a:p>
            <a:pPr algn="just"/>
            <a:r>
              <a:rPr lang="en-US" dirty="0" smtClean="0"/>
              <a:t>Linux uses a hierarchical file system structure, much like an upside-down tree, with root (/) at the base of the file system and all other directories spreading from there.</a:t>
            </a:r>
          </a:p>
          <a:p>
            <a:pPr algn="just"/>
            <a:r>
              <a:rPr lang="en-US" dirty="0" smtClean="0"/>
              <a:t>A Linux </a:t>
            </a:r>
            <a:r>
              <a:rPr lang="en-US" dirty="0" err="1" smtClean="0"/>
              <a:t>filesystem</a:t>
            </a:r>
            <a:r>
              <a:rPr lang="en-US" dirty="0" smtClean="0"/>
              <a:t> is a collection of files and directories that has the following properties:</a:t>
            </a:r>
          </a:p>
          <a:p>
            <a:pPr algn="just"/>
            <a:r>
              <a:rPr lang="en-US" dirty="0" smtClean="0"/>
              <a:t>It has a root directory (/) that contains other files and directories.</a:t>
            </a:r>
          </a:p>
          <a:p>
            <a:pPr algn="just"/>
            <a:r>
              <a:rPr lang="en-US" dirty="0" smtClean="0"/>
              <a:t>Each file or directory is uniquely identified by its name, the directory in which it resides, and a unique identifier, typically called an </a:t>
            </a:r>
            <a:r>
              <a:rPr lang="en-US" dirty="0" err="1" smtClean="0"/>
              <a:t>inode</a:t>
            </a:r>
            <a:r>
              <a:rPr lang="en-US" dirty="0" smtClean="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The LINUX File System</a:t>
            </a:r>
            <a:endParaRPr lang="en-IN" dirty="0"/>
          </a:p>
        </p:txBody>
      </p:sp>
      <p:sp>
        <p:nvSpPr>
          <p:cNvPr id="3" name="Content Placeholder 2"/>
          <p:cNvSpPr>
            <a:spLocks noGrp="1"/>
          </p:cNvSpPr>
          <p:nvPr>
            <p:ph idx="1"/>
          </p:nvPr>
        </p:nvSpPr>
        <p:spPr>
          <a:xfrm>
            <a:off x="251520" y="1124744"/>
            <a:ext cx="8435280" cy="5400600"/>
          </a:xfrm>
        </p:spPr>
        <p:txBody>
          <a:bodyPr/>
          <a:lstStyle/>
          <a:p>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2483768" y="1412776"/>
            <a:ext cx="3838575" cy="4829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dirty="0" smtClean="0"/>
              <a:t>The Root Directory</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t>&lt; / &gt; Root</a:t>
            </a:r>
          </a:p>
          <a:p>
            <a:pPr algn="just"/>
            <a:r>
              <a:rPr lang="en-IN" dirty="0" smtClean="0"/>
              <a:t>The root directory. The starting point of your directory structure. This is where the Linux system begins. Every other file and directory on your system is under the root directory. Usually the root directory contains only subdirectories, so it's a bad idea to store single files directly under root.</a:t>
            </a:r>
          </a:p>
          <a:p>
            <a:pPr algn="just"/>
            <a:r>
              <a:rPr lang="en-IN" dirty="0" smtClean="0"/>
              <a:t>Every single file and directory starts from the root directory.</a:t>
            </a:r>
          </a:p>
          <a:p>
            <a:pPr algn="just"/>
            <a:r>
              <a:rPr lang="en-IN" dirty="0" smtClean="0"/>
              <a:t>Only root user has write privilege under this directory.</a:t>
            </a:r>
          </a:p>
          <a:p>
            <a:pPr algn="just"/>
            <a:r>
              <a:rPr lang="en-IN" dirty="0" smtClean="0"/>
              <a:t>Don't confuse the </a:t>
            </a:r>
            <a:r>
              <a:rPr lang="en-IN" i="1" dirty="0" smtClean="0"/>
              <a:t>root directory</a:t>
            </a:r>
            <a:r>
              <a:rPr lang="en-IN" dirty="0" smtClean="0"/>
              <a:t> with the root user account, root password (which obviously is the root user's password) or root user's home directory.</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5"/>
          <p:cNvPicPr>
            <a:picLocks noChangeAspect="1" noChangeArrowheads="1"/>
          </p:cNvPicPr>
          <p:nvPr/>
        </p:nvPicPr>
        <p:blipFill>
          <a:blip r:embed="rId2" cstate="print"/>
          <a:srcRect/>
          <a:stretch>
            <a:fillRect/>
          </a:stretch>
        </p:blipFill>
        <p:spPr bwMode="auto">
          <a:xfrm>
            <a:off x="3059832" y="2204864"/>
            <a:ext cx="2562225" cy="3392487"/>
          </a:xfrm>
          <a:prstGeom prst="rect">
            <a:avLst/>
          </a:prstGeom>
          <a:noFill/>
          <a:ln w="9525">
            <a:noFill/>
            <a:round/>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BIN Directory</a:t>
            </a:r>
            <a:endParaRPr lang="en-IN" dirty="0"/>
          </a:p>
        </p:txBody>
      </p:sp>
      <p:sp>
        <p:nvSpPr>
          <p:cNvPr id="3" name="Content Placeholder 2"/>
          <p:cNvSpPr>
            <a:spLocks noGrp="1"/>
          </p:cNvSpPr>
          <p:nvPr>
            <p:ph idx="1"/>
          </p:nvPr>
        </p:nvSpPr>
        <p:spPr>
          <a:xfrm>
            <a:off x="457200" y="980728"/>
            <a:ext cx="8229600" cy="5472608"/>
          </a:xfrm>
        </p:spPr>
        <p:txBody>
          <a:bodyPr>
            <a:normAutofit fontScale="85000" lnSpcReduction="20000"/>
          </a:bodyPr>
          <a:lstStyle/>
          <a:p>
            <a:pPr>
              <a:buNone/>
            </a:pPr>
            <a:r>
              <a:rPr lang="en-IN" dirty="0" smtClean="0"/>
              <a:t> </a:t>
            </a:r>
            <a:r>
              <a:rPr lang="en-IN" b="1" dirty="0" smtClean="0"/>
              <a:t>/bin – User Binaries</a:t>
            </a:r>
          </a:p>
          <a:p>
            <a:pPr algn="just"/>
            <a:r>
              <a:rPr lang="en-IN" dirty="0" smtClean="0"/>
              <a:t>Contains binary executables.</a:t>
            </a:r>
          </a:p>
          <a:p>
            <a:pPr algn="just"/>
            <a:r>
              <a:rPr lang="en-IN" dirty="0" smtClean="0"/>
              <a:t>Common </a:t>
            </a:r>
            <a:r>
              <a:rPr lang="en-IN" dirty="0" err="1" smtClean="0"/>
              <a:t>linux</a:t>
            </a:r>
            <a:r>
              <a:rPr lang="en-IN" dirty="0" smtClean="0"/>
              <a:t> commands you need to use in single-user modes are located under this directory.</a:t>
            </a:r>
          </a:p>
          <a:p>
            <a:pPr algn="just"/>
            <a:r>
              <a:rPr lang="en-IN" dirty="0" smtClean="0"/>
              <a:t>Commands used by all the users of the system are located here.</a:t>
            </a:r>
          </a:p>
          <a:p>
            <a:pPr algn="just"/>
            <a:r>
              <a:rPr lang="en-IN" dirty="0" smtClean="0"/>
              <a:t>For example: </a:t>
            </a:r>
            <a:r>
              <a:rPr lang="en-IN" dirty="0" err="1" smtClean="0"/>
              <a:t>ps</a:t>
            </a:r>
            <a:r>
              <a:rPr lang="en-IN" dirty="0" smtClean="0"/>
              <a:t>, </a:t>
            </a:r>
            <a:r>
              <a:rPr lang="en-IN" dirty="0" err="1" smtClean="0"/>
              <a:t>ls</a:t>
            </a:r>
            <a:r>
              <a:rPr lang="en-IN" dirty="0" smtClean="0"/>
              <a:t>, ping, </a:t>
            </a:r>
            <a:r>
              <a:rPr lang="en-IN" dirty="0" err="1" smtClean="0"/>
              <a:t>grep</a:t>
            </a:r>
            <a:r>
              <a:rPr lang="en-IN" dirty="0" smtClean="0"/>
              <a:t>, cp.</a:t>
            </a:r>
          </a:p>
          <a:p>
            <a:pPr algn="just">
              <a:buNone/>
            </a:pPr>
            <a:r>
              <a:rPr lang="en-IN" b="1" dirty="0" smtClean="0"/>
              <a:t> /</a:t>
            </a:r>
            <a:r>
              <a:rPr lang="en-IN" b="1" dirty="0" err="1" smtClean="0"/>
              <a:t>sbin</a:t>
            </a:r>
            <a:r>
              <a:rPr lang="en-IN" b="1" dirty="0" smtClean="0"/>
              <a:t> – System Binaries</a:t>
            </a:r>
          </a:p>
          <a:p>
            <a:pPr algn="just"/>
            <a:r>
              <a:rPr lang="en-IN" dirty="0" smtClean="0"/>
              <a:t>Just like /bin, /</a:t>
            </a:r>
            <a:r>
              <a:rPr lang="en-IN" dirty="0" err="1" smtClean="0"/>
              <a:t>sbin</a:t>
            </a:r>
            <a:r>
              <a:rPr lang="en-IN" dirty="0" smtClean="0"/>
              <a:t> also contains binary executables.</a:t>
            </a:r>
          </a:p>
          <a:p>
            <a:pPr algn="just"/>
            <a:r>
              <a:rPr lang="en-IN" dirty="0" smtClean="0"/>
              <a:t>But, the </a:t>
            </a:r>
            <a:r>
              <a:rPr lang="en-IN" dirty="0" err="1" smtClean="0"/>
              <a:t>linux</a:t>
            </a:r>
            <a:r>
              <a:rPr lang="en-IN" dirty="0" smtClean="0"/>
              <a:t> commands located under this directory are used typically by system </a:t>
            </a:r>
            <a:r>
              <a:rPr lang="en-IN" dirty="0" err="1" smtClean="0"/>
              <a:t>aministrator</a:t>
            </a:r>
            <a:r>
              <a:rPr lang="en-IN" dirty="0" smtClean="0"/>
              <a:t>, for system maintenance purpose.</a:t>
            </a:r>
          </a:p>
          <a:p>
            <a:pPr algn="just"/>
            <a:r>
              <a:rPr lang="en-IN" dirty="0" smtClean="0"/>
              <a:t>For example: </a:t>
            </a:r>
            <a:r>
              <a:rPr lang="en-IN" dirty="0" err="1" smtClean="0"/>
              <a:t>iptables</a:t>
            </a:r>
            <a:r>
              <a:rPr lang="en-IN" dirty="0" smtClean="0"/>
              <a:t>, reboot</a:t>
            </a:r>
          </a:p>
          <a:p>
            <a:pPr algn="just"/>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/etc</a:t>
            </a:r>
            <a:endParaRPr lang="en-IN" dirty="0"/>
          </a:p>
        </p:txBody>
      </p:sp>
      <p:sp>
        <p:nvSpPr>
          <p:cNvPr id="3" name="Content Placeholder 2"/>
          <p:cNvSpPr>
            <a:spLocks noGrp="1"/>
          </p:cNvSpPr>
          <p:nvPr>
            <p:ph idx="1"/>
          </p:nvPr>
        </p:nvSpPr>
        <p:spPr>
          <a:xfrm>
            <a:off x="457200" y="980728"/>
            <a:ext cx="8229600" cy="5145435"/>
          </a:xfrm>
        </p:spPr>
        <p:txBody>
          <a:bodyPr>
            <a:normAutofit fontScale="70000" lnSpcReduction="20000"/>
          </a:bodyPr>
          <a:lstStyle/>
          <a:p>
            <a:r>
              <a:rPr lang="en-IN" b="1" dirty="0" smtClean="0"/>
              <a:t>&lt; /etc &gt;</a:t>
            </a:r>
          </a:p>
          <a:p>
            <a:pPr algn="just"/>
            <a:r>
              <a:rPr lang="en-IN" dirty="0" smtClean="0"/>
              <a:t>The configuration files for the Linux system. Most of these files are text files and can be edited by hand. Some interesting stuff in this directory:</a:t>
            </a:r>
          </a:p>
          <a:p>
            <a:pPr algn="just">
              <a:buNone/>
            </a:pPr>
            <a:r>
              <a:rPr lang="en-IN" b="1" dirty="0" smtClean="0">
                <a:solidFill>
                  <a:srgbClr val="FFFF00"/>
                </a:solidFill>
              </a:rPr>
              <a:t>/etc/</a:t>
            </a:r>
            <a:r>
              <a:rPr lang="en-IN" b="1" dirty="0" err="1" smtClean="0">
                <a:solidFill>
                  <a:srgbClr val="FFFF00"/>
                </a:solidFill>
              </a:rPr>
              <a:t>inittab</a:t>
            </a:r>
            <a:r>
              <a:rPr lang="en-IN" dirty="0" smtClean="0"/>
              <a:t/>
            </a:r>
            <a:br>
              <a:rPr lang="en-IN" dirty="0" smtClean="0"/>
            </a:br>
            <a:r>
              <a:rPr lang="en-IN" dirty="0" smtClean="0"/>
              <a:t>A text file that describes what processes are started at system </a:t>
            </a:r>
            <a:r>
              <a:rPr lang="en-IN" dirty="0" err="1" smtClean="0"/>
              <a:t>bootup</a:t>
            </a:r>
            <a:r>
              <a:rPr lang="en-IN" dirty="0" smtClean="0"/>
              <a:t> and during normal operation. For example, here you can determine if you want the X Window System to start automatically at </a:t>
            </a:r>
            <a:r>
              <a:rPr lang="en-IN" dirty="0" err="1" smtClean="0"/>
              <a:t>bootup</a:t>
            </a:r>
            <a:r>
              <a:rPr lang="en-IN" dirty="0" smtClean="0"/>
              <a:t>, and configure what happens when a user presses </a:t>
            </a:r>
            <a:r>
              <a:rPr lang="en-IN" dirty="0" err="1" smtClean="0"/>
              <a:t>Ctrl+Alt+Del</a:t>
            </a:r>
            <a:endParaRPr lang="en-IN" dirty="0" smtClean="0"/>
          </a:p>
          <a:p>
            <a:pPr algn="just">
              <a:buNone/>
            </a:pPr>
            <a:r>
              <a:rPr lang="en-IN" b="1" dirty="0" smtClean="0">
                <a:solidFill>
                  <a:srgbClr val="FFFF00"/>
                </a:solidFill>
              </a:rPr>
              <a:t>/etc/</a:t>
            </a:r>
            <a:r>
              <a:rPr lang="en-IN" b="1" dirty="0" err="1" smtClean="0">
                <a:solidFill>
                  <a:srgbClr val="FFFF00"/>
                </a:solidFill>
              </a:rPr>
              <a:t>fstab</a:t>
            </a:r>
            <a:r>
              <a:rPr lang="en-IN" dirty="0" smtClean="0"/>
              <a:t/>
            </a:r>
            <a:br>
              <a:rPr lang="en-IN" dirty="0" smtClean="0"/>
            </a:br>
            <a:r>
              <a:rPr lang="en-IN" dirty="0" smtClean="0"/>
              <a:t>This file contains descriptive information about the various file systems and their mount points, like floppies, </a:t>
            </a:r>
            <a:r>
              <a:rPr lang="en-IN" dirty="0" err="1" smtClean="0"/>
              <a:t>cdroms</a:t>
            </a:r>
            <a:r>
              <a:rPr lang="en-IN" dirty="0" smtClean="0"/>
              <a:t>, and so on.</a:t>
            </a:r>
          </a:p>
          <a:p>
            <a:pPr algn="just">
              <a:buNone/>
            </a:pPr>
            <a:r>
              <a:rPr lang="en-IN" b="1" dirty="0" smtClean="0">
                <a:solidFill>
                  <a:srgbClr val="FFFF00"/>
                </a:solidFill>
              </a:rPr>
              <a:t>/etc/</a:t>
            </a:r>
            <a:r>
              <a:rPr lang="en-IN" b="1" dirty="0" err="1" smtClean="0">
                <a:solidFill>
                  <a:srgbClr val="FFFF00"/>
                </a:solidFill>
              </a:rPr>
              <a:t>passwd</a:t>
            </a:r>
            <a:r>
              <a:rPr lang="en-IN" dirty="0" smtClean="0"/>
              <a:t/>
            </a:r>
            <a:br>
              <a:rPr lang="en-IN" dirty="0" smtClean="0"/>
            </a:br>
            <a:r>
              <a:rPr lang="en-IN" dirty="0" smtClean="0"/>
              <a:t>A file that contains various pieces of information for each user account. This is where the users are defined.</a:t>
            </a:r>
          </a:p>
          <a:p>
            <a:pPr algn="just"/>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06090"/>
          </a:xfrm>
        </p:spPr>
        <p:txBody>
          <a:bodyPr>
            <a:normAutofit fontScale="90000"/>
          </a:bodyPr>
          <a:lstStyle/>
          <a:p>
            <a:r>
              <a:rPr lang="en-US" dirty="0" smtClean="0"/>
              <a:t>/user</a:t>
            </a:r>
            <a:endParaRPr lang="en-IN" dirty="0"/>
          </a:p>
        </p:txBody>
      </p:sp>
      <p:sp>
        <p:nvSpPr>
          <p:cNvPr id="3" name="Content Placeholder 2"/>
          <p:cNvSpPr>
            <a:spLocks noGrp="1"/>
          </p:cNvSpPr>
          <p:nvPr>
            <p:ph idx="1"/>
          </p:nvPr>
        </p:nvSpPr>
        <p:spPr>
          <a:xfrm>
            <a:off x="251520" y="764704"/>
            <a:ext cx="8435280" cy="6093296"/>
          </a:xfrm>
        </p:spPr>
        <p:txBody>
          <a:bodyPr>
            <a:noAutofit/>
          </a:bodyPr>
          <a:lstStyle/>
          <a:p>
            <a:r>
              <a:rPr lang="en-IN" sz="1600" b="1" dirty="0" smtClean="0"/>
              <a:t>&lt; /</a:t>
            </a:r>
            <a:r>
              <a:rPr lang="en-IN" sz="1600" b="1" dirty="0" err="1" smtClean="0"/>
              <a:t>usr</a:t>
            </a:r>
            <a:r>
              <a:rPr lang="en-IN" sz="1600" b="1" dirty="0" smtClean="0"/>
              <a:t> &gt;</a:t>
            </a:r>
          </a:p>
          <a:p>
            <a:r>
              <a:rPr lang="en-IN" sz="1600" dirty="0" smtClean="0"/>
              <a:t>This directory contains user applications and a variety of other things for them, like their source codes, and pictures, docs, or </a:t>
            </a:r>
            <a:r>
              <a:rPr lang="en-IN" sz="1600" dirty="0" err="1" smtClean="0"/>
              <a:t>config</a:t>
            </a:r>
            <a:r>
              <a:rPr lang="en-IN" sz="1600" dirty="0" smtClean="0"/>
              <a:t> files they use. /</a:t>
            </a:r>
            <a:r>
              <a:rPr lang="en-IN" sz="1600" dirty="0" err="1" smtClean="0"/>
              <a:t>usr</a:t>
            </a:r>
            <a:r>
              <a:rPr lang="en-IN" sz="1600" dirty="0" smtClean="0"/>
              <a:t> is the largest directory on a Linux system, and some people like to have it on a separate partition. Some interesting stuff in /</a:t>
            </a:r>
            <a:r>
              <a:rPr lang="en-IN" sz="1600" dirty="0" err="1" smtClean="0"/>
              <a:t>usr</a:t>
            </a:r>
            <a:r>
              <a:rPr lang="en-IN" sz="1600" dirty="0" smtClean="0"/>
              <a:t>:</a:t>
            </a:r>
          </a:p>
          <a:p>
            <a:r>
              <a:rPr lang="en-IN" sz="1600" dirty="0" smtClean="0"/>
              <a:t>/</a:t>
            </a:r>
            <a:r>
              <a:rPr lang="en-IN" sz="1600" dirty="0" err="1" smtClean="0"/>
              <a:t>usr</a:t>
            </a:r>
            <a:r>
              <a:rPr lang="en-IN" sz="1600" dirty="0" smtClean="0"/>
              <a:t>/doc</a:t>
            </a:r>
            <a:br>
              <a:rPr lang="en-IN" sz="1600" dirty="0" smtClean="0"/>
            </a:br>
            <a:r>
              <a:rPr lang="en-IN" sz="1600" dirty="0" smtClean="0"/>
              <a:t>Documentation for the user apps, in many file formats.</a:t>
            </a:r>
          </a:p>
          <a:p>
            <a:r>
              <a:rPr lang="en-IN" sz="1600" dirty="0" smtClean="0"/>
              <a:t>/</a:t>
            </a:r>
            <a:r>
              <a:rPr lang="en-IN" sz="1600" dirty="0" err="1" smtClean="0"/>
              <a:t>usr</a:t>
            </a:r>
            <a:r>
              <a:rPr lang="en-IN" sz="1600" dirty="0" smtClean="0"/>
              <a:t>/share</a:t>
            </a:r>
            <a:br>
              <a:rPr lang="en-IN" sz="1600" dirty="0" smtClean="0"/>
            </a:br>
            <a:r>
              <a:rPr lang="en-IN" sz="1600" dirty="0" err="1" smtClean="0"/>
              <a:t>Config</a:t>
            </a:r>
            <a:r>
              <a:rPr lang="en-IN" sz="1600" dirty="0" smtClean="0"/>
              <a:t> files and graphics for many user apps.</a:t>
            </a:r>
          </a:p>
          <a:p>
            <a:r>
              <a:rPr lang="en-IN" sz="1600" dirty="0" smtClean="0"/>
              <a:t>/</a:t>
            </a:r>
            <a:r>
              <a:rPr lang="en-IN" sz="1600" dirty="0" err="1" smtClean="0"/>
              <a:t>usr</a:t>
            </a:r>
            <a:r>
              <a:rPr lang="en-IN" sz="1600" dirty="0" smtClean="0"/>
              <a:t>/</a:t>
            </a:r>
            <a:r>
              <a:rPr lang="en-IN" sz="1600" dirty="0" err="1" smtClean="0"/>
              <a:t>src</a:t>
            </a:r>
            <a:r>
              <a:rPr lang="en-IN" sz="1600" dirty="0" smtClean="0"/>
              <a:t/>
            </a:r>
            <a:br>
              <a:rPr lang="en-IN" sz="1600" dirty="0" smtClean="0"/>
            </a:br>
            <a:r>
              <a:rPr lang="en-IN" sz="1600" dirty="0" smtClean="0"/>
              <a:t>Source code files for the system's software, including the Linux kernel.</a:t>
            </a:r>
          </a:p>
          <a:p>
            <a:r>
              <a:rPr lang="en-IN" sz="1600" dirty="0" smtClean="0"/>
              <a:t>/</a:t>
            </a:r>
            <a:r>
              <a:rPr lang="en-IN" sz="1600" dirty="0" err="1" smtClean="0"/>
              <a:t>usr</a:t>
            </a:r>
            <a:r>
              <a:rPr lang="en-IN" sz="1600" dirty="0" smtClean="0"/>
              <a:t>/include</a:t>
            </a:r>
            <a:br>
              <a:rPr lang="en-IN" sz="1600" dirty="0" smtClean="0"/>
            </a:br>
            <a:r>
              <a:rPr lang="en-IN" sz="1600" dirty="0" smtClean="0"/>
              <a:t>Header files for the C compiler. The header files define structures and constants that are needed for building most standard programs. A subdirectory under /</a:t>
            </a:r>
            <a:r>
              <a:rPr lang="en-IN" sz="1600" dirty="0" err="1" smtClean="0"/>
              <a:t>usr</a:t>
            </a:r>
            <a:r>
              <a:rPr lang="en-IN" sz="1600" dirty="0" smtClean="0"/>
              <a:t>/include contains headers for the C++ compiler.</a:t>
            </a:r>
          </a:p>
          <a:p>
            <a:r>
              <a:rPr lang="en-IN" sz="1600" b="1" dirty="0" smtClean="0"/>
              <a:t>&lt; /</a:t>
            </a:r>
            <a:r>
              <a:rPr lang="en-IN" sz="1600" b="1" dirty="0" err="1" smtClean="0"/>
              <a:t>usr</a:t>
            </a:r>
            <a:r>
              <a:rPr lang="en-IN" sz="1600" b="1" dirty="0" smtClean="0"/>
              <a:t>/local &gt;</a:t>
            </a:r>
          </a:p>
          <a:p>
            <a:r>
              <a:rPr lang="en-IN" sz="1600" dirty="0" smtClean="0"/>
              <a:t>This is where you install apps and other files for use on the local machine. If your machine is a part of a network, the /</a:t>
            </a:r>
            <a:r>
              <a:rPr lang="en-IN" sz="1600" dirty="0" err="1" smtClean="0"/>
              <a:t>usr</a:t>
            </a:r>
            <a:r>
              <a:rPr lang="en-IN" sz="1600" dirty="0" smtClean="0"/>
              <a:t> directory may physically be on another machine and can be shared by many networked Linux workstations. On this kind of a network, the /</a:t>
            </a:r>
            <a:r>
              <a:rPr lang="en-IN" sz="1600" dirty="0" err="1" smtClean="0"/>
              <a:t>usr</a:t>
            </a:r>
            <a:r>
              <a:rPr lang="en-IN" sz="1600" dirty="0" smtClean="0"/>
              <a:t>/local directory contains only stuff that is not supposed to be used on many machines and is intended for use at the local machine only.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/dev &amp; /proc</a:t>
            </a:r>
            <a:endParaRPr lang="en-IN" dirty="0"/>
          </a:p>
        </p:txBody>
      </p:sp>
      <p:sp>
        <p:nvSpPr>
          <p:cNvPr id="3" name="Content Placeholder 2"/>
          <p:cNvSpPr>
            <a:spLocks noGrp="1"/>
          </p:cNvSpPr>
          <p:nvPr>
            <p:ph idx="1"/>
          </p:nvPr>
        </p:nvSpPr>
        <p:spPr>
          <a:xfrm>
            <a:off x="457200" y="1268760"/>
            <a:ext cx="8229600" cy="4857403"/>
          </a:xfrm>
        </p:spPr>
        <p:txBody>
          <a:bodyPr>
            <a:normAutofit fontScale="77500" lnSpcReduction="20000"/>
          </a:bodyPr>
          <a:lstStyle/>
          <a:p>
            <a:pPr>
              <a:buNone/>
            </a:pPr>
            <a:r>
              <a:rPr lang="en-IN" dirty="0" smtClean="0"/>
              <a:t>/dev – Device Files</a:t>
            </a:r>
          </a:p>
          <a:p>
            <a:r>
              <a:rPr lang="en-IN" dirty="0" smtClean="0"/>
              <a:t>Contains device files.</a:t>
            </a:r>
          </a:p>
          <a:p>
            <a:r>
              <a:rPr lang="en-IN" dirty="0" smtClean="0"/>
              <a:t>These include terminal devices, </a:t>
            </a:r>
            <a:r>
              <a:rPr lang="en-IN" dirty="0" err="1" smtClean="0"/>
              <a:t>usb</a:t>
            </a:r>
            <a:r>
              <a:rPr lang="en-IN" dirty="0" smtClean="0"/>
              <a:t>, or any device attached to the system.</a:t>
            </a:r>
          </a:p>
          <a:p>
            <a:r>
              <a:rPr lang="en-IN" dirty="0" smtClean="0"/>
              <a:t>For example: /dev/tty1</a:t>
            </a:r>
          </a:p>
          <a:p>
            <a:pPr>
              <a:buNone/>
            </a:pPr>
            <a:r>
              <a:rPr lang="en-IN" dirty="0" smtClean="0"/>
              <a:t>/proc – Process Information</a:t>
            </a:r>
          </a:p>
          <a:p>
            <a:r>
              <a:rPr lang="en-IN" dirty="0" smtClean="0"/>
              <a:t>Contains information about system process.</a:t>
            </a:r>
          </a:p>
          <a:p>
            <a:r>
              <a:rPr lang="en-IN" dirty="0" smtClean="0"/>
              <a:t>This is a pseudo </a:t>
            </a:r>
            <a:r>
              <a:rPr lang="en-IN" dirty="0" err="1" smtClean="0"/>
              <a:t>filesystem</a:t>
            </a:r>
            <a:r>
              <a:rPr lang="en-IN" dirty="0" smtClean="0"/>
              <a:t> contains information about running process. For example: /proc/{</a:t>
            </a:r>
            <a:r>
              <a:rPr lang="en-IN" dirty="0" err="1" smtClean="0"/>
              <a:t>pid</a:t>
            </a:r>
            <a:r>
              <a:rPr lang="en-IN" dirty="0" smtClean="0"/>
              <a:t>} directory contains information about the process with that particular </a:t>
            </a:r>
            <a:r>
              <a:rPr lang="en-IN" dirty="0" err="1" smtClean="0"/>
              <a:t>pid</a:t>
            </a:r>
            <a:r>
              <a:rPr lang="en-IN" dirty="0" smtClean="0"/>
              <a:t>.</a:t>
            </a:r>
          </a:p>
          <a:p>
            <a:r>
              <a:rPr lang="en-IN" dirty="0" smtClean="0"/>
              <a:t>This is a virtual </a:t>
            </a:r>
            <a:r>
              <a:rPr lang="en-IN" dirty="0" err="1" smtClean="0"/>
              <a:t>filesystem</a:t>
            </a:r>
            <a:r>
              <a:rPr lang="en-IN" dirty="0" smtClean="0"/>
              <a:t> with text information about system resources. For example: /proc/uptime</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var</a:t>
            </a:r>
            <a:r>
              <a:rPr lang="en-US" dirty="0" smtClean="0"/>
              <a:t> &amp; /</a:t>
            </a:r>
            <a:r>
              <a:rPr lang="en-US" dirty="0" err="1" smtClean="0"/>
              <a:t>tmp</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a:t>
            </a:r>
            <a:r>
              <a:rPr lang="en-IN" dirty="0" err="1" smtClean="0"/>
              <a:t>var</a:t>
            </a:r>
            <a:r>
              <a:rPr lang="en-IN" dirty="0" smtClean="0"/>
              <a:t> – Variable Files</a:t>
            </a:r>
          </a:p>
          <a:p>
            <a:r>
              <a:rPr lang="en-IN" dirty="0" err="1" smtClean="0"/>
              <a:t>var</a:t>
            </a:r>
            <a:r>
              <a:rPr lang="en-IN" dirty="0" smtClean="0"/>
              <a:t> stands for variable files.</a:t>
            </a:r>
          </a:p>
          <a:p>
            <a:r>
              <a:rPr lang="en-IN" dirty="0" smtClean="0"/>
              <a:t>Content of the files that are expected to grow can be found under this directory.</a:t>
            </a:r>
          </a:p>
          <a:p>
            <a:r>
              <a:rPr lang="en-IN" dirty="0" smtClean="0"/>
              <a:t>This includes — system log files (/</a:t>
            </a:r>
            <a:r>
              <a:rPr lang="en-IN" dirty="0" err="1" smtClean="0"/>
              <a:t>var</a:t>
            </a:r>
            <a:r>
              <a:rPr lang="en-IN" dirty="0" smtClean="0"/>
              <a:t>/log); packages and database files (/</a:t>
            </a:r>
            <a:r>
              <a:rPr lang="en-IN" dirty="0" err="1" smtClean="0"/>
              <a:t>var</a:t>
            </a:r>
            <a:r>
              <a:rPr lang="en-IN" dirty="0" smtClean="0"/>
              <a:t>/lib); emails (/</a:t>
            </a:r>
            <a:r>
              <a:rPr lang="en-IN" dirty="0" err="1" smtClean="0"/>
              <a:t>var</a:t>
            </a:r>
            <a:r>
              <a:rPr lang="en-IN" dirty="0" smtClean="0"/>
              <a:t>/mail); print queues (/</a:t>
            </a:r>
            <a:r>
              <a:rPr lang="en-IN" dirty="0" err="1" smtClean="0"/>
              <a:t>var</a:t>
            </a:r>
            <a:r>
              <a:rPr lang="en-IN" dirty="0" smtClean="0"/>
              <a:t>/spool); lock files (/</a:t>
            </a:r>
            <a:r>
              <a:rPr lang="en-IN" dirty="0" err="1" smtClean="0"/>
              <a:t>var</a:t>
            </a:r>
            <a:r>
              <a:rPr lang="en-IN" dirty="0" smtClean="0"/>
              <a:t>/lock); temp files needed across reboots (/</a:t>
            </a:r>
            <a:r>
              <a:rPr lang="en-IN" dirty="0" err="1" smtClean="0"/>
              <a:t>var</a:t>
            </a:r>
            <a:r>
              <a:rPr lang="en-IN" dirty="0" smtClean="0"/>
              <a:t>/</a:t>
            </a:r>
            <a:r>
              <a:rPr lang="en-IN" dirty="0" err="1" smtClean="0"/>
              <a:t>tmp</a:t>
            </a:r>
            <a:r>
              <a:rPr lang="en-IN" dirty="0" smtClean="0"/>
              <a:t>);</a:t>
            </a:r>
          </a:p>
          <a:p>
            <a:pPr>
              <a:buNone/>
            </a:pPr>
            <a:r>
              <a:rPr lang="en-IN" dirty="0" smtClean="0"/>
              <a:t> /</a:t>
            </a:r>
            <a:r>
              <a:rPr lang="en-IN" dirty="0" err="1" smtClean="0"/>
              <a:t>tmp</a:t>
            </a:r>
            <a:r>
              <a:rPr lang="en-IN" dirty="0" smtClean="0"/>
              <a:t> – Temporary Files</a:t>
            </a:r>
          </a:p>
          <a:p>
            <a:r>
              <a:rPr lang="en-IN" dirty="0" smtClean="0"/>
              <a:t>Directory that contains temporary files created by system and users.</a:t>
            </a:r>
          </a:p>
          <a:p>
            <a:r>
              <a:rPr lang="en-IN" dirty="0" smtClean="0"/>
              <a:t>Files under this directory are deleted when system is rebooted</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0"/>
            <a:ext cx="8229600" cy="6126163"/>
          </a:xfrm>
        </p:spPr>
        <p:txBody>
          <a:bodyPr>
            <a:normAutofit fontScale="55000" lnSpcReduction="20000"/>
          </a:bodyPr>
          <a:lstStyle/>
          <a:p>
            <a:endParaRPr lang="en-IN" dirty="0" smtClean="0"/>
          </a:p>
          <a:p>
            <a:r>
              <a:rPr lang="en-IN" dirty="0" smtClean="0"/>
              <a:t>/lib – System Libraries</a:t>
            </a:r>
          </a:p>
          <a:p>
            <a:r>
              <a:rPr lang="en-IN" dirty="0" smtClean="0"/>
              <a:t>Contains library files that supports the binaries located under /bin and /</a:t>
            </a:r>
            <a:r>
              <a:rPr lang="en-IN" dirty="0" err="1" smtClean="0"/>
              <a:t>sbin</a:t>
            </a:r>
            <a:endParaRPr lang="en-IN" dirty="0" smtClean="0"/>
          </a:p>
          <a:p>
            <a:r>
              <a:rPr lang="en-IN" dirty="0" smtClean="0"/>
              <a:t>Library filenames are either ld* or lib*.so.*</a:t>
            </a:r>
          </a:p>
          <a:p>
            <a:r>
              <a:rPr lang="en-IN" dirty="0" smtClean="0"/>
              <a:t>For example: ld-2.11.1.so, libncurses.so.5.7</a:t>
            </a:r>
          </a:p>
          <a:p>
            <a:pPr>
              <a:buNone/>
            </a:pPr>
            <a:r>
              <a:rPr lang="en-IN" dirty="0" smtClean="0"/>
              <a:t>/opt – Optional add-on Applications</a:t>
            </a:r>
          </a:p>
          <a:p>
            <a:r>
              <a:rPr lang="en-IN" dirty="0" smtClean="0"/>
              <a:t>opt stands for optional.</a:t>
            </a:r>
          </a:p>
          <a:p>
            <a:r>
              <a:rPr lang="en-IN" dirty="0" smtClean="0"/>
              <a:t>Contains add-on applications from individual vendors.</a:t>
            </a:r>
          </a:p>
          <a:p>
            <a:r>
              <a:rPr lang="en-IN" dirty="0" smtClean="0"/>
              <a:t>add-on applications should be installed under either /opt/ or /opt/ sub-directory.</a:t>
            </a:r>
          </a:p>
          <a:p>
            <a:pPr>
              <a:buNone/>
            </a:pPr>
            <a:r>
              <a:rPr lang="en-IN" dirty="0" smtClean="0"/>
              <a:t> /</a:t>
            </a:r>
            <a:r>
              <a:rPr lang="en-IN" dirty="0" err="1" smtClean="0"/>
              <a:t>mnt</a:t>
            </a:r>
            <a:r>
              <a:rPr lang="en-IN" dirty="0" smtClean="0"/>
              <a:t> – Mount Directory</a:t>
            </a:r>
          </a:p>
          <a:p>
            <a:r>
              <a:rPr lang="en-IN" dirty="0" smtClean="0"/>
              <a:t>Temporary mount directory where </a:t>
            </a:r>
            <a:r>
              <a:rPr lang="en-IN" dirty="0" err="1" smtClean="0"/>
              <a:t>sysadmins</a:t>
            </a:r>
            <a:r>
              <a:rPr lang="en-IN" dirty="0" smtClean="0"/>
              <a:t> can mount </a:t>
            </a:r>
            <a:r>
              <a:rPr lang="en-IN" dirty="0" err="1" smtClean="0"/>
              <a:t>filesystems</a:t>
            </a:r>
            <a:r>
              <a:rPr lang="en-IN" dirty="0" smtClean="0"/>
              <a:t>.</a:t>
            </a:r>
          </a:p>
          <a:p>
            <a:pPr>
              <a:buNone/>
            </a:pPr>
            <a:r>
              <a:rPr lang="en-IN" dirty="0" smtClean="0"/>
              <a:t>/media – Removable Media Devices</a:t>
            </a:r>
          </a:p>
          <a:p>
            <a:r>
              <a:rPr lang="en-IN" dirty="0" smtClean="0"/>
              <a:t>Temporary mount directory for removable devices.</a:t>
            </a:r>
          </a:p>
          <a:p>
            <a:r>
              <a:rPr lang="en-IN" dirty="0" smtClean="0"/>
              <a:t>For examples, /media/</a:t>
            </a:r>
            <a:r>
              <a:rPr lang="en-IN" dirty="0" err="1" smtClean="0"/>
              <a:t>cdrom</a:t>
            </a:r>
            <a:r>
              <a:rPr lang="en-IN" dirty="0" smtClean="0"/>
              <a:t> for CD-ROM; /media/floppy for floppy drives; /media/</a:t>
            </a:r>
            <a:r>
              <a:rPr lang="en-IN" dirty="0" err="1" smtClean="0"/>
              <a:t>cdrecorder</a:t>
            </a:r>
            <a:r>
              <a:rPr lang="en-IN" dirty="0" smtClean="0"/>
              <a:t> for CD writer</a:t>
            </a:r>
          </a:p>
          <a:p>
            <a:pPr>
              <a:buNone/>
            </a:pPr>
            <a:r>
              <a:rPr lang="en-IN" dirty="0" smtClean="0"/>
              <a:t>/</a:t>
            </a:r>
            <a:r>
              <a:rPr lang="en-IN" dirty="0" err="1" smtClean="0"/>
              <a:t>srv</a:t>
            </a:r>
            <a:r>
              <a:rPr lang="en-IN" dirty="0" smtClean="0"/>
              <a:t> – Service Data</a:t>
            </a:r>
          </a:p>
          <a:p>
            <a:r>
              <a:rPr lang="en-IN" dirty="0" err="1" smtClean="0"/>
              <a:t>srv</a:t>
            </a:r>
            <a:r>
              <a:rPr lang="en-IN" dirty="0" smtClean="0"/>
              <a:t> stands for service.</a:t>
            </a:r>
          </a:p>
          <a:p>
            <a:r>
              <a:rPr lang="en-IN" dirty="0" smtClean="0"/>
              <a:t>Contains server specific services related data.</a:t>
            </a:r>
          </a:p>
          <a:p>
            <a:r>
              <a:rPr lang="en-IN" dirty="0" smtClean="0"/>
              <a:t>For example, /</a:t>
            </a:r>
            <a:r>
              <a:rPr lang="en-IN" dirty="0" err="1" smtClean="0"/>
              <a:t>srv</a:t>
            </a:r>
            <a:r>
              <a:rPr lang="en-IN" dirty="0" smtClean="0"/>
              <a:t>/</a:t>
            </a:r>
            <a:r>
              <a:rPr lang="en-IN" dirty="0" err="1" smtClean="0"/>
              <a:t>cvs</a:t>
            </a:r>
            <a:r>
              <a:rPr lang="en-IN" dirty="0" smtClean="0"/>
              <a:t> contains CVS related data.</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ctr"/>
            <a:r>
              <a:rPr lang="en-US" sz="5400" dirty="0" smtClean="0"/>
              <a:t>LINUX COMMANDS</a:t>
            </a:r>
            <a:endParaRPr lang="en-US" sz="5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ja-JP">
                <a:ea typeface="ＭＳ Ｐゴシック" pitchFamily="34" charset="-128"/>
              </a:rPr>
              <a:t>Basic Commands</a:t>
            </a:r>
          </a:p>
        </p:txBody>
      </p:sp>
      <p:sp>
        <p:nvSpPr>
          <p:cNvPr id="157699" name="Rectangle 3"/>
          <p:cNvSpPr>
            <a:spLocks noGrp="1" noChangeArrowheads="1"/>
          </p:cNvSpPr>
          <p:nvPr>
            <p:ph type="body" sz="half" idx="1"/>
          </p:nvPr>
        </p:nvSpPr>
        <p:spPr>
          <a:xfrm>
            <a:off x="1066800" y="1600200"/>
            <a:ext cx="7053262" cy="4530725"/>
          </a:xfrm>
        </p:spPr>
        <p:txBody>
          <a:bodyPr/>
          <a:lstStyle/>
          <a:p>
            <a:pPr>
              <a:buFont typeface="Wingdings" pitchFamily="2" charset="2"/>
              <a:buNone/>
            </a:pPr>
            <a:endParaRPr lang="en-US" altLang="ja-JP" sz="1800" dirty="0">
              <a:ea typeface="ＭＳ Ｐゴシック" pitchFamily="34" charset="-128"/>
            </a:endParaRPr>
          </a:p>
          <a:p>
            <a:pPr>
              <a:buFont typeface="Wingdings" pitchFamily="2" charset="2"/>
              <a:buNone/>
            </a:pPr>
            <a:endParaRPr lang="en-US" altLang="ja-JP" sz="1800" dirty="0">
              <a:ea typeface="ＭＳ Ｐゴシック" pitchFamily="34" charset="-128"/>
            </a:endParaRPr>
          </a:p>
          <a:p>
            <a:r>
              <a:rPr lang="en-US" altLang="ja-JP" sz="1800" dirty="0">
                <a:ea typeface="ＭＳ Ｐゴシック" pitchFamily="34" charset="-128"/>
              </a:rPr>
              <a:t>One command consists of three parts, i.e. command name, options, arguments. </a:t>
            </a:r>
          </a:p>
          <a:p>
            <a:pPr>
              <a:buFont typeface="Wingdings" pitchFamily="2" charset="2"/>
              <a:buNone/>
            </a:pPr>
            <a:endParaRPr lang="en-US" altLang="ja-JP" sz="1800" dirty="0">
              <a:ea typeface="ＭＳ Ｐゴシック" pitchFamily="34" charset="-128"/>
            </a:endParaRPr>
          </a:p>
          <a:p>
            <a:pPr>
              <a:buFont typeface="Wingdings" pitchFamily="2" charset="2"/>
              <a:buNone/>
            </a:pPr>
            <a:r>
              <a:rPr lang="en-US" altLang="ja-JP" sz="1800" dirty="0">
                <a:ea typeface="ＭＳ Ｐゴシック" pitchFamily="34" charset="-128"/>
              </a:rPr>
              <a:t>Example)</a:t>
            </a:r>
          </a:p>
          <a:p>
            <a:pPr>
              <a:buFont typeface="Wingdings" pitchFamily="2" charset="2"/>
              <a:buNone/>
            </a:pPr>
            <a:r>
              <a:rPr lang="en-US" altLang="ja-JP" sz="1400" dirty="0" smtClean="0">
                <a:ea typeface="ＭＳ Ｐゴシック" pitchFamily="34" charset="-128"/>
              </a:rPr>
              <a:t>$command-name  </a:t>
            </a:r>
            <a:r>
              <a:rPr lang="en-US" altLang="ja-JP" sz="1400" dirty="0" err="1">
                <a:ea typeface="ＭＳ Ｐゴシック" pitchFamily="34" charset="-128"/>
              </a:rPr>
              <a:t>optionA</a:t>
            </a:r>
            <a:r>
              <a:rPr lang="en-US" altLang="ja-JP" sz="1400" dirty="0">
                <a:ea typeface="ＭＳ Ｐゴシック" pitchFamily="34" charset="-128"/>
              </a:rPr>
              <a:t> </a:t>
            </a:r>
            <a:r>
              <a:rPr lang="en-US" altLang="ja-JP" sz="1400" dirty="0" err="1">
                <a:ea typeface="ＭＳ Ｐゴシック" pitchFamily="34" charset="-128"/>
              </a:rPr>
              <a:t>optionB</a:t>
            </a:r>
            <a:r>
              <a:rPr lang="en-US" altLang="ja-JP" sz="1400" dirty="0">
                <a:ea typeface="ＭＳ Ｐゴシック" pitchFamily="34" charset="-128"/>
              </a:rPr>
              <a:t>  argument1  argument2</a:t>
            </a:r>
          </a:p>
          <a:p>
            <a:pPr>
              <a:buFont typeface="Wingdings" pitchFamily="2" charset="2"/>
              <a:buNone/>
            </a:pPr>
            <a:endParaRPr lang="en-US" altLang="ja-JP" sz="1400" dirty="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ja-JP">
                <a:ea typeface="ＭＳ Ｐゴシック" pitchFamily="34" charset="-128"/>
              </a:rPr>
              <a:t>Basic Commands</a:t>
            </a:r>
          </a:p>
        </p:txBody>
      </p:sp>
      <p:sp>
        <p:nvSpPr>
          <p:cNvPr id="159747" name="Rectangle 3"/>
          <p:cNvSpPr>
            <a:spLocks noGrp="1" noChangeArrowheads="1"/>
          </p:cNvSpPr>
          <p:nvPr>
            <p:ph type="body" sz="half" idx="1"/>
          </p:nvPr>
        </p:nvSpPr>
        <p:spPr>
          <a:xfrm>
            <a:off x="1417638" y="1600200"/>
            <a:ext cx="7053262" cy="4530725"/>
          </a:xfrm>
        </p:spPr>
        <p:txBody>
          <a:bodyPr/>
          <a:lstStyle/>
          <a:p>
            <a:pPr>
              <a:buFont typeface="Wingdings" pitchFamily="2" charset="2"/>
              <a:buNone/>
            </a:pPr>
            <a:r>
              <a:rPr lang="en-US" altLang="ja-JP" sz="2000" b="1" u="sng">
                <a:ea typeface="ＭＳ Ｐゴシック" pitchFamily="34" charset="-128"/>
              </a:rPr>
              <a:t>How to run commands</a:t>
            </a:r>
          </a:p>
          <a:p>
            <a:r>
              <a:rPr lang="en-US" altLang="ja-JP" sz="1800">
                <a:ea typeface="ＭＳ Ｐゴシック" pitchFamily="34" charset="-128"/>
              </a:rPr>
              <a:t>Between command name, options and arguments, </a:t>
            </a:r>
            <a:r>
              <a:rPr lang="en-US" altLang="ja-JP" sz="1800" u="sng">
                <a:ea typeface="ＭＳ Ｐゴシック" pitchFamily="34" charset="-128"/>
              </a:rPr>
              <a:t>space</a:t>
            </a:r>
            <a:r>
              <a:rPr lang="en-US" altLang="ja-JP" sz="1800">
                <a:ea typeface="ＭＳ Ｐゴシック" pitchFamily="34" charset="-128"/>
              </a:rPr>
              <a:t> is necessary. </a:t>
            </a:r>
          </a:p>
          <a:p>
            <a:endParaRPr lang="en-US" altLang="ja-JP" sz="1800">
              <a:ea typeface="ＭＳ Ｐゴシック" pitchFamily="34" charset="-128"/>
            </a:endParaRPr>
          </a:p>
          <a:p>
            <a:r>
              <a:rPr lang="en-US" altLang="ja-JP" sz="1800">
                <a:ea typeface="ＭＳ Ｐゴシック" pitchFamily="34" charset="-128"/>
              </a:rPr>
              <a:t>Opitions always start with </a:t>
            </a:r>
            <a:r>
              <a:rPr lang="en-US" altLang="ja-JP" sz="1800">
                <a:latin typeface="Verdana"/>
                <a:ea typeface="ＭＳ Ｐゴシック" pitchFamily="34" charset="-128"/>
              </a:rPr>
              <a:t>“</a:t>
            </a:r>
            <a:r>
              <a:rPr lang="en-US" altLang="ja-JP" sz="1800">
                <a:ea typeface="ＭＳ Ｐゴシック" pitchFamily="34" charset="-128"/>
              </a:rPr>
              <a:t>-</a:t>
            </a:r>
            <a:r>
              <a:rPr lang="en-US" altLang="ja-JP" sz="1800">
                <a:latin typeface="Verdana"/>
                <a:ea typeface="ＭＳ Ｐゴシック" pitchFamily="34" charset="-128"/>
              </a:rPr>
              <a:t>”</a:t>
            </a:r>
            <a:endParaRPr lang="en-US" altLang="ja-JP" sz="1800">
              <a:ea typeface="ＭＳ Ｐゴシック" pitchFamily="34" charset="-128"/>
            </a:endParaRPr>
          </a:p>
          <a:p>
            <a:endParaRPr lang="en-US" altLang="ja-JP" sz="1800">
              <a:ea typeface="ＭＳ Ｐゴシック" pitchFamily="34" charset="-128"/>
            </a:endParaRPr>
          </a:p>
          <a:p>
            <a:r>
              <a:rPr lang="en-US" altLang="ja-JP" sz="1800">
                <a:ea typeface="ＭＳ Ｐゴシック" pitchFamily="34" charset="-128"/>
              </a:rPr>
              <a:t>Example:</a:t>
            </a:r>
          </a:p>
          <a:p>
            <a:pPr>
              <a:buFont typeface="Wingdings" pitchFamily="2" charset="2"/>
              <a:buNone/>
            </a:pPr>
            <a:r>
              <a:rPr lang="en-US" altLang="ja-JP" sz="1800">
                <a:ea typeface="ＭＳ Ｐゴシック" pitchFamily="34" charset="-128"/>
              </a:rPr>
              <a:t>	cd  ..</a:t>
            </a:r>
          </a:p>
          <a:p>
            <a:pPr>
              <a:buFont typeface="Wingdings" pitchFamily="2" charset="2"/>
              <a:buNone/>
            </a:pPr>
            <a:r>
              <a:rPr lang="en-US" altLang="ja-JP" sz="1800">
                <a:ea typeface="ＭＳ Ｐゴシック" pitchFamily="34" charset="-128"/>
              </a:rPr>
              <a:t>	ls  </a:t>
            </a:r>
            <a:r>
              <a:rPr lang="en-US" altLang="ja-JP" sz="1800">
                <a:latin typeface="Verdana"/>
                <a:ea typeface="ＭＳ Ｐゴシック" pitchFamily="34" charset="-128"/>
              </a:rPr>
              <a:t>–</a:t>
            </a:r>
            <a:r>
              <a:rPr lang="en-US" altLang="ja-JP" sz="1800">
                <a:ea typeface="ＭＳ Ｐゴシック" pitchFamily="34" charset="-128"/>
              </a:rPr>
              <a:t>l  .bashrc</a:t>
            </a:r>
          </a:p>
          <a:p>
            <a:pPr>
              <a:buFont typeface="Wingdings" pitchFamily="2" charset="2"/>
              <a:buNone/>
            </a:pPr>
            <a:r>
              <a:rPr lang="en-US" altLang="ja-JP" sz="1800">
                <a:ea typeface="ＭＳ Ｐゴシック" pitchFamily="34" charset="-128"/>
              </a:rPr>
              <a:t>     mv  fileA  fileB</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Type command</a:t>
            </a:r>
          </a:p>
          <a:p>
            <a:r>
              <a:rPr lang="en-US" dirty="0" smtClean="0"/>
              <a:t>To check a command is internal or external</a:t>
            </a:r>
          </a:p>
          <a:p>
            <a:pPr algn="just"/>
            <a:r>
              <a:rPr lang="en-US" dirty="0" smtClean="0"/>
              <a:t>Internal commands are the built in commands of the shell. Which means that when you execute an internal command, no process will be launched to execute the command. Therefore the speed of executing an internal command will be very high. Example – </a:t>
            </a:r>
            <a:r>
              <a:rPr lang="en-US" dirty="0" err="1" smtClean="0"/>
              <a:t>cd,pwd,echo</a:t>
            </a:r>
            <a:r>
              <a:rPr lang="en-US" dirty="0" smtClean="0"/>
              <a:t/>
            </a:r>
            <a:br>
              <a:rPr lang="en-US" dirty="0" smtClean="0"/>
            </a:br>
            <a:r>
              <a:rPr lang="en-US" dirty="0" smtClean="0"/>
              <a:t/>
            </a:r>
            <a:br>
              <a:rPr lang="en-US" dirty="0" smtClean="0"/>
            </a:br>
            <a:r>
              <a:rPr lang="en-US" dirty="0" smtClean="0"/>
              <a:t>External commands are those command which are stored as a separate binaries. Shell starts separate sub-process to execute them. Most external commands are stored in the form of binaries in /bin directory. To execute external command shell check $PATH variable . If command present in the location mentioned in $PATH variable shell will execute it , otherwise it will give error.</a:t>
            </a:r>
            <a:br>
              <a:rPr lang="en-US" dirty="0" smtClean="0"/>
            </a:br>
            <a:r>
              <a:rPr lang="en-US" dirty="0" smtClean="0"/>
              <a:t>example –	 </a:t>
            </a:r>
            <a:r>
              <a:rPr lang="en-US" dirty="0" err="1" smtClean="0"/>
              <a:t>ls,mv,cat</a:t>
            </a:r>
            <a:r>
              <a:rPr lang="en-US" dirty="0" smtClean="0"/>
              <a:t>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a:t>What is an Operating System?</a:t>
            </a:r>
          </a:p>
        </p:txBody>
      </p:sp>
      <p:sp>
        <p:nvSpPr>
          <p:cNvPr id="3075" name="Rectangle 3"/>
          <p:cNvSpPr>
            <a:spLocks noGrp="1" noChangeArrowheads="1"/>
          </p:cNvSpPr>
          <p:nvPr>
            <p:ph idx="1"/>
          </p:nvPr>
        </p:nvSpPr>
        <p:spPr/>
        <p:txBody>
          <a:bodyPr>
            <a:normAutofit fontScale="92500" lnSpcReduction="20000"/>
          </a:bodyPr>
          <a:lstStyle/>
          <a:p>
            <a:pPr marL="336550" indent="-336550">
              <a:spcBef>
                <a:spcPts val="800"/>
              </a:spcBef>
              <a:buClr>
                <a:srgbClr val="6F89F7"/>
              </a:buClr>
              <a:buSzPct val="110000"/>
              <a:buFont typeface="Times New Roman" pitchFamily="16" charset="0"/>
              <a:buBlip>
                <a:blip r:embed="rId3"/>
              </a:buBlip>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A system software .</a:t>
            </a:r>
          </a:p>
          <a:p>
            <a:pPr marL="336550" indent="-336550">
              <a:spcBef>
                <a:spcPts val="800"/>
              </a:spcBef>
              <a:buClr>
                <a:srgbClr val="6F89F7"/>
              </a:buClr>
              <a:buSzPct val="110000"/>
              <a:buFont typeface="Times New Roman" pitchFamily="16" charset="0"/>
              <a:buBlip>
                <a:blip r:embed="rId3"/>
              </a:buBlip>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An operating system is a </a:t>
            </a:r>
            <a:r>
              <a:rPr lang="en-US" i="1" dirty="0" smtClean="0"/>
              <a:t>resource allocator</a:t>
            </a:r>
            <a:r>
              <a:rPr lang="en-US" dirty="0" smtClean="0"/>
              <a:t>.</a:t>
            </a:r>
          </a:p>
          <a:p>
            <a:pPr marL="336550" indent="-336550">
              <a:spcBef>
                <a:spcPts val="800"/>
              </a:spcBef>
              <a:buClr>
                <a:srgbClr val="6F89F7"/>
              </a:buClr>
              <a:buSzPct val="110000"/>
              <a:buFont typeface="Times New Roman" pitchFamily="16" charset="0"/>
              <a:buBlip>
                <a:blip r:embed="rId3"/>
              </a:buBlip>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An Operating System controls (manages) hardware and software.</a:t>
            </a:r>
          </a:p>
          <a:p>
            <a:pPr marL="736600" lvl="1" indent="-279400">
              <a:spcBef>
                <a:spcPts val="700"/>
              </a:spcBef>
              <a:buClr>
                <a:srgbClr val="40458C"/>
              </a:buClr>
              <a:buSzPct val="60000"/>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provides support for peripherals such as keyboard, mouse, screen, disk drives, …</a:t>
            </a:r>
          </a:p>
          <a:p>
            <a:pPr marL="736600" lvl="1" indent="-279400">
              <a:spcBef>
                <a:spcPts val="700"/>
              </a:spcBef>
              <a:buClr>
                <a:srgbClr val="40458C"/>
              </a:buClr>
              <a:buSzPct val="60000"/>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software applications use the OS to communicate with peripherals.</a:t>
            </a:r>
          </a:p>
          <a:p>
            <a:pPr marL="736600" lvl="1" indent="-279400">
              <a:spcBef>
                <a:spcPts val="700"/>
              </a:spcBef>
              <a:buClr>
                <a:srgbClr val="40458C"/>
              </a:buClr>
              <a:buSzPct val="60000"/>
              <a:buFont typeface="Wingdings" charset="2"/>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dirty="0" smtClean="0"/>
              <a:t>The OS typically manages (starts, stops, pauses, etc) applications</a:t>
            </a:r>
            <a:r>
              <a:rPr lang="en-US" sz="2400" dirty="0" smtClean="0"/>
              <a:t>.</a:t>
            </a:r>
            <a:endParaRPr lang="en-US" sz="2400" dirty="0"/>
          </a:p>
          <a:p>
            <a:pPr>
              <a:lnSpc>
                <a:spcPct val="80000"/>
              </a:lnSpc>
            </a:pPr>
            <a:r>
              <a:rPr lang="en-US" sz="2000" dirty="0" smtClean="0"/>
              <a:t>-</a:t>
            </a:r>
            <a:endParaRPr lang="en-US" sz="2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uname</a:t>
            </a:r>
            <a:endParaRPr lang="en-US" dirty="0"/>
          </a:p>
        </p:txBody>
      </p:sp>
      <p:sp>
        <p:nvSpPr>
          <p:cNvPr id="3" name="Content Placeholder 2"/>
          <p:cNvSpPr>
            <a:spLocks noGrp="1"/>
          </p:cNvSpPr>
          <p:nvPr>
            <p:ph idx="1"/>
          </p:nvPr>
        </p:nvSpPr>
        <p:spPr/>
        <p:txBody>
          <a:bodyPr/>
          <a:lstStyle/>
          <a:p>
            <a:r>
              <a:rPr lang="en-US" dirty="0" err="1" smtClean="0"/>
              <a:t>Uname</a:t>
            </a:r>
            <a:endParaRPr lang="en-US" dirty="0" smtClean="0"/>
          </a:p>
          <a:p>
            <a:r>
              <a:rPr lang="en-US" dirty="0" smtClean="0"/>
              <a:t>The </a:t>
            </a:r>
            <a:r>
              <a:rPr lang="en-US" dirty="0" err="1" smtClean="0"/>
              <a:t>Uname</a:t>
            </a:r>
            <a:r>
              <a:rPr lang="en-US" dirty="0" smtClean="0"/>
              <a:t> command lists the name of the current system you are logged into</a:t>
            </a:r>
          </a:p>
          <a:p>
            <a:r>
              <a:rPr lang="en-US" dirty="0" err="1" smtClean="0"/>
              <a:t>Uname</a:t>
            </a:r>
            <a:r>
              <a:rPr lang="en-US" dirty="0" smtClean="0"/>
              <a:t> –s    gives the </a:t>
            </a:r>
            <a:r>
              <a:rPr lang="en-US" dirty="0" err="1" smtClean="0"/>
              <a:t>os</a:t>
            </a:r>
            <a:r>
              <a:rPr lang="en-US" dirty="0" smtClean="0"/>
              <a:t> name</a:t>
            </a:r>
          </a:p>
          <a:p>
            <a:r>
              <a:rPr lang="en-US" dirty="0" err="1" smtClean="0"/>
              <a:t>Uname</a:t>
            </a:r>
            <a:r>
              <a:rPr lang="en-US" dirty="0" smtClean="0"/>
              <a:t> –r gives the version of </a:t>
            </a:r>
            <a:r>
              <a:rPr lang="en-US" dirty="0" err="1" smtClean="0"/>
              <a:t>os</a:t>
            </a: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t>
            </a:r>
            <a:endParaRPr lang="en-IN" dirty="0"/>
          </a:p>
        </p:txBody>
      </p:sp>
      <p:sp>
        <p:nvSpPr>
          <p:cNvPr id="3" name="Content Placeholder 2"/>
          <p:cNvSpPr>
            <a:spLocks noGrp="1"/>
          </p:cNvSpPr>
          <p:nvPr>
            <p:ph idx="1"/>
          </p:nvPr>
        </p:nvSpPr>
        <p:spPr/>
        <p:txBody>
          <a:bodyPr>
            <a:normAutofit fontScale="92500"/>
          </a:bodyPr>
          <a:lstStyle/>
          <a:p>
            <a:pPr>
              <a:buNone/>
            </a:pPr>
            <a:r>
              <a:rPr lang="en-IN" b="1" dirty="0" smtClean="0"/>
              <a:t>Man </a:t>
            </a:r>
            <a:r>
              <a:rPr lang="en-IN" b="1" dirty="0" err="1" smtClean="0"/>
              <a:t>ual</a:t>
            </a:r>
            <a:r>
              <a:rPr lang="en-IN" b="1" dirty="0" smtClean="0"/>
              <a:t> </a:t>
            </a:r>
            <a:r>
              <a:rPr lang="en-IN" dirty="0" smtClean="0"/>
              <a:t>command.</a:t>
            </a:r>
            <a:br>
              <a:rPr lang="en-IN" dirty="0" smtClean="0"/>
            </a:br>
            <a:r>
              <a:rPr lang="en-IN" dirty="0" smtClean="0"/>
              <a:t>man </a:t>
            </a:r>
            <a:r>
              <a:rPr lang="en-IN" dirty="0" err="1" smtClean="0"/>
              <a:t>man</a:t>
            </a:r>
            <a:r>
              <a:rPr lang="en-IN" dirty="0" smtClean="0"/>
              <a:t> This is help command, and will explains you about online manual pages you can also use man in conjunction with any command to learn more about that command for example. </a:t>
            </a:r>
          </a:p>
          <a:p>
            <a:pPr lvl="0"/>
            <a:r>
              <a:rPr lang="en-IN" dirty="0" smtClean="0"/>
              <a:t>man </a:t>
            </a:r>
            <a:r>
              <a:rPr lang="en-IN" dirty="0" err="1" smtClean="0"/>
              <a:t>ls</a:t>
            </a:r>
            <a:r>
              <a:rPr lang="en-IN" dirty="0" smtClean="0"/>
              <a:t> will explain about the </a:t>
            </a:r>
            <a:r>
              <a:rPr lang="en-IN" dirty="0" err="1" smtClean="0"/>
              <a:t>ls</a:t>
            </a:r>
            <a:r>
              <a:rPr lang="en-IN" dirty="0" smtClean="0"/>
              <a:t> command and how you can use it.</a:t>
            </a:r>
          </a:p>
          <a:p>
            <a:pPr lvl="0"/>
            <a:r>
              <a:rPr lang="en-IN" dirty="0" smtClean="0"/>
              <a:t>man -k pattern command will search for the pattern in given command.</a:t>
            </a: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pwd</a:t>
            </a:r>
            <a:endParaRPr lang="en-IN" dirty="0"/>
          </a:p>
        </p:txBody>
      </p:sp>
      <p:sp>
        <p:nvSpPr>
          <p:cNvPr id="3" name="Content Placeholder 2"/>
          <p:cNvSpPr>
            <a:spLocks noGrp="1"/>
          </p:cNvSpPr>
          <p:nvPr>
            <p:ph idx="1"/>
          </p:nvPr>
        </p:nvSpPr>
        <p:spPr/>
        <p:txBody>
          <a:bodyPr/>
          <a:lstStyle/>
          <a:p>
            <a:r>
              <a:rPr lang="en-IN" b="1" dirty="0" err="1" smtClean="0"/>
              <a:t>Pwd</a:t>
            </a:r>
            <a:r>
              <a:rPr lang="en-IN" dirty="0" smtClean="0"/>
              <a:t> command. </a:t>
            </a:r>
            <a:br>
              <a:rPr lang="en-IN" dirty="0" smtClean="0"/>
            </a:br>
            <a:r>
              <a:rPr lang="en-IN" dirty="0" err="1" smtClean="0"/>
              <a:t>pwd</a:t>
            </a:r>
            <a:r>
              <a:rPr lang="en-IN" dirty="0" smtClean="0"/>
              <a:t> command will print your home directory on screen, </a:t>
            </a:r>
            <a:r>
              <a:rPr lang="en-IN" dirty="0" err="1" smtClean="0"/>
              <a:t>pwd</a:t>
            </a:r>
            <a:r>
              <a:rPr lang="en-IN" dirty="0" smtClean="0"/>
              <a:t> means present working directory.</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b="1" dirty="0" smtClean="0"/>
              <a:t>Cal</a:t>
            </a:r>
            <a:r>
              <a:rPr lang="en-IN" dirty="0" smtClean="0"/>
              <a:t> command </a:t>
            </a:r>
            <a:br>
              <a:rPr lang="en-IN" dirty="0" smtClean="0"/>
            </a:br>
            <a:r>
              <a:rPr lang="en-IN" dirty="0" smtClean="0"/>
              <a:t>calendar command reads your calendar file and displays only lines with current day. </a:t>
            </a:r>
            <a:br>
              <a:rPr lang="en-IN" dirty="0" smtClean="0"/>
            </a:br>
            <a:r>
              <a:rPr lang="en-IN" dirty="0" smtClean="0"/>
              <a:t>For example in your calendar file if you have this</a:t>
            </a:r>
          </a:p>
          <a:p>
            <a:r>
              <a:rPr lang="en-IN" dirty="0" smtClean="0"/>
              <a:t>12/20   Test new software.</a:t>
            </a:r>
          </a:p>
          <a:p>
            <a:r>
              <a:rPr lang="en-IN" dirty="0" smtClean="0"/>
              <a:t>1/15    Test newly developed 3270 product.</a:t>
            </a:r>
          </a:p>
          <a:p>
            <a:r>
              <a:rPr lang="en-IN" dirty="0" smtClean="0"/>
              <a:t>1/20    Install memory on HP 9000 machine.</a:t>
            </a:r>
          </a:p>
          <a:p>
            <a:r>
              <a:rPr lang="en-IN" dirty="0" smtClean="0"/>
              <a:t>On </a:t>
            </a:r>
            <a:r>
              <a:rPr lang="en-IN" dirty="0" err="1" smtClean="0"/>
              <a:t>dec</a:t>
            </a:r>
            <a:r>
              <a:rPr lang="en-IN" dirty="0" smtClean="0"/>
              <a:t> 20th the first line will be displayed. you can use this command with your </a:t>
            </a:r>
            <a:r>
              <a:rPr lang="en-IN" dirty="0" err="1" smtClean="0"/>
              <a:t>crontab</a:t>
            </a:r>
            <a:r>
              <a:rPr lang="en-IN" dirty="0" smtClean="0"/>
              <a:t> file or in your login files.</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t>
            </a:r>
            <a:endParaRPr lang="en-IN" dirty="0"/>
          </a:p>
        </p:txBody>
      </p:sp>
      <p:sp>
        <p:nvSpPr>
          <p:cNvPr id="3" name="Content Placeholder 2"/>
          <p:cNvSpPr>
            <a:spLocks noGrp="1"/>
          </p:cNvSpPr>
          <p:nvPr>
            <p:ph idx="1"/>
          </p:nvPr>
        </p:nvSpPr>
        <p:spPr/>
        <p:txBody>
          <a:bodyPr/>
          <a:lstStyle/>
          <a:p>
            <a:pPr>
              <a:buNone/>
            </a:pPr>
            <a:r>
              <a:rPr lang="en-IN" b="1" dirty="0" smtClean="0"/>
              <a:t>Clear</a:t>
            </a:r>
            <a:r>
              <a:rPr lang="en-IN" dirty="0" smtClean="0"/>
              <a:t> command</a:t>
            </a:r>
          </a:p>
          <a:p>
            <a:r>
              <a:rPr lang="en-IN" dirty="0" smtClean="0"/>
              <a:t>clear command clears the screen and puts cursor at beginning of first line.</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Tty</a:t>
            </a:r>
            <a:r>
              <a:rPr lang="en-US" dirty="0" smtClean="0"/>
              <a:t> and </a:t>
            </a:r>
            <a:r>
              <a:rPr lang="en-US" dirty="0" err="1" smtClean="0"/>
              <a:t>stty</a:t>
            </a:r>
            <a:endParaRPr lang="en-IN" dirty="0"/>
          </a:p>
        </p:txBody>
      </p:sp>
      <p:sp>
        <p:nvSpPr>
          <p:cNvPr id="3" name="Content Placeholder 2"/>
          <p:cNvSpPr>
            <a:spLocks noGrp="1"/>
          </p:cNvSpPr>
          <p:nvPr>
            <p:ph idx="1"/>
          </p:nvPr>
        </p:nvSpPr>
        <p:spPr/>
        <p:txBody>
          <a:bodyPr>
            <a:normAutofit lnSpcReduction="10000"/>
          </a:bodyPr>
          <a:lstStyle/>
          <a:p>
            <a:r>
              <a:rPr lang="en-IN" b="1" dirty="0" err="1" smtClean="0"/>
              <a:t>Tty</a:t>
            </a:r>
            <a:r>
              <a:rPr lang="en-IN" b="1" dirty="0" smtClean="0"/>
              <a:t> </a:t>
            </a:r>
            <a:r>
              <a:rPr lang="en-IN" dirty="0" smtClean="0"/>
              <a:t>command </a:t>
            </a:r>
            <a:br>
              <a:rPr lang="en-IN" dirty="0" smtClean="0"/>
            </a:br>
            <a:r>
              <a:rPr lang="en-IN" dirty="0" err="1" smtClean="0"/>
              <a:t>Tty</a:t>
            </a:r>
            <a:r>
              <a:rPr lang="en-IN" dirty="0" smtClean="0"/>
              <a:t> command will display your terminal. Syntax is</a:t>
            </a:r>
            <a:br>
              <a:rPr lang="en-IN" dirty="0" smtClean="0"/>
            </a:br>
            <a:r>
              <a:rPr lang="en-IN" dirty="0" err="1" smtClean="0"/>
              <a:t>tty</a:t>
            </a:r>
            <a:r>
              <a:rPr lang="en-IN" dirty="0" smtClean="0"/>
              <a:t> </a:t>
            </a:r>
            <a:r>
              <a:rPr lang="en-IN" i="1" dirty="0" smtClean="0"/>
              <a:t>options</a:t>
            </a:r>
            <a:endParaRPr lang="en-IN" dirty="0" smtClean="0"/>
          </a:p>
          <a:p>
            <a:r>
              <a:rPr lang="en-IN" dirty="0" smtClean="0"/>
              <a:t>Options</a:t>
            </a:r>
          </a:p>
          <a:p>
            <a:pPr lvl="0"/>
            <a:r>
              <a:rPr lang="en-IN" dirty="0" smtClean="0"/>
              <a:t>-l will print the synchronous line number.</a:t>
            </a:r>
          </a:p>
          <a:p>
            <a:r>
              <a:rPr lang="en-IN" dirty="0" smtClean="0"/>
              <a:t>-s will return only the codes: 0 (a terminal), 1 (not a terminal), 2 (invalid options) (good for scripts)</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ja-JP">
                <a:ea typeface="ＭＳ Ｐゴシック" pitchFamily="34" charset="-128"/>
              </a:rPr>
              <a:t>Relative &amp; Absolute Path</a:t>
            </a:r>
          </a:p>
        </p:txBody>
      </p:sp>
      <p:sp>
        <p:nvSpPr>
          <p:cNvPr id="3075" name="Rectangle 3"/>
          <p:cNvSpPr>
            <a:spLocks noGrp="1" noChangeArrowheads="1"/>
          </p:cNvSpPr>
          <p:nvPr>
            <p:ph type="body" sz="half" idx="1"/>
          </p:nvPr>
        </p:nvSpPr>
        <p:spPr>
          <a:xfrm>
            <a:off x="838200" y="1371600"/>
            <a:ext cx="8305800" cy="4718051"/>
          </a:xfrm>
        </p:spPr>
        <p:txBody>
          <a:bodyPr/>
          <a:lstStyle/>
          <a:p>
            <a:pPr>
              <a:lnSpc>
                <a:spcPct val="90000"/>
              </a:lnSpc>
            </a:pPr>
            <a:r>
              <a:rPr lang="en-US" altLang="ja-JP" sz="2000" u="sng" dirty="0">
                <a:ea typeface="ＭＳ Ｐゴシック" pitchFamily="34" charset="-128"/>
              </a:rPr>
              <a:t>Path</a:t>
            </a:r>
            <a:r>
              <a:rPr lang="en-US" altLang="ja-JP" sz="2000" dirty="0">
                <a:ea typeface="ＭＳ Ｐゴシック" pitchFamily="34" charset="-128"/>
              </a:rPr>
              <a:t> means a </a:t>
            </a:r>
            <a:r>
              <a:rPr lang="en-US" altLang="ja-JP" sz="2000" u="sng" dirty="0">
                <a:ea typeface="ＭＳ Ｐゴシック" pitchFamily="34" charset="-128"/>
              </a:rPr>
              <a:t>position</a:t>
            </a:r>
            <a:r>
              <a:rPr lang="en-US" altLang="ja-JP" sz="2000" dirty="0">
                <a:ea typeface="ＭＳ Ｐゴシック" pitchFamily="34" charset="-128"/>
              </a:rPr>
              <a:t> in the directory tree.</a:t>
            </a:r>
          </a:p>
          <a:p>
            <a:pPr>
              <a:lnSpc>
                <a:spcPct val="90000"/>
              </a:lnSpc>
            </a:pPr>
            <a:r>
              <a:rPr lang="en-US" altLang="ja-JP" sz="2000" dirty="0">
                <a:ea typeface="ＭＳ Ｐゴシック" pitchFamily="34" charset="-128"/>
              </a:rPr>
              <a:t>To express a path, you can use </a:t>
            </a:r>
            <a:r>
              <a:rPr lang="en-US" altLang="ja-JP" sz="2000" u="sng" dirty="0">
                <a:ea typeface="ＭＳ Ｐゴシック" pitchFamily="34" charset="-128"/>
              </a:rPr>
              <a:t>relative path</a:t>
            </a:r>
            <a:r>
              <a:rPr lang="en-US" altLang="ja-JP" sz="2000" dirty="0">
                <a:ea typeface="ＭＳ Ｐゴシック" pitchFamily="34" charset="-128"/>
              </a:rPr>
              <a:t> or </a:t>
            </a:r>
            <a:r>
              <a:rPr lang="en-US" altLang="ja-JP" sz="2000" u="sng" dirty="0">
                <a:ea typeface="ＭＳ Ｐゴシック" pitchFamily="34" charset="-128"/>
              </a:rPr>
              <a:t>absolute path</a:t>
            </a:r>
            <a:r>
              <a:rPr lang="en-US" altLang="ja-JP" sz="2000" dirty="0">
                <a:ea typeface="ＭＳ Ｐゴシック" pitchFamily="34" charset="-128"/>
              </a:rPr>
              <a:t>. </a:t>
            </a:r>
          </a:p>
          <a:p>
            <a:pPr>
              <a:lnSpc>
                <a:spcPct val="90000"/>
              </a:lnSpc>
            </a:pPr>
            <a:r>
              <a:rPr lang="en-US" altLang="ja-JP" sz="2000" dirty="0">
                <a:ea typeface="ＭＳ Ｐゴシック" pitchFamily="34" charset="-128"/>
              </a:rPr>
              <a:t>In relative path expression, the path is not defined uniquely, depends on your current path.</a:t>
            </a:r>
          </a:p>
          <a:p>
            <a:pPr>
              <a:lnSpc>
                <a:spcPct val="90000"/>
              </a:lnSpc>
            </a:pPr>
            <a:r>
              <a:rPr lang="en-US" altLang="ja-JP" sz="2000" dirty="0">
                <a:ea typeface="ＭＳ Ｐゴシック" pitchFamily="34" charset="-128"/>
              </a:rPr>
              <a:t>In absolute path expression, the path is defined uniquely, does not depend on your current path.</a:t>
            </a:r>
          </a:p>
          <a:p>
            <a:pPr>
              <a:lnSpc>
                <a:spcPct val="90000"/>
              </a:lnSpc>
            </a:pPr>
            <a:endParaRPr lang="en-US" altLang="ja-JP" sz="2000" dirty="0">
              <a:ea typeface="ＭＳ Ｐゴシック" pitchFamily="34" charset="-128"/>
            </a:endParaRPr>
          </a:p>
          <a:p>
            <a:pPr>
              <a:lnSpc>
                <a:spcPct val="90000"/>
              </a:lnSpc>
              <a:buFont typeface="Wingdings" pitchFamily="2" charset="2"/>
              <a:buNone/>
            </a:pPr>
            <a:r>
              <a:rPr lang="en-US" altLang="ja-JP" sz="1800" dirty="0">
                <a:ea typeface="ＭＳ Ｐゴシック" pitchFamily="34" charset="-128"/>
              </a:rPr>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ja-JP">
                <a:ea typeface="ＭＳ Ｐゴシック" pitchFamily="34" charset="-128"/>
              </a:rPr>
              <a:t>Absolute Path</a:t>
            </a:r>
          </a:p>
        </p:txBody>
      </p:sp>
      <p:sp>
        <p:nvSpPr>
          <p:cNvPr id="50180" name="Rectangle 4"/>
          <p:cNvSpPr>
            <a:spLocks noGrp="1" noChangeArrowheads="1"/>
          </p:cNvSpPr>
          <p:nvPr>
            <p:ph type="body" sz="half" idx="2"/>
          </p:nvPr>
        </p:nvSpPr>
        <p:spPr>
          <a:xfrm>
            <a:off x="533400" y="1828800"/>
            <a:ext cx="7543800" cy="4343400"/>
          </a:xfrm>
        </p:spPr>
        <p:txBody>
          <a:bodyPr/>
          <a:lstStyle/>
          <a:p>
            <a:r>
              <a:rPr lang="en-US" altLang="ja-JP" sz="2000" dirty="0">
                <a:ea typeface="ＭＳ Ｐゴシック" pitchFamily="34" charset="-128"/>
              </a:rPr>
              <a:t>Address from the root</a:t>
            </a:r>
          </a:p>
          <a:p>
            <a:pPr>
              <a:buFont typeface="Wingdings" pitchFamily="2" charset="2"/>
              <a:buNone/>
            </a:pPr>
            <a:r>
              <a:rPr lang="en-US" altLang="ja-JP" sz="2000" dirty="0">
                <a:ea typeface="ＭＳ Ｐゴシック" pitchFamily="34" charset="-128"/>
              </a:rPr>
              <a:t>		/home/</a:t>
            </a:r>
            <a:r>
              <a:rPr lang="en-US" altLang="ja-JP" sz="2000" dirty="0" err="1">
                <a:ea typeface="ＭＳ Ｐゴシック" pitchFamily="34" charset="-128"/>
              </a:rPr>
              <a:t>linux</a:t>
            </a:r>
            <a:r>
              <a:rPr lang="en-US" altLang="ja-JP" sz="2000" dirty="0">
                <a:ea typeface="ＭＳ Ｐゴシック" pitchFamily="34" charset="-128"/>
              </a:rPr>
              <a:t>/</a:t>
            </a:r>
          </a:p>
          <a:p>
            <a:pPr>
              <a:buFont typeface="Wingdings" pitchFamily="2" charset="2"/>
              <a:buNone/>
            </a:pPr>
            <a:r>
              <a:rPr lang="en-US" altLang="ja-JP" sz="2000" dirty="0">
                <a:ea typeface="ＭＳ Ｐゴシック" pitchFamily="34" charset="-128"/>
              </a:rPr>
              <a:t>		~/</a:t>
            </a:r>
            <a:r>
              <a:rPr lang="en-US" altLang="ja-JP" sz="2000" dirty="0" err="1">
                <a:ea typeface="ＭＳ Ｐゴシック" pitchFamily="34" charset="-128"/>
              </a:rPr>
              <a:t>linux</a:t>
            </a:r>
            <a:endParaRPr lang="en-US" altLang="ja-JP" sz="2000" dirty="0">
              <a:ea typeface="ＭＳ Ｐゴシック" pitchFamily="34" charset="-128"/>
            </a:endParaRPr>
          </a:p>
          <a:p>
            <a:pPr>
              <a:buFont typeface="Wingdings" pitchFamily="2" charset="2"/>
              <a:buNone/>
            </a:pPr>
            <a:r>
              <a:rPr lang="en-US" altLang="ja-JP" sz="2000" dirty="0">
                <a:ea typeface="ＭＳ Ｐゴシック" pitchFamily="34" charset="-128"/>
              </a:rPr>
              <a:t>		~: </a:t>
            </a:r>
            <a:r>
              <a:rPr lang="fr-CH" sz="1800" dirty="0"/>
              <a:t>~: Alt+N</a:t>
            </a:r>
          </a:p>
          <a:p>
            <a:pPr>
              <a:buFont typeface="Wingdings" pitchFamily="2" charset="2"/>
              <a:buNone/>
            </a:pPr>
            <a:endParaRPr lang="en-US" altLang="ja-JP" sz="2000" dirty="0">
              <a:ea typeface="ＭＳ Ｐゴシック" pitchFamily="34" charset="-128"/>
            </a:endParaRPr>
          </a:p>
        </p:txBody>
      </p:sp>
      <p:sp>
        <p:nvSpPr>
          <p:cNvPr id="50183" name="Text Box 7"/>
          <p:cNvSpPr txBox="1">
            <a:spLocks noChangeArrowheads="1"/>
          </p:cNvSpPr>
          <p:nvPr/>
        </p:nvSpPr>
        <p:spPr bwMode="auto">
          <a:xfrm>
            <a:off x="3222625" y="1668463"/>
            <a:ext cx="184150" cy="366712"/>
          </a:xfrm>
          <a:prstGeom prst="rect">
            <a:avLst/>
          </a:prstGeom>
          <a:noFill/>
          <a:ln w="9525">
            <a:noFill/>
            <a:miter lim="800000"/>
            <a:headEnd/>
            <a:tailEnd/>
          </a:ln>
          <a:effectLst/>
        </p:spPr>
        <p:txBody>
          <a:bodyPr>
            <a:spAutoFit/>
          </a:bodyPr>
          <a:lstStyle/>
          <a:p>
            <a:pPr>
              <a:spcBef>
                <a:spcPct val="50000"/>
              </a:spcBef>
            </a:pPr>
            <a:endParaRPr kumimoji="1" lang="fr-FR">
              <a:ea typeface="ＭＳ Ｐゴシック" pitchFamily="34" charset="-128"/>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ja-JP">
                <a:ea typeface="ＭＳ Ｐゴシック" pitchFamily="34" charset="-128"/>
              </a:rPr>
              <a:t>Relative Path</a:t>
            </a:r>
          </a:p>
        </p:txBody>
      </p:sp>
      <p:sp>
        <p:nvSpPr>
          <p:cNvPr id="412675" name="Rectangle 3"/>
          <p:cNvSpPr>
            <a:spLocks noGrp="1" noChangeArrowheads="1"/>
          </p:cNvSpPr>
          <p:nvPr>
            <p:ph type="body" sz="half" idx="2"/>
          </p:nvPr>
        </p:nvSpPr>
        <p:spPr>
          <a:xfrm>
            <a:off x="533400" y="1828800"/>
            <a:ext cx="7543800" cy="4343400"/>
          </a:xfrm>
        </p:spPr>
        <p:txBody>
          <a:bodyPr/>
          <a:lstStyle/>
          <a:p>
            <a:pPr>
              <a:lnSpc>
                <a:spcPct val="90000"/>
              </a:lnSpc>
            </a:pPr>
            <a:r>
              <a:rPr lang="en-US" altLang="ja-JP" sz="2400">
                <a:ea typeface="ＭＳ Ｐゴシック" pitchFamily="34" charset="-128"/>
              </a:rPr>
              <a:t>Relative to your current location</a:t>
            </a:r>
          </a:p>
          <a:p>
            <a:pPr>
              <a:lnSpc>
                <a:spcPct val="90000"/>
              </a:lnSpc>
              <a:buFont typeface="Wingdings" pitchFamily="2" charset="2"/>
              <a:buNone/>
            </a:pPr>
            <a:r>
              <a:rPr lang="en-US" altLang="ja-JP" sz="2400">
                <a:ea typeface="ＭＳ Ｐゴシック" pitchFamily="34" charset="-128"/>
              </a:rPr>
              <a:t>		. : your current location</a:t>
            </a:r>
          </a:p>
          <a:p>
            <a:pPr>
              <a:lnSpc>
                <a:spcPct val="90000"/>
              </a:lnSpc>
              <a:buFont typeface="Wingdings" pitchFamily="2" charset="2"/>
              <a:buNone/>
            </a:pPr>
            <a:r>
              <a:rPr lang="en-US" altLang="ja-JP" sz="2400">
                <a:ea typeface="ＭＳ Ｐゴシック" pitchFamily="34" charset="-128"/>
              </a:rPr>
              <a:t>		.. : one directory above your current location</a:t>
            </a:r>
          </a:p>
          <a:p>
            <a:pPr>
              <a:lnSpc>
                <a:spcPct val="90000"/>
              </a:lnSpc>
              <a:buFont typeface="Wingdings" pitchFamily="2" charset="2"/>
              <a:buNone/>
            </a:pPr>
            <a:r>
              <a:rPr lang="en-US" altLang="ja-JP" sz="2400">
                <a:ea typeface="ＭＳ Ｐゴシック" pitchFamily="34" charset="-128"/>
              </a:rPr>
              <a:t>		pwd: gives you your current location</a:t>
            </a:r>
          </a:p>
          <a:p>
            <a:pPr>
              <a:lnSpc>
                <a:spcPct val="90000"/>
              </a:lnSpc>
              <a:buFont typeface="Wingdings" pitchFamily="2" charset="2"/>
              <a:buNone/>
            </a:pPr>
            <a:endParaRPr lang="en-US" altLang="ja-JP" sz="2400">
              <a:ea typeface="ＭＳ Ｐゴシック" pitchFamily="34" charset="-128"/>
            </a:endParaRPr>
          </a:p>
          <a:p>
            <a:pPr>
              <a:lnSpc>
                <a:spcPct val="90000"/>
              </a:lnSpc>
            </a:pPr>
            <a:r>
              <a:rPr lang="en-US" altLang="ja-JP" sz="2400">
                <a:ea typeface="ＭＳ Ｐゴシック" pitchFamily="34" charset="-128"/>
              </a:rPr>
              <a:t>Example</a:t>
            </a:r>
          </a:p>
          <a:p>
            <a:pPr lvl="2">
              <a:lnSpc>
                <a:spcPct val="90000"/>
              </a:lnSpc>
              <a:buFont typeface="Wingdings" pitchFamily="2" charset="2"/>
              <a:buNone/>
            </a:pPr>
            <a:r>
              <a:rPr lang="en-US" altLang="ja-JP" sz="2100">
                <a:ea typeface="ＭＳ Ｐゴシック" pitchFamily="34" charset="-128"/>
              </a:rPr>
              <a:t>ls ./linux : lists the content of the dir linux</a:t>
            </a:r>
          </a:p>
          <a:p>
            <a:pPr lvl="2">
              <a:lnSpc>
                <a:spcPct val="90000"/>
              </a:lnSpc>
              <a:buFont typeface="Wingdings" pitchFamily="2" charset="2"/>
              <a:buNone/>
            </a:pPr>
            <a:r>
              <a:rPr lang="en-US" altLang="ja-JP" sz="2100">
                <a:ea typeface="ＭＳ Ｐゴシック" pitchFamily="34" charset="-128"/>
              </a:rPr>
              <a:t>ls ../../ 	: lists everything that is two dir higer	</a:t>
            </a:r>
          </a:p>
          <a:p>
            <a:pPr lvl="2">
              <a:lnSpc>
                <a:spcPct val="90000"/>
              </a:lnSpc>
              <a:buFont typeface="Wingdings" pitchFamily="2" charset="2"/>
              <a:buNone/>
            </a:pPr>
            <a:endParaRPr lang="en-US" altLang="ja-JP" sz="2100">
              <a:ea typeface="ＭＳ Ｐゴシック" pitchFamily="34" charset="-128"/>
            </a:endParaRPr>
          </a:p>
          <a:p>
            <a:pPr>
              <a:lnSpc>
                <a:spcPct val="90000"/>
              </a:lnSpc>
            </a:pPr>
            <a:r>
              <a:rPr lang="en-US" altLang="ja-JP" sz="2400">
                <a:ea typeface="ＭＳ Ｐゴシック" pitchFamily="34" charset="-128"/>
              </a:rPr>
              <a:t>Similar to:</a:t>
            </a:r>
          </a:p>
          <a:p>
            <a:pPr>
              <a:lnSpc>
                <a:spcPct val="90000"/>
              </a:lnSpc>
              <a:buFont typeface="Wingdings" pitchFamily="2" charset="2"/>
              <a:buNone/>
            </a:pPr>
            <a:r>
              <a:rPr lang="en-US" altLang="ja-JP" sz="2400">
                <a:ea typeface="ＭＳ Ｐゴシック" pitchFamily="34" charset="-128"/>
              </a:rPr>
              <a:t>   		Go Left/turn right/take the TSOL/go </a:t>
            </a:r>
          </a:p>
        </p:txBody>
      </p:sp>
      <p:sp>
        <p:nvSpPr>
          <p:cNvPr id="412676" name="Text Box 4"/>
          <p:cNvSpPr txBox="1">
            <a:spLocks noChangeArrowheads="1"/>
          </p:cNvSpPr>
          <p:nvPr/>
        </p:nvSpPr>
        <p:spPr bwMode="auto">
          <a:xfrm>
            <a:off x="3222625" y="1668463"/>
            <a:ext cx="184150" cy="366712"/>
          </a:xfrm>
          <a:prstGeom prst="rect">
            <a:avLst/>
          </a:prstGeom>
          <a:noFill/>
          <a:ln w="9525">
            <a:noFill/>
            <a:miter lim="800000"/>
            <a:headEnd/>
            <a:tailEnd/>
          </a:ln>
          <a:effectLst/>
        </p:spPr>
        <p:txBody>
          <a:bodyPr>
            <a:spAutoFit/>
          </a:bodyPr>
          <a:lstStyle/>
          <a:p>
            <a:pPr>
              <a:spcBef>
                <a:spcPct val="50000"/>
              </a:spcBef>
            </a:pPr>
            <a:endParaRPr kumimoji="1" lang="fr-FR">
              <a:ea typeface="ＭＳ Ｐゴシック" pitchFamily="34" charset="-128"/>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ja-JP">
                <a:ea typeface="ＭＳ Ｐゴシック" pitchFamily="34" charset="-128"/>
              </a:rPr>
              <a:t>Relative &amp; Absolute Path</a:t>
            </a:r>
          </a:p>
        </p:txBody>
      </p:sp>
      <p:sp>
        <p:nvSpPr>
          <p:cNvPr id="169987" name="Rectangle 3"/>
          <p:cNvSpPr>
            <a:spLocks noGrp="1" noChangeArrowheads="1"/>
          </p:cNvSpPr>
          <p:nvPr>
            <p:ph type="body" sz="half" idx="2"/>
          </p:nvPr>
        </p:nvSpPr>
        <p:spPr>
          <a:xfrm>
            <a:off x="982663" y="1687513"/>
            <a:ext cx="3170237" cy="3549650"/>
          </a:xfrm>
        </p:spPr>
        <p:txBody>
          <a:bodyPr/>
          <a:lstStyle/>
          <a:p>
            <a:r>
              <a:rPr lang="en-US" altLang="ja-JP" sz="2000">
                <a:ea typeface="ＭＳ Ｐゴシック" pitchFamily="34" charset="-128"/>
              </a:rPr>
              <a:t>Relative Path</a:t>
            </a:r>
          </a:p>
          <a:p>
            <a:pPr>
              <a:buFont typeface="Wingdings" pitchFamily="2" charset="2"/>
              <a:buNone/>
            </a:pPr>
            <a:r>
              <a:rPr lang="en-US" altLang="ja-JP" sz="2000">
                <a:solidFill>
                  <a:srgbClr val="3333FF"/>
                </a:solidFill>
                <a:ea typeface="ＭＳ Ｐゴシック" pitchFamily="34" charset="-128"/>
              </a:rPr>
              <a:t>	pwd</a:t>
            </a:r>
          </a:p>
          <a:p>
            <a:pPr>
              <a:buFont typeface="Wingdings" pitchFamily="2" charset="2"/>
              <a:buNone/>
            </a:pPr>
            <a:r>
              <a:rPr lang="en-US" altLang="ja-JP" sz="2000">
                <a:solidFill>
                  <a:srgbClr val="3333FF"/>
                </a:solidFill>
                <a:ea typeface="ＭＳ Ｐゴシック" pitchFamily="34" charset="-128"/>
              </a:rPr>
              <a:t>	cd .</a:t>
            </a:r>
          </a:p>
          <a:p>
            <a:pPr>
              <a:buFont typeface="Wingdings" pitchFamily="2" charset="2"/>
              <a:buNone/>
            </a:pPr>
            <a:r>
              <a:rPr lang="en-US" altLang="ja-JP" sz="2000">
                <a:solidFill>
                  <a:srgbClr val="3333FF"/>
                </a:solidFill>
                <a:ea typeface="ＭＳ Ｐゴシック" pitchFamily="34" charset="-128"/>
              </a:rPr>
              <a:t>	pwd</a:t>
            </a:r>
          </a:p>
          <a:p>
            <a:pPr>
              <a:buFont typeface="Wingdings" pitchFamily="2" charset="2"/>
              <a:buNone/>
            </a:pPr>
            <a:r>
              <a:rPr lang="en-US" altLang="ja-JP" sz="2000">
                <a:solidFill>
                  <a:srgbClr val="3333FF"/>
                </a:solidFill>
                <a:ea typeface="ＭＳ Ｐゴシック" pitchFamily="34" charset="-128"/>
              </a:rPr>
              <a:t>	cd ..</a:t>
            </a:r>
          </a:p>
          <a:p>
            <a:pPr>
              <a:buFont typeface="Wingdings" pitchFamily="2" charset="2"/>
              <a:buNone/>
            </a:pPr>
            <a:r>
              <a:rPr lang="en-US" altLang="ja-JP" sz="2000">
                <a:solidFill>
                  <a:srgbClr val="3333FF"/>
                </a:solidFill>
                <a:ea typeface="ＭＳ Ｐゴシック" pitchFamily="34" charset="-128"/>
              </a:rPr>
              <a:t>	pwd</a:t>
            </a:r>
          </a:p>
          <a:p>
            <a:pPr>
              <a:buFont typeface="Wingdings" pitchFamily="2" charset="2"/>
              <a:buNone/>
            </a:pPr>
            <a:r>
              <a:rPr lang="en-US" altLang="ja-JP" sz="2000">
                <a:solidFill>
                  <a:srgbClr val="3333FF"/>
                </a:solidFill>
                <a:ea typeface="ＭＳ Ｐゴシック" pitchFamily="34" charset="-128"/>
              </a:rPr>
              <a:t>	cd ..</a:t>
            </a:r>
          </a:p>
          <a:p>
            <a:pPr>
              <a:buFont typeface="Wingdings" pitchFamily="2" charset="2"/>
              <a:buNone/>
            </a:pPr>
            <a:r>
              <a:rPr lang="en-US" altLang="ja-JP" sz="2000">
                <a:solidFill>
                  <a:srgbClr val="3333FF"/>
                </a:solidFill>
                <a:ea typeface="ＭＳ Ｐゴシック" pitchFamily="34" charset="-128"/>
              </a:rPr>
              <a:t>	pwd</a:t>
            </a:r>
          </a:p>
          <a:p>
            <a:pPr>
              <a:buFont typeface="Wingdings" pitchFamily="2" charset="2"/>
              <a:buNone/>
            </a:pPr>
            <a:r>
              <a:rPr lang="en-US" altLang="ja-JP" sz="2000">
                <a:solidFill>
                  <a:srgbClr val="3333FF"/>
                </a:solidFill>
                <a:ea typeface="ＭＳ Ｐゴシック" pitchFamily="34" charset="-128"/>
              </a:rPr>
              <a:t>	cd</a:t>
            </a:r>
          </a:p>
        </p:txBody>
      </p:sp>
      <p:sp>
        <p:nvSpPr>
          <p:cNvPr id="169988" name="Text Box 4"/>
          <p:cNvSpPr txBox="1">
            <a:spLocks noChangeArrowheads="1"/>
          </p:cNvSpPr>
          <p:nvPr/>
        </p:nvSpPr>
        <p:spPr bwMode="auto">
          <a:xfrm>
            <a:off x="3222625" y="1668463"/>
            <a:ext cx="184150" cy="366712"/>
          </a:xfrm>
          <a:prstGeom prst="rect">
            <a:avLst/>
          </a:prstGeom>
          <a:noFill/>
          <a:ln w="9525">
            <a:noFill/>
            <a:miter lim="800000"/>
            <a:headEnd/>
            <a:tailEnd/>
          </a:ln>
          <a:effectLst/>
        </p:spPr>
        <p:txBody>
          <a:bodyPr>
            <a:spAutoFit/>
          </a:bodyPr>
          <a:lstStyle/>
          <a:p>
            <a:pPr>
              <a:spcBef>
                <a:spcPct val="50000"/>
              </a:spcBef>
            </a:pPr>
            <a:endParaRPr kumimoji="1" lang="fr-FR">
              <a:ea typeface="ＭＳ Ｐゴシック" pitchFamily="34" charset="-128"/>
            </a:endParaRPr>
          </a:p>
        </p:txBody>
      </p:sp>
      <p:sp>
        <p:nvSpPr>
          <p:cNvPr id="169992" name="Rectangle 8"/>
          <p:cNvSpPr>
            <a:spLocks noChangeArrowheads="1"/>
          </p:cNvSpPr>
          <p:nvPr/>
        </p:nvSpPr>
        <p:spPr bwMode="auto">
          <a:xfrm>
            <a:off x="4114800" y="1676400"/>
            <a:ext cx="3505200" cy="289560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90000"/>
              <a:buFont typeface="Wingdings" pitchFamily="2" charset="2"/>
              <a:buChar char="n"/>
            </a:pPr>
            <a:r>
              <a:rPr lang="en-US" altLang="ja-JP" sz="2000">
                <a:ea typeface="ＭＳ Ｐゴシック" pitchFamily="34" charset="-128"/>
              </a:rPr>
              <a:t>Ablsoute Path</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cd</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mkdir mydir</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pwd</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cd /Users/invite</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pwd</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cd /Users</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pwd</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cd /</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pwd</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cd /Users/invite</a:t>
            </a:r>
          </a:p>
          <a:p>
            <a:pPr marL="342900" indent="-342900">
              <a:lnSpc>
                <a:spcPct val="90000"/>
              </a:lnSpc>
              <a:spcBef>
                <a:spcPct val="20000"/>
              </a:spcBef>
              <a:buClr>
                <a:schemeClr val="folHlink"/>
              </a:buClr>
              <a:buSzPct val="90000"/>
              <a:buFont typeface="Wingdings" pitchFamily="2" charset="2"/>
              <a:buNone/>
            </a:pPr>
            <a:r>
              <a:rPr lang="en-US" altLang="ja-JP" sz="2000">
                <a:solidFill>
                  <a:srgbClr val="3333FF"/>
                </a:solidFill>
                <a:ea typeface="ＭＳ Ｐゴシック" pitchFamily="34" charset="-128"/>
              </a:rPr>
              <a:t>	cd ~/mydir</a:t>
            </a:r>
          </a:p>
          <a:p>
            <a:pPr marL="342900" indent="-342900">
              <a:lnSpc>
                <a:spcPct val="90000"/>
              </a:lnSpc>
              <a:spcBef>
                <a:spcPct val="20000"/>
              </a:spcBef>
              <a:buClr>
                <a:schemeClr val="folHlink"/>
              </a:buClr>
              <a:buSzPct val="90000"/>
              <a:buFont typeface="Wingdings" pitchFamily="2" charset="2"/>
              <a:buNone/>
            </a:pPr>
            <a:endParaRPr lang="en-US" altLang="ja-JP" sz="2000">
              <a:solidFill>
                <a:srgbClr val="3333FF"/>
              </a:solidFill>
              <a:ea typeface="ＭＳ Ｐゴシック" pitchFamily="34"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Linux/LINUX</a:t>
            </a:r>
            <a:endParaRPr lang="en-IN" dirty="0"/>
          </a:p>
        </p:txBody>
      </p:sp>
      <p:sp>
        <p:nvSpPr>
          <p:cNvPr id="3" name="Content Placeholder 2"/>
          <p:cNvSpPr>
            <a:spLocks noGrp="1"/>
          </p:cNvSpPr>
          <p:nvPr>
            <p:ph idx="1"/>
          </p:nvPr>
        </p:nvSpPr>
        <p:spPr/>
        <p:txBody>
          <a:bodyPr>
            <a:normAutofit lnSpcReduction="10000"/>
          </a:bodyPr>
          <a:lstStyle/>
          <a:p>
            <a:pPr>
              <a:buNone/>
            </a:pPr>
            <a:r>
              <a:rPr lang="en-IN" b="1" dirty="0" smtClean="0"/>
              <a:t>What is Linux?</a:t>
            </a:r>
            <a:endParaRPr lang="en-IN" dirty="0" smtClean="0"/>
          </a:p>
          <a:p>
            <a:pPr algn="just"/>
            <a:r>
              <a:rPr lang="en-IN" dirty="0" smtClean="0"/>
              <a:t>The </a:t>
            </a:r>
            <a:r>
              <a:rPr lang="en-IN" b="1" dirty="0" smtClean="0"/>
              <a:t>Linux</a:t>
            </a:r>
            <a:r>
              <a:rPr lang="en-IN" dirty="0" smtClean="0"/>
              <a:t>  is a multiuser, multitasking operating system. </a:t>
            </a:r>
          </a:p>
          <a:p>
            <a:pPr algn="just"/>
            <a:r>
              <a:rPr lang="en-IN" dirty="0" smtClean="0"/>
              <a:t>operating system was originally developed at Bell Laboratories, in the 1970's, for the Digital Equipment PDP computers. </a:t>
            </a:r>
          </a:p>
          <a:p>
            <a:pPr>
              <a:buNone/>
            </a:pPr>
            <a:r>
              <a:rPr lang="en-IN" b="1" dirty="0" smtClean="0"/>
              <a:t>What is Linux?</a:t>
            </a:r>
            <a:endParaRPr lang="en-IN" dirty="0" smtClean="0"/>
          </a:p>
          <a:p>
            <a:r>
              <a:rPr lang="en-IN" b="1" dirty="0" smtClean="0"/>
              <a:t>Linux</a:t>
            </a:r>
            <a:r>
              <a:rPr lang="en-IN" dirty="0" smtClean="0"/>
              <a:t> is a freely distributed implementation of a Linux-like kernel. </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management commands</a:t>
            </a:r>
            <a:br>
              <a:rPr lang="en-US" dirty="0" smtClean="0"/>
            </a:b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pPr algn="just"/>
            <a:r>
              <a:rPr lang="en-US" dirty="0" smtClean="0"/>
              <a:t>In Linux there are three basic types of files:</a:t>
            </a:r>
          </a:p>
          <a:p>
            <a:pPr algn="just"/>
            <a:r>
              <a:rPr lang="en-US" b="1" dirty="0" smtClean="0"/>
              <a:t>Ordinary Files:</a:t>
            </a:r>
            <a:r>
              <a:rPr lang="en-US" dirty="0" smtClean="0"/>
              <a:t> An ordinary file is a file on the system that contains data, text, or program instructions. In this tutorial, you look at working with ordinary files.</a:t>
            </a:r>
          </a:p>
          <a:p>
            <a:pPr algn="just"/>
            <a:r>
              <a:rPr lang="en-US" b="1" dirty="0" smtClean="0"/>
              <a:t>Directories:</a:t>
            </a:r>
            <a:r>
              <a:rPr lang="en-US" dirty="0" smtClean="0"/>
              <a:t> Directories store both special and ordinary files. For users familiar with Windows or Mac OS, Linux directories are equivalent to folders.</a:t>
            </a:r>
          </a:p>
          <a:p>
            <a:pPr algn="just"/>
            <a:r>
              <a:rPr lang="en-US" b="1" dirty="0" smtClean="0"/>
              <a:t>Special Files:</a:t>
            </a:r>
            <a:r>
              <a:rPr lang="en-US" dirty="0" smtClean="0"/>
              <a:t> Some special files provide access to hardware such as hard drives, CD-ROM drives, modems, and Ethernet adapters. Other special files are similar to aliases or shortcuts and enable you to access a single file using different names.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File Management</a:t>
            </a:r>
            <a:endParaRPr lang="en-IN" dirty="0"/>
          </a:p>
        </p:txBody>
      </p:sp>
      <p:sp>
        <p:nvSpPr>
          <p:cNvPr id="3" name="Content Placeholder 2"/>
          <p:cNvSpPr>
            <a:spLocks noGrp="1"/>
          </p:cNvSpPr>
          <p:nvPr>
            <p:ph idx="1"/>
          </p:nvPr>
        </p:nvSpPr>
        <p:spPr>
          <a:xfrm>
            <a:off x="457200" y="764704"/>
            <a:ext cx="8229600" cy="5832648"/>
          </a:xfrm>
        </p:spPr>
        <p:txBody>
          <a:bodyPr>
            <a:normAutofit fontScale="85000" lnSpcReduction="20000"/>
          </a:bodyPr>
          <a:lstStyle/>
          <a:p>
            <a:r>
              <a:rPr lang="en-IN" dirty="0" smtClean="0">
                <a:solidFill>
                  <a:schemeClr val="bg1">
                    <a:lumMod val="95000"/>
                    <a:lumOff val="5000"/>
                  </a:schemeClr>
                </a:solidFill>
                <a:hlinkClick r:id="rId2"/>
              </a:rPr>
              <a:t>mkdir</a:t>
            </a:r>
            <a:r>
              <a:rPr lang="en-IN" dirty="0" smtClean="0">
                <a:solidFill>
                  <a:schemeClr val="bg1">
                    <a:lumMod val="95000"/>
                    <a:lumOff val="5000"/>
                  </a:schemeClr>
                </a:solidFill>
              </a:rPr>
              <a:t> </a:t>
            </a:r>
          </a:p>
          <a:p>
            <a:r>
              <a:rPr lang="en-IN" dirty="0" smtClean="0">
                <a:solidFill>
                  <a:schemeClr val="bg1">
                    <a:lumMod val="95000"/>
                    <a:lumOff val="5000"/>
                  </a:schemeClr>
                </a:solidFill>
                <a:hlinkClick r:id="rId2"/>
              </a:rPr>
              <a:t>cat</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cd</a:t>
            </a:r>
            <a:r>
              <a:rPr lang="en-IN" dirty="0" smtClean="0">
                <a:solidFill>
                  <a:schemeClr val="bg1">
                    <a:lumMod val="95000"/>
                    <a:lumOff val="5000"/>
                  </a:schemeClr>
                </a:solidFill>
                <a:hlinkClick r:id="rId2"/>
              </a:rPr>
              <a:t> </a:t>
            </a:r>
          </a:p>
          <a:p>
            <a:r>
              <a:rPr lang="en-IN" dirty="0" smtClean="0">
                <a:solidFill>
                  <a:schemeClr val="bg1">
                    <a:lumMod val="95000"/>
                    <a:lumOff val="5000"/>
                  </a:schemeClr>
                </a:solidFill>
                <a:hlinkClick r:id="rId2"/>
              </a:rPr>
              <a:t>Cp</a:t>
            </a:r>
            <a:endParaRPr lang="en-IN" dirty="0" smtClean="0">
              <a:solidFill>
                <a:schemeClr val="bg1">
                  <a:lumMod val="95000"/>
                  <a:lumOff val="5000"/>
                </a:schemeClr>
              </a:solidFill>
            </a:endParaRPr>
          </a:p>
          <a:p>
            <a:r>
              <a:rPr lang="en-IN" dirty="0" smtClean="0">
                <a:solidFill>
                  <a:schemeClr val="bg1">
                    <a:lumMod val="95000"/>
                    <a:lumOff val="5000"/>
                  </a:schemeClr>
                </a:solidFill>
              </a:rPr>
              <a:t> </a:t>
            </a:r>
            <a:r>
              <a:rPr lang="en-IN" dirty="0" smtClean="0">
                <a:solidFill>
                  <a:schemeClr val="bg1">
                    <a:lumMod val="95000"/>
                    <a:lumOff val="5000"/>
                  </a:schemeClr>
                </a:solidFill>
                <a:hlinkClick r:id="rId2"/>
              </a:rPr>
              <a:t>file</a:t>
            </a:r>
            <a:endParaRPr lang="en-IN" dirty="0" smtClean="0">
              <a:solidFill>
                <a:schemeClr val="bg1">
                  <a:lumMod val="95000"/>
                  <a:lumOff val="5000"/>
                </a:schemeClr>
              </a:solidFill>
            </a:endParaRPr>
          </a:p>
          <a:p>
            <a:r>
              <a:rPr lang="en-IN" dirty="0" smtClean="0">
                <a:solidFill>
                  <a:schemeClr val="bg1">
                    <a:lumMod val="95000"/>
                    <a:lumOff val="5000"/>
                  </a:schemeClr>
                </a:solidFill>
                <a:hlinkClick r:id="rId2"/>
              </a:rPr>
              <a:t>Head</a:t>
            </a:r>
            <a:endParaRPr lang="en-IN" dirty="0" smtClean="0">
              <a:solidFill>
                <a:schemeClr val="bg1">
                  <a:lumMod val="95000"/>
                  <a:lumOff val="5000"/>
                </a:schemeClr>
              </a:solidFill>
            </a:endParaRPr>
          </a:p>
          <a:p>
            <a:r>
              <a:rPr lang="en-IN" dirty="0" smtClean="0">
                <a:solidFill>
                  <a:schemeClr val="bg1">
                    <a:lumMod val="95000"/>
                    <a:lumOff val="5000"/>
                  </a:schemeClr>
                </a:solidFill>
                <a:hlinkClick r:id="rId2"/>
              </a:rPr>
              <a:t>Tail</a:t>
            </a:r>
            <a:endParaRPr lang="en-IN" dirty="0" smtClean="0">
              <a:solidFill>
                <a:schemeClr val="bg1">
                  <a:lumMod val="95000"/>
                  <a:lumOff val="5000"/>
                </a:schemeClr>
              </a:solidFill>
            </a:endParaRPr>
          </a:p>
          <a:p>
            <a:r>
              <a:rPr lang="en-IN" dirty="0" smtClean="0">
                <a:solidFill>
                  <a:schemeClr val="bg1">
                    <a:lumMod val="95000"/>
                    <a:lumOff val="5000"/>
                  </a:schemeClr>
                </a:solidFill>
              </a:rPr>
              <a:t> </a:t>
            </a:r>
            <a:r>
              <a:rPr lang="en-IN" dirty="0" smtClean="0">
                <a:solidFill>
                  <a:schemeClr val="bg1">
                    <a:lumMod val="95000"/>
                    <a:lumOff val="5000"/>
                  </a:schemeClr>
                </a:solidFill>
                <a:hlinkClick r:id="rId2"/>
              </a:rPr>
              <a:t>Ls</a:t>
            </a:r>
            <a:endParaRPr lang="en-IN" dirty="0" smtClean="0">
              <a:solidFill>
                <a:schemeClr val="bg1">
                  <a:lumMod val="95000"/>
                  <a:lumOff val="5000"/>
                </a:schemeClr>
              </a:solidFill>
            </a:endParaRPr>
          </a:p>
          <a:p>
            <a:r>
              <a:rPr lang="en-IN" dirty="0" smtClean="0">
                <a:solidFill>
                  <a:schemeClr val="bg1">
                    <a:lumMod val="95000"/>
                    <a:lumOff val="5000"/>
                  </a:schemeClr>
                </a:solidFill>
                <a:hlinkClick r:id="rId2"/>
              </a:rPr>
              <a:t>More</a:t>
            </a:r>
            <a:endParaRPr lang="en-IN" dirty="0" smtClean="0">
              <a:solidFill>
                <a:schemeClr val="bg1">
                  <a:lumMod val="95000"/>
                  <a:lumOff val="5000"/>
                </a:schemeClr>
              </a:solidFill>
            </a:endParaRPr>
          </a:p>
          <a:p>
            <a:r>
              <a:rPr lang="en-IN" dirty="0" smtClean="0">
                <a:solidFill>
                  <a:schemeClr val="bg1">
                    <a:lumMod val="95000"/>
                    <a:lumOff val="5000"/>
                  </a:schemeClr>
                </a:solidFill>
                <a:hlinkClick r:id="rId2"/>
              </a:rPr>
              <a:t>Mv</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Rm</a:t>
            </a:r>
            <a:endParaRPr lang="en-IN" dirty="0" smtClean="0">
              <a:solidFill>
                <a:schemeClr val="bg1">
                  <a:lumMod val="95000"/>
                  <a:lumOff val="5000"/>
                </a:schemeClr>
              </a:solidFill>
            </a:endParaRPr>
          </a:p>
          <a:p>
            <a:r>
              <a:rPr lang="en-IN" dirty="0" err="1" smtClean="0">
                <a:solidFill>
                  <a:schemeClr val="bg1">
                    <a:lumMod val="95000"/>
                    <a:lumOff val="5000"/>
                  </a:schemeClr>
                </a:solidFill>
                <a:hlinkClick r:id="rId2"/>
              </a:rPr>
              <a:t>rmdir</a:t>
            </a:r>
            <a:endParaRPr lang="en-IN" dirty="0" smtClean="0">
              <a:solidFill>
                <a:schemeClr val="bg1">
                  <a:lumMod val="95000"/>
                  <a:lumOff val="5000"/>
                </a:schemeClr>
              </a:solidFill>
            </a:endParaRPr>
          </a:p>
          <a:p>
            <a:r>
              <a:rPr lang="en-IN" dirty="0" smtClean="0">
                <a:solidFill>
                  <a:schemeClr val="bg1">
                    <a:lumMod val="95000"/>
                    <a:lumOff val="5000"/>
                  </a:schemeClr>
                </a:solidFill>
              </a:rPr>
              <a:t> </a:t>
            </a:r>
            <a:r>
              <a:rPr lang="en-IN" dirty="0" err="1" smtClean="0">
                <a:solidFill>
                  <a:schemeClr val="bg1">
                    <a:lumMod val="95000"/>
                    <a:lumOff val="5000"/>
                  </a:schemeClr>
                </a:solidFill>
                <a:hlinkClick r:id="rId2"/>
              </a:rPr>
              <a:t>wc</a:t>
            </a:r>
            <a:r>
              <a:rPr lang="en-IN" dirty="0" smtClean="0">
                <a:solidFill>
                  <a:schemeClr val="bg1">
                    <a:lumMod val="95000"/>
                    <a:lumOff val="5000"/>
                  </a:schemeClr>
                </a:solidFill>
              </a:rPr>
              <a:t>.</a:t>
            </a:r>
          </a:p>
          <a:p>
            <a:endParaRPr lang="en-IN" dirty="0">
              <a:solidFill>
                <a:schemeClr val="bg1">
                  <a:lumMod val="95000"/>
                  <a:lumOff val="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err="1" smtClean="0"/>
              <a:t>ls</a:t>
            </a:r>
            <a:endParaRPr lang="en-IN" dirty="0"/>
          </a:p>
        </p:txBody>
      </p:sp>
      <p:sp>
        <p:nvSpPr>
          <p:cNvPr id="3" name="Content Placeholder 2"/>
          <p:cNvSpPr>
            <a:spLocks noGrp="1"/>
          </p:cNvSpPr>
          <p:nvPr>
            <p:ph idx="1"/>
          </p:nvPr>
        </p:nvSpPr>
        <p:spPr>
          <a:xfrm>
            <a:off x="251520" y="1124744"/>
            <a:ext cx="8435280" cy="5400600"/>
          </a:xfrm>
        </p:spPr>
        <p:txBody>
          <a:bodyPr>
            <a:normAutofit fontScale="70000" lnSpcReduction="20000"/>
          </a:bodyPr>
          <a:lstStyle/>
          <a:p>
            <a:r>
              <a:rPr lang="en-IN" b="1" dirty="0" smtClean="0"/>
              <a:t>Ls</a:t>
            </a:r>
            <a:r>
              <a:rPr lang="en-IN" dirty="0" smtClean="0"/>
              <a:t> command </a:t>
            </a:r>
            <a:br>
              <a:rPr lang="en-IN" dirty="0" smtClean="0"/>
            </a:br>
            <a:r>
              <a:rPr lang="en-IN" dirty="0" err="1" smtClean="0"/>
              <a:t>ls</a:t>
            </a:r>
            <a:r>
              <a:rPr lang="en-IN" dirty="0" smtClean="0"/>
              <a:t> command is most widely used command and it displays the contents of directory. </a:t>
            </a:r>
          </a:p>
          <a:p>
            <a:r>
              <a:rPr lang="en-IN" b="1" dirty="0" smtClean="0"/>
              <a:t>options</a:t>
            </a:r>
            <a:endParaRPr lang="en-IN" dirty="0" smtClean="0"/>
          </a:p>
          <a:p>
            <a:pPr lvl="0"/>
            <a:r>
              <a:rPr lang="en-IN" dirty="0" err="1" smtClean="0"/>
              <a:t>ls</a:t>
            </a:r>
            <a:r>
              <a:rPr lang="en-IN" dirty="0" smtClean="0"/>
              <a:t> will list all the files in your home directory, this command has many options.</a:t>
            </a:r>
          </a:p>
          <a:p>
            <a:pPr lvl="0"/>
            <a:r>
              <a:rPr lang="en-IN" dirty="0" err="1" smtClean="0"/>
              <a:t>ls</a:t>
            </a:r>
            <a:r>
              <a:rPr lang="en-IN" dirty="0" smtClean="0"/>
              <a:t> -l will list all the file names, permissions, group, etc in long format.</a:t>
            </a:r>
          </a:p>
          <a:p>
            <a:pPr lvl="0"/>
            <a:r>
              <a:rPr lang="en-IN" dirty="0" err="1" smtClean="0"/>
              <a:t>ls</a:t>
            </a:r>
            <a:r>
              <a:rPr lang="en-IN" dirty="0" smtClean="0"/>
              <a:t> -a will list all the files including hidden files that start with . .</a:t>
            </a:r>
          </a:p>
          <a:p>
            <a:pPr lvl="0"/>
            <a:r>
              <a:rPr lang="en-IN" dirty="0" err="1" smtClean="0"/>
              <a:t>ls</a:t>
            </a:r>
            <a:r>
              <a:rPr lang="en-IN" dirty="0" smtClean="0"/>
              <a:t> -</a:t>
            </a:r>
            <a:r>
              <a:rPr lang="en-IN" dirty="0" err="1" smtClean="0"/>
              <a:t>lt</a:t>
            </a:r>
            <a:r>
              <a:rPr lang="en-IN" dirty="0" smtClean="0"/>
              <a:t> will list all files names based on the time of creation, newer files bring first.</a:t>
            </a:r>
          </a:p>
          <a:p>
            <a:pPr lvl="0"/>
            <a:r>
              <a:rPr lang="en-IN" dirty="0" err="1" smtClean="0"/>
              <a:t>ls</a:t>
            </a:r>
            <a:r>
              <a:rPr lang="en-IN" dirty="0" smtClean="0"/>
              <a:t> -</a:t>
            </a:r>
            <a:r>
              <a:rPr lang="en-IN" dirty="0" err="1" smtClean="0"/>
              <a:t>Fxwill</a:t>
            </a:r>
            <a:r>
              <a:rPr lang="en-IN" dirty="0" smtClean="0"/>
              <a:t> list files and directory names will be followed by slash.</a:t>
            </a:r>
          </a:p>
          <a:p>
            <a:pPr lvl="0"/>
            <a:r>
              <a:rPr lang="en-IN" dirty="0" err="1" smtClean="0"/>
              <a:t>ls</a:t>
            </a:r>
            <a:r>
              <a:rPr lang="en-IN" dirty="0" smtClean="0"/>
              <a:t> -</a:t>
            </a:r>
            <a:r>
              <a:rPr lang="en-IN" dirty="0" err="1" smtClean="0"/>
              <a:t>Rwill</a:t>
            </a:r>
            <a:r>
              <a:rPr lang="en-IN" dirty="0" smtClean="0"/>
              <a:t> lists all the files and files in the all the directories, recursively.</a:t>
            </a:r>
          </a:p>
          <a:p>
            <a:pPr lvl="0"/>
            <a:r>
              <a:rPr lang="en-IN" dirty="0" err="1" smtClean="0"/>
              <a:t>ls</a:t>
            </a:r>
            <a:r>
              <a:rPr lang="en-IN" dirty="0" smtClean="0"/>
              <a:t> -R | more will list all the files and files in all the directories, one page at a time.</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dirty="0" err="1" smtClean="0"/>
              <a:t>Mkdir</a:t>
            </a:r>
            <a:r>
              <a:rPr lang="en-US" dirty="0" smtClean="0"/>
              <a:t>/</a:t>
            </a:r>
            <a:r>
              <a:rPr lang="en-US" dirty="0" err="1" smtClean="0"/>
              <a:t>cd</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Mkdir </a:t>
            </a:r>
            <a:r>
              <a:rPr lang="en-IN" dirty="0" smtClean="0"/>
              <a:t>command. </a:t>
            </a:r>
          </a:p>
          <a:p>
            <a:pPr>
              <a:buNone/>
            </a:pPr>
            <a:r>
              <a:rPr lang="en-IN" dirty="0" smtClean="0"/>
              <a:t/>
            </a:r>
            <a:br>
              <a:rPr lang="en-IN" dirty="0" smtClean="0"/>
            </a:br>
            <a:r>
              <a:rPr lang="en-IN" dirty="0" smtClean="0"/>
              <a:t>mkdir </a:t>
            </a:r>
            <a:r>
              <a:rPr lang="en-IN" dirty="0" err="1" smtClean="0"/>
              <a:t>cdac</a:t>
            </a:r>
            <a:r>
              <a:rPr lang="en-IN" dirty="0" smtClean="0"/>
              <a:t> </a:t>
            </a:r>
          </a:p>
          <a:p>
            <a:pPr>
              <a:buNone/>
            </a:pPr>
            <a:r>
              <a:rPr lang="en-IN" dirty="0" smtClean="0"/>
              <a:t>     This will create new directory, i.e. here </a:t>
            </a:r>
            <a:r>
              <a:rPr lang="en-IN" dirty="0" err="1" smtClean="0"/>
              <a:t>cdac</a:t>
            </a:r>
            <a:r>
              <a:rPr lang="en-IN" dirty="0" smtClean="0"/>
              <a:t> directory is created.</a:t>
            </a:r>
          </a:p>
          <a:p>
            <a:r>
              <a:rPr lang="en-IN" b="1" dirty="0" err="1" smtClean="0"/>
              <a:t>Cd</a:t>
            </a:r>
            <a:r>
              <a:rPr lang="en-IN" b="1" dirty="0" smtClean="0"/>
              <a:t> </a:t>
            </a:r>
            <a:r>
              <a:rPr lang="en-IN" dirty="0" smtClean="0"/>
              <a:t>command. </a:t>
            </a:r>
            <a:br>
              <a:rPr lang="en-IN" dirty="0" smtClean="0"/>
            </a:br>
            <a:r>
              <a:rPr lang="en-IN" dirty="0" err="1" smtClean="0"/>
              <a:t>cd</a:t>
            </a:r>
            <a:r>
              <a:rPr lang="en-IN" dirty="0" smtClean="0"/>
              <a:t> </a:t>
            </a:r>
            <a:r>
              <a:rPr lang="en-IN" dirty="0" err="1" smtClean="0"/>
              <a:t>cdac</a:t>
            </a:r>
            <a:r>
              <a:rPr lang="en-IN" dirty="0" smtClean="0"/>
              <a:t> </a:t>
            </a:r>
          </a:p>
          <a:p>
            <a:r>
              <a:rPr lang="en-IN" dirty="0" smtClean="0"/>
              <a:t>This will change directory from current directory to </a:t>
            </a:r>
            <a:r>
              <a:rPr lang="en-IN" dirty="0" err="1" smtClean="0"/>
              <a:t>cdac</a:t>
            </a:r>
            <a:r>
              <a:rPr lang="en-IN" dirty="0" smtClean="0"/>
              <a:t> directory. </a:t>
            </a:r>
            <a:br>
              <a:rPr lang="en-IN" dirty="0" smtClean="0"/>
            </a:br>
            <a:r>
              <a:rPr lang="en-IN" dirty="0" smtClean="0"/>
              <a:t>Use </a:t>
            </a:r>
            <a:r>
              <a:rPr lang="en-IN" dirty="0" err="1" smtClean="0"/>
              <a:t>pwd</a:t>
            </a:r>
            <a:r>
              <a:rPr lang="en-IN" dirty="0" smtClean="0"/>
              <a:t> to check your current directory and </a:t>
            </a:r>
            <a:r>
              <a:rPr lang="en-IN" dirty="0" err="1" smtClean="0"/>
              <a:t>ls</a:t>
            </a:r>
            <a:r>
              <a:rPr lang="en-IN" dirty="0" smtClean="0"/>
              <a:t> to see if </a:t>
            </a:r>
            <a:r>
              <a:rPr lang="en-IN" dirty="0" err="1" smtClean="0"/>
              <a:t>cdac</a:t>
            </a:r>
            <a:r>
              <a:rPr lang="en-IN" dirty="0" smtClean="0"/>
              <a:t> directory is there or not. </a:t>
            </a:r>
            <a:br>
              <a:rPr lang="en-IN" dirty="0" smtClean="0"/>
            </a:b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t>
            </a:r>
            <a:endParaRPr lang="en-IN" dirty="0"/>
          </a:p>
        </p:txBody>
      </p:sp>
      <p:sp>
        <p:nvSpPr>
          <p:cNvPr id="3" name="Content Placeholder 2"/>
          <p:cNvSpPr>
            <a:spLocks noGrp="1"/>
          </p:cNvSpPr>
          <p:nvPr>
            <p:ph idx="1"/>
          </p:nvPr>
        </p:nvSpPr>
        <p:spPr/>
        <p:txBody>
          <a:bodyPr/>
          <a:lstStyle/>
          <a:p>
            <a:r>
              <a:rPr lang="en-IN" dirty="0" smtClean="0"/>
              <a:t>Cat command </a:t>
            </a:r>
            <a:br>
              <a:rPr lang="en-IN" dirty="0" smtClean="0"/>
            </a:br>
            <a:r>
              <a:rPr lang="en-IN" dirty="0" smtClean="0"/>
              <a:t>cat cal.txt cat command displays the contents of a file here </a:t>
            </a:r>
            <a:r>
              <a:rPr lang="en-IN" b="1" dirty="0" smtClean="0"/>
              <a:t>cal.txt </a:t>
            </a:r>
            <a:r>
              <a:rPr lang="en-IN" dirty="0" smtClean="0"/>
              <a:t>on screen (or standard out).</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file</a:t>
            </a:r>
            <a:br>
              <a:rPr lang="en-US" dirty="0" smtClean="0"/>
            </a:br>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10000"/>
          </a:bodyPr>
          <a:lstStyle/>
          <a:p>
            <a:r>
              <a:rPr lang="en-US" dirty="0" smtClean="0"/>
              <a:t>CAT command is used to create a file</a:t>
            </a:r>
          </a:p>
          <a:p>
            <a:r>
              <a:rPr lang="en-US" dirty="0" smtClean="0"/>
              <a:t>Example</a:t>
            </a:r>
          </a:p>
          <a:p>
            <a:pPr>
              <a:buNone/>
            </a:pPr>
            <a:r>
              <a:rPr lang="en-US" dirty="0" smtClean="0"/>
              <a:t>$ Cat &gt; file name</a:t>
            </a:r>
          </a:p>
          <a:p>
            <a:pPr>
              <a:buNone/>
            </a:pPr>
            <a:r>
              <a:rPr lang="en-US" dirty="0" smtClean="0"/>
              <a:t>Enter your text</a:t>
            </a:r>
          </a:p>
          <a:p>
            <a:pPr>
              <a:buNone/>
            </a:pPr>
            <a:r>
              <a:rPr lang="en-US" dirty="0" smtClean="0"/>
              <a:t>Press </a:t>
            </a:r>
            <a:r>
              <a:rPr lang="en-US" dirty="0" err="1" smtClean="0"/>
              <a:t>ctrl+d</a:t>
            </a:r>
            <a:r>
              <a:rPr lang="en-US" dirty="0" smtClean="0"/>
              <a:t>, then the contents will be saved to that file</a:t>
            </a:r>
          </a:p>
          <a:p>
            <a:r>
              <a:rPr lang="en-US" dirty="0" smtClean="0"/>
              <a:t>To see the contents of that file </a:t>
            </a:r>
          </a:p>
          <a:p>
            <a:pPr>
              <a:buNone/>
            </a:pPr>
            <a:r>
              <a:rPr lang="en-US" dirty="0" smtClean="0"/>
              <a:t>$ cat filename</a:t>
            </a:r>
          </a:p>
          <a:p>
            <a:r>
              <a:rPr lang="en-US" dirty="0" smtClean="0"/>
              <a:t>To append some text to that existing file</a:t>
            </a:r>
          </a:p>
          <a:p>
            <a:pPr>
              <a:buNone/>
            </a:pPr>
            <a:r>
              <a:rPr lang="en-US" dirty="0" smtClean="0"/>
              <a:t>$ cat &gt;&gt; file name</a:t>
            </a:r>
          </a:p>
          <a:p>
            <a:pPr>
              <a:buNone/>
            </a:pPr>
            <a:r>
              <a:rPr lang="en-US" dirty="0" smtClean="0"/>
              <a:t>Enter text you want to enter</a:t>
            </a:r>
          </a:p>
          <a:p>
            <a:pPr>
              <a:buNone/>
            </a:pPr>
            <a:r>
              <a:rPr lang="en-US" dirty="0" smtClean="0"/>
              <a:t>Press </a:t>
            </a:r>
            <a:r>
              <a:rPr lang="en-US" dirty="0" err="1" smtClean="0"/>
              <a:t>ctrl+d</a:t>
            </a:r>
            <a:r>
              <a:rPr lang="en-US" dirty="0" smtClean="0"/>
              <a:t> ,then the text will be appended to that file</a:t>
            </a:r>
          </a:p>
          <a:p>
            <a:pPr>
              <a:buNone/>
            </a:pPr>
            <a:endParaRPr lang="en-US" dirty="0" smtClean="0"/>
          </a:p>
          <a:p>
            <a:pPr>
              <a:buNone/>
            </a:pPr>
            <a:endParaRPr lang="en-US" dirty="0" smtClean="0"/>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two files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You can concatenate two file in to another file</a:t>
            </a:r>
          </a:p>
          <a:p>
            <a:pPr>
              <a:buNone/>
            </a:pPr>
            <a:r>
              <a:rPr lang="en-US" dirty="0" smtClean="0"/>
              <a:t>$ Cat file1 file2 &gt; file 3</a:t>
            </a:r>
          </a:p>
          <a:p>
            <a:r>
              <a:rPr lang="en-US" dirty="0" smtClean="0"/>
              <a:t>Here the contents of file 1 and file2 will be </a:t>
            </a:r>
            <a:r>
              <a:rPr lang="en-US" dirty="0" err="1" smtClean="0"/>
              <a:t>concatented</a:t>
            </a:r>
            <a:r>
              <a:rPr lang="en-US" dirty="0" smtClean="0"/>
              <a:t> and the contents will be saved in file3</a:t>
            </a:r>
          </a:p>
          <a:p>
            <a:r>
              <a:rPr lang="en-US" dirty="0" smtClean="0"/>
              <a:t>You can append the contents of one file or two file into another file</a:t>
            </a:r>
          </a:p>
          <a:p>
            <a:pPr>
              <a:buNone/>
            </a:pPr>
            <a:r>
              <a:rPr lang="en-US" dirty="0" smtClean="0"/>
              <a:t>$ cat file1&gt;&gt; file2</a:t>
            </a:r>
          </a:p>
          <a:p>
            <a:pPr>
              <a:buNone/>
            </a:pPr>
            <a:r>
              <a:rPr lang="en-US" dirty="0" smtClean="0"/>
              <a:t>$cat file1 file2 &gt;&gt; file3</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dirty="0"/>
              <a:t>Unix </a:t>
            </a:r>
            <a:r>
              <a:rPr lang="en-US" sz="4000" dirty="0" smtClean="0"/>
              <a:t>Pipelines</a:t>
            </a:r>
            <a:endParaRPr lang="en-US" sz="4000" dirty="0"/>
          </a:p>
        </p:txBody>
      </p:sp>
      <p:sp>
        <p:nvSpPr>
          <p:cNvPr id="20483" name="Rectangle 3"/>
          <p:cNvSpPr>
            <a:spLocks noGrp="1" noChangeArrowheads="1"/>
          </p:cNvSpPr>
          <p:nvPr>
            <p:ph type="body" idx="1"/>
          </p:nvPr>
        </p:nvSpPr>
        <p:spPr/>
        <p:txBody>
          <a:bodyPr/>
          <a:lstStyle/>
          <a:p>
            <a:r>
              <a:rPr lang="en-US" sz="2400" dirty="0">
                <a:latin typeface="Courier New" pitchFamily="49" charset="0"/>
              </a:rPr>
              <a:t>Pipes take the output of the first program and feed that output into the input of the next program. </a:t>
            </a:r>
          </a:p>
          <a:p>
            <a:r>
              <a:rPr lang="en-US" sz="2400" dirty="0">
                <a:latin typeface="Courier New" pitchFamily="49" charset="0"/>
              </a:rPr>
              <a:t>Also sometimes known as “filters”. </a:t>
            </a:r>
          </a:p>
          <a:p>
            <a:r>
              <a:rPr lang="en-US" sz="2400" dirty="0">
                <a:latin typeface="Courier New" pitchFamily="49" charset="0"/>
              </a:rPr>
              <a:t>Examples:</a:t>
            </a:r>
          </a:p>
          <a:p>
            <a:pPr lvl="1">
              <a:buFontTx/>
              <a:buNone/>
            </a:pPr>
            <a:r>
              <a:rPr lang="en-US" sz="1600" dirty="0">
                <a:latin typeface="Courier New" pitchFamily="49" charset="0"/>
              </a:rPr>
              <a:t>last | less</a:t>
            </a:r>
          </a:p>
          <a:p>
            <a:pPr lvl="1">
              <a:buFontTx/>
              <a:buNone/>
            </a:pPr>
            <a:endParaRPr lang="en-US" sz="1600" dirty="0">
              <a:latin typeface="Courier New" pitchFamily="49" charset="0"/>
            </a:endParaRPr>
          </a:p>
          <a:p>
            <a:pPr lvl="1">
              <a:buFontTx/>
              <a:buNone/>
            </a:pPr>
            <a:r>
              <a:rPr lang="en-US" sz="1600" dirty="0">
                <a:latin typeface="Courier New" pitchFamily="49" charset="0"/>
              </a:rPr>
              <a:t>last | </a:t>
            </a:r>
            <a:r>
              <a:rPr lang="en-US" sz="1600" dirty="0" err="1">
                <a:latin typeface="Courier New" pitchFamily="49" charset="0"/>
              </a:rPr>
              <a:t>grep</a:t>
            </a:r>
            <a:r>
              <a:rPr lang="en-US" sz="1600" dirty="0">
                <a:latin typeface="Courier New" pitchFamily="49" charset="0"/>
              </a:rPr>
              <a:t> ^root | less</a:t>
            </a:r>
          </a:p>
          <a:p>
            <a:pPr lvl="1">
              <a:buFontTx/>
              <a:buNone/>
            </a:pPr>
            <a:endParaRPr lang="en-US" sz="1600" dirty="0">
              <a:latin typeface="Courier New" pitchFamily="49" charset="0"/>
            </a:endParaRPr>
          </a:p>
          <a:p>
            <a:pPr lvl="1">
              <a:buFontTx/>
              <a:buNone/>
            </a:pPr>
            <a:r>
              <a:rPr lang="en-US" sz="1600" dirty="0">
                <a:latin typeface="Courier New" pitchFamily="49" charset="0"/>
              </a:rPr>
              <a:t>last | </a:t>
            </a:r>
            <a:r>
              <a:rPr lang="en-US" sz="1600" dirty="0" err="1">
                <a:latin typeface="Courier New" pitchFamily="49" charset="0"/>
              </a:rPr>
              <a:t>grep</a:t>
            </a:r>
            <a:r>
              <a:rPr lang="en-US" sz="1600" dirty="0">
                <a:latin typeface="Courier New" pitchFamily="49" charset="0"/>
              </a:rPr>
              <a:t> ^root | cut -d -f 2 | less</a:t>
            </a:r>
          </a:p>
          <a:p>
            <a:pPr lvl="1">
              <a:buFontTx/>
              <a:buNone/>
            </a:pPr>
            <a:endParaRPr lang="en-US" sz="1600" dirty="0">
              <a:latin typeface="Courier New" pitchFamily="49" charset="0"/>
            </a:endParaRPr>
          </a:p>
          <a:p>
            <a:pPr lvl="1">
              <a:buFontTx/>
              <a:buNone/>
            </a:pPr>
            <a:r>
              <a:rPr lang="en-US" sz="1600" dirty="0" err="1">
                <a:latin typeface="Courier New" pitchFamily="49" charset="0"/>
              </a:rPr>
              <a:t>grep</a:t>
            </a:r>
            <a:r>
              <a:rPr lang="en-US" sz="1600" dirty="0">
                <a:latin typeface="Courier New" pitchFamily="49" charset="0"/>
              </a:rPr>
              <a:t> “error” </a:t>
            </a:r>
            <a:r>
              <a:rPr lang="en-US" sz="1600" dirty="0" err="1">
                <a:latin typeface="Courier New" pitchFamily="49" charset="0"/>
              </a:rPr>
              <a:t>something.out</a:t>
            </a:r>
            <a:r>
              <a:rPr lang="en-US" sz="1600" dirty="0">
                <a:latin typeface="Courier New" pitchFamily="49" charset="0"/>
              </a:rPr>
              <a:t> | tail -</a:t>
            </a:r>
            <a:r>
              <a:rPr lang="en-US" sz="1600" dirty="0" smtClean="0">
                <a:latin typeface="Courier New" pitchFamily="49" charset="0"/>
              </a:rPr>
              <a:t>1</a:t>
            </a:r>
          </a:p>
          <a:p>
            <a:pPr lvl="1">
              <a:buFontTx/>
              <a:buNone/>
            </a:pPr>
            <a:endParaRPr lang="en-US" sz="1600" dirty="0" smtClean="0">
              <a:latin typeface="Courier New" pitchFamily="49" charset="0"/>
            </a:endParaRPr>
          </a:p>
          <a:p>
            <a:pPr lvl="1">
              <a:buFontTx/>
              <a:buNone/>
            </a:pPr>
            <a:r>
              <a:rPr lang="en-US" sz="1600" dirty="0" smtClean="0">
                <a:latin typeface="Courier New" pitchFamily="49" charset="0"/>
              </a:rPr>
              <a:t>who\|</a:t>
            </a:r>
            <a:r>
              <a:rPr lang="en-US" sz="1600" dirty="0" err="1" smtClean="0">
                <a:latin typeface="Courier New" pitchFamily="49" charset="0"/>
              </a:rPr>
              <a:t>wc</a:t>
            </a:r>
            <a:endParaRPr lang="en-US" sz="1600" dirty="0">
              <a:latin typeface="Courier New" pitchFamily="49" charset="0"/>
            </a:endParaRPr>
          </a:p>
          <a:p>
            <a:pPr lvl="1">
              <a:buFontTx/>
              <a:buNone/>
            </a:pPr>
            <a:r>
              <a:rPr lang="en-US" sz="1600" dirty="0">
                <a:latin typeface="Courier New"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Redirect, Append and Pipe</a:t>
            </a:r>
          </a:p>
        </p:txBody>
      </p:sp>
      <p:sp>
        <p:nvSpPr>
          <p:cNvPr id="172035" name="Rectangle 3"/>
          <p:cNvSpPr>
            <a:spLocks noGrp="1" noChangeArrowheads="1"/>
          </p:cNvSpPr>
          <p:nvPr>
            <p:ph type="body" idx="1"/>
          </p:nvPr>
        </p:nvSpPr>
        <p:spPr>
          <a:xfrm>
            <a:off x="917575" y="1743075"/>
            <a:ext cx="3538538" cy="4302125"/>
          </a:xfrm>
        </p:spPr>
        <p:txBody>
          <a:bodyPr/>
          <a:lstStyle/>
          <a:p>
            <a:r>
              <a:rPr lang="en-US" sz="1400"/>
              <a:t>In home directory,</a:t>
            </a:r>
            <a:r>
              <a:rPr lang="en-US" sz="1200"/>
              <a:t> type</a:t>
            </a:r>
          </a:p>
          <a:p>
            <a:pPr>
              <a:buFont typeface="Wingdings" pitchFamily="2" charset="2"/>
              <a:buNone/>
            </a:pPr>
            <a:r>
              <a:rPr lang="en-US" sz="1200">
                <a:solidFill>
                  <a:srgbClr val="3333FF"/>
                </a:solidFill>
              </a:rPr>
              <a:t>	</a:t>
            </a:r>
            <a:r>
              <a:rPr lang="en-US" sz="1400">
                <a:solidFill>
                  <a:srgbClr val="3333FF"/>
                </a:solidFill>
              </a:rPr>
              <a:t>ls -1 &gt; sample.txt</a:t>
            </a:r>
          </a:p>
          <a:p>
            <a:pPr>
              <a:buFont typeface="Wingdings" pitchFamily="2" charset="2"/>
              <a:buNone/>
            </a:pPr>
            <a:r>
              <a:rPr lang="en-US" sz="1400">
                <a:solidFill>
                  <a:srgbClr val="3333FF"/>
                </a:solidFill>
              </a:rPr>
              <a:t>	less sample.txt</a:t>
            </a:r>
          </a:p>
          <a:p>
            <a:r>
              <a:rPr lang="en-US" sz="1400"/>
              <a:t>Use redirect.</a:t>
            </a:r>
          </a:p>
          <a:p>
            <a:pPr>
              <a:buFont typeface="Wingdings" pitchFamily="2" charset="2"/>
              <a:buNone/>
            </a:pPr>
            <a:r>
              <a:rPr lang="en-US" sz="1400">
                <a:solidFill>
                  <a:srgbClr val="3333FF"/>
                </a:solidFill>
              </a:rPr>
              <a:t>	head -3 sample.txt</a:t>
            </a:r>
          </a:p>
          <a:p>
            <a:pPr>
              <a:buFont typeface="Wingdings" pitchFamily="2" charset="2"/>
              <a:buNone/>
            </a:pPr>
            <a:r>
              <a:rPr lang="en-US" sz="1400">
                <a:solidFill>
                  <a:srgbClr val="3333FF"/>
                </a:solidFill>
              </a:rPr>
              <a:t>	head -3 sample.txt &gt; redirect.txt</a:t>
            </a:r>
          </a:p>
          <a:p>
            <a:r>
              <a:rPr lang="en-US" sz="1400"/>
              <a:t>Use append. </a:t>
            </a:r>
          </a:p>
          <a:p>
            <a:pPr>
              <a:buFont typeface="Wingdings" pitchFamily="2" charset="2"/>
              <a:buNone/>
            </a:pPr>
            <a:r>
              <a:rPr lang="en-US" sz="1400">
                <a:solidFill>
                  <a:srgbClr val="3333FF"/>
                </a:solidFill>
              </a:rPr>
              <a:t>	tail -3 sample.txt</a:t>
            </a:r>
          </a:p>
          <a:p>
            <a:pPr>
              <a:buFont typeface="Wingdings" pitchFamily="2" charset="2"/>
              <a:buNone/>
            </a:pPr>
            <a:r>
              <a:rPr lang="en-US" sz="1400">
                <a:solidFill>
                  <a:srgbClr val="3333FF"/>
                </a:solidFill>
              </a:rPr>
              <a:t>	tail -3 sample.txt &gt;&gt; redirect.txt</a:t>
            </a:r>
          </a:p>
          <a:p>
            <a:pPr>
              <a:buFont typeface="Wingdings" pitchFamily="2" charset="2"/>
              <a:buNone/>
            </a:pPr>
            <a:r>
              <a:rPr lang="en-US" sz="1400">
                <a:solidFill>
                  <a:srgbClr val="3333FF"/>
                </a:solidFill>
              </a:rPr>
              <a:t>	less redirect.txt</a:t>
            </a:r>
            <a:endParaRPr lang="en-US" sz="1400"/>
          </a:p>
          <a:p>
            <a:pPr lvl="1">
              <a:buFont typeface="Wingdings" pitchFamily="2" charset="2"/>
              <a:buNone/>
            </a:pPr>
            <a:endParaRPr lang="en-US"/>
          </a:p>
        </p:txBody>
      </p:sp>
      <p:sp>
        <p:nvSpPr>
          <p:cNvPr id="172036" name="Rectangle 4"/>
          <p:cNvSpPr>
            <a:spLocks noChangeArrowheads="1"/>
          </p:cNvSpPr>
          <p:nvPr/>
        </p:nvSpPr>
        <p:spPr bwMode="auto">
          <a:xfrm>
            <a:off x="4267200" y="1828800"/>
            <a:ext cx="3429000" cy="182880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90000"/>
              <a:buFont typeface="Wingdings" pitchFamily="2" charset="2"/>
              <a:buChar char="n"/>
            </a:pPr>
            <a:r>
              <a:rPr lang="en-US" sz="1400"/>
              <a:t>Use pipe.</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less redirect.txt</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grep Desk redirect.txt</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grep –n Desk redirect.txt</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man grep</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tail redirect.txt | grep Desk</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rm sample.txt</a:t>
            </a:r>
          </a:p>
          <a:p>
            <a:pPr marL="742950" lvl="1" indent="-285750">
              <a:lnSpc>
                <a:spcPct val="90000"/>
              </a:lnSpc>
              <a:spcBef>
                <a:spcPct val="20000"/>
              </a:spcBef>
              <a:buClr>
                <a:schemeClr val="accent1"/>
              </a:buClr>
              <a:buSzPct val="75000"/>
              <a:buFont typeface="Wingdings" pitchFamily="2" charset="2"/>
              <a:buNone/>
            </a:pPr>
            <a:r>
              <a:rPr lang="en-US" sz="1500">
                <a:solidFill>
                  <a:srgbClr val="3333FF"/>
                </a:solidFill>
              </a:rPr>
              <a:t>rm redirect.txt</a:t>
            </a:r>
          </a:p>
          <a:p>
            <a:pPr marL="742950" lvl="1" indent="-285750">
              <a:lnSpc>
                <a:spcPct val="90000"/>
              </a:lnSpc>
              <a:spcBef>
                <a:spcPct val="20000"/>
              </a:spcBef>
              <a:buClr>
                <a:schemeClr val="accent1"/>
              </a:buClr>
              <a:buSzPct val="75000"/>
              <a:buFont typeface="Wingdings" pitchFamily="2" charset="2"/>
              <a:buNone/>
            </a:pPr>
            <a:endParaRPr lang="en-US" sz="1500">
              <a:solidFill>
                <a:srgbClr val="3333FF"/>
              </a:solidFill>
            </a:endParaRPr>
          </a:p>
          <a:p>
            <a:pPr marL="742950" lvl="1" indent="-285750">
              <a:lnSpc>
                <a:spcPct val="90000"/>
              </a:lnSpc>
              <a:spcBef>
                <a:spcPct val="20000"/>
              </a:spcBef>
              <a:buClr>
                <a:schemeClr val="accent1"/>
              </a:buClr>
              <a:buSzPct val="75000"/>
              <a:buFont typeface="Wingdings" pitchFamily="2" charset="2"/>
              <a:buNone/>
            </a:pPr>
            <a:endParaRPr lang="en-US" sz="26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Head/tail</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Head</a:t>
            </a:r>
            <a:r>
              <a:rPr lang="en-IN" dirty="0" smtClean="0"/>
              <a:t> command. </a:t>
            </a:r>
            <a:br>
              <a:rPr lang="en-IN" dirty="0" smtClean="0"/>
            </a:br>
            <a:r>
              <a:rPr lang="en-IN" dirty="0" smtClean="0"/>
              <a:t>head filename by default will display the first 10 lines of a file. </a:t>
            </a:r>
            <a:br>
              <a:rPr lang="en-IN" dirty="0" smtClean="0"/>
            </a:br>
            <a:r>
              <a:rPr lang="en-IN" dirty="0" smtClean="0"/>
              <a:t>If you want first 50 lines you can use head -50 filename or for 37 lines head -37 filename and so forth.</a:t>
            </a:r>
          </a:p>
          <a:p>
            <a:r>
              <a:rPr lang="en-IN" b="1" dirty="0" smtClean="0"/>
              <a:t>Tail</a:t>
            </a:r>
            <a:r>
              <a:rPr lang="en-IN" dirty="0" smtClean="0"/>
              <a:t> command. 	</a:t>
            </a:r>
            <a:br>
              <a:rPr lang="en-IN" dirty="0" smtClean="0"/>
            </a:br>
            <a:r>
              <a:rPr lang="en-IN" dirty="0" smtClean="0"/>
              <a:t>tail filename by default will display the last 10 lines of a file. </a:t>
            </a:r>
            <a:br>
              <a:rPr lang="en-IN" dirty="0" smtClean="0"/>
            </a:br>
            <a:r>
              <a:rPr lang="en-IN" dirty="0" smtClean="0"/>
              <a:t>If you want last 50 lines then you can use tail -50 filename.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634082"/>
          </a:xfrm>
        </p:spPr>
        <p:txBody>
          <a:bodyPr>
            <a:normAutofit fontScale="90000"/>
          </a:bodyPr>
          <a:lstStyle/>
          <a:p>
            <a:r>
              <a:rPr lang="en-US" dirty="0" smtClean="0"/>
              <a:t>Overview of the LINUX</a:t>
            </a:r>
            <a:endParaRPr lang="en-IN" dirty="0"/>
          </a:p>
        </p:txBody>
      </p:sp>
      <p:sp>
        <p:nvSpPr>
          <p:cNvPr id="3" name="Content Placeholder 2"/>
          <p:cNvSpPr>
            <a:spLocks noGrp="1"/>
          </p:cNvSpPr>
          <p:nvPr>
            <p:ph idx="1"/>
          </p:nvPr>
        </p:nvSpPr>
        <p:spPr>
          <a:xfrm>
            <a:off x="395536" y="836712"/>
            <a:ext cx="8496944" cy="5688632"/>
          </a:xfrm>
        </p:spPr>
        <p:txBody>
          <a:bodyPr>
            <a:normAutofit/>
          </a:bodyPr>
          <a:lstStyle/>
          <a:p>
            <a:pPr algn="just"/>
            <a:r>
              <a:rPr lang="en-GB" dirty="0" smtClean="0"/>
              <a:t>Linux is multitasking, multiuser operating system. </a:t>
            </a:r>
          </a:p>
          <a:p>
            <a:pPr algn="just"/>
            <a:r>
              <a:rPr lang="en-US" dirty="0" smtClean="0"/>
              <a:t>Created in the 1990s by </a:t>
            </a:r>
            <a:r>
              <a:rPr lang="en-US" dirty="0" err="1" smtClean="0"/>
              <a:t>Linus</a:t>
            </a:r>
            <a:r>
              <a:rPr lang="en-US" dirty="0" smtClean="0"/>
              <a:t> </a:t>
            </a:r>
            <a:r>
              <a:rPr lang="en-US" dirty="0" err="1" smtClean="0"/>
              <a:t>Torvalds</a:t>
            </a:r>
            <a:endParaRPr lang="en-IN" dirty="0" smtClean="0"/>
          </a:p>
          <a:p>
            <a:pPr algn="just"/>
            <a:r>
              <a:rPr lang="en-GB" dirty="0" smtClean="0"/>
              <a:t>Linux is inspired by the Linux operating system which first appeared in 1969-70, in AT &amp; T Bell Labs.</a:t>
            </a:r>
          </a:p>
          <a:p>
            <a:pPr algn="just"/>
            <a:r>
              <a:rPr lang="en-GB" dirty="0" smtClean="0"/>
              <a:t>conventions behind Linux also exist in Linux and are central to understanding the basics of the system. </a:t>
            </a:r>
            <a:endParaRPr lang="en-IN" dirty="0" smtClean="0"/>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IN" dirty="0"/>
          </a:p>
        </p:txBody>
      </p:sp>
      <p:sp>
        <p:nvSpPr>
          <p:cNvPr id="3" name="Content Placeholder 2"/>
          <p:cNvSpPr>
            <a:spLocks noGrp="1"/>
          </p:cNvSpPr>
          <p:nvPr>
            <p:ph idx="1"/>
          </p:nvPr>
        </p:nvSpPr>
        <p:spPr/>
        <p:txBody>
          <a:bodyPr/>
          <a:lstStyle/>
          <a:p>
            <a:r>
              <a:rPr lang="en-IN" b="1" dirty="0" smtClean="0"/>
              <a:t>More</a:t>
            </a:r>
            <a:r>
              <a:rPr lang="en-IN" dirty="0" smtClean="0"/>
              <a:t> command. more command will display a page at a time and then wait for input which is spacebar. For example if you have a file which is 500 lines and you want to read it all. So you can use</a:t>
            </a:r>
          </a:p>
          <a:p>
            <a:r>
              <a:rPr lang="en-IN" dirty="0" smtClean="0"/>
              <a:t>more filename</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cp</a:t>
            </a:r>
            <a:endParaRPr lang="en-IN" dirty="0"/>
          </a:p>
        </p:txBody>
      </p:sp>
      <p:sp>
        <p:nvSpPr>
          <p:cNvPr id="3" name="Content Placeholder 2"/>
          <p:cNvSpPr>
            <a:spLocks noGrp="1"/>
          </p:cNvSpPr>
          <p:nvPr>
            <p:ph idx="1"/>
          </p:nvPr>
        </p:nvSpPr>
        <p:spPr>
          <a:xfrm>
            <a:off x="428596" y="1000108"/>
            <a:ext cx="8258204" cy="5572164"/>
          </a:xfrm>
        </p:spPr>
        <p:txBody>
          <a:bodyPr>
            <a:normAutofit fontScale="77500" lnSpcReduction="20000"/>
          </a:bodyPr>
          <a:lstStyle/>
          <a:p>
            <a:r>
              <a:rPr lang="en-IN" b="1" dirty="0" smtClean="0"/>
              <a:t>Cp</a:t>
            </a:r>
            <a:r>
              <a:rPr lang="en-IN" dirty="0" smtClean="0"/>
              <a:t> command. </a:t>
            </a:r>
            <a:br>
              <a:rPr lang="en-IN" dirty="0" smtClean="0"/>
            </a:br>
            <a:endParaRPr lang="en-IN" dirty="0" smtClean="0"/>
          </a:p>
          <a:p>
            <a:r>
              <a:rPr lang="en-IN" dirty="0" smtClean="0"/>
              <a:t>cp command copies a file. If I want to copy a file named </a:t>
            </a:r>
            <a:r>
              <a:rPr lang="en-IN" dirty="0" err="1" smtClean="0"/>
              <a:t>oldfile</a:t>
            </a:r>
            <a:r>
              <a:rPr lang="en-IN" dirty="0" smtClean="0"/>
              <a:t> in a current directory to a file named </a:t>
            </a:r>
            <a:r>
              <a:rPr lang="en-IN" dirty="0" err="1" smtClean="0"/>
              <a:t>newfile</a:t>
            </a:r>
            <a:r>
              <a:rPr lang="en-IN" dirty="0" smtClean="0"/>
              <a:t> in a current directory. </a:t>
            </a:r>
            <a:br>
              <a:rPr lang="en-IN" dirty="0" smtClean="0"/>
            </a:br>
            <a:endParaRPr lang="en-IN" dirty="0" smtClean="0"/>
          </a:p>
          <a:p>
            <a:r>
              <a:rPr lang="en-IN" dirty="0" smtClean="0">
                <a:solidFill>
                  <a:srgbClr val="FF0000"/>
                </a:solidFill>
              </a:rPr>
              <a:t>cp </a:t>
            </a:r>
            <a:r>
              <a:rPr lang="en-IN" dirty="0" err="1" smtClean="0">
                <a:solidFill>
                  <a:srgbClr val="FF0000"/>
                </a:solidFill>
              </a:rPr>
              <a:t>oldfile</a:t>
            </a:r>
            <a:r>
              <a:rPr lang="en-IN" dirty="0" smtClean="0">
                <a:solidFill>
                  <a:srgbClr val="FF0000"/>
                </a:solidFill>
              </a:rPr>
              <a:t> </a:t>
            </a:r>
            <a:r>
              <a:rPr lang="en-IN" dirty="0" err="1" smtClean="0">
                <a:solidFill>
                  <a:srgbClr val="FF0000"/>
                </a:solidFill>
              </a:rPr>
              <a:t>newfile</a:t>
            </a:r>
            <a:r>
              <a:rPr lang="en-IN" dirty="0" smtClean="0">
                <a:solidFill>
                  <a:srgbClr val="FFFF00"/>
                </a:solidFill>
              </a:rPr>
              <a:t/>
            </a:r>
            <a:br>
              <a:rPr lang="en-IN" dirty="0" smtClean="0">
                <a:solidFill>
                  <a:srgbClr val="FFFF00"/>
                </a:solidFill>
              </a:rPr>
            </a:br>
            <a:endParaRPr lang="en-IN" dirty="0" smtClean="0">
              <a:solidFill>
                <a:srgbClr val="FFFF00"/>
              </a:solidFill>
            </a:endParaRPr>
          </a:p>
          <a:p>
            <a:r>
              <a:rPr lang="en-IN" dirty="0" smtClean="0"/>
              <a:t>If I want to copy </a:t>
            </a:r>
            <a:r>
              <a:rPr lang="en-IN" dirty="0" err="1" smtClean="0"/>
              <a:t>oldfile</a:t>
            </a:r>
            <a:r>
              <a:rPr lang="en-IN" dirty="0" smtClean="0"/>
              <a:t> to other directory for example /</a:t>
            </a:r>
            <a:r>
              <a:rPr lang="en-IN" dirty="0" err="1" smtClean="0"/>
              <a:t>tmp</a:t>
            </a:r>
            <a:r>
              <a:rPr lang="en-IN" dirty="0" smtClean="0"/>
              <a:t> then</a:t>
            </a:r>
            <a:br>
              <a:rPr lang="en-IN" dirty="0" smtClean="0"/>
            </a:br>
            <a:r>
              <a:rPr lang="en-IN" dirty="0" smtClean="0">
                <a:solidFill>
                  <a:srgbClr val="FF0000"/>
                </a:solidFill>
              </a:rPr>
              <a:t>cp </a:t>
            </a:r>
            <a:r>
              <a:rPr lang="en-IN" dirty="0" err="1" smtClean="0">
                <a:solidFill>
                  <a:srgbClr val="FF0000"/>
                </a:solidFill>
              </a:rPr>
              <a:t>oldfile</a:t>
            </a:r>
            <a:r>
              <a:rPr lang="en-IN" dirty="0" smtClean="0">
                <a:solidFill>
                  <a:srgbClr val="FF0000"/>
                </a:solidFill>
              </a:rPr>
              <a:t> /</a:t>
            </a:r>
            <a:r>
              <a:rPr lang="en-IN" dirty="0" err="1" smtClean="0">
                <a:solidFill>
                  <a:srgbClr val="FF0000"/>
                </a:solidFill>
              </a:rPr>
              <a:t>tmp</a:t>
            </a:r>
            <a:r>
              <a:rPr lang="en-IN" dirty="0" smtClean="0">
                <a:solidFill>
                  <a:srgbClr val="FF0000"/>
                </a:solidFill>
              </a:rPr>
              <a:t>/</a:t>
            </a:r>
            <a:r>
              <a:rPr lang="en-IN" dirty="0" err="1" smtClean="0">
                <a:solidFill>
                  <a:srgbClr val="FF0000"/>
                </a:solidFill>
              </a:rPr>
              <a:t>newfile</a:t>
            </a:r>
            <a:r>
              <a:rPr lang="en-IN" dirty="0" smtClean="0">
                <a:solidFill>
                  <a:srgbClr val="FF0000"/>
                </a:solidFill>
              </a:rPr>
              <a:t>. </a:t>
            </a:r>
          </a:p>
          <a:p>
            <a:endParaRPr lang="en-IN" dirty="0" smtClean="0"/>
          </a:p>
          <a:p>
            <a:r>
              <a:rPr lang="en-IN" dirty="0" smtClean="0"/>
              <a:t>Useful options available with cp are </a:t>
            </a:r>
            <a:r>
              <a:rPr lang="en-IN" b="1" dirty="0" smtClean="0"/>
              <a:t>-p and -r</a:t>
            </a:r>
            <a:r>
              <a:rPr lang="en-IN" dirty="0" smtClean="0"/>
              <a:t> . -p options preserves the modification time and permissions, -r recursively copy a directory and its files, duplicating the tree structure.</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mv</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Mv</a:t>
            </a:r>
            <a:r>
              <a:rPr lang="en-IN" dirty="0" smtClean="0"/>
              <a:t> command. </a:t>
            </a:r>
            <a:br>
              <a:rPr lang="en-IN" dirty="0" smtClean="0"/>
            </a:br>
            <a:r>
              <a:rPr lang="en-IN" dirty="0" err="1" smtClean="0"/>
              <a:t>mv</a:t>
            </a:r>
            <a:r>
              <a:rPr lang="en-IN" dirty="0" smtClean="0"/>
              <a:t> command is used to move a file from one directory to another directory or to rename a file. </a:t>
            </a:r>
          </a:p>
          <a:p>
            <a:r>
              <a:rPr lang="en-IN" b="1" dirty="0" smtClean="0"/>
              <a:t>Some examples:</a:t>
            </a:r>
            <a:endParaRPr lang="en-IN" dirty="0" smtClean="0"/>
          </a:p>
          <a:p>
            <a:pPr lvl="0"/>
            <a:r>
              <a:rPr lang="en-IN" dirty="0" err="1" smtClean="0"/>
              <a:t>mv</a:t>
            </a:r>
            <a:r>
              <a:rPr lang="en-IN" dirty="0" smtClean="0"/>
              <a:t> </a:t>
            </a:r>
            <a:r>
              <a:rPr lang="en-IN" dirty="0" err="1" smtClean="0"/>
              <a:t>oldfile</a:t>
            </a:r>
            <a:r>
              <a:rPr lang="en-IN" dirty="0" smtClean="0"/>
              <a:t> </a:t>
            </a:r>
            <a:r>
              <a:rPr lang="en-IN" dirty="0" err="1" smtClean="0"/>
              <a:t>newfile</a:t>
            </a:r>
            <a:r>
              <a:rPr lang="en-IN" dirty="0" smtClean="0"/>
              <a:t> will rename </a:t>
            </a:r>
            <a:r>
              <a:rPr lang="en-IN" dirty="0" err="1" smtClean="0"/>
              <a:t>oldfile</a:t>
            </a:r>
            <a:r>
              <a:rPr lang="en-IN" dirty="0" smtClean="0"/>
              <a:t> to </a:t>
            </a:r>
            <a:r>
              <a:rPr lang="en-IN" dirty="0" err="1" smtClean="0"/>
              <a:t>newfile</a:t>
            </a:r>
            <a:r>
              <a:rPr lang="en-IN" dirty="0" smtClean="0"/>
              <a:t>.</a:t>
            </a:r>
          </a:p>
          <a:p>
            <a:pPr lvl="0"/>
            <a:r>
              <a:rPr lang="en-IN" dirty="0" err="1" smtClean="0"/>
              <a:t>mv</a:t>
            </a:r>
            <a:r>
              <a:rPr lang="en-IN" dirty="0" smtClean="0"/>
              <a:t> -</a:t>
            </a:r>
            <a:r>
              <a:rPr lang="en-IN" dirty="0" err="1" smtClean="0"/>
              <a:t>i</a:t>
            </a:r>
            <a:r>
              <a:rPr lang="en-IN" dirty="0" smtClean="0"/>
              <a:t> </a:t>
            </a:r>
            <a:r>
              <a:rPr lang="en-IN" dirty="0" err="1" smtClean="0"/>
              <a:t>oldfile</a:t>
            </a:r>
            <a:r>
              <a:rPr lang="en-IN" dirty="0" smtClean="0"/>
              <a:t> </a:t>
            </a:r>
            <a:r>
              <a:rPr lang="en-IN" dirty="0" err="1" smtClean="0"/>
              <a:t>newfile</a:t>
            </a:r>
            <a:r>
              <a:rPr lang="en-IN" dirty="0" smtClean="0"/>
              <a:t> with confirmation prompt.</a:t>
            </a:r>
          </a:p>
          <a:p>
            <a:pPr lvl="0"/>
            <a:r>
              <a:rPr lang="en-IN" dirty="0" err="1" smtClean="0"/>
              <a:t>mv</a:t>
            </a:r>
            <a:r>
              <a:rPr lang="en-IN" dirty="0" smtClean="0"/>
              <a:t> -f </a:t>
            </a:r>
            <a:r>
              <a:rPr lang="en-IN" dirty="0" err="1" smtClean="0"/>
              <a:t>oldfile</a:t>
            </a:r>
            <a:r>
              <a:rPr lang="en-IN" dirty="0" smtClean="0"/>
              <a:t> </a:t>
            </a:r>
            <a:r>
              <a:rPr lang="en-IN" dirty="0" err="1" smtClean="0"/>
              <a:t>newfile</a:t>
            </a:r>
            <a:r>
              <a:rPr lang="en-IN" dirty="0" smtClean="0"/>
              <a:t> will force the rename even if target file exists.</a:t>
            </a:r>
          </a:p>
          <a:p>
            <a:pPr lvl="0"/>
            <a:r>
              <a:rPr lang="en-IN" dirty="0" err="1" smtClean="0"/>
              <a:t>mv</a:t>
            </a:r>
            <a:r>
              <a:rPr lang="en-IN" dirty="0" smtClean="0"/>
              <a:t> * destination dir will move all the files in current directory to destination directory.</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a:t>
            </a:r>
            <a:endParaRPr lang="en-IN" dirty="0"/>
          </a:p>
        </p:txBody>
      </p:sp>
      <p:sp>
        <p:nvSpPr>
          <p:cNvPr id="3" name="Content Placeholder 2"/>
          <p:cNvSpPr>
            <a:spLocks noGrp="1"/>
          </p:cNvSpPr>
          <p:nvPr>
            <p:ph idx="1"/>
          </p:nvPr>
        </p:nvSpPr>
        <p:spPr/>
        <p:txBody>
          <a:bodyPr>
            <a:normAutofit lnSpcReduction="10000"/>
          </a:bodyPr>
          <a:lstStyle/>
          <a:p>
            <a:r>
              <a:rPr lang="en-IN" b="1" dirty="0" err="1" smtClean="0"/>
              <a:t>Rm</a:t>
            </a:r>
            <a:r>
              <a:rPr lang="en-IN" dirty="0" smtClean="0"/>
              <a:t> command. </a:t>
            </a:r>
            <a:br>
              <a:rPr lang="en-IN" dirty="0" smtClean="0"/>
            </a:br>
            <a:r>
              <a:rPr lang="en-IN" dirty="0" smtClean="0"/>
              <a:t>To delete files use </a:t>
            </a:r>
            <a:r>
              <a:rPr lang="en-IN" dirty="0" err="1" smtClean="0"/>
              <a:t>rm</a:t>
            </a:r>
            <a:r>
              <a:rPr lang="en-IN" dirty="0" smtClean="0"/>
              <a:t> command.</a:t>
            </a:r>
          </a:p>
          <a:p>
            <a:r>
              <a:rPr lang="en-IN" b="1" dirty="0" smtClean="0"/>
              <a:t>Options:</a:t>
            </a:r>
            <a:endParaRPr lang="en-IN" dirty="0" smtClean="0"/>
          </a:p>
          <a:p>
            <a:pPr lvl="0"/>
            <a:r>
              <a:rPr lang="en-IN" dirty="0" err="1" smtClean="0"/>
              <a:t>rm</a:t>
            </a:r>
            <a:r>
              <a:rPr lang="en-IN" dirty="0" smtClean="0"/>
              <a:t> </a:t>
            </a:r>
            <a:r>
              <a:rPr lang="en-IN" dirty="0" err="1" smtClean="0"/>
              <a:t>oldfile</a:t>
            </a:r>
            <a:r>
              <a:rPr lang="en-IN" dirty="0" smtClean="0"/>
              <a:t> will delete file named </a:t>
            </a:r>
            <a:r>
              <a:rPr lang="en-IN" dirty="0" err="1" smtClean="0"/>
              <a:t>oldfile</a:t>
            </a:r>
            <a:r>
              <a:rPr lang="en-IN" dirty="0" smtClean="0"/>
              <a:t>.</a:t>
            </a:r>
          </a:p>
          <a:p>
            <a:pPr lvl="0"/>
            <a:r>
              <a:rPr lang="en-IN" dirty="0" err="1" smtClean="0"/>
              <a:t>rm</a:t>
            </a:r>
            <a:r>
              <a:rPr lang="en-IN" dirty="0" smtClean="0"/>
              <a:t> -f option will remove write-protected files without prompting.</a:t>
            </a:r>
          </a:p>
          <a:p>
            <a:pPr lvl="0"/>
            <a:r>
              <a:rPr lang="en-IN" dirty="0" err="1" smtClean="0"/>
              <a:t>rm</a:t>
            </a:r>
            <a:r>
              <a:rPr lang="en-IN" dirty="0" smtClean="0"/>
              <a:t> -r option will delete the entire directory as well as all the subdirectories, very dangerous command.</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rmdir</a:t>
            </a: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smtClean="0"/>
              <a:t>Rmdir</a:t>
            </a:r>
            <a:r>
              <a:rPr lang="en-IN" dirty="0" smtClean="0"/>
              <a:t> command. </a:t>
            </a:r>
            <a:br>
              <a:rPr lang="en-IN" dirty="0" smtClean="0"/>
            </a:br>
            <a:r>
              <a:rPr lang="en-IN" dirty="0" err="1" smtClean="0"/>
              <a:t>rmdir</a:t>
            </a:r>
            <a:r>
              <a:rPr lang="en-IN" dirty="0" smtClean="0"/>
              <a:t> command will remove directory or directories</a:t>
            </a:r>
          </a:p>
          <a:p>
            <a:r>
              <a:rPr lang="en-IN" b="1" dirty="0" smtClean="0"/>
              <a:t>Options:</a:t>
            </a:r>
            <a:endParaRPr lang="en-IN" dirty="0" smtClean="0"/>
          </a:p>
          <a:p>
            <a:pPr lvl="0"/>
            <a:r>
              <a:rPr lang="en-IN" dirty="0" err="1" smtClean="0"/>
              <a:t>rm</a:t>
            </a:r>
            <a:r>
              <a:rPr lang="en-IN" dirty="0" smtClean="0"/>
              <a:t> -r </a:t>
            </a:r>
            <a:r>
              <a:rPr lang="en-IN" dirty="0" err="1" smtClean="0"/>
              <a:t>directory_name</a:t>
            </a:r>
            <a:r>
              <a:rPr lang="en-IN" dirty="0" smtClean="0"/>
              <a:t> will remove all files even if directory is not empty.</a:t>
            </a:r>
          </a:p>
          <a:p>
            <a:pPr lvl="0"/>
            <a:r>
              <a:rPr lang="en-IN" dirty="0" err="1" smtClean="0"/>
              <a:t>rmdir</a:t>
            </a:r>
            <a:r>
              <a:rPr lang="en-IN" dirty="0" smtClean="0"/>
              <a:t> </a:t>
            </a:r>
            <a:r>
              <a:rPr lang="en-IN" dirty="0" err="1" smtClean="0"/>
              <a:t>sandeep</a:t>
            </a:r>
            <a:r>
              <a:rPr lang="en-IN" dirty="0" smtClean="0"/>
              <a:t> is how you use it to remove </a:t>
            </a:r>
            <a:r>
              <a:rPr lang="en-IN" dirty="0" err="1" smtClean="0"/>
              <a:t>sandeep</a:t>
            </a:r>
            <a:r>
              <a:rPr lang="en-IN" dirty="0" smtClean="0"/>
              <a:t> directory.</a:t>
            </a:r>
          </a:p>
          <a:p>
            <a:pPr lvl="0"/>
            <a:r>
              <a:rPr lang="en-IN" dirty="0" err="1" smtClean="0"/>
              <a:t>rmdir</a:t>
            </a:r>
            <a:r>
              <a:rPr lang="en-IN" dirty="0" smtClean="0"/>
              <a:t> -p will remove directories and any parent directories that are empty.</a:t>
            </a:r>
          </a:p>
          <a:p>
            <a:pPr lvl="0"/>
            <a:r>
              <a:rPr lang="en-IN" dirty="0" err="1" smtClean="0"/>
              <a:t>rmdir</a:t>
            </a:r>
            <a:r>
              <a:rPr lang="en-IN" dirty="0" smtClean="0"/>
              <a:t> -s will suppress standard error messages caused by -p.</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LINUX Streams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000" dirty="0" smtClean="0"/>
              <a:t>Under normal circumstances every LINUX program has three streams (files) opened for it when it starts up:</a:t>
            </a:r>
          </a:p>
          <a:p>
            <a:r>
              <a:rPr lang="en-US" sz="2000" dirty="0" smtClean="0"/>
              <a:t> </a:t>
            </a:r>
            <a:r>
              <a:rPr lang="en-US" sz="2000" dirty="0" err="1" smtClean="0"/>
              <a:t>stdin</a:t>
            </a:r>
            <a:r>
              <a:rPr lang="en-US" sz="2000" dirty="0" smtClean="0"/>
              <a:t> : This is referred to as standard input and associated file descriptor is 0. This is also represented as STDIN. LINUX program would read default input from STDIN.</a:t>
            </a:r>
          </a:p>
          <a:p>
            <a:r>
              <a:rPr lang="en-US" sz="2000" dirty="0" smtClean="0"/>
              <a:t> </a:t>
            </a:r>
            <a:r>
              <a:rPr lang="en-US" sz="2000" dirty="0" err="1" smtClean="0"/>
              <a:t>stdout</a:t>
            </a:r>
            <a:r>
              <a:rPr lang="en-US" sz="2000" dirty="0" smtClean="0"/>
              <a:t> : This is referred to as standard output and associated file descriptor is 1. This is also represented as STDOUT. LINUX program would write default output at STDOUT</a:t>
            </a:r>
          </a:p>
          <a:p>
            <a:r>
              <a:rPr lang="en-US" sz="2000" dirty="0" smtClean="0"/>
              <a:t> </a:t>
            </a:r>
            <a:r>
              <a:rPr lang="en-US" sz="2000" dirty="0" err="1" smtClean="0"/>
              <a:t>stderr</a:t>
            </a:r>
            <a:r>
              <a:rPr lang="en-US" sz="2000" dirty="0" smtClean="0"/>
              <a:t> : This is referred to as standard error and associated file descriptor is 2. This is also represented as STDERR. LINUX program would write all the error message at STDERR.</a:t>
            </a:r>
          </a:p>
          <a:p>
            <a:r>
              <a:rPr lang="en-US" sz="2000" dirty="0" smtClean="0"/>
              <a:t> </a:t>
            </a:r>
          </a:p>
          <a:p>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file</a:t>
            </a:r>
            <a:br>
              <a:rPr lang="en-US" dirty="0" smtClean="0"/>
            </a:br>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10000"/>
          </a:bodyPr>
          <a:lstStyle/>
          <a:p>
            <a:r>
              <a:rPr lang="en-US" dirty="0" smtClean="0"/>
              <a:t>CAT command is used to create a file</a:t>
            </a:r>
          </a:p>
          <a:p>
            <a:r>
              <a:rPr lang="en-US" dirty="0" smtClean="0"/>
              <a:t>Example</a:t>
            </a:r>
          </a:p>
          <a:p>
            <a:pPr>
              <a:buNone/>
            </a:pPr>
            <a:r>
              <a:rPr lang="en-US" dirty="0" smtClean="0"/>
              <a:t>$ Cat &gt; file name</a:t>
            </a:r>
          </a:p>
          <a:p>
            <a:pPr>
              <a:buNone/>
            </a:pPr>
            <a:r>
              <a:rPr lang="en-US" dirty="0" smtClean="0"/>
              <a:t>Enter your text</a:t>
            </a:r>
          </a:p>
          <a:p>
            <a:pPr>
              <a:buNone/>
            </a:pPr>
            <a:r>
              <a:rPr lang="en-US" dirty="0" smtClean="0"/>
              <a:t>Press </a:t>
            </a:r>
            <a:r>
              <a:rPr lang="en-US" dirty="0" err="1" smtClean="0"/>
              <a:t>ctrl+d</a:t>
            </a:r>
            <a:r>
              <a:rPr lang="en-US" dirty="0" smtClean="0"/>
              <a:t>, then the contents will be saved to that file</a:t>
            </a:r>
          </a:p>
          <a:p>
            <a:r>
              <a:rPr lang="en-US" dirty="0" smtClean="0"/>
              <a:t>To see the contents of that file </a:t>
            </a:r>
          </a:p>
          <a:p>
            <a:pPr>
              <a:buNone/>
            </a:pPr>
            <a:r>
              <a:rPr lang="en-US" dirty="0" smtClean="0"/>
              <a:t>$ cat filename</a:t>
            </a:r>
          </a:p>
          <a:p>
            <a:r>
              <a:rPr lang="en-US" dirty="0" smtClean="0"/>
              <a:t>To append some text to that existing file</a:t>
            </a:r>
          </a:p>
          <a:p>
            <a:pPr>
              <a:buNone/>
            </a:pPr>
            <a:r>
              <a:rPr lang="en-US" dirty="0" smtClean="0"/>
              <a:t>$ cat &gt;&gt; file name</a:t>
            </a:r>
          </a:p>
          <a:p>
            <a:pPr>
              <a:buNone/>
            </a:pPr>
            <a:r>
              <a:rPr lang="en-US" dirty="0" smtClean="0"/>
              <a:t>Enter text you want to enter</a:t>
            </a:r>
          </a:p>
          <a:p>
            <a:pPr>
              <a:buNone/>
            </a:pPr>
            <a:r>
              <a:rPr lang="en-US" dirty="0" smtClean="0"/>
              <a:t>Press </a:t>
            </a:r>
            <a:r>
              <a:rPr lang="en-US" dirty="0" err="1" smtClean="0"/>
              <a:t>ctrl+d</a:t>
            </a:r>
            <a:r>
              <a:rPr lang="en-US" dirty="0" smtClean="0"/>
              <a:t> ,then the text will be appended to that file</a:t>
            </a:r>
          </a:p>
          <a:p>
            <a:pPr>
              <a:buNone/>
            </a:pPr>
            <a:endParaRPr lang="en-US" dirty="0" smtClean="0"/>
          </a:p>
          <a:p>
            <a:pPr>
              <a:buNone/>
            </a:pPr>
            <a:endParaRPr lang="en-US" dirty="0" smtClean="0"/>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two files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You can concatenate two file in to another file</a:t>
            </a:r>
          </a:p>
          <a:p>
            <a:pPr>
              <a:buNone/>
            </a:pPr>
            <a:r>
              <a:rPr lang="en-US" dirty="0" smtClean="0"/>
              <a:t>$ Cat file1 file2 &gt; file 3</a:t>
            </a:r>
          </a:p>
          <a:p>
            <a:r>
              <a:rPr lang="en-US" dirty="0" smtClean="0"/>
              <a:t>Here the contents of file 1 and file2 will be </a:t>
            </a:r>
            <a:r>
              <a:rPr lang="en-US" dirty="0" err="1" smtClean="0"/>
              <a:t>concatented</a:t>
            </a:r>
            <a:r>
              <a:rPr lang="en-US" dirty="0" smtClean="0"/>
              <a:t> and the contents will be saved in file3</a:t>
            </a:r>
          </a:p>
          <a:p>
            <a:r>
              <a:rPr lang="en-US" dirty="0" smtClean="0"/>
              <a:t>You can append the contents of one file or two file into another file</a:t>
            </a:r>
          </a:p>
          <a:p>
            <a:pPr>
              <a:buNone/>
            </a:pPr>
            <a:r>
              <a:rPr lang="en-US" dirty="0" smtClean="0"/>
              <a:t>$ cat file1&gt;&gt; file2</a:t>
            </a:r>
          </a:p>
          <a:p>
            <a:pPr>
              <a:buNone/>
            </a:pPr>
            <a:r>
              <a:rPr lang="en-US" dirty="0" smtClean="0"/>
              <a:t>$cat file1 file2 &gt;&gt; file3</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a:t>
            </a:r>
            <a:endParaRPr lang="en-US" dirty="0"/>
          </a:p>
        </p:txBody>
      </p:sp>
      <p:sp>
        <p:nvSpPr>
          <p:cNvPr id="3" name="Content Placeholder 2"/>
          <p:cNvSpPr>
            <a:spLocks noGrp="1"/>
          </p:cNvSpPr>
          <p:nvPr>
            <p:ph idx="1"/>
          </p:nvPr>
        </p:nvSpPr>
        <p:spPr/>
        <p:txBody>
          <a:bodyPr/>
          <a:lstStyle/>
          <a:p>
            <a:r>
              <a:rPr lang="en-US" sz="2000" dirty="0" smtClean="0"/>
              <a:t>The date command is used to display the current time in the given FORMAT, or set the system date. The command can display the date, time, time zone and more.</a:t>
            </a:r>
          </a:p>
          <a:p>
            <a:r>
              <a:rPr lang="en-US" b="1" dirty="0" smtClean="0"/>
              <a:t>Syntax : </a:t>
            </a:r>
            <a:endParaRPr lang="en-US" dirty="0" smtClean="0"/>
          </a:p>
          <a:p>
            <a:r>
              <a:rPr lang="en-US" dirty="0" smtClean="0"/>
              <a:t>date [OPTION]..[+FORMAT]</a:t>
            </a:r>
            <a:br>
              <a:rPr lang="en-US" dirty="0" smtClean="0"/>
            </a:br>
            <a:endParaRPr lang="en-US" dirty="0" smtClean="0"/>
          </a:p>
          <a:p>
            <a:r>
              <a:rPr lang="en-US" dirty="0" smtClean="0"/>
              <a:t>[</a:t>
            </a:r>
            <a:r>
              <a:rPr lang="en-US" dirty="0" err="1" smtClean="0"/>
              <a:t>MMDDhhmm</a:t>
            </a:r>
            <a:r>
              <a:rPr lang="en-US" dirty="0" smtClean="0"/>
              <a:t>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[cdac@pcmk-1 ~]$ date +%d</a:t>
            </a:r>
          </a:p>
          <a:p>
            <a:r>
              <a:rPr lang="en-US" dirty="0" smtClean="0"/>
              <a:t>12</a:t>
            </a:r>
          </a:p>
          <a:p>
            <a:r>
              <a:rPr lang="en-US" dirty="0" smtClean="0"/>
              <a:t>[cdac@pcmk-1 ~]$ date ^C</a:t>
            </a:r>
          </a:p>
          <a:p>
            <a:r>
              <a:rPr lang="en-US" dirty="0" smtClean="0"/>
              <a:t>[cdac@pcmk-1 ~]$ exit</a:t>
            </a:r>
          </a:p>
          <a:p>
            <a:r>
              <a:rPr lang="en-US" dirty="0" smtClean="0"/>
              <a:t>There are stopped jobs.</a:t>
            </a:r>
          </a:p>
          <a:p>
            <a:r>
              <a:rPr lang="en-US" dirty="0" smtClean="0"/>
              <a:t>[cdac@pcmk-1 ~]$ date --date='15 seconds ago'</a:t>
            </a:r>
          </a:p>
          <a:p>
            <a:r>
              <a:rPr lang="en-US" dirty="0" smtClean="0"/>
              <a:t>Tue Dec 12 17:33:35 IST 2017</a:t>
            </a:r>
          </a:p>
          <a:p>
            <a:r>
              <a:rPr lang="en-US" dirty="0" smtClean="0"/>
              <a:t>[cdac@pcmk-1 ~]$ date</a:t>
            </a:r>
          </a:p>
          <a:p>
            <a:r>
              <a:rPr lang="en-US" dirty="0" smtClean="0"/>
              <a:t>Tue Dec 12 17:34:02 IST 2017</a:t>
            </a:r>
          </a:p>
          <a:p>
            <a:r>
              <a:rPr lang="en-US" dirty="0" smtClean="0"/>
              <a:t>[cdac@pcmk-1 ~]$ date --date='1 day ago'</a:t>
            </a:r>
          </a:p>
          <a:p>
            <a:r>
              <a:rPr lang="en-US" dirty="0" smtClean="0"/>
              <a:t>Mon Dec 11 17:35:31 IST 2017</a:t>
            </a:r>
          </a:p>
          <a:p>
            <a:r>
              <a:rPr lang="en-US" dirty="0" smtClean="0"/>
              <a:t>[cdac@pcmk-1 ~]$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Versions</a:t>
            </a:r>
            <a:endParaRPr lang="en-IN" dirty="0"/>
          </a:p>
        </p:txBody>
      </p:sp>
      <p:sp>
        <p:nvSpPr>
          <p:cNvPr id="3" name="Content Placeholder 2"/>
          <p:cNvSpPr>
            <a:spLocks noGrp="1"/>
          </p:cNvSpPr>
          <p:nvPr>
            <p:ph idx="1"/>
          </p:nvPr>
        </p:nvSpPr>
        <p:spPr/>
        <p:txBody>
          <a:bodyPr>
            <a:normAutofit lnSpcReduction="10000"/>
          </a:bodyPr>
          <a:lstStyle/>
          <a:p>
            <a:pPr>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Examples of Linux Operating Systems, called “distributions”:</a:t>
            </a: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Ubuntu</a:t>
            </a:r>
            <a:r>
              <a:rPr lang="en-US" dirty="0" smtClean="0">
                <a:latin typeface="Verdana" pitchFamily="32" charset="0"/>
              </a:rPr>
              <a:t> </a:t>
            </a: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Debian</a:t>
            </a:r>
            <a:endParaRPr lang="en-US" dirty="0" smtClean="0">
              <a:latin typeface="Verdana" pitchFamily="32" charset="0"/>
            </a:endParaRP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Fedora</a:t>
            </a: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Redhat</a:t>
            </a:r>
            <a:endParaRPr lang="en-US" dirty="0" smtClean="0">
              <a:latin typeface="Verdana" pitchFamily="32" charset="0"/>
            </a:endParaRP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CentOS</a:t>
            </a:r>
            <a:endParaRPr lang="en-US" dirty="0" smtClean="0">
              <a:latin typeface="Verdana" pitchFamily="32" charset="0"/>
            </a:endParaRPr>
          </a:p>
          <a:p>
            <a:pPr>
              <a:buFont typeface="Verdan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latin typeface="Verdana" pitchFamily="32" charset="0"/>
              </a:rPr>
              <a:t> </a:t>
            </a:r>
            <a:r>
              <a:rPr lang="en-US" dirty="0" err="1" smtClean="0">
                <a:latin typeface="Verdana" pitchFamily="32" charset="0"/>
              </a:rPr>
              <a:t>SuSE</a:t>
            </a:r>
            <a:endParaRPr lang="en-US" dirty="0" smtClean="0">
              <a:latin typeface="Verdana" pitchFamily="32" charset="0"/>
            </a:endParaRP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 Write the command to display the current date in the form </a:t>
            </a:r>
            <a:r>
              <a:rPr lang="en-US" dirty="0" err="1" smtClean="0"/>
              <a:t>dd</a:t>
            </a:r>
            <a:r>
              <a:rPr lang="en-US" dirty="0" smtClean="0"/>
              <a:t>/mm/</a:t>
            </a:r>
            <a:r>
              <a:rPr lang="en-US" dirty="0" err="1" smtClean="0"/>
              <a:t>yyyy</a:t>
            </a:r>
            <a:r>
              <a:rPr lang="en-US" dirty="0" smtClean="0"/>
              <a:t>.</a:t>
            </a:r>
          </a:p>
          <a:p>
            <a:pPr lvl="0"/>
            <a:r>
              <a:rPr lang="en-US" dirty="0" smtClean="0">
                <a:solidFill>
                  <a:srgbClr val="FF0000"/>
                </a:solidFill>
              </a:rPr>
              <a:t>date +%d/%m/%Y</a:t>
            </a:r>
          </a:p>
          <a:p>
            <a:pPr lvl="0"/>
            <a:r>
              <a:rPr lang="en-US" dirty="0" smtClean="0"/>
              <a:t>date +”%d/%m/%Y”</a:t>
            </a:r>
          </a:p>
          <a:p>
            <a:pPr lvl="0"/>
            <a:r>
              <a:rPr lang="en-US" dirty="0" smtClean="0"/>
              <a:t>date +/%d/%m/20%y</a:t>
            </a:r>
          </a:p>
          <a:p>
            <a:pPr lvl="0"/>
            <a:r>
              <a:rPr lang="en-US" dirty="0" smtClean="0"/>
              <a:t>date +”/%d/%m/20%y”</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26"/>
          <p:cNvSpPr>
            <a:spLocks noGrp="1" noChangeArrowheads="1"/>
          </p:cNvSpPr>
          <p:nvPr>
            <p:ph type="title"/>
          </p:nvPr>
        </p:nvSpPr>
        <p:spPr/>
        <p:txBody>
          <a:bodyPr/>
          <a:lstStyle/>
          <a:p>
            <a:r>
              <a:rPr lang="en-US"/>
              <a:t>editor</a:t>
            </a:r>
          </a:p>
        </p:txBody>
      </p:sp>
      <p:sp>
        <p:nvSpPr>
          <p:cNvPr id="164867" name="Rectangle 1027"/>
          <p:cNvSpPr>
            <a:spLocks noGrp="1" noChangeArrowheads="1"/>
          </p:cNvSpPr>
          <p:nvPr>
            <p:ph type="body" idx="1"/>
          </p:nvPr>
        </p:nvSpPr>
        <p:spPr/>
        <p:txBody>
          <a:bodyPr/>
          <a:lstStyle/>
          <a:p>
            <a:r>
              <a:rPr lang="en-US" sz="2800" dirty="0"/>
              <a:t>A text editor is used to create and modify files.</a:t>
            </a:r>
          </a:p>
          <a:p>
            <a:r>
              <a:rPr lang="en-US" sz="2800" dirty="0"/>
              <a:t>The most commonly used editors in the Unix community are vi (improved vi – vim) and </a:t>
            </a:r>
            <a:r>
              <a:rPr lang="en-US" sz="2800" dirty="0" err="1"/>
              <a:t>emacs</a:t>
            </a:r>
            <a:endParaRPr lang="en-US" sz="2800" dirty="0"/>
          </a:p>
          <a:p>
            <a:r>
              <a:rPr lang="en-US" sz="2800" dirty="0"/>
              <a:t>You must learn at least one of these editors (you can get started quickly – use info and go through a tutorial – and learn more as you start using it)</a:t>
            </a:r>
          </a:p>
          <a:p>
            <a:r>
              <a:rPr lang="en-US" sz="2800" dirty="0"/>
              <a:t>Tutorial for </a:t>
            </a:r>
            <a:r>
              <a:rPr lang="en-US" sz="2800" dirty="0" smtClean="0"/>
              <a:t>vi </a:t>
            </a:r>
            <a:endParaRPr lang="en-US" sz="2800" dirty="0"/>
          </a:p>
          <a:p>
            <a:pPr lvl="1"/>
            <a:r>
              <a:rPr lang="en-US" sz="2400" dirty="0"/>
              <a:t>$ </a:t>
            </a:r>
            <a:r>
              <a:rPr lang="en-US" sz="2400" dirty="0" smtClean="0"/>
              <a:t>vi tutor</a:t>
            </a:r>
          </a:p>
          <a:p>
            <a:pPr lvl="1"/>
            <a:r>
              <a:rPr lang="en-US" sz="2400" dirty="0" smtClean="0"/>
              <a:t>Press I to insert</a:t>
            </a:r>
          </a:p>
          <a:p>
            <a:pPr lvl="1"/>
            <a:r>
              <a:rPr lang="en-US" sz="2400" dirty="0" smtClean="0"/>
              <a:t>Then escape</a:t>
            </a:r>
          </a:p>
          <a:p>
            <a:pPr lvl="1"/>
            <a:r>
              <a:rPr lang="en-US" sz="2400" dirty="0" err="1" smtClean="0"/>
              <a:t>Then:wq</a:t>
            </a:r>
            <a:r>
              <a:rPr lang="en-US" sz="2400" dirty="0" smtClean="0"/>
              <a:t> to save and Quit</a:t>
            </a:r>
            <a:endParaRPr lang="en-US" sz="2400" dirty="0"/>
          </a:p>
          <a:p>
            <a:endParaRPr lang="en-US" sz="2800" dirty="0"/>
          </a:p>
          <a:p>
            <a:pPr>
              <a:buFontTx/>
              <a:buNone/>
            </a:pP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editor</a:t>
            </a:r>
            <a:endParaRPr lang="en-US" dirty="0"/>
          </a:p>
        </p:txBody>
      </p:sp>
      <p:sp>
        <p:nvSpPr>
          <p:cNvPr id="3" name="Content Placeholder 2"/>
          <p:cNvSpPr>
            <a:spLocks noGrp="1"/>
          </p:cNvSpPr>
          <p:nvPr>
            <p:ph idx="1"/>
          </p:nvPr>
        </p:nvSpPr>
        <p:spPr/>
        <p:txBody>
          <a:bodyPr/>
          <a:lstStyle/>
          <a:p>
            <a:pPr>
              <a:buNone/>
            </a:pPr>
            <a:r>
              <a:rPr lang="en-US" sz="2000" dirty="0" smtClean="0"/>
              <a:t>Creating Files:</a:t>
            </a:r>
          </a:p>
          <a:p>
            <a:pPr>
              <a:buNone/>
            </a:pPr>
            <a:r>
              <a:rPr lang="en-US" sz="2000" dirty="0" smtClean="0"/>
              <a:t>You can use vi editor to create ordinary files on any LINUX system. You simply need to give following command:</a:t>
            </a:r>
          </a:p>
          <a:p>
            <a:pPr>
              <a:buNone/>
            </a:pPr>
            <a:r>
              <a:rPr lang="en-US" sz="2000" dirty="0" smtClean="0"/>
              <a:t> </a:t>
            </a:r>
            <a:r>
              <a:rPr lang="en-US" sz="2000" b="1" dirty="0" smtClean="0"/>
              <a:t>$ vi filename</a:t>
            </a:r>
            <a:endParaRPr lang="en-US" sz="2000" dirty="0" smtClean="0"/>
          </a:p>
          <a:p>
            <a:pPr>
              <a:buNone/>
            </a:pPr>
            <a:r>
              <a:rPr lang="en-US" sz="2000" dirty="0" smtClean="0"/>
              <a:t>Above command would open a file with the given filename. You would need to press key </a:t>
            </a:r>
            <a:r>
              <a:rPr lang="en-US" sz="2000" dirty="0" err="1" smtClean="0"/>
              <a:t>i</a:t>
            </a:r>
            <a:r>
              <a:rPr lang="en-US" sz="2000" dirty="0" smtClean="0"/>
              <a:t> to come into edit mode. Once you are in edit mode you can start writing your content in the file as below:</a:t>
            </a:r>
          </a:p>
          <a:p>
            <a:pPr>
              <a:buNone/>
            </a:pPr>
            <a:r>
              <a:rPr lang="en-US" sz="2000" dirty="0" smtClean="0"/>
              <a:t> This is LINUX file....I created it for the first time.....</a:t>
            </a:r>
          </a:p>
          <a:p>
            <a:pPr>
              <a:buNone/>
            </a:pPr>
            <a:r>
              <a:rPr lang="en-US" sz="2000" dirty="0" smtClean="0"/>
              <a:t>I'm going to save this content in this file.</a:t>
            </a:r>
          </a:p>
          <a:p>
            <a:pPr>
              <a:buNone/>
            </a:pPr>
            <a:r>
              <a:rPr lang="en-US" sz="2000" dirty="0" smtClean="0"/>
              <a:t>Once you are done, do the following steps:</a:t>
            </a:r>
          </a:p>
          <a:p>
            <a:pPr>
              <a:buNone/>
            </a:pPr>
            <a:r>
              <a:rPr lang="en-US" sz="2000" dirty="0" smtClean="0"/>
              <a:t> Press key esc to come out of edit mode.</a:t>
            </a:r>
          </a:p>
          <a:p>
            <a:pPr>
              <a:buNone/>
            </a:pPr>
            <a:r>
              <a:rPr lang="en-US" sz="2000" dirty="0" smtClean="0"/>
              <a:t> Press two keys Shift + ZZ together to come out of the file completely.</a:t>
            </a:r>
          </a:p>
          <a:p>
            <a:pPr>
              <a:buNone/>
            </a:pPr>
            <a:r>
              <a:rPr lang="en-US" sz="2000" dirty="0" smtClean="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pPr>
              <a:buNone/>
            </a:pPr>
            <a:r>
              <a:rPr lang="en-US" sz="2000" dirty="0" smtClean="0"/>
              <a:t>Editing Files:</a:t>
            </a:r>
          </a:p>
          <a:p>
            <a:pPr>
              <a:buNone/>
            </a:pPr>
            <a:r>
              <a:rPr lang="en-US" sz="2000" dirty="0" smtClean="0"/>
              <a:t>You can edit an existing file using vi editor. We would cover this in detail in a separate tutorial. But in short, you can open existing file as follows:</a:t>
            </a:r>
          </a:p>
          <a:p>
            <a:pPr>
              <a:buNone/>
            </a:pPr>
            <a:r>
              <a:rPr lang="en-US" sz="2000" dirty="0" smtClean="0"/>
              <a:t> $ vi filename</a:t>
            </a:r>
          </a:p>
          <a:p>
            <a:pPr>
              <a:buNone/>
            </a:pPr>
            <a:r>
              <a:rPr lang="en-US" sz="2000" dirty="0" smtClean="0"/>
              <a:t>Once file is opened, you can come in edit mode by pressing key </a:t>
            </a:r>
            <a:r>
              <a:rPr lang="en-US" sz="2000" dirty="0" err="1" smtClean="0"/>
              <a:t>i</a:t>
            </a:r>
            <a:r>
              <a:rPr lang="en-US" sz="2000" dirty="0" smtClean="0"/>
              <a:t> and then you can edit file as you like. If you want to move here and there inside a file then first you need to come out of edit mode by pressing key esc and then you can use following keys to move inside a file:</a:t>
            </a:r>
          </a:p>
          <a:p>
            <a:pPr>
              <a:buNone/>
            </a:pPr>
            <a:r>
              <a:rPr lang="en-US" sz="2000" dirty="0" smtClean="0"/>
              <a:t> l key to move to the right side.</a:t>
            </a:r>
          </a:p>
          <a:p>
            <a:pPr>
              <a:buNone/>
            </a:pPr>
            <a:r>
              <a:rPr lang="en-US" sz="2000" dirty="0" smtClean="0"/>
              <a:t> h key to move to the left side.</a:t>
            </a:r>
          </a:p>
          <a:p>
            <a:pPr>
              <a:buNone/>
            </a:pPr>
            <a:r>
              <a:rPr lang="en-US" sz="2000" dirty="0" smtClean="0"/>
              <a:t> k key to move up side in the file.</a:t>
            </a:r>
          </a:p>
          <a:p>
            <a:pPr>
              <a:buNone/>
            </a:pPr>
            <a:r>
              <a:rPr lang="en-US" sz="2000" dirty="0" smtClean="0"/>
              <a:t> j key to move down side in the file.</a:t>
            </a:r>
          </a:p>
          <a:p>
            <a:pPr>
              <a:buNone/>
            </a:pPr>
            <a:r>
              <a:rPr lang="en-US" sz="2000" dirty="0" smtClean="0"/>
              <a:t> So using above keys you can position your cursor where ever you want to edit. Once you are positioned then you can use </a:t>
            </a:r>
            <a:r>
              <a:rPr lang="en-US" sz="2000" dirty="0" err="1" smtClean="0"/>
              <a:t>i</a:t>
            </a:r>
            <a:r>
              <a:rPr lang="en-US" sz="2000" dirty="0" smtClean="0"/>
              <a:t> key to come in edit mode. Edit the file, once you are done press esc and finally two keys Shift + ZZ together to come out of the file completely.</a:t>
            </a:r>
          </a:p>
          <a:p>
            <a:pPr>
              <a:buNone/>
            </a:pPr>
            <a:r>
              <a:rPr lang="en-US" sz="2000" dirty="0" smtClean="0"/>
              <a:t> </a:t>
            </a:r>
          </a:p>
          <a:p>
            <a:pPr>
              <a:buNone/>
            </a:pPr>
            <a:endParaRPr lang="en-US" sz="2000" dirty="0" smtClean="0"/>
          </a:p>
          <a:p>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z="4000"/>
              <a:t>Unix Shell Scripting: Conditional Execution</a:t>
            </a:r>
          </a:p>
        </p:txBody>
      </p:sp>
      <p:sp>
        <p:nvSpPr>
          <p:cNvPr id="27651" name="Rectangle 3"/>
          <p:cNvSpPr>
            <a:spLocks noGrp="1" noChangeArrowheads="1"/>
          </p:cNvSpPr>
          <p:nvPr>
            <p:ph type="body" idx="1"/>
          </p:nvPr>
        </p:nvSpPr>
        <p:spPr/>
        <p:txBody>
          <a:bodyPr/>
          <a:lstStyle/>
          <a:p>
            <a:pPr>
              <a:lnSpc>
                <a:spcPct val="80000"/>
              </a:lnSpc>
            </a:pPr>
            <a:r>
              <a:rPr lang="en-US" sz="2800"/>
              <a:t>program1 &amp;&amp; program2</a:t>
            </a:r>
          </a:p>
          <a:p>
            <a:pPr lvl="1">
              <a:lnSpc>
                <a:spcPct val="80000"/>
              </a:lnSpc>
            </a:pPr>
            <a:r>
              <a:rPr lang="en-US" sz="2400"/>
              <a:t>Program 2 will execute if and only if program1 exited with a 0 status</a:t>
            </a:r>
          </a:p>
          <a:p>
            <a:pPr lvl="1">
              <a:lnSpc>
                <a:spcPct val="80000"/>
              </a:lnSpc>
            </a:pPr>
            <a:r>
              <a:rPr lang="en-US" sz="2400"/>
              <a:t>Example:</a:t>
            </a:r>
          </a:p>
          <a:p>
            <a:pPr lvl="2">
              <a:lnSpc>
                <a:spcPct val="80000"/>
              </a:lnSpc>
            </a:pPr>
            <a:r>
              <a:rPr lang="en-US" sz="2000"/>
              <a:t>project1 &amp;&amp; echo “Project1 Finished correctly!”</a:t>
            </a:r>
          </a:p>
          <a:p>
            <a:pPr>
              <a:lnSpc>
                <a:spcPct val="80000"/>
              </a:lnSpc>
            </a:pPr>
            <a:r>
              <a:rPr lang="en-US" sz="2800"/>
              <a:t>program1 || program2</a:t>
            </a:r>
          </a:p>
          <a:p>
            <a:pPr lvl="1">
              <a:lnSpc>
                <a:spcPct val="80000"/>
              </a:lnSpc>
            </a:pPr>
            <a:r>
              <a:rPr lang="en-US" sz="2400"/>
              <a:t>Program 2 will execute if and only if program1 exited with a </a:t>
            </a:r>
            <a:r>
              <a:rPr lang="en-US" sz="2400" i="1"/>
              <a:t>non-</a:t>
            </a:r>
            <a:r>
              <a:rPr lang="en-US" sz="2400"/>
              <a:t>0 status</a:t>
            </a:r>
          </a:p>
          <a:p>
            <a:pPr lvl="1">
              <a:lnSpc>
                <a:spcPct val="80000"/>
              </a:lnSpc>
            </a:pPr>
            <a:r>
              <a:rPr lang="en-US" sz="2400"/>
              <a:t>Example:</a:t>
            </a:r>
          </a:p>
          <a:p>
            <a:pPr lvl="2">
              <a:lnSpc>
                <a:spcPct val="80000"/>
              </a:lnSpc>
            </a:pPr>
            <a:r>
              <a:rPr lang="en-US" sz="2000"/>
              <a:t>project1 || echo “Project1 FAILED to complete!”</a:t>
            </a:r>
          </a:p>
          <a:p>
            <a:pPr>
              <a:lnSpc>
                <a:spcPct val="80000"/>
              </a:lnSpc>
            </a:pPr>
            <a:r>
              <a:rPr lang="en-US" sz="2800"/>
              <a:t>Exit a script with an error:</a:t>
            </a:r>
          </a:p>
          <a:p>
            <a:pPr lvl="2">
              <a:lnSpc>
                <a:spcPct val="80000"/>
              </a:lnSpc>
            </a:pPr>
            <a:r>
              <a:rPr lang="en-US" sz="2000"/>
              <a:t>exit 1</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filters</a:t>
            </a:r>
          </a:p>
        </p:txBody>
      </p:sp>
      <p:sp>
        <p:nvSpPr>
          <p:cNvPr id="149507" name="Rectangle 3"/>
          <p:cNvSpPr>
            <a:spLocks noGrp="1" noChangeArrowheads="1"/>
          </p:cNvSpPr>
          <p:nvPr>
            <p:ph type="body" idx="1"/>
          </p:nvPr>
        </p:nvSpPr>
        <p:spPr/>
        <p:txBody>
          <a:bodyPr/>
          <a:lstStyle/>
          <a:p>
            <a:pPr>
              <a:lnSpc>
                <a:spcPct val="90000"/>
              </a:lnSpc>
            </a:pPr>
            <a:r>
              <a:rPr lang="en-US" sz="2800"/>
              <a:t>Programs that read some input, perform a simple transformation on it, and write some output.</a:t>
            </a:r>
          </a:p>
          <a:p>
            <a:pPr>
              <a:lnSpc>
                <a:spcPct val="90000"/>
              </a:lnSpc>
            </a:pPr>
            <a:r>
              <a:rPr lang="en-US" sz="2800"/>
              <a:t>Examples</a:t>
            </a:r>
          </a:p>
          <a:p>
            <a:pPr lvl="1">
              <a:lnSpc>
                <a:spcPct val="90000"/>
              </a:lnSpc>
            </a:pPr>
            <a:r>
              <a:rPr lang="en-US" sz="2400"/>
              <a:t>wc</a:t>
            </a:r>
          </a:p>
          <a:p>
            <a:pPr lvl="1">
              <a:lnSpc>
                <a:spcPct val="90000"/>
              </a:lnSpc>
            </a:pPr>
            <a:r>
              <a:rPr lang="en-US" sz="2400"/>
              <a:t>tr</a:t>
            </a:r>
          </a:p>
          <a:p>
            <a:pPr lvl="1">
              <a:lnSpc>
                <a:spcPct val="90000"/>
              </a:lnSpc>
            </a:pPr>
            <a:r>
              <a:rPr lang="en-US" sz="2400"/>
              <a:t>grep, egrep</a:t>
            </a:r>
          </a:p>
          <a:p>
            <a:pPr lvl="1">
              <a:lnSpc>
                <a:spcPct val="90000"/>
              </a:lnSpc>
            </a:pPr>
            <a:r>
              <a:rPr lang="en-US" sz="2400"/>
              <a:t>sort</a:t>
            </a:r>
          </a:p>
          <a:p>
            <a:pPr lvl="1">
              <a:lnSpc>
                <a:spcPct val="90000"/>
              </a:lnSpc>
            </a:pPr>
            <a:r>
              <a:rPr lang="en-US" sz="2400"/>
              <a:t>cut</a:t>
            </a:r>
          </a:p>
          <a:p>
            <a:pPr lvl="1">
              <a:lnSpc>
                <a:spcPct val="90000"/>
              </a:lnSpc>
            </a:pPr>
            <a:r>
              <a:rPr lang="en-US" sz="2400"/>
              <a:t>uniq</a:t>
            </a:r>
          </a:p>
          <a:p>
            <a:pPr lvl="1">
              <a:lnSpc>
                <a:spcPct val="90000"/>
              </a:lnSpc>
            </a:pPr>
            <a:r>
              <a:rPr lang="en-US" sz="2400"/>
              <a:t>head, tail</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wc</a:t>
            </a:r>
            <a:endParaRPr lang="en-IN" dirty="0"/>
          </a:p>
        </p:txBody>
      </p:sp>
      <p:sp>
        <p:nvSpPr>
          <p:cNvPr id="3" name="Content Placeholder 2"/>
          <p:cNvSpPr>
            <a:spLocks noGrp="1"/>
          </p:cNvSpPr>
          <p:nvPr>
            <p:ph idx="1"/>
          </p:nvPr>
        </p:nvSpPr>
        <p:spPr/>
        <p:txBody>
          <a:bodyPr>
            <a:normAutofit fontScale="92500" lnSpcReduction="20000"/>
          </a:bodyPr>
          <a:lstStyle/>
          <a:p>
            <a:r>
              <a:rPr lang="en-IN" b="1" dirty="0" err="1" smtClean="0"/>
              <a:t>Wc</a:t>
            </a:r>
            <a:r>
              <a:rPr lang="en-IN" dirty="0" smtClean="0"/>
              <a:t> command </a:t>
            </a:r>
            <a:br>
              <a:rPr lang="en-IN" dirty="0" smtClean="0"/>
            </a:br>
            <a:r>
              <a:rPr lang="en-IN" dirty="0" err="1" smtClean="0"/>
              <a:t>wc</a:t>
            </a:r>
            <a:r>
              <a:rPr lang="en-IN" dirty="0" smtClean="0"/>
              <a:t> command counts the characters, words or lines in a file depending upon the option.</a:t>
            </a:r>
          </a:p>
          <a:p>
            <a:r>
              <a:rPr lang="en-IN" b="1" dirty="0" smtClean="0"/>
              <a:t>Options</a:t>
            </a:r>
            <a:endParaRPr lang="en-IN" dirty="0" smtClean="0"/>
          </a:p>
          <a:p>
            <a:pPr lvl="0"/>
            <a:r>
              <a:rPr lang="en-IN" dirty="0" err="1" smtClean="0"/>
              <a:t>wc</a:t>
            </a:r>
            <a:r>
              <a:rPr lang="en-IN" dirty="0" smtClean="0"/>
              <a:t> -l filename will print total number of lines in a file.</a:t>
            </a:r>
          </a:p>
          <a:p>
            <a:pPr lvl="0"/>
            <a:r>
              <a:rPr lang="en-IN" dirty="0" err="1" smtClean="0"/>
              <a:t>wc</a:t>
            </a:r>
            <a:r>
              <a:rPr lang="en-IN" dirty="0" smtClean="0"/>
              <a:t> -w filename will print total number of words in a file.</a:t>
            </a:r>
          </a:p>
          <a:p>
            <a:pPr lvl="0"/>
            <a:r>
              <a:rPr lang="en-IN" dirty="0" err="1" smtClean="0"/>
              <a:t>wc</a:t>
            </a:r>
            <a:r>
              <a:rPr lang="en-IN" dirty="0" smtClean="0"/>
              <a:t> -c filename will print total number of characters in a file.</a:t>
            </a: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Sort Command</a:t>
            </a:r>
            <a:endParaRPr lang="en-US" dirty="0"/>
          </a:p>
        </p:txBody>
      </p:sp>
      <p:sp>
        <p:nvSpPr>
          <p:cNvPr id="3" name="Content Placeholder 2"/>
          <p:cNvSpPr>
            <a:spLocks noGrp="1"/>
          </p:cNvSpPr>
          <p:nvPr>
            <p:ph idx="1"/>
          </p:nvPr>
        </p:nvSpPr>
        <p:spPr>
          <a:xfrm>
            <a:off x="457200" y="1066800"/>
            <a:ext cx="8229600" cy="5059363"/>
          </a:xfrm>
        </p:spPr>
        <p:txBody>
          <a:bodyPr/>
          <a:lstStyle/>
          <a:p>
            <a:r>
              <a:rPr lang="en-US" sz="2000" dirty="0" smtClean="0"/>
              <a:t>SORT command is used to sort a file, arranging the records in a particular order. By default, the sort command sorts file assuming the contents are ASCII. Using options in sort command, it can also be used to sort numerically. </a:t>
            </a:r>
          </a:p>
          <a:p>
            <a:r>
              <a:rPr lang="en-US" sz="2000" dirty="0" smtClean="0"/>
              <a:t>SORT command sorts the contents of a text file, line by line. </a:t>
            </a:r>
          </a:p>
          <a:p>
            <a:r>
              <a:rPr lang="en-US" sz="2000" dirty="0" smtClean="0"/>
              <a:t>sort is a standard command line program that prints the lines of its input or concatenation of all files listed in its argument list in sorted order.</a:t>
            </a:r>
          </a:p>
          <a:p>
            <a:r>
              <a:rPr lang="en-US" sz="2000" dirty="0" smtClean="0"/>
              <a:t>The sort command is a command line utility for sorting lines of text files. It supports sorting alphabetically, in reverse order, by number, by month and can also remove duplicates. </a:t>
            </a:r>
          </a:p>
          <a:p>
            <a:r>
              <a:rPr lang="en-US" sz="2000" dirty="0" smtClean="0"/>
              <a:t>The sort command can also sort by items not at the beginning of the line, ignore case sensitivity and return whether a file is sorted or not. Sorting is done based on one or more sort keys extracted from each line of input. </a:t>
            </a:r>
          </a:p>
          <a:p>
            <a:r>
              <a:rPr lang="en-US" sz="2000" dirty="0" smtClean="0"/>
              <a:t>By default, the entire input is taken as sort key. Blank space is the default field separator.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uniq</a:t>
            </a:r>
            <a:r>
              <a:rPr lang="en-US" dirty="0" smtClean="0"/>
              <a:t> command</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err="1" smtClean="0"/>
              <a:t>uniq</a:t>
            </a:r>
            <a:r>
              <a:rPr lang="en-IN" dirty="0" smtClean="0"/>
              <a:t> command removes duplicate adjacent lines from sorted file while sending one copy of each second file. </a:t>
            </a:r>
            <a:br>
              <a:rPr lang="en-IN" dirty="0" smtClean="0"/>
            </a:br>
            <a:r>
              <a:rPr lang="en-IN" b="1" dirty="0" smtClean="0"/>
              <a:t>Examples</a:t>
            </a:r>
            <a:r>
              <a:rPr lang="en-IN" dirty="0" smtClean="0"/>
              <a:t/>
            </a:r>
            <a:br>
              <a:rPr lang="en-IN" dirty="0" smtClean="0"/>
            </a:br>
            <a:r>
              <a:rPr lang="en-IN" b="1" dirty="0" smtClean="0"/>
              <a:t>sort names | </a:t>
            </a:r>
            <a:r>
              <a:rPr lang="en-IN" b="1" dirty="0" err="1" smtClean="0"/>
              <a:t>uniq</a:t>
            </a:r>
            <a:r>
              <a:rPr lang="en-IN" b="1" dirty="0" smtClean="0"/>
              <a:t> -d </a:t>
            </a:r>
            <a:r>
              <a:rPr lang="en-IN" dirty="0" smtClean="0"/>
              <a:t>will show which lines appear more than once in names file.</a:t>
            </a:r>
          </a:p>
          <a:p>
            <a:pPr>
              <a:buNone/>
            </a:pPr>
            <a:r>
              <a:rPr lang="en-IN" b="1" dirty="0" smtClean="0"/>
              <a:t>Options:</a:t>
            </a:r>
            <a:endParaRPr lang="en-IN" dirty="0" smtClean="0"/>
          </a:p>
          <a:p>
            <a:pPr lvl="0">
              <a:buNone/>
            </a:pPr>
            <a:r>
              <a:rPr lang="en-IN" dirty="0" smtClean="0"/>
              <a:t>-c print each line once, counting instances of each.</a:t>
            </a:r>
          </a:p>
          <a:p>
            <a:pPr lvl="0">
              <a:buNone/>
            </a:pPr>
            <a:r>
              <a:rPr lang="en-IN" dirty="0" smtClean="0"/>
              <a:t>-d print duplicate lines once, but no unique lines.</a:t>
            </a:r>
          </a:p>
          <a:p>
            <a:pPr lvl="0">
              <a:buNone/>
            </a:pPr>
            <a:r>
              <a:rPr lang="en-IN" dirty="0" smtClean="0"/>
              <a:t>-u print only unique lines.</a:t>
            </a:r>
          </a:p>
          <a:p>
            <a:pPr>
              <a:buNone/>
            </a:pP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r>
              <a:rPr lang="en-US" dirty="0" smtClean="0"/>
              <a:t>Sort : example</a:t>
            </a:r>
            <a:endParaRPr lang="en-US" dirty="0"/>
          </a:p>
        </p:txBody>
      </p:sp>
      <p:sp>
        <p:nvSpPr>
          <p:cNvPr id="3" name="Content Placeholder 2"/>
          <p:cNvSpPr>
            <a:spLocks noGrp="1"/>
          </p:cNvSpPr>
          <p:nvPr>
            <p:ph idx="1"/>
          </p:nvPr>
        </p:nvSpPr>
        <p:spPr>
          <a:xfrm>
            <a:off x="457200" y="990600"/>
            <a:ext cx="8229600" cy="5135563"/>
          </a:xfrm>
        </p:spPr>
        <p:txBody>
          <a:bodyPr/>
          <a:lstStyle/>
          <a:p>
            <a:r>
              <a:rPr lang="en-US" sz="1600" dirty="0" smtClean="0"/>
              <a:t>Sort filename</a:t>
            </a:r>
          </a:p>
          <a:p>
            <a:r>
              <a:rPr lang="en-US" sz="1600" u="sng" dirty="0" smtClean="0"/>
              <a:t>Options with sort command</a:t>
            </a:r>
          </a:p>
          <a:p>
            <a:r>
              <a:rPr lang="en-US" sz="1600" b="1" dirty="0" smtClean="0"/>
              <a:t>sort</a:t>
            </a:r>
            <a:r>
              <a:rPr lang="en-US" sz="1600" dirty="0" smtClean="0"/>
              <a:t> [</a:t>
            </a:r>
            <a:r>
              <a:rPr lang="en-US" sz="1600" i="1" dirty="0" smtClean="0"/>
              <a:t>OPTION</a:t>
            </a:r>
            <a:r>
              <a:rPr lang="en-US" sz="1600" dirty="0" smtClean="0"/>
              <a:t>]... [</a:t>
            </a:r>
            <a:r>
              <a:rPr lang="en-US" sz="1600" i="1" dirty="0" smtClean="0"/>
              <a:t>FILE</a:t>
            </a:r>
            <a:r>
              <a:rPr lang="en-US" sz="1600" dirty="0" smtClean="0"/>
              <a:t>]... </a:t>
            </a:r>
          </a:p>
          <a:p>
            <a:r>
              <a:rPr lang="en-US" sz="1600" b="1" dirty="0" smtClean="0"/>
              <a:t>sort simply sorts the file in alphabetical order</a:t>
            </a:r>
            <a:r>
              <a:rPr lang="en-US" sz="1600" dirty="0" smtClean="0"/>
              <a:t>:</a:t>
            </a:r>
          </a:p>
          <a:p>
            <a:r>
              <a:rPr lang="en-US" sz="1600" b="1" dirty="0" smtClean="0"/>
              <a:t>sort removes the duplicates</a:t>
            </a:r>
            <a:r>
              <a:rPr lang="en-US" sz="1600" dirty="0" smtClean="0"/>
              <a:t> using the -u option: </a:t>
            </a:r>
          </a:p>
          <a:p>
            <a:r>
              <a:rPr lang="en-US" sz="1600" b="1" dirty="0" smtClean="0"/>
              <a:t>To sort a file </a:t>
            </a:r>
            <a:r>
              <a:rPr lang="en-US" sz="1600" b="1" dirty="0" err="1" smtClean="0"/>
              <a:t>numericallly</a:t>
            </a:r>
            <a:r>
              <a:rPr lang="en-US" sz="1600" dirty="0" err="1" smtClean="0"/>
              <a:t>:sort</a:t>
            </a:r>
            <a:r>
              <a:rPr lang="en-US" sz="1600" dirty="0" smtClean="0"/>
              <a:t> -n file </a:t>
            </a:r>
          </a:p>
          <a:p>
            <a:r>
              <a:rPr lang="en-US" sz="1600" b="1" dirty="0" smtClean="0"/>
              <a:t>sort file numerically in reverse </a:t>
            </a:r>
            <a:r>
              <a:rPr lang="en-US" sz="1600" b="1" dirty="0" err="1" smtClean="0"/>
              <a:t>order:</a:t>
            </a:r>
            <a:r>
              <a:rPr lang="en-US" sz="1600" dirty="0" err="1" smtClean="0"/>
              <a:t>sort</a:t>
            </a:r>
            <a:r>
              <a:rPr lang="en-US" sz="1600" dirty="0" smtClean="0"/>
              <a:t> -nr file </a:t>
            </a:r>
          </a:p>
          <a:p>
            <a:r>
              <a:rPr lang="en-US" sz="1600" b="1" dirty="0" smtClean="0"/>
              <a:t>sort can sort multiple files </a:t>
            </a:r>
            <a:r>
              <a:rPr lang="en-US" sz="1600" dirty="0" smtClean="0"/>
              <a:t>as well. :</a:t>
            </a:r>
            <a:r>
              <a:rPr lang="fr-FR" sz="1600" dirty="0" smtClean="0"/>
              <a:t>sort -n file1 file2 5 </a:t>
            </a:r>
          </a:p>
          <a:p>
            <a:r>
              <a:rPr lang="en-US" sz="1600" b="1" dirty="0" smtClean="0"/>
              <a:t>sort file on the basis of 1st </a:t>
            </a:r>
            <a:r>
              <a:rPr lang="en-US" sz="1600" b="1" dirty="0" err="1" smtClean="0"/>
              <a:t>field</a:t>
            </a:r>
            <a:r>
              <a:rPr lang="en-US" sz="1600" dirty="0" err="1" smtClean="0"/>
              <a:t>:sort</a:t>
            </a:r>
            <a:r>
              <a:rPr lang="en-US" sz="1600" dirty="0" smtClean="0"/>
              <a:t> -t"," -k2,2 file </a:t>
            </a:r>
          </a:p>
          <a:p>
            <a:r>
              <a:rPr lang="en-US" sz="1600" dirty="0" smtClean="0"/>
              <a:t>This is being more explicit. '-t' option is used to provide the delimiter in case of files with delimiter. '-k' is used to specify the keys on the basis of which the sorting has to be done. The format of '-k' is : '-</a:t>
            </a:r>
            <a:r>
              <a:rPr lang="en-US" sz="1600" dirty="0" err="1" smtClean="0"/>
              <a:t>km,n</a:t>
            </a:r>
            <a:r>
              <a:rPr lang="en-US" sz="1600" dirty="0" smtClean="0"/>
              <a:t>' where </a:t>
            </a:r>
            <a:r>
              <a:rPr lang="en-US" sz="1600" i="1" dirty="0" smtClean="0"/>
              <a:t>m </a:t>
            </a:r>
            <a:r>
              <a:rPr lang="en-US" sz="1600" dirty="0" smtClean="0"/>
              <a:t>is the starting key and </a:t>
            </a:r>
            <a:r>
              <a:rPr lang="en-US" sz="1600" i="1" dirty="0" smtClean="0"/>
              <a:t>n </a:t>
            </a:r>
            <a:r>
              <a:rPr lang="en-US" sz="1600" dirty="0" smtClean="0"/>
              <a:t>is the ending key. In other words, sort can be used to sort on a range of fields</a:t>
            </a:r>
          </a:p>
          <a:p>
            <a:r>
              <a:rPr lang="en-US" sz="1600" b="1" dirty="0" smtClean="0"/>
              <a:t> sorting file on the basis of the 2nd field</a:t>
            </a:r>
            <a:r>
              <a:rPr lang="en-US" sz="1600" dirty="0" smtClean="0"/>
              <a:t>: sort -t"," -k2,2 file </a:t>
            </a:r>
          </a:p>
          <a:p>
            <a:r>
              <a:rPr lang="en-US" sz="1600" b="1" dirty="0" smtClean="0"/>
              <a:t>sorting file on the basis of 2nd field , </a:t>
            </a:r>
            <a:r>
              <a:rPr lang="en-US" sz="1600" b="1" dirty="0" err="1" smtClean="0"/>
              <a:t>numerically:</a:t>
            </a:r>
            <a:r>
              <a:rPr lang="en-US" sz="1600" dirty="0" err="1" smtClean="0"/>
              <a:t>sort</a:t>
            </a:r>
            <a:r>
              <a:rPr lang="en-US" sz="1600" dirty="0" smtClean="0"/>
              <a:t> -t"," -k2n,2 file </a:t>
            </a:r>
          </a:p>
          <a:p>
            <a:endParaRPr 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2800" b="1" dirty="0" smtClean="0">
                <a:solidFill>
                  <a:srgbClr val="002060"/>
                </a:solidFill>
                <a:cs typeface="Arial" pitchFamily="34" charset="0"/>
              </a:rPr>
              <a:t>Features of Linux</a:t>
            </a:r>
            <a:endParaRPr lang="en-IN" sz="2800" dirty="0">
              <a:solidFill>
                <a:srgbClr val="002060"/>
              </a:solidFill>
              <a:cs typeface="Arial" pitchFamily="34" charset="0"/>
            </a:endParaRPr>
          </a:p>
        </p:txBody>
      </p:sp>
      <p:sp>
        <p:nvSpPr>
          <p:cNvPr id="3" name="Content Placeholder 2"/>
          <p:cNvSpPr>
            <a:spLocks noGrp="1"/>
          </p:cNvSpPr>
          <p:nvPr>
            <p:ph idx="1"/>
          </p:nvPr>
        </p:nvSpPr>
        <p:spPr>
          <a:xfrm>
            <a:off x="467544" y="1268760"/>
            <a:ext cx="8229600" cy="5303512"/>
          </a:xfrm>
        </p:spPr>
        <p:txBody>
          <a:bodyPr>
            <a:normAutofit/>
          </a:bodyPr>
          <a:lstStyle/>
          <a:p>
            <a:pPr>
              <a:lnSpc>
                <a:spcPct val="120000"/>
              </a:lnSpc>
              <a:spcBef>
                <a:spcPts val="0"/>
              </a:spcBef>
              <a:spcAft>
                <a:spcPts val="2400"/>
              </a:spcAft>
            </a:pPr>
            <a:r>
              <a:rPr lang="en-US" sz="2800" dirty="0" smtClean="0">
                <a:latin typeface="+mj-lt"/>
                <a:cs typeface="Arial" pitchFamily="34" charset="0"/>
              </a:rPr>
              <a:t>Multi-tasking operating system</a:t>
            </a:r>
            <a:endParaRPr lang="en-IN" sz="2800" dirty="0" smtClean="0">
              <a:latin typeface="+mj-lt"/>
              <a:cs typeface="Arial" pitchFamily="34" charset="0"/>
            </a:endParaRPr>
          </a:p>
          <a:p>
            <a:pPr>
              <a:lnSpc>
                <a:spcPct val="120000"/>
              </a:lnSpc>
              <a:spcBef>
                <a:spcPts val="0"/>
              </a:spcBef>
              <a:spcAft>
                <a:spcPts val="2400"/>
              </a:spcAft>
            </a:pPr>
            <a:r>
              <a:rPr lang="en-US" sz="2800" dirty="0" smtClean="0">
                <a:latin typeface="+mj-lt"/>
                <a:cs typeface="Arial" pitchFamily="34" charset="0"/>
              </a:rPr>
              <a:t>Multiuser operating system</a:t>
            </a:r>
            <a:endParaRPr lang="en-IN" sz="2800" dirty="0" smtClean="0">
              <a:latin typeface="+mj-lt"/>
              <a:cs typeface="Arial" pitchFamily="34" charset="0"/>
            </a:endParaRPr>
          </a:p>
          <a:p>
            <a:pPr>
              <a:lnSpc>
                <a:spcPct val="120000"/>
              </a:lnSpc>
              <a:spcBef>
                <a:spcPts val="0"/>
              </a:spcBef>
              <a:spcAft>
                <a:spcPts val="2400"/>
              </a:spcAft>
            </a:pPr>
            <a:r>
              <a:rPr lang="en-US" sz="2800" dirty="0" smtClean="0">
                <a:latin typeface="+mj-lt"/>
                <a:cs typeface="Arial" pitchFamily="34" charset="0"/>
              </a:rPr>
              <a:t>Linux is free</a:t>
            </a:r>
            <a:endParaRPr lang="en-IN" sz="2800" dirty="0" smtClean="0">
              <a:latin typeface="+mj-lt"/>
              <a:cs typeface="Arial" pitchFamily="34" charset="0"/>
            </a:endParaRPr>
          </a:p>
          <a:p>
            <a:pPr>
              <a:lnSpc>
                <a:spcPct val="120000"/>
              </a:lnSpc>
              <a:spcBef>
                <a:spcPts val="0"/>
              </a:spcBef>
              <a:spcAft>
                <a:spcPts val="2400"/>
              </a:spcAft>
            </a:pPr>
            <a:r>
              <a:rPr lang="en-US" sz="2800" dirty="0" smtClean="0">
                <a:latin typeface="+mj-lt"/>
                <a:cs typeface="Arial" pitchFamily="34" charset="0"/>
              </a:rPr>
              <a:t>Linux is portable to any hardware platform</a:t>
            </a:r>
          </a:p>
          <a:p>
            <a:pPr>
              <a:lnSpc>
                <a:spcPct val="120000"/>
              </a:lnSpc>
              <a:spcBef>
                <a:spcPts val="0"/>
              </a:spcBef>
              <a:spcAft>
                <a:spcPts val="2400"/>
              </a:spcAft>
            </a:pPr>
            <a:r>
              <a:rPr lang="en-US" sz="2800" dirty="0" smtClean="0">
                <a:latin typeface="+mj-lt"/>
                <a:cs typeface="Arial" pitchFamily="34" charset="0"/>
              </a:rPr>
              <a:t>Linux is secure and versatile:</a:t>
            </a:r>
          </a:p>
          <a:p>
            <a:pPr>
              <a:lnSpc>
                <a:spcPct val="120000"/>
              </a:lnSpc>
              <a:spcBef>
                <a:spcPts val="0"/>
              </a:spcBef>
              <a:spcAft>
                <a:spcPts val="2400"/>
              </a:spcAft>
            </a:pPr>
            <a:r>
              <a:rPr lang="en-US" sz="2800" dirty="0" smtClean="0">
                <a:latin typeface="+mj-lt"/>
                <a:cs typeface="Arial" pitchFamily="34" charset="0"/>
              </a:rPr>
              <a:t>Linux is scalable:</a:t>
            </a:r>
            <a:endParaRPr lang="en-IN" sz="2800" dirty="0" smtClean="0">
              <a:latin typeface="+mj-lt"/>
              <a:cs typeface="Arial" pitchFamily="34" charset="0"/>
            </a:endParaRPr>
          </a:p>
          <a:p>
            <a:endParaRPr lang="en-IN" sz="1800" dirty="0">
              <a:latin typeface="+mj-lt"/>
              <a:cs typeface="Arial"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Grep</a:t>
            </a:r>
            <a:r>
              <a:rPr lang="en-US" dirty="0" smtClean="0"/>
              <a:t> command</a:t>
            </a:r>
            <a:endParaRPr lang="en-US" dirty="0"/>
          </a:p>
        </p:txBody>
      </p:sp>
      <p:sp>
        <p:nvSpPr>
          <p:cNvPr id="3" name="Content Placeholder 2"/>
          <p:cNvSpPr>
            <a:spLocks noGrp="1"/>
          </p:cNvSpPr>
          <p:nvPr>
            <p:ph idx="1"/>
          </p:nvPr>
        </p:nvSpPr>
        <p:spPr/>
        <p:txBody>
          <a:bodyPr/>
          <a:lstStyle/>
          <a:p>
            <a:r>
              <a:rPr lang="en-US" sz="2000" b="1" dirty="0" err="1" smtClean="0"/>
              <a:t>grep</a:t>
            </a:r>
            <a:r>
              <a:rPr lang="en-US" sz="2000" dirty="0" smtClean="0"/>
              <a:t> [</a:t>
            </a:r>
            <a:r>
              <a:rPr lang="en-US" sz="2000" i="1" dirty="0" smtClean="0"/>
              <a:t>OPTIONS</a:t>
            </a:r>
            <a:r>
              <a:rPr lang="en-US" sz="2000" dirty="0" smtClean="0"/>
              <a:t>] </a:t>
            </a:r>
            <a:r>
              <a:rPr lang="en-US" sz="2000" i="1" dirty="0" smtClean="0"/>
              <a:t>PATTERN</a:t>
            </a:r>
            <a:r>
              <a:rPr lang="en-US" sz="2000" dirty="0" smtClean="0"/>
              <a:t> [</a:t>
            </a:r>
            <a:r>
              <a:rPr lang="en-US" sz="2000" i="1" dirty="0" smtClean="0"/>
              <a:t>FILE</a:t>
            </a:r>
            <a:r>
              <a:rPr lang="en-US" sz="2000" dirty="0" smtClean="0"/>
              <a:t>...]</a:t>
            </a:r>
            <a:br>
              <a:rPr lang="en-US" sz="2000" dirty="0" smtClean="0"/>
            </a:br>
            <a:r>
              <a:rPr lang="en-US" sz="2000" b="1" dirty="0" err="1" smtClean="0"/>
              <a:t>grep</a:t>
            </a:r>
            <a:r>
              <a:rPr lang="en-US" sz="2000" dirty="0" smtClean="0"/>
              <a:t> [</a:t>
            </a:r>
            <a:r>
              <a:rPr lang="en-US" sz="2000" i="1" dirty="0" smtClean="0"/>
              <a:t>OPTIONS</a:t>
            </a:r>
            <a:r>
              <a:rPr lang="en-US" sz="2000" dirty="0" smtClean="0"/>
              <a:t>] [</a:t>
            </a:r>
            <a:r>
              <a:rPr lang="en-US" sz="2000" b="1" dirty="0" smtClean="0"/>
              <a:t>-e</a:t>
            </a:r>
            <a:r>
              <a:rPr lang="en-US" sz="2000" dirty="0" smtClean="0"/>
              <a:t> </a:t>
            </a:r>
            <a:r>
              <a:rPr lang="en-US" sz="2000" i="1" dirty="0" smtClean="0"/>
              <a:t>PATTERN</a:t>
            </a:r>
            <a:r>
              <a:rPr lang="en-US" sz="2000" dirty="0" smtClean="0"/>
              <a:t> | </a:t>
            </a:r>
            <a:r>
              <a:rPr lang="en-US" sz="2000" b="1" dirty="0" smtClean="0"/>
              <a:t>-f</a:t>
            </a:r>
            <a:r>
              <a:rPr lang="en-US" sz="2000" dirty="0" smtClean="0"/>
              <a:t> </a:t>
            </a:r>
            <a:r>
              <a:rPr lang="en-US" sz="2000" i="1" dirty="0" smtClean="0"/>
              <a:t>FILE</a:t>
            </a:r>
            <a:r>
              <a:rPr lang="en-US" sz="2000" dirty="0" smtClean="0"/>
              <a:t>] [</a:t>
            </a:r>
            <a:r>
              <a:rPr lang="en-US" sz="2000" i="1" dirty="0" smtClean="0"/>
              <a:t>FILE</a:t>
            </a:r>
            <a:r>
              <a:rPr lang="en-US" sz="2000" dirty="0" smtClean="0"/>
              <a:t>...] </a:t>
            </a:r>
            <a:endParaRPr lang="en-US" sz="2000" b="1" dirty="0" smtClean="0"/>
          </a:p>
          <a:p>
            <a:r>
              <a:rPr lang="en-US" sz="2000" b="1" dirty="0" smtClean="0"/>
              <a:t>DESCRIPTION</a:t>
            </a:r>
          </a:p>
          <a:p>
            <a:r>
              <a:rPr lang="en-US" sz="2000" b="1" dirty="0" err="1" smtClean="0"/>
              <a:t>grep</a:t>
            </a:r>
            <a:r>
              <a:rPr lang="en-US" sz="2000" dirty="0" smtClean="0"/>
              <a:t> searches the named input </a:t>
            </a:r>
            <a:r>
              <a:rPr lang="en-US" sz="2000" i="1" dirty="0" smtClean="0"/>
              <a:t>FILE</a:t>
            </a:r>
            <a:r>
              <a:rPr lang="en-US" sz="2000" dirty="0" smtClean="0"/>
              <a:t>s (or standard input if no files are named, or if a single hyphen-minus (</a:t>
            </a:r>
            <a:r>
              <a:rPr lang="en-US" sz="2000" b="1" dirty="0" smtClean="0"/>
              <a:t>-</a:t>
            </a:r>
            <a:r>
              <a:rPr lang="en-US" sz="2000" dirty="0" smtClean="0"/>
              <a:t>) is given as file name) for lines containing a match to the given </a:t>
            </a:r>
            <a:r>
              <a:rPr lang="en-US" sz="2000" i="1" dirty="0" smtClean="0"/>
              <a:t>PATTERN</a:t>
            </a:r>
            <a:r>
              <a:rPr lang="en-US" sz="2000" dirty="0" smtClean="0"/>
              <a:t>. By default, </a:t>
            </a:r>
            <a:r>
              <a:rPr lang="en-US" sz="2000" b="1" dirty="0" err="1" smtClean="0"/>
              <a:t>grep</a:t>
            </a:r>
            <a:r>
              <a:rPr lang="en-US" sz="2000" dirty="0" smtClean="0"/>
              <a:t> prints the matching lines. In addition, three variant programs </a:t>
            </a:r>
            <a:r>
              <a:rPr lang="en-US" sz="2000" b="1" dirty="0" err="1" smtClean="0"/>
              <a:t>egrep</a:t>
            </a:r>
            <a:r>
              <a:rPr lang="en-US" sz="2000" b="1" dirty="0" smtClean="0"/>
              <a:t>,</a:t>
            </a:r>
            <a:r>
              <a:rPr lang="en-US" sz="2000" dirty="0" smtClean="0"/>
              <a:t> </a:t>
            </a:r>
            <a:r>
              <a:rPr lang="en-US" sz="2000" b="1" dirty="0" err="1" smtClean="0"/>
              <a:t>fgrep</a:t>
            </a:r>
            <a:r>
              <a:rPr lang="en-US" sz="2000" dirty="0" smtClean="0"/>
              <a:t> and </a:t>
            </a:r>
            <a:r>
              <a:rPr lang="en-US" sz="2000" b="1" dirty="0" err="1" smtClean="0"/>
              <a:t>rgrep</a:t>
            </a:r>
            <a:r>
              <a:rPr lang="en-US" sz="2000" dirty="0" smtClean="0"/>
              <a:t> are available. </a:t>
            </a:r>
            <a:r>
              <a:rPr lang="en-US" sz="2000" b="1" dirty="0" err="1" smtClean="0"/>
              <a:t>egrep</a:t>
            </a:r>
            <a:r>
              <a:rPr lang="en-US" sz="2000" dirty="0" smtClean="0"/>
              <a:t> is the same as </a:t>
            </a:r>
            <a:r>
              <a:rPr lang="en-US" sz="2000" b="1" dirty="0" err="1" smtClean="0"/>
              <a:t>grep</a:t>
            </a:r>
            <a:r>
              <a:rPr lang="en-US" sz="2000" b="1" dirty="0" smtClean="0"/>
              <a:t> -E</a:t>
            </a:r>
            <a:r>
              <a:rPr lang="en-US" sz="2000" dirty="0" smtClean="0"/>
              <a:t>. </a:t>
            </a:r>
            <a:r>
              <a:rPr lang="en-US" sz="2000" b="1" dirty="0" err="1" smtClean="0"/>
              <a:t>fgrep</a:t>
            </a:r>
            <a:r>
              <a:rPr lang="en-US" sz="2000" dirty="0" smtClean="0"/>
              <a:t> is the same as </a:t>
            </a:r>
            <a:r>
              <a:rPr lang="en-US" sz="2000" b="1" dirty="0" err="1" smtClean="0"/>
              <a:t>grep</a:t>
            </a:r>
            <a:r>
              <a:rPr lang="en-US" sz="2000" b="1" dirty="0" smtClean="0"/>
              <a:t> -F</a:t>
            </a:r>
            <a:r>
              <a:rPr lang="en-US" sz="2000" dirty="0" smtClean="0"/>
              <a:t>. </a:t>
            </a:r>
            <a:r>
              <a:rPr lang="en-US" sz="2000" b="1" dirty="0" err="1" smtClean="0"/>
              <a:t>rgrep</a:t>
            </a:r>
            <a:r>
              <a:rPr lang="en-US" sz="2000" dirty="0" smtClean="0"/>
              <a:t> is the same as </a:t>
            </a:r>
            <a:r>
              <a:rPr lang="en-US" sz="2000" b="1" dirty="0" err="1" smtClean="0"/>
              <a:t>grep</a:t>
            </a:r>
            <a:r>
              <a:rPr lang="en-US" sz="2000" b="1" dirty="0" smtClean="0"/>
              <a:t> -r</a:t>
            </a:r>
            <a:r>
              <a:rPr lang="en-US" sz="2000" dirty="0" smtClean="0"/>
              <a:t>. Direct invocation as either </a:t>
            </a:r>
            <a:r>
              <a:rPr lang="en-US" sz="2000" b="1" dirty="0" err="1" smtClean="0"/>
              <a:t>egrep</a:t>
            </a:r>
            <a:r>
              <a:rPr lang="en-US" sz="2000" dirty="0" smtClean="0"/>
              <a:t> or </a:t>
            </a:r>
            <a:r>
              <a:rPr lang="en-US" sz="2000" b="1" dirty="0" err="1" smtClean="0"/>
              <a:t>fgrep</a:t>
            </a:r>
            <a:r>
              <a:rPr lang="en-US" sz="2000" dirty="0" smtClean="0"/>
              <a:t> is deprecated, but is provided to allow historical applications that rely on them to run unmodified.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Grep</a:t>
            </a:r>
            <a:r>
              <a:rPr lang="en-US" dirty="0" smtClean="0"/>
              <a:t> options</a:t>
            </a:r>
            <a:endParaRPr lang="en-US" dirty="0"/>
          </a:p>
        </p:txBody>
      </p:sp>
      <p:sp>
        <p:nvSpPr>
          <p:cNvPr id="3" name="Content Placeholder 2"/>
          <p:cNvSpPr>
            <a:spLocks noGrp="1"/>
          </p:cNvSpPr>
          <p:nvPr>
            <p:ph idx="1"/>
          </p:nvPr>
        </p:nvSpPr>
        <p:spPr/>
        <p:txBody>
          <a:bodyPr/>
          <a:lstStyle/>
          <a:p>
            <a:pPr>
              <a:buNone/>
            </a:pPr>
            <a:r>
              <a:rPr lang="en-US" sz="2000" b="1" dirty="0" smtClean="0"/>
              <a:t>1. Search for the given string in a single file</a:t>
            </a:r>
            <a:endParaRPr lang="en-US" sz="2000" dirty="0" smtClean="0"/>
          </a:p>
          <a:p>
            <a:r>
              <a:rPr lang="en-US" sz="2000" dirty="0" smtClean="0"/>
              <a:t>The basic usage of </a:t>
            </a:r>
            <a:r>
              <a:rPr lang="en-US" sz="2000" dirty="0" err="1" smtClean="0"/>
              <a:t>grep</a:t>
            </a:r>
            <a:r>
              <a:rPr lang="en-US" sz="2000" dirty="0" smtClean="0"/>
              <a:t> command is to search for a specific string in the specified file as shown below.</a:t>
            </a:r>
          </a:p>
          <a:p>
            <a:pPr>
              <a:buNone/>
            </a:pPr>
            <a:r>
              <a:rPr lang="en-US" sz="2000" dirty="0" err="1" smtClean="0"/>
              <a:t>grep</a:t>
            </a:r>
            <a:r>
              <a:rPr lang="en-US" sz="2000" dirty="0" smtClean="0"/>
              <a:t> "</a:t>
            </a:r>
            <a:r>
              <a:rPr lang="en-US" sz="2000" dirty="0" err="1" smtClean="0"/>
              <a:t>literal_string</a:t>
            </a:r>
            <a:r>
              <a:rPr lang="en-US" sz="2000" dirty="0" smtClean="0"/>
              <a:t>" filename</a:t>
            </a:r>
          </a:p>
          <a:p>
            <a:pPr>
              <a:buNone/>
            </a:pPr>
            <a:r>
              <a:rPr lang="en-US" sz="2000" dirty="0" smtClean="0"/>
              <a:t>$ </a:t>
            </a:r>
            <a:r>
              <a:rPr lang="en-US" sz="2000" dirty="0" err="1" smtClean="0"/>
              <a:t>grep</a:t>
            </a:r>
            <a:r>
              <a:rPr lang="en-US" sz="2000" dirty="0" smtClean="0"/>
              <a:t> "this" </a:t>
            </a:r>
            <a:r>
              <a:rPr lang="en-US" sz="2000" dirty="0" err="1" smtClean="0"/>
              <a:t>demo_file</a:t>
            </a:r>
            <a:endParaRPr lang="en-US" sz="2000" dirty="0" smtClean="0"/>
          </a:p>
          <a:p>
            <a:pPr>
              <a:buNone/>
            </a:pPr>
            <a:r>
              <a:rPr lang="en-US" sz="2000" b="1" dirty="0" smtClean="0"/>
              <a:t>2. Checking for the given string in multiple files.</a:t>
            </a:r>
            <a:endParaRPr lang="en-US" sz="2000" dirty="0" smtClean="0"/>
          </a:p>
          <a:p>
            <a:pPr>
              <a:buNone/>
            </a:pPr>
            <a:r>
              <a:rPr lang="en-US" sz="2000" dirty="0" err="1" smtClean="0"/>
              <a:t>grep</a:t>
            </a:r>
            <a:r>
              <a:rPr lang="en-US" sz="2000" dirty="0" smtClean="0"/>
              <a:t> "string" FILE_PATTERN</a:t>
            </a:r>
          </a:p>
          <a:p>
            <a:pPr>
              <a:buNone/>
            </a:pPr>
            <a:r>
              <a:rPr lang="en-US" sz="2000" b="1" dirty="0" smtClean="0"/>
              <a:t>3. Case insensitive search using </a:t>
            </a:r>
            <a:r>
              <a:rPr lang="en-US" sz="2000" b="1" dirty="0" err="1" smtClean="0"/>
              <a:t>grep</a:t>
            </a:r>
            <a:r>
              <a:rPr lang="en-US" sz="2000" b="1" dirty="0" smtClean="0"/>
              <a:t> –I</a:t>
            </a:r>
            <a:endParaRPr lang="en-US" sz="2000" dirty="0" smtClean="0"/>
          </a:p>
          <a:p>
            <a:pPr>
              <a:buNone/>
            </a:pPr>
            <a:r>
              <a:rPr lang="en-US" sz="2000" dirty="0" err="1" smtClean="0"/>
              <a:t>grep</a:t>
            </a:r>
            <a:r>
              <a:rPr lang="en-US" sz="2000" dirty="0" smtClean="0"/>
              <a:t> -</a:t>
            </a:r>
            <a:r>
              <a:rPr lang="en-US" sz="2000" dirty="0" err="1" smtClean="0"/>
              <a:t>i</a:t>
            </a:r>
            <a:r>
              <a:rPr lang="en-US" sz="2000" dirty="0" smtClean="0"/>
              <a:t> "string" FILE</a:t>
            </a:r>
          </a:p>
          <a:p>
            <a:pPr>
              <a:buNone/>
            </a:pPr>
            <a:r>
              <a:rPr lang="en-US" sz="2000" b="1" dirty="0" smtClean="0"/>
              <a:t>4. Match regular expression in files</a:t>
            </a:r>
            <a:endParaRPr lang="en-US" sz="2000" dirty="0" smtClean="0"/>
          </a:p>
          <a:p>
            <a:pPr>
              <a:buNone/>
            </a:pPr>
            <a:r>
              <a:rPr lang="en-US" sz="2000" dirty="0" err="1" smtClean="0"/>
              <a:t>grep</a:t>
            </a:r>
            <a:r>
              <a:rPr lang="en-US" sz="2000" dirty="0" smtClean="0"/>
              <a:t> "REGEX" filename </a:t>
            </a:r>
            <a:r>
              <a:rPr lang="en-US" sz="2000" b="1" dirty="0" smtClean="0"/>
              <a:t>example</a:t>
            </a:r>
            <a:r>
              <a:rPr lang="en-US" sz="2000" dirty="0" smtClean="0"/>
              <a:t> $ </a:t>
            </a:r>
            <a:r>
              <a:rPr lang="en-US" sz="2000" dirty="0" err="1" smtClean="0"/>
              <a:t>grep</a:t>
            </a:r>
            <a:r>
              <a:rPr lang="en-US" sz="2000" dirty="0" smtClean="0"/>
              <a:t> "lines.*empty" </a:t>
            </a:r>
            <a:r>
              <a:rPr lang="en-US" sz="2000" dirty="0" err="1" smtClean="0"/>
              <a:t>demo_file</a:t>
            </a:r>
            <a:endParaRPr lang="en-US" sz="2000" dirty="0" smtClean="0"/>
          </a:p>
          <a:p>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lstStyle/>
          <a:p>
            <a:endParaRPr lang="en-US" dirty="0"/>
          </a:p>
        </p:txBody>
      </p:sp>
      <p:sp>
        <p:nvSpPr>
          <p:cNvPr id="3" name="Content Placeholder 2"/>
          <p:cNvSpPr>
            <a:spLocks noGrp="1"/>
          </p:cNvSpPr>
          <p:nvPr>
            <p:ph idx="1"/>
          </p:nvPr>
        </p:nvSpPr>
        <p:spPr>
          <a:xfrm>
            <a:off x="457200" y="990600"/>
            <a:ext cx="8229600" cy="5135563"/>
          </a:xfrm>
        </p:spPr>
        <p:txBody>
          <a:bodyPr/>
          <a:lstStyle/>
          <a:p>
            <a:r>
              <a:rPr lang="en-US" sz="2000" dirty="0" smtClean="0"/>
              <a:t>-A is the option which prints the specified N lines after the match as shown below.</a:t>
            </a:r>
          </a:p>
          <a:p>
            <a:r>
              <a:rPr lang="en-US" sz="2000" dirty="0" smtClean="0"/>
              <a:t>Syntax:</a:t>
            </a:r>
          </a:p>
          <a:p>
            <a:r>
              <a:rPr lang="en-US" sz="2000" dirty="0" err="1" smtClean="0"/>
              <a:t>grep</a:t>
            </a:r>
            <a:r>
              <a:rPr lang="en-US" sz="2000" dirty="0" smtClean="0"/>
              <a:t> -A &lt;N&gt; "string" FILENAME</a:t>
            </a:r>
          </a:p>
          <a:p>
            <a:r>
              <a:rPr lang="en-US" sz="2000" dirty="0" smtClean="0"/>
              <a:t/>
            </a:r>
            <a:br>
              <a:rPr lang="en-US" sz="2000" dirty="0" smtClean="0"/>
            </a:br>
            <a:r>
              <a:rPr lang="en-US" sz="2000" dirty="0" smtClean="0"/>
              <a:t>The following example prints the matched line, along with the 3 lines after it.</a:t>
            </a:r>
          </a:p>
          <a:p>
            <a:r>
              <a:rPr lang="en-US" sz="2000" dirty="0" smtClean="0"/>
              <a:t>$ </a:t>
            </a:r>
            <a:r>
              <a:rPr lang="en-US" sz="2000" dirty="0" err="1" smtClean="0"/>
              <a:t>grep</a:t>
            </a:r>
            <a:r>
              <a:rPr lang="en-US" sz="2000" dirty="0" smtClean="0"/>
              <a:t> -A 3 -</a:t>
            </a:r>
            <a:r>
              <a:rPr lang="en-US" sz="2000" dirty="0" err="1" smtClean="0"/>
              <a:t>i</a:t>
            </a:r>
            <a:r>
              <a:rPr lang="en-US" sz="2000" dirty="0" smtClean="0"/>
              <a:t> "example" </a:t>
            </a:r>
            <a:r>
              <a:rPr lang="en-US" sz="2000" dirty="0" err="1" smtClean="0"/>
              <a:t>demo_text</a:t>
            </a:r>
            <a:endParaRPr lang="en-US" sz="2000" dirty="0" smtClean="0"/>
          </a:p>
          <a:p>
            <a:r>
              <a:rPr lang="en-US" sz="2000" dirty="0" smtClean="0"/>
              <a:t>Example to show the difference between WORD and word</a:t>
            </a:r>
          </a:p>
          <a:p>
            <a:r>
              <a:rPr lang="en-US" sz="2000" dirty="0" smtClean="0"/>
              <a:t> </a:t>
            </a:r>
          </a:p>
          <a:p>
            <a:r>
              <a:rPr lang="en-US" sz="2000" dirty="0" smtClean="0"/>
              <a:t>* 192.168.1.1 - single WORD</a:t>
            </a:r>
          </a:p>
          <a:p>
            <a:r>
              <a:rPr lang="en-US" sz="2000" dirty="0" smtClean="0"/>
              <a:t>* 192.168.1.1 - seven words.</a:t>
            </a:r>
          </a:p>
          <a:p>
            <a:endParaRPr lang="en-US" dirty="0"/>
          </a:p>
        </p:txBody>
      </p:sp>
      <p:sp>
        <p:nvSpPr>
          <p:cNvPr id="4" name="Rectangle 3"/>
          <p:cNvSpPr/>
          <p:nvPr/>
        </p:nvSpPr>
        <p:spPr>
          <a:xfrm>
            <a:off x="2971800" y="228600"/>
            <a:ext cx="2739340" cy="369332"/>
          </a:xfrm>
          <a:prstGeom prst="rect">
            <a:avLst/>
          </a:prstGeom>
        </p:spPr>
        <p:txBody>
          <a:bodyPr wrap="none">
            <a:spAutoFit/>
          </a:bodyPr>
          <a:lstStyle/>
          <a:p>
            <a:r>
              <a:rPr lang="en-US" b="1" dirty="0" smtClean="0"/>
              <a:t>Display N lines after match</a:t>
            </a:r>
            <a:endParaRPr lang="en-US" dirty="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Searching in all files recursively using </a:t>
            </a:r>
            <a:r>
              <a:rPr lang="en-US" sz="3200" dirty="0" err="1" smtClean="0"/>
              <a:t>grep</a:t>
            </a:r>
            <a:r>
              <a:rPr lang="en-US" sz="3200" dirty="0" smtClean="0"/>
              <a:t> -r</a:t>
            </a:r>
            <a:endParaRPr lang="en-US" sz="3200" dirty="0"/>
          </a:p>
        </p:txBody>
      </p:sp>
      <p:sp>
        <p:nvSpPr>
          <p:cNvPr id="3" name="Content Placeholder 2"/>
          <p:cNvSpPr>
            <a:spLocks noGrp="1"/>
          </p:cNvSpPr>
          <p:nvPr>
            <p:ph idx="1"/>
          </p:nvPr>
        </p:nvSpPr>
        <p:spPr/>
        <p:txBody>
          <a:bodyPr/>
          <a:lstStyle/>
          <a:p>
            <a:pPr>
              <a:buNone/>
            </a:pPr>
            <a:r>
              <a:rPr lang="en-US" sz="2000" dirty="0" smtClean="0"/>
              <a:t>When you want to search in all the files under the current directory and its sub directory. -r option is the one which you need to use. The following example will look for the string “</a:t>
            </a:r>
            <a:r>
              <a:rPr lang="en-US" sz="2000" dirty="0" err="1" smtClean="0"/>
              <a:t>ramesh</a:t>
            </a:r>
            <a:r>
              <a:rPr lang="en-US" sz="2000" dirty="0" smtClean="0"/>
              <a:t>” in all the files in the current directory and all it’s subdirectory.</a:t>
            </a:r>
          </a:p>
          <a:p>
            <a:r>
              <a:rPr lang="en-US" sz="2000" dirty="0" smtClean="0"/>
              <a:t>$ </a:t>
            </a:r>
            <a:r>
              <a:rPr lang="en-US" sz="2000" dirty="0" err="1" smtClean="0"/>
              <a:t>grep</a:t>
            </a:r>
            <a:r>
              <a:rPr lang="en-US" sz="2000" dirty="0" smtClean="0"/>
              <a:t> -r "</a:t>
            </a:r>
            <a:r>
              <a:rPr lang="en-US" sz="2000" dirty="0" err="1" smtClean="0"/>
              <a:t>ramesh</a:t>
            </a:r>
            <a:r>
              <a:rPr lang="en-US" sz="2000" dirty="0" smtClean="0"/>
              <a:t>" *</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Display N lines before match</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a:t>
            </a:r>
            <a:r>
              <a:rPr lang="en-US" sz="2000" dirty="0" smtClean="0"/>
              <a:t>B is the option which prints the specified N lines before the match.</a:t>
            </a:r>
          </a:p>
          <a:p>
            <a:r>
              <a:rPr lang="en-US" sz="2000" dirty="0" smtClean="0"/>
              <a:t>Syntax:</a:t>
            </a:r>
          </a:p>
          <a:p>
            <a:r>
              <a:rPr lang="en-US" sz="2000" dirty="0" err="1" smtClean="0"/>
              <a:t>grep</a:t>
            </a:r>
            <a:r>
              <a:rPr lang="en-US" sz="2000" dirty="0" smtClean="0"/>
              <a:t> -B &lt;N&gt; "string" FILENAME</a:t>
            </a:r>
          </a:p>
          <a:p>
            <a:r>
              <a:rPr lang="en-US" sz="2000" dirty="0" smtClean="0"/>
              <a:t/>
            </a:r>
            <a:br>
              <a:rPr lang="en-US" sz="2000" dirty="0" smtClean="0"/>
            </a:br>
            <a:r>
              <a:rPr lang="en-US" sz="2000" dirty="0" smtClean="0"/>
              <a:t>When you had option to show the N lines after match, you have the -B option for the opposite.</a:t>
            </a:r>
          </a:p>
          <a:p>
            <a:r>
              <a:rPr lang="en-US" sz="2000" dirty="0" smtClean="0"/>
              <a:t>$ </a:t>
            </a:r>
            <a:r>
              <a:rPr lang="en-US" sz="2000" dirty="0" err="1" smtClean="0"/>
              <a:t>grep</a:t>
            </a:r>
            <a:r>
              <a:rPr lang="en-US" sz="2000" dirty="0" smtClean="0"/>
              <a:t> -B 2 "single WORD" </a:t>
            </a:r>
            <a:r>
              <a:rPr lang="en-US" sz="2000" dirty="0" err="1" smtClean="0"/>
              <a:t>demo_text</a:t>
            </a:r>
            <a:endParaRPr lang="en-US" sz="2000" dirty="0" smtClean="0"/>
          </a:p>
          <a:p>
            <a:r>
              <a:rPr lang="en-US" sz="2000" dirty="0" smtClean="0"/>
              <a:t>Example to show the difference between WORD and word</a:t>
            </a:r>
          </a:p>
          <a:p>
            <a:r>
              <a:rPr lang="en-US" sz="2000" dirty="0" smtClean="0"/>
              <a:t> </a:t>
            </a:r>
          </a:p>
          <a:p>
            <a:r>
              <a:rPr lang="en-US" sz="2000" dirty="0" smtClean="0"/>
              <a:t>* 192.168.1.1 - single WORD</a:t>
            </a:r>
          </a:p>
          <a:p>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Invert match using </a:t>
            </a:r>
            <a:r>
              <a:rPr lang="en-US" sz="3200" dirty="0" err="1" smtClean="0"/>
              <a:t>grep</a:t>
            </a:r>
            <a:r>
              <a:rPr lang="en-US" sz="3200" dirty="0" smtClean="0"/>
              <a:t> -v</a:t>
            </a:r>
            <a:br>
              <a:rPr lang="en-US" sz="3200" dirty="0" smtClean="0"/>
            </a:br>
            <a:endParaRPr lang="en-US" sz="3200" dirty="0"/>
          </a:p>
        </p:txBody>
      </p:sp>
      <p:sp>
        <p:nvSpPr>
          <p:cNvPr id="3" name="Content Placeholder 2"/>
          <p:cNvSpPr>
            <a:spLocks noGrp="1"/>
          </p:cNvSpPr>
          <p:nvPr>
            <p:ph idx="1"/>
          </p:nvPr>
        </p:nvSpPr>
        <p:spPr/>
        <p:txBody>
          <a:bodyPr/>
          <a:lstStyle/>
          <a:p>
            <a:r>
              <a:rPr lang="en-US" sz="2000" dirty="0" smtClean="0"/>
              <a:t>You had different options to show the lines matched, to show the lines before match, and to show the lines after match, and to highlight match. So definitely You’d also want the option -v to do invert match.</a:t>
            </a:r>
            <a:br>
              <a:rPr lang="en-US" sz="2000" dirty="0" smtClean="0"/>
            </a:br>
            <a:r>
              <a:rPr lang="en-US" sz="2000" dirty="0" smtClean="0"/>
              <a:t/>
            </a:r>
            <a:br>
              <a:rPr lang="en-US" sz="2000" dirty="0" smtClean="0"/>
            </a:br>
            <a:r>
              <a:rPr lang="en-US" sz="2000" dirty="0" smtClean="0"/>
              <a:t>When you want to display the lines which does not matches the given string/pattern, use the option -v as shown below. This example will display all the lines that did not match the word “go”.</a:t>
            </a:r>
          </a:p>
          <a:p>
            <a:r>
              <a:rPr lang="en-US" sz="2000" dirty="0" smtClean="0"/>
              <a:t>$ </a:t>
            </a:r>
            <a:r>
              <a:rPr lang="en-US" sz="2000" dirty="0" err="1" smtClean="0"/>
              <a:t>grep</a:t>
            </a:r>
            <a:r>
              <a:rPr lang="en-US" sz="2000" dirty="0" smtClean="0"/>
              <a:t> -v "go" </a:t>
            </a:r>
            <a:r>
              <a:rPr lang="en-US" sz="2000" dirty="0" err="1" smtClean="0"/>
              <a:t>demo_text</a:t>
            </a:r>
            <a:endParaRPr lang="en-US" sz="2000" dirty="0" smtClean="0"/>
          </a:p>
          <a:p>
            <a:r>
              <a:rPr lang="en-US" sz="2000" dirty="0" smtClean="0"/>
              <a:t>4. Vim Word Navigation</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command</a:t>
            </a:r>
            <a:endParaRPr lang="en-US" dirty="0"/>
          </a:p>
        </p:txBody>
      </p:sp>
      <p:sp>
        <p:nvSpPr>
          <p:cNvPr id="3" name="Content Placeholder 2"/>
          <p:cNvSpPr>
            <a:spLocks noGrp="1"/>
          </p:cNvSpPr>
          <p:nvPr>
            <p:ph idx="1"/>
          </p:nvPr>
        </p:nvSpPr>
        <p:spPr>
          <a:xfrm>
            <a:off x="457200" y="1447800"/>
            <a:ext cx="8229600" cy="4678363"/>
          </a:xfrm>
        </p:spPr>
        <p:txBody>
          <a:bodyPr/>
          <a:lstStyle/>
          <a:p>
            <a:r>
              <a:rPr lang="en-IN" dirty="0" smtClean="0"/>
              <a:t>The Linux find command is a very useful and handy command to search for files from the command line. It can be used to find files based on various search </a:t>
            </a:r>
            <a:r>
              <a:rPr lang="en-IN" dirty="0" err="1" smtClean="0"/>
              <a:t>criterias</a:t>
            </a:r>
            <a:r>
              <a:rPr lang="en-IN" dirty="0" smtClean="0"/>
              <a:t> like permissions, user ownership, modification date/time, size etc. In this post we shall learn to use the find command along with various options that it supports. </a:t>
            </a:r>
            <a:endParaRPr lang="en-US" dirty="0" smtClean="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example</a:t>
            </a:r>
            <a:endParaRPr lang="en-US" dirty="0"/>
          </a:p>
        </p:txBody>
      </p:sp>
      <p:sp>
        <p:nvSpPr>
          <p:cNvPr id="3" name="Content Placeholder 2"/>
          <p:cNvSpPr>
            <a:spLocks noGrp="1"/>
          </p:cNvSpPr>
          <p:nvPr>
            <p:ph idx="1"/>
          </p:nvPr>
        </p:nvSpPr>
        <p:spPr/>
        <p:txBody>
          <a:bodyPr/>
          <a:lstStyle/>
          <a:p>
            <a:r>
              <a:rPr lang="en-IN" sz="2000" dirty="0" smtClean="0"/>
              <a:t>The basic syntax of the find command looks like this</a:t>
            </a:r>
            <a:endParaRPr lang="en-US" sz="2000" dirty="0" smtClean="0"/>
          </a:p>
          <a:p>
            <a:r>
              <a:rPr lang="en-IN" sz="2000" dirty="0" smtClean="0"/>
              <a:t>$ find location comparison-criteria search-term</a:t>
            </a:r>
            <a:endParaRPr lang="en-US" sz="2000" dirty="0" smtClean="0"/>
          </a:p>
          <a:p>
            <a:r>
              <a:rPr lang="en-IN" sz="2000" dirty="0" smtClean="0"/>
              <a:t>Basic examples</a:t>
            </a:r>
            <a:endParaRPr lang="en-US" sz="2000" dirty="0" smtClean="0"/>
          </a:p>
          <a:p>
            <a:r>
              <a:rPr lang="en-IN" sz="2000" dirty="0" smtClean="0"/>
              <a:t>1. List all files in current and sub directories</a:t>
            </a:r>
            <a:endParaRPr lang="en-US" sz="2000" dirty="0" smtClean="0"/>
          </a:p>
          <a:p>
            <a:r>
              <a:rPr lang="en-IN" sz="2000" dirty="0" smtClean="0"/>
              <a:t>This command lists out all the files in the current directory as well as the subdirectories in the current directory.</a:t>
            </a:r>
            <a:endParaRPr lang="en-US" sz="2000" dirty="0" smtClean="0"/>
          </a:p>
          <a:p>
            <a:r>
              <a:rPr lang="en-IN" sz="2000" dirty="0" smtClean="0"/>
              <a:t>$ find</a:t>
            </a:r>
            <a:endParaRPr lang="en-US" sz="2000" dirty="0" smtClean="0"/>
          </a:p>
          <a:p>
            <a:r>
              <a:rPr lang="en-IN" sz="2000" dirty="0" smtClean="0"/>
              <a:t>.</a:t>
            </a:r>
            <a:endParaRPr lang="en-US" sz="2000" dirty="0" smtClean="0"/>
          </a:p>
          <a:p>
            <a:r>
              <a:rPr lang="en-IN" sz="2000" dirty="0" smtClean="0"/>
              <a:t>./abc.txt</a:t>
            </a:r>
            <a:endParaRPr lang="en-US" sz="2000" dirty="0" smtClean="0"/>
          </a:p>
          <a:p>
            <a:r>
              <a:rPr lang="en-IN" sz="2000" dirty="0" smtClean="0"/>
              <a:t>./</a:t>
            </a:r>
            <a:r>
              <a:rPr lang="en-IN" sz="2000" dirty="0" err="1" smtClean="0"/>
              <a:t>subdir</a:t>
            </a:r>
            <a:endParaRPr lang="en-US" sz="2000" dirty="0" smtClean="0"/>
          </a:p>
          <a:p>
            <a:r>
              <a:rPr lang="en-IN" sz="2000" dirty="0" smtClean="0"/>
              <a:t>./</a:t>
            </a:r>
            <a:r>
              <a:rPr lang="en-IN" sz="2000" dirty="0" err="1" smtClean="0"/>
              <a:t>subdir</a:t>
            </a:r>
            <a:r>
              <a:rPr lang="en-IN" sz="2000" dirty="0" smtClean="0"/>
              <a:t>/how.php</a:t>
            </a:r>
            <a:endParaRPr lang="en-US" sz="2000" dirty="0" smtClean="0"/>
          </a:p>
          <a:p>
            <a:r>
              <a:rPr lang="en-IN" sz="2000" dirty="0" smtClean="0"/>
              <a:t>./cool.php</a:t>
            </a:r>
            <a:endParaRPr lang="en-US" sz="2000" dirty="0" smtClean="0"/>
          </a:p>
          <a:p>
            <a:endParaRPr 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IN" sz="2000" b="1" dirty="0" smtClean="0"/>
              <a:t>2.Search specific directory or path</a:t>
            </a:r>
            <a:endParaRPr lang="en-US" sz="2000" b="1" dirty="0" smtClean="0"/>
          </a:p>
          <a:p>
            <a:pPr>
              <a:buNone/>
            </a:pPr>
            <a:r>
              <a:rPr lang="en-IN" sz="2000" dirty="0" smtClean="0"/>
              <a:t>The following command will look for files in the test directory in the current directory. Lists out all files by default.</a:t>
            </a:r>
            <a:endParaRPr lang="en-US" sz="2000" dirty="0" smtClean="0"/>
          </a:p>
          <a:p>
            <a:pPr>
              <a:buNone/>
            </a:pPr>
            <a:r>
              <a:rPr lang="en-IN" sz="2000" dirty="0" smtClean="0"/>
              <a:t>$ find ./test</a:t>
            </a:r>
            <a:endParaRPr lang="en-US" sz="2000" dirty="0" smtClean="0"/>
          </a:p>
          <a:p>
            <a:pPr>
              <a:buNone/>
            </a:pPr>
            <a:r>
              <a:rPr lang="en-IN" sz="2000" dirty="0" smtClean="0"/>
              <a:t>./test</a:t>
            </a:r>
            <a:endParaRPr lang="en-US" sz="2000" dirty="0" smtClean="0"/>
          </a:p>
          <a:p>
            <a:pPr>
              <a:buNone/>
            </a:pPr>
            <a:r>
              <a:rPr lang="en-IN" sz="2000" dirty="0" smtClean="0"/>
              <a:t>./test/abc.txt</a:t>
            </a:r>
            <a:endParaRPr lang="en-US" sz="2000" dirty="0" smtClean="0"/>
          </a:p>
          <a:p>
            <a:pPr>
              <a:buNone/>
            </a:pPr>
            <a:r>
              <a:rPr lang="en-IN" sz="2000" dirty="0" smtClean="0"/>
              <a:t>./test/</a:t>
            </a:r>
            <a:r>
              <a:rPr lang="en-IN" sz="2000" dirty="0" err="1" smtClean="0"/>
              <a:t>subdir</a:t>
            </a:r>
            <a:endParaRPr lang="en-US" sz="2000" dirty="0" smtClean="0"/>
          </a:p>
          <a:p>
            <a:pPr>
              <a:buNone/>
            </a:pPr>
            <a:r>
              <a:rPr lang="en-IN" sz="2000" dirty="0" smtClean="0"/>
              <a:t>./test/</a:t>
            </a:r>
            <a:r>
              <a:rPr lang="en-IN" sz="2000" dirty="0" err="1" smtClean="0"/>
              <a:t>subdir</a:t>
            </a:r>
            <a:r>
              <a:rPr lang="en-IN" sz="2000" dirty="0" smtClean="0"/>
              <a:t>/how.php</a:t>
            </a:r>
            <a:endParaRPr lang="en-US" sz="2000" dirty="0" smtClean="0"/>
          </a:p>
          <a:p>
            <a:pPr>
              <a:buNone/>
            </a:pPr>
            <a:r>
              <a:rPr lang="en-IN" sz="2000" dirty="0" smtClean="0"/>
              <a:t>./test/cool.php</a:t>
            </a:r>
            <a:endParaRPr lang="en-US" sz="2000" dirty="0" smtClean="0"/>
          </a:p>
          <a:p>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The following command searches for files by their name.</a:t>
            </a:r>
            <a:endParaRPr lang="en-US" dirty="0" smtClean="0"/>
          </a:p>
          <a:p>
            <a:pPr>
              <a:buNone/>
            </a:pPr>
            <a:r>
              <a:rPr lang="en-IN" sz="2000" dirty="0" smtClean="0"/>
              <a:t>$ find ./test -name "abc.txt"</a:t>
            </a:r>
            <a:endParaRPr lang="en-US" sz="2000" dirty="0" smtClean="0"/>
          </a:p>
          <a:p>
            <a:pPr>
              <a:buNone/>
            </a:pPr>
            <a:r>
              <a:rPr lang="en-IN" sz="2000" dirty="0" smtClean="0"/>
              <a:t>./test/abc.txt</a:t>
            </a:r>
            <a:endParaRPr lang="en-US" sz="2000" dirty="0" smtClean="0"/>
          </a:p>
          <a:p>
            <a:pPr>
              <a:buNone/>
            </a:pPr>
            <a:r>
              <a:rPr lang="en-IN" sz="2000" dirty="0" smtClean="0"/>
              <a:t>We can also use wildcards</a:t>
            </a:r>
            <a:endParaRPr lang="en-US" sz="2000" dirty="0" smtClean="0"/>
          </a:p>
          <a:p>
            <a:pPr>
              <a:buNone/>
            </a:pPr>
            <a:r>
              <a:rPr lang="en-IN" sz="2000" dirty="0" smtClean="0"/>
              <a:t>$ find ./test -name "*.php"</a:t>
            </a:r>
            <a:endParaRPr lang="en-US" sz="2000" dirty="0" smtClean="0"/>
          </a:p>
          <a:p>
            <a:pPr>
              <a:buNone/>
            </a:pPr>
            <a:r>
              <a:rPr lang="en-IN" sz="2000" dirty="0" smtClean="0"/>
              <a:t>./test/</a:t>
            </a:r>
            <a:r>
              <a:rPr lang="en-IN" sz="2000" dirty="0" err="1" smtClean="0"/>
              <a:t>subdir</a:t>
            </a:r>
            <a:r>
              <a:rPr lang="en-IN" sz="2000" dirty="0" smtClean="0"/>
              <a:t>/how.php</a:t>
            </a:r>
            <a:endParaRPr lang="en-US" sz="2000" dirty="0" smtClean="0"/>
          </a:p>
          <a:p>
            <a:pPr>
              <a:buNone/>
            </a:pPr>
            <a:r>
              <a:rPr lang="en-IN" sz="2000" dirty="0" smtClean="0"/>
              <a:t>./test/cool.php</a:t>
            </a:r>
            <a:endParaRPr lang="en-US" sz="20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600" dirty="0" smtClean="0"/>
              <a:t>Responsibilities</a:t>
            </a:r>
            <a:r>
              <a:rPr lang="en-US" dirty="0" smtClean="0"/>
              <a:t> of LINUX</a:t>
            </a:r>
            <a:endParaRPr lang="en-IN" dirty="0"/>
          </a:p>
        </p:txBody>
      </p:sp>
      <p:sp>
        <p:nvSpPr>
          <p:cNvPr id="3" name="Content Placeholder 2"/>
          <p:cNvSpPr>
            <a:spLocks noGrp="1"/>
          </p:cNvSpPr>
          <p:nvPr>
            <p:ph idx="1"/>
          </p:nvPr>
        </p:nvSpPr>
        <p:spPr>
          <a:xfrm>
            <a:off x="395536" y="1340768"/>
            <a:ext cx="8291264" cy="5256584"/>
          </a:xfrm>
        </p:spPr>
        <p:txBody>
          <a:bodyPr/>
          <a:lstStyle/>
          <a:p>
            <a:pPr>
              <a:buNone/>
            </a:pPr>
            <a:r>
              <a:rPr lang="en-US" sz="2400" dirty="0" smtClean="0"/>
              <a:t>The Linux Operating System is responsible for the following functions</a:t>
            </a:r>
            <a:endParaRPr lang="en-IN" sz="2400" dirty="0" smtClean="0"/>
          </a:p>
          <a:p>
            <a:pPr lvl="0"/>
            <a:r>
              <a:rPr lang="en-US" sz="2400" dirty="0" smtClean="0"/>
              <a:t>Process management using processes and threads </a:t>
            </a:r>
            <a:endParaRPr lang="en-IN" sz="2400" dirty="0" smtClean="0"/>
          </a:p>
          <a:p>
            <a:pPr lvl="0"/>
            <a:r>
              <a:rPr lang="en-US" sz="2400" dirty="0" smtClean="0"/>
              <a:t>Inter-process communication </a:t>
            </a:r>
            <a:endParaRPr lang="en-IN" sz="2400" dirty="0" smtClean="0"/>
          </a:p>
          <a:p>
            <a:pPr lvl="0"/>
            <a:r>
              <a:rPr lang="en-US" sz="2400" dirty="0" smtClean="0"/>
              <a:t>Memory management </a:t>
            </a:r>
          </a:p>
          <a:p>
            <a:pPr lvl="0"/>
            <a:r>
              <a:rPr lang="en-US" sz="2400" dirty="0" smtClean="0"/>
              <a:t>Device management using device drivers </a:t>
            </a:r>
            <a:endParaRPr lang="en-IN" sz="2400" dirty="0" smtClean="0"/>
          </a:p>
          <a:p>
            <a:pPr lvl="0"/>
            <a:r>
              <a:rPr lang="en-US" sz="2400" dirty="0" smtClean="0"/>
              <a:t>File systems </a:t>
            </a:r>
            <a:endParaRPr lang="en-IN" sz="2400" dirty="0" smtClean="0"/>
          </a:p>
          <a:p>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Ignore the case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IN" sz="2000" dirty="0" smtClean="0"/>
              <a:t>It is often useful to ignore the case when searching for file names. To ignore the case, just use the "</a:t>
            </a:r>
            <a:r>
              <a:rPr lang="en-IN" sz="2000" dirty="0" err="1" smtClean="0"/>
              <a:t>iname</a:t>
            </a:r>
            <a:r>
              <a:rPr lang="en-IN" sz="2000" dirty="0" smtClean="0"/>
              <a:t>" option instead of the "name" option.</a:t>
            </a:r>
            <a:endParaRPr lang="en-US" sz="2000" dirty="0" smtClean="0"/>
          </a:p>
          <a:p>
            <a:pPr>
              <a:buNone/>
            </a:pPr>
            <a:r>
              <a:rPr lang="en-IN" sz="2000" dirty="0" smtClean="0"/>
              <a:t>$ find ./test -</a:t>
            </a:r>
            <a:r>
              <a:rPr lang="en-IN" sz="2000" dirty="0" err="1" smtClean="0"/>
              <a:t>iname</a:t>
            </a:r>
            <a:r>
              <a:rPr lang="en-IN" sz="2000" dirty="0" smtClean="0"/>
              <a:t> "*.</a:t>
            </a:r>
            <a:r>
              <a:rPr lang="en-IN" sz="2000" dirty="0" err="1" smtClean="0"/>
              <a:t>Php</a:t>
            </a:r>
            <a:r>
              <a:rPr lang="en-IN" sz="2000" dirty="0" smtClean="0"/>
              <a:t>"</a:t>
            </a:r>
            <a:endParaRPr lang="en-US" sz="2000" dirty="0" smtClean="0"/>
          </a:p>
          <a:p>
            <a:pPr>
              <a:buNone/>
            </a:pPr>
            <a:r>
              <a:rPr lang="en-IN" sz="2000" dirty="0" smtClean="0"/>
              <a:t>./test/</a:t>
            </a:r>
            <a:r>
              <a:rPr lang="en-IN" sz="2000" dirty="0" err="1" smtClean="0"/>
              <a:t>subdir</a:t>
            </a:r>
            <a:r>
              <a:rPr lang="en-IN" sz="2000" dirty="0" smtClean="0"/>
              <a:t>/how.php</a:t>
            </a:r>
            <a:endParaRPr lang="en-US" sz="2000" dirty="0" smtClean="0"/>
          </a:p>
          <a:p>
            <a:pPr>
              <a:buNone/>
            </a:pPr>
            <a:r>
              <a:rPr lang="en-IN" sz="2000" dirty="0" smtClean="0"/>
              <a:t>./test/cool.php</a:t>
            </a:r>
            <a:endParaRPr lang="en-US" sz="2000" dirty="0" smtClean="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Combine multiple search </a:t>
            </a:r>
            <a:r>
              <a:rPr lang="en-IN" dirty="0" err="1" smtClean="0"/>
              <a:t>criterias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IN" sz="2000" dirty="0" smtClean="0"/>
              <a:t>It is possible to use multiple </a:t>
            </a:r>
            <a:r>
              <a:rPr lang="en-IN" sz="2000" dirty="0" err="1" smtClean="0"/>
              <a:t>criterias</a:t>
            </a:r>
            <a:r>
              <a:rPr lang="en-IN" sz="2000" dirty="0" smtClean="0"/>
              <a:t> when specifying name and inverting. For example</a:t>
            </a:r>
            <a:endParaRPr lang="en-US" sz="2000" dirty="0" smtClean="0"/>
          </a:p>
          <a:p>
            <a:pPr>
              <a:buNone/>
            </a:pPr>
            <a:r>
              <a:rPr lang="en-IN" sz="2000" dirty="0" smtClean="0"/>
              <a:t>$ find ./test -name '</a:t>
            </a:r>
            <a:r>
              <a:rPr lang="en-IN" sz="2000" dirty="0" err="1" smtClean="0"/>
              <a:t>abc</a:t>
            </a:r>
            <a:r>
              <a:rPr lang="en-IN" sz="2000" dirty="0" smtClean="0"/>
              <a:t>*' ! -name '*.php'</a:t>
            </a:r>
            <a:endParaRPr lang="en-US" sz="2000" dirty="0" smtClean="0"/>
          </a:p>
          <a:p>
            <a:pPr>
              <a:buNone/>
            </a:pPr>
            <a:r>
              <a:rPr lang="en-IN" sz="2000" dirty="0" smtClean="0"/>
              <a:t>./test/abc.txt</a:t>
            </a:r>
            <a:endParaRPr lang="en-US" sz="2000" dirty="0" smtClean="0"/>
          </a:p>
          <a:p>
            <a:pPr>
              <a:buNone/>
            </a:pPr>
            <a:r>
              <a:rPr lang="en-IN" sz="2000" dirty="0" smtClean="0"/>
              <a:t>./test/</a:t>
            </a:r>
            <a:r>
              <a:rPr lang="en-IN" sz="2000" dirty="0" err="1" smtClean="0"/>
              <a:t>abc</a:t>
            </a:r>
            <a:endParaRPr lang="en-US" sz="2000" dirty="0" smtClean="0"/>
          </a:p>
          <a:p>
            <a:pPr>
              <a:buNone/>
            </a:pPr>
            <a:r>
              <a:rPr lang="en-IN" sz="2000" dirty="0" smtClean="0"/>
              <a:t>The above find command looks for files that begin with </a:t>
            </a:r>
            <a:r>
              <a:rPr lang="en-IN" sz="2000" dirty="0" err="1" smtClean="0"/>
              <a:t>abc</a:t>
            </a:r>
            <a:r>
              <a:rPr lang="en-IN" sz="2000" dirty="0" smtClean="0"/>
              <a:t> in their names and do not have a </a:t>
            </a:r>
            <a:r>
              <a:rPr lang="en-IN" sz="2000" dirty="0" err="1" smtClean="0"/>
              <a:t>php</a:t>
            </a:r>
            <a:r>
              <a:rPr lang="en-IN" sz="2000" dirty="0" smtClean="0"/>
              <a:t> extension. This is an example of how powerful search expressions can be build with the find command.</a:t>
            </a:r>
            <a:endParaRPr lang="en-US" sz="2000"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 operator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sz="2000" dirty="0" smtClean="0"/>
              <a:t>When using multiple name </a:t>
            </a:r>
            <a:r>
              <a:rPr lang="en-IN" sz="2000" dirty="0" err="1" smtClean="0"/>
              <a:t>criterias</a:t>
            </a:r>
            <a:r>
              <a:rPr lang="en-IN" sz="2000" dirty="0" smtClean="0"/>
              <a:t>, the find command would combine them with AND operator, which means that only those files which satisfy all </a:t>
            </a:r>
            <a:r>
              <a:rPr lang="en-IN" sz="2000" dirty="0" err="1" smtClean="0"/>
              <a:t>criterias</a:t>
            </a:r>
            <a:r>
              <a:rPr lang="en-IN" sz="2000" dirty="0" smtClean="0"/>
              <a:t> will be matched. However if we need to perform an OR based matching then the find command has the "o" switch.</a:t>
            </a:r>
            <a:endParaRPr lang="en-US" sz="2000" dirty="0" smtClean="0"/>
          </a:p>
          <a:p>
            <a:r>
              <a:rPr lang="en-IN" sz="2000" dirty="0" smtClean="0"/>
              <a:t>$ find -name '*.php' -o -name '*.txt'</a:t>
            </a:r>
            <a:endParaRPr lang="en-US" sz="2000" dirty="0" smtClean="0"/>
          </a:p>
          <a:p>
            <a:r>
              <a:rPr lang="en-IN" sz="2000" dirty="0" smtClean="0"/>
              <a:t>./abc.txt</a:t>
            </a:r>
            <a:endParaRPr lang="en-US" sz="2000" dirty="0" smtClean="0"/>
          </a:p>
          <a:p>
            <a:r>
              <a:rPr lang="en-IN" sz="2000" dirty="0" smtClean="0"/>
              <a:t>./</a:t>
            </a:r>
            <a:r>
              <a:rPr lang="en-IN" sz="2000" dirty="0" err="1" smtClean="0"/>
              <a:t>subdir</a:t>
            </a:r>
            <a:r>
              <a:rPr lang="en-IN" sz="2000" dirty="0" smtClean="0"/>
              <a:t>/how.php</a:t>
            </a:r>
            <a:endParaRPr lang="en-US" sz="2000" dirty="0" smtClean="0"/>
          </a:p>
          <a:p>
            <a:r>
              <a:rPr lang="en-IN" sz="2000" dirty="0" smtClean="0"/>
              <a:t>./abc.php</a:t>
            </a:r>
            <a:endParaRPr lang="en-US" sz="2000" dirty="0" smtClean="0"/>
          </a:p>
          <a:p>
            <a:r>
              <a:rPr lang="en-IN" sz="2000" dirty="0" smtClean="0"/>
              <a:t>./cool.php</a:t>
            </a:r>
            <a:endParaRPr lang="en-US" sz="2000" dirty="0" smtClean="0"/>
          </a:p>
          <a:p>
            <a:endParaRPr 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Filtering by Time and Size</a:t>
            </a:r>
            <a:br>
              <a:rPr lang="en-US" sz="3200" dirty="0" smtClean="0"/>
            </a:br>
            <a:endParaRPr lang="en-US" sz="3200" dirty="0"/>
          </a:p>
        </p:txBody>
      </p:sp>
      <p:sp>
        <p:nvSpPr>
          <p:cNvPr id="3" name="Content Placeholder 2"/>
          <p:cNvSpPr>
            <a:spLocks noGrp="1"/>
          </p:cNvSpPr>
          <p:nvPr>
            <p:ph idx="1"/>
          </p:nvPr>
        </p:nvSpPr>
        <p:spPr>
          <a:xfrm>
            <a:off x="457200" y="1295400"/>
            <a:ext cx="8229600" cy="4830763"/>
          </a:xfrm>
        </p:spPr>
        <p:txBody>
          <a:bodyPr/>
          <a:lstStyle/>
          <a:p>
            <a:r>
              <a:rPr lang="en-US" sz="1800" dirty="0" smtClean="0"/>
              <a:t>Find gives you a variety of ways to filter results by size and time.</a:t>
            </a:r>
          </a:p>
          <a:p>
            <a:r>
              <a:rPr lang="en-US" sz="1800" b="1" dirty="0" smtClean="0"/>
              <a:t>Size</a:t>
            </a:r>
          </a:p>
          <a:p>
            <a:r>
              <a:rPr lang="en-US" sz="1800" dirty="0" smtClean="0"/>
              <a:t>You can filter by size with the use of the "-size" parameter.</a:t>
            </a:r>
          </a:p>
          <a:p>
            <a:r>
              <a:rPr lang="en-US" sz="1800" dirty="0" smtClean="0"/>
              <a:t>We add a suffix on the end of our value that specifies how we are counting. These are some popular options:</a:t>
            </a:r>
          </a:p>
          <a:p>
            <a:r>
              <a:rPr lang="en-US" sz="1800" b="1" dirty="0" smtClean="0"/>
              <a:t>c</a:t>
            </a:r>
            <a:r>
              <a:rPr lang="en-US" sz="1800" dirty="0" smtClean="0"/>
              <a:t>: bytes</a:t>
            </a:r>
          </a:p>
          <a:p>
            <a:r>
              <a:rPr lang="en-US" sz="1800" b="1" dirty="0" smtClean="0"/>
              <a:t>k</a:t>
            </a:r>
            <a:r>
              <a:rPr lang="en-US" sz="1800" dirty="0" smtClean="0"/>
              <a:t>: Kilobytes</a:t>
            </a:r>
          </a:p>
          <a:p>
            <a:r>
              <a:rPr lang="en-US" sz="1800" b="1" dirty="0" smtClean="0"/>
              <a:t>M</a:t>
            </a:r>
            <a:r>
              <a:rPr lang="en-US" sz="1800" dirty="0" smtClean="0"/>
              <a:t>: Megabytes</a:t>
            </a:r>
          </a:p>
          <a:p>
            <a:r>
              <a:rPr lang="en-US" sz="1800" b="1" dirty="0" smtClean="0"/>
              <a:t>G</a:t>
            </a:r>
            <a:r>
              <a:rPr lang="en-US" sz="1800" dirty="0" smtClean="0"/>
              <a:t>: Gigabytes</a:t>
            </a:r>
          </a:p>
          <a:p>
            <a:r>
              <a:rPr lang="en-US" sz="1800" b="1" dirty="0" smtClean="0"/>
              <a:t>b</a:t>
            </a:r>
            <a:r>
              <a:rPr lang="en-US" sz="1800" dirty="0" smtClean="0"/>
              <a:t>: 512-byte blocks</a:t>
            </a:r>
          </a:p>
          <a:p>
            <a:r>
              <a:rPr lang="en-US" sz="1800" dirty="0" smtClean="0"/>
              <a:t>To find all files that are exactly 50 bytes, type:</a:t>
            </a:r>
          </a:p>
          <a:p>
            <a:r>
              <a:rPr lang="en-US" sz="1800" dirty="0" smtClean="0"/>
              <a:t>find / -size 50c To find all files less than 50 bytes, we can use this form instead:</a:t>
            </a:r>
          </a:p>
          <a:p>
            <a:r>
              <a:rPr lang="en-US" sz="1800" dirty="0" smtClean="0"/>
              <a:t>find / -size -50c To Find all files more than 700 Megabytes, we can use this command:</a:t>
            </a:r>
          </a:p>
          <a:p>
            <a:r>
              <a:rPr lang="en-US" sz="1800" dirty="0" smtClean="0"/>
              <a:t>find / -size +700M </a:t>
            </a:r>
            <a:endParaRPr lang="en-US"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Time</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Linux stores time data about access times, modification times, and change times.</a:t>
            </a:r>
          </a:p>
          <a:p>
            <a:r>
              <a:rPr lang="en-US" b="1" dirty="0" smtClean="0"/>
              <a:t>Access Time</a:t>
            </a:r>
            <a:r>
              <a:rPr lang="en-US" dirty="0" smtClean="0"/>
              <a:t>: Last time a file was read or written to.</a:t>
            </a:r>
          </a:p>
          <a:p>
            <a:r>
              <a:rPr lang="en-US" b="1" dirty="0" smtClean="0"/>
              <a:t>Modification Time</a:t>
            </a:r>
            <a:r>
              <a:rPr lang="en-US" dirty="0" smtClean="0"/>
              <a:t>: Last time the contents of the file were modified.</a:t>
            </a:r>
          </a:p>
          <a:p>
            <a:r>
              <a:rPr lang="en-US" b="1" dirty="0" smtClean="0"/>
              <a:t>Change Time</a:t>
            </a:r>
            <a:r>
              <a:rPr lang="en-US" dirty="0" smtClean="0"/>
              <a:t>: Last time the file's </a:t>
            </a:r>
            <a:r>
              <a:rPr lang="en-US" dirty="0" err="1" smtClean="0"/>
              <a:t>inode</a:t>
            </a:r>
            <a:r>
              <a:rPr lang="en-US" dirty="0" smtClean="0"/>
              <a:t> meta-data was changed.</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2400" dirty="0" smtClean="0"/>
              <a:t>To find files that have a modification time of a day ago, </a:t>
            </a:r>
            <a:r>
              <a:rPr lang="en-US" dirty="0" smtClean="0"/>
              <a:t>type:</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lstStyle/>
          <a:p>
            <a:r>
              <a:rPr lang="en-US" sz="2000" dirty="0" smtClean="0"/>
              <a:t>find / -</a:t>
            </a:r>
            <a:r>
              <a:rPr lang="en-US" sz="2000" dirty="0" err="1" smtClean="0"/>
              <a:t>mtime</a:t>
            </a:r>
            <a:r>
              <a:rPr lang="en-US" sz="2000" dirty="0" smtClean="0"/>
              <a:t> 1 If we want files that were accessed in less than a day ago, we can type:</a:t>
            </a:r>
          </a:p>
          <a:p>
            <a:r>
              <a:rPr lang="en-US" sz="2000" dirty="0" smtClean="0"/>
              <a:t>find / -</a:t>
            </a:r>
            <a:r>
              <a:rPr lang="en-US" sz="2000" dirty="0" err="1" smtClean="0"/>
              <a:t>atime</a:t>
            </a:r>
            <a:r>
              <a:rPr lang="en-US" sz="2000" dirty="0" smtClean="0"/>
              <a:t> -1 To get files that last had their meta information changed more than 3 days ago, type:</a:t>
            </a:r>
          </a:p>
          <a:p>
            <a:r>
              <a:rPr lang="en-US" sz="2000" dirty="0" smtClean="0"/>
              <a:t>find / -</a:t>
            </a:r>
            <a:r>
              <a:rPr lang="en-US" sz="2000" dirty="0" err="1" smtClean="0"/>
              <a:t>ctime</a:t>
            </a:r>
            <a:r>
              <a:rPr lang="en-US" sz="2000" dirty="0" smtClean="0"/>
              <a:t> +3 There are also some companion parameters we can use to specify minutes instead of days:</a:t>
            </a:r>
          </a:p>
          <a:p>
            <a:r>
              <a:rPr lang="en-US" sz="2000" dirty="0" smtClean="0"/>
              <a:t>find / -</a:t>
            </a:r>
            <a:r>
              <a:rPr lang="en-US" sz="2000" dirty="0" err="1" smtClean="0"/>
              <a:t>mmin</a:t>
            </a:r>
            <a:r>
              <a:rPr lang="en-US" sz="2000" dirty="0" smtClean="0"/>
              <a:t> -1 This will give the files that have been modified type the system in the last minute.</a:t>
            </a:r>
          </a:p>
          <a:p>
            <a:r>
              <a:rPr lang="en-US" sz="2000" dirty="0" smtClean="0"/>
              <a:t>Find can also do comparisons against a reference file and return those that are newer:</a:t>
            </a:r>
          </a:p>
          <a:p>
            <a:r>
              <a:rPr lang="en-US" sz="2000" dirty="0" smtClean="0"/>
              <a:t>find / -newer </a:t>
            </a:r>
            <a:r>
              <a:rPr lang="en-US" sz="2000" dirty="0" err="1" smtClean="0"/>
              <a:t>myfile</a:t>
            </a:r>
            <a:r>
              <a:rPr lang="en-US" sz="2000" dirty="0" smtClean="0"/>
              <a:t> </a:t>
            </a: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Maxdepth</a:t>
            </a:r>
            <a:endParaRPr lang="en-US" dirty="0"/>
          </a:p>
        </p:txBody>
      </p:sp>
      <p:sp>
        <p:nvSpPr>
          <p:cNvPr id="3" name="Content Placeholder 2"/>
          <p:cNvSpPr>
            <a:spLocks noGrp="1"/>
          </p:cNvSpPr>
          <p:nvPr>
            <p:ph idx="1"/>
          </p:nvPr>
        </p:nvSpPr>
        <p:spPr/>
        <p:txBody>
          <a:bodyPr/>
          <a:lstStyle/>
          <a:p>
            <a:r>
              <a:rPr lang="en-US" dirty="0" smtClean="0"/>
              <a:t>You can specify the maximum depth of the search under the top-level search directory:</a:t>
            </a:r>
          </a:p>
          <a:p>
            <a:r>
              <a:rPr lang="en-US" dirty="0" smtClean="0"/>
              <a:t>find -</a:t>
            </a:r>
            <a:r>
              <a:rPr lang="en-US" dirty="0" err="1" smtClean="0"/>
              <a:t>maxdepth</a:t>
            </a:r>
            <a:r>
              <a:rPr lang="en-US" dirty="0" smtClean="0"/>
              <a:t> num -name query To find "file1" only in the "level1" directories and above, you can specify a max depth of 2 (1 for the top-level directory, and 1 for the level1 directories):</a:t>
            </a:r>
          </a:p>
          <a:p>
            <a:r>
              <a:rPr lang="en-US" dirty="0" smtClean="0"/>
              <a:t>find -</a:t>
            </a:r>
            <a:r>
              <a:rPr lang="en-US" dirty="0" err="1" smtClean="0"/>
              <a:t>maxdepth</a:t>
            </a:r>
            <a:r>
              <a:rPr lang="en-US" dirty="0" smtClean="0"/>
              <a:t> 2 -name file1 </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Awk</a:t>
            </a:r>
            <a:r>
              <a:rPr lang="en-US" dirty="0" smtClean="0"/>
              <a:t> command</a:t>
            </a:r>
            <a:endParaRPr lang="en-US" dirty="0"/>
          </a:p>
        </p:txBody>
      </p:sp>
      <p:sp>
        <p:nvSpPr>
          <p:cNvPr id="3" name="Content Placeholder 2"/>
          <p:cNvSpPr>
            <a:spLocks noGrp="1"/>
          </p:cNvSpPr>
          <p:nvPr>
            <p:ph idx="1"/>
          </p:nvPr>
        </p:nvSpPr>
        <p:spPr/>
        <p:txBody>
          <a:bodyPr/>
          <a:lstStyle/>
          <a:p>
            <a:r>
              <a:rPr lang="en-US" sz="2000" dirty="0" err="1" smtClean="0"/>
              <a:t>Awk</a:t>
            </a:r>
            <a:r>
              <a:rPr lang="en-US" sz="2000" dirty="0" smtClean="0"/>
              <a:t> is a programming language which allows easy manipulation of structured data and the generation of formatted reports. </a:t>
            </a:r>
            <a:r>
              <a:rPr lang="en-US" sz="2000" dirty="0" err="1" smtClean="0"/>
              <a:t>Awk</a:t>
            </a:r>
            <a:r>
              <a:rPr lang="en-US" sz="2000" dirty="0" smtClean="0"/>
              <a:t> stands for the names of its authors “</a:t>
            </a:r>
            <a:r>
              <a:rPr lang="en-US" sz="2000" b="1" dirty="0" err="1" smtClean="0"/>
              <a:t>A</a:t>
            </a:r>
            <a:r>
              <a:rPr lang="en-US" sz="2000" dirty="0" err="1" smtClean="0"/>
              <a:t>ho</a:t>
            </a:r>
            <a:r>
              <a:rPr lang="en-US" sz="2000" dirty="0" smtClean="0"/>
              <a:t>, </a:t>
            </a:r>
            <a:r>
              <a:rPr lang="en-US" sz="2000" b="1" dirty="0" smtClean="0"/>
              <a:t>W</a:t>
            </a:r>
            <a:r>
              <a:rPr lang="en-US" sz="2000" dirty="0" smtClean="0"/>
              <a:t>einberger, and </a:t>
            </a:r>
            <a:r>
              <a:rPr lang="en-US" sz="2000" b="1" dirty="0" smtClean="0"/>
              <a:t>K</a:t>
            </a:r>
            <a:r>
              <a:rPr lang="en-US" sz="2000" dirty="0" smtClean="0"/>
              <a:t>ernighan”</a:t>
            </a:r>
          </a:p>
          <a:p>
            <a:r>
              <a:rPr lang="en-US" sz="2000" dirty="0" smtClean="0"/>
              <a:t>The </a:t>
            </a:r>
            <a:r>
              <a:rPr lang="en-US" sz="2000" dirty="0" err="1" smtClean="0"/>
              <a:t>Awk</a:t>
            </a:r>
            <a:r>
              <a:rPr lang="en-US" sz="2000" dirty="0" smtClean="0"/>
              <a:t> is mostly used for pattern scanning and processing. It searches one or more files to see if they contain lines that matches with the specified patterns and then perform associated actions.</a:t>
            </a:r>
          </a:p>
          <a:p>
            <a:r>
              <a:rPr lang="en-US" sz="2000" dirty="0" smtClean="0"/>
              <a:t>Some of the key features of </a:t>
            </a:r>
            <a:r>
              <a:rPr lang="en-US" sz="2000" dirty="0" err="1" smtClean="0"/>
              <a:t>Awk</a:t>
            </a:r>
            <a:r>
              <a:rPr lang="en-US" sz="2000" dirty="0" smtClean="0"/>
              <a:t> are:</a:t>
            </a:r>
          </a:p>
          <a:p>
            <a:pPr lvl="0"/>
            <a:r>
              <a:rPr lang="en-US" sz="2000" dirty="0" err="1" smtClean="0"/>
              <a:t>Awk</a:t>
            </a:r>
            <a:r>
              <a:rPr lang="en-US" sz="2000" dirty="0" smtClean="0"/>
              <a:t> views a text file as records and fields.</a:t>
            </a:r>
          </a:p>
          <a:p>
            <a:pPr lvl="0"/>
            <a:r>
              <a:rPr lang="en-US" sz="2000" dirty="0" smtClean="0"/>
              <a:t>Like common programming language, </a:t>
            </a:r>
            <a:r>
              <a:rPr lang="en-US" sz="2000" dirty="0" err="1" smtClean="0"/>
              <a:t>Awk</a:t>
            </a:r>
            <a:r>
              <a:rPr lang="en-US" sz="2000" dirty="0" smtClean="0"/>
              <a:t> has variables, conditionals and loops</a:t>
            </a:r>
          </a:p>
          <a:p>
            <a:pPr lvl="0"/>
            <a:r>
              <a:rPr lang="en-US" sz="2000" dirty="0" err="1" smtClean="0"/>
              <a:t>Awk</a:t>
            </a:r>
            <a:r>
              <a:rPr lang="en-US" sz="2000" dirty="0" smtClean="0"/>
              <a:t> has arithmetic and string operators.</a:t>
            </a:r>
          </a:p>
          <a:p>
            <a:pPr lvl="0"/>
            <a:r>
              <a:rPr lang="en-US" sz="2000" dirty="0" err="1" smtClean="0"/>
              <a:t>Awk</a:t>
            </a:r>
            <a:r>
              <a:rPr lang="en-US" sz="2000" dirty="0" smtClean="0"/>
              <a:t> can generate formatted reports</a:t>
            </a:r>
          </a:p>
          <a:p>
            <a:endParaRPr 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err="1" smtClean="0"/>
              <a:t>Awk</a:t>
            </a:r>
            <a:r>
              <a:rPr lang="en-US" dirty="0" smtClean="0"/>
              <a:t> command</a:t>
            </a:r>
            <a:endParaRPr lang="en-US" dirty="0"/>
          </a:p>
        </p:txBody>
      </p:sp>
      <p:sp>
        <p:nvSpPr>
          <p:cNvPr id="3" name="Content Placeholder 2"/>
          <p:cNvSpPr>
            <a:spLocks noGrp="1"/>
          </p:cNvSpPr>
          <p:nvPr>
            <p:ph idx="1"/>
          </p:nvPr>
        </p:nvSpPr>
        <p:spPr/>
        <p:txBody>
          <a:bodyPr/>
          <a:lstStyle/>
          <a:p>
            <a:r>
              <a:rPr lang="en-US" sz="2000" dirty="0" err="1" smtClean="0"/>
              <a:t>Awk</a:t>
            </a:r>
            <a:r>
              <a:rPr lang="en-US" sz="2000" dirty="0" smtClean="0"/>
              <a:t> reads from a file or from its standard input, and outputs to its standard output. </a:t>
            </a:r>
            <a:r>
              <a:rPr lang="en-US" sz="2000" dirty="0" err="1" smtClean="0"/>
              <a:t>Awk</a:t>
            </a:r>
            <a:r>
              <a:rPr lang="en-US" sz="2000" dirty="0" smtClean="0"/>
              <a:t> does not get along with non-text files.</a:t>
            </a:r>
          </a:p>
          <a:p>
            <a:r>
              <a:rPr lang="en-US" sz="2000" dirty="0" smtClean="0"/>
              <a:t>Syntax:</a:t>
            </a:r>
          </a:p>
          <a:p>
            <a:r>
              <a:rPr lang="en-US" sz="2000" dirty="0" smtClean="0"/>
              <a:t> </a:t>
            </a:r>
          </a:p>
          <a:p>
            <a:r>
              <a:rPr lang="en-US" sz="2000" dirty="0" err="1" smtClean="0"/>
              <a:t>awk</a:t>
            </a:r>
            <a:r>
              <a:rPr lang="en-US" sz="2000" dirty="0" smtClean="0"/>
              <a:t> '/search pattern1/ {Actions}</a:t>
            </a:r>
          </a:p>
          <a:p>
            <a:r>
              <a:rPr lang="en-US" sz="2000" dirty="0" smtClean="0"/>
              <a:t>     /search pattern2/ {Actions}' file</a:t>
            </a:r>
          </a:p>
          <a:p>
            <a:r>
              <a:rPr lang="en-US" sz="2000" dirty="0" smtClean="0"/>
              <a:t>In the above </a:t>
            </a:r>
            <a:r>
              <a:rPr lang="en-US" sz="2000" dirty="0" err="1" smtClean="0"/>
              <a:t>awk</a:t>
            </a:r>
            <a:r>
              <a:rPr lang="en-US" sz="2000" dirty="0" smtClean="0"/>
              <a:t> syntax:</a:t>
            </a:r>
          </a:p>
          <a:p>
            <a:pPr lvl="0"/>
            <a:r>
              <a:rPr lang="en-US" sz="2000" dirty="0" smtClean="0"/>
              <a:t>search pattern is a regular expression.</a:t>
            </a:r>
          </a:p>
          <a:p>
            <a:pPr lvl="0"/>
            <a:r>
              <a:rPr lang="en-US" sz="2000" dirty="0" smtClean="0"/>
              <a:t>Actions – statement(s) to be performed.</a:t>
            </a:r>
          </a:p>
          <a:p>
            <a:pPr lvl="0"/>
            <a:r>
              <a:rPr lang="en-US" sz="2000" dirty="0" smtClean="0"/>
              <a:t>several patterns and actions are possible in </a:t>
            </a:r>
            <a:r>
              <a:rPr lang="en-US" sz="2000" dirty="0" err="1" smtClean="0"/>
              <a:t>Awk</a:t>
            </a:r>
            <a:r>
              <a:rPr lang="en-US" sz="2000" dirty="0" smtClean="0"/>
              <a:t>.</a:t>
            </a:r>
          </a:p>
          <a:p>
            <a:pPr lvl="0"/>
            <a:r>
              <a:rPr lang="en-US" sz="2000" dirty="0" smtClean="0"/>
              <a:t>file – Input file.</a:t>
            </a:r>
          </a:p>
          <a:p>
            <a:pPr lvl="0"/>
            <a:r>
              <a:rPr lang="en-US" sz="2000" dirty="0" smtClean="0"/>
              <a:t>Single quotes around program is to avoid shell not to interpret any of its special characters.</a:t>
            </a:r>
          </a:p>
          <a:p>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Awk</a:t>
            </a:r>
            <a:r>
              <a:rPr lang="en-US" sz="3200" dirty="0" smtClean="0"/>
              <a:t> Working Methodology</a:t>
            </a:r>
            <a:br>
              <a:rPr lang="en-US" sz="3200" dirty="0" smtClean="0"/>
            </a:br>
            <a:endParaRPr lang="en-US" sz="3200" dirty="0"/>
          </a:p>
        </p:txBody>
      </p:sp>
      <p:sp>
        <p:nvSpPr>
          <p:cNvPr id="3" name="Content Placeholder 2"/>
          <p:cNvSpPr>
            <a:spLocks noGrp="1"/>
          </p:cNvSpPr>
          <p:nvPr>
            <p:ph idx="1"/>
          </p:nvPr>
        </p:nvSpPr>
        <p:spPr/>
        <p:txBody>
          <a:bodyPr/>
          <a:lstStyle/>
          <a:p>
            <a:pPr lvl="0"/>
            <a:r>
              <a:rPr lang="en-US" sz="2000" dirty="0" err="1" smtClean="0"/>
              <a:t>Awk</a:t>
            </a:r>
            <a:r>
              <a:rPr lang="en-US" sz="2000" dirty="0" smtClean="0"/>
              <a:t> reads the input files one line at a time.</a:t>
            </a:r>
          </a:p>
          <a:p>
            <a:pPr lvl="0"/>
            <a:r>
              <a:rPr lang="en-US" sz="2000" dirty="0" smtClean="0"/>
              <a:t>For each line, it matches with given pattern in the given order, if matches performs the corresponding action.</a:t>
            </a:r>
          </a:p>
          <a:p>
            <a:pPr lvl="0"/>
            <a:r>
              <a:rPr lang="en-US" sz="2000" dirty="0" smtClean="0"/>
              <a:t>If no pattern matches, no action will be performed.</a:t>
            </a:r>
          </a:p>
          <a:p>
            <a:pPr lvl="0"/>
            <a:r>
              <a:rPr lang="en-US" sz="2000" dirty="0" smtClean="0"/>
              <a:t>In the above syntax, either search pattern or action are optional, But not both.</a:t>
            </a:r>
          </a:p>
          <a:p>
            <a:pPr lvl="0"/>
            <a:r>
              <a:rPr lang="en-US" sz="2000" dirty="0" smtClean="0"/>
              <a:t>If the search pattern is not given, then </a:t>
            </a:r>
            <a:r>
              <a:rPr lang="en-US" sz="2000" dirty="0" err="1" smtClean="0"/>
              <a:t>Awk</a:t>
            </a:r>
            <a:r>
              <a:rPr lang="en-US" sz="2000" dirty="0" smtClean="0"/>
              <a:t> performs the given actions for each line of the input.</a:t>
            </a:r>
          </a:p>
          <a:p>
            <a:pPr lvl="0"/>
            <a:r>
              <a:rPr lang="en-US" sz="2000" dirty="0" smtClean="0"/>
              <a:t>If the action is not given, print all that lines that matches with the given patterns which is the default action.</a:t>
            </a:r>
          </a:p>
          <a:p>
            <a:pPr lvl="0"/>
            <a:r>
              <a:rPr lang="en-US" sz="2000" dirty="0" smtClean="0"/>
              <a:t>Empty braces with out any action does nothing. It wont perform default printing operation.</a:t>
            </a:r>
          </a:p>
          <a:p>
            <a:r>
              <a:rPr lang="en-US" sz="2000" dirty="0" smtClean="0"/>
              <a:t>Each statement in Actions should be delimited by semicolon</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of Kernel</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1547664" y="1916832"/>
            <a:ext cx="5772150" cy="4010025"/>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AWK command</a:t>
            </a:r>
            <a:endParaRPr lang="en-US" dirty="0"/>
          </a:p>
        </p:txBody>
      </p:sp>
      <p:sp>
        <p:nvSpPr>
          <p:cNvPr id="3" name="Content Placeholder 2"/>
          <p:cNvSpPr>
            <a:spLocks noGrp="1"/>
          </p:cNvSpPr>
          <p:nvPr>
            <p:ph idx="1"/>
          </p:nvPr>
        </p:nvSpPr>
        <p:spPr/>
        <p:txBody>
          <a:bodyPr/>
          <a:lstStyle/>
          <a:p>
            <a:r>
              <a:rPr lang="en-US" dirty="0" smtClean="0"/>
              <a:t>examples mentioned below.</a:t>
            </a:r>
          </a:p>
          <a:p>
            <a:r>
              <a:rPr lang="en-US" dirty="0" smtClean="0"/>
              <a:t>$cat employee.txt</a:t>
            </a:r>
          </a:p>
          <a:p>
            <a:r>
              <a:rPr lang="en-US" dirty="0" smtClean="0"/>
              <a:t>100  Thomas  Manager    Sales       $5,000</a:t>
            </a:r>
          </a:p>
          <a:p>
            <a:r>
              <a:rPr lang="en-US" dirty="0" smtClean="0"/>
              <a:t>200  Jason   Developer  Technology  $5,500</a:t>
            </a:r>
          </a:p>
          <a:p>
            <a:r>
              <a:rPr lang="en-US" dirty="0" smtClean="0"/>
              <a:t>300  Sanjay  </a:t>
            </a:r>
            <a:r>
              <a:rPr lang="en-US" dirty="0" err="1" smtClean="0"/>
              <a:t>Sysadmin</a:t>
            </a:r>
            <a:r>
              <a:rPr lang="en-US" dirty="0" smtClean="0"/>
              <a:t>   Technology  $7,000</a:t>
            </a:r>
          </a:p>
          <a:p>
            <a:r>
              <a:rPr lang="en-US" dirty="0" smtClean="0"/>
              <a:t>400  </a:t>
            </a:r>
            <a:r>
              <a:rPr lang="en-US" dirty="0" err="1" smtClean="0"/>
              <a:t>Nisha</a:t>
            </a:r>
            <a:r>
              <a:rPr lang="en-US" dirty="0" smtClean="0"/>
              <a:t>   Manager    Marketing   $9,500</a:t>
            </a:r>
          </a:p>
          <a:p>
            <a:r>
              <a:rPr lang="en-US" dirty="0" smtClean="0"/>
              <a:t>500  Randy   DBA        Technology  $6,000</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Awk</a:t>
            </a:r>
            <a:r>
              <a:rPr lang="en-US" sz="3200" dirty="0" smtClean="0"/>
              <a:t> Example 1. Default behavior of </a:t>
            </a:r>
            <a:r>
              <a:rPr lang="en-US" sz="3200" dirty="0" err="1" smtClean="0"/>
              <a:t>Awk</a:t>
            </a:r>
            <a:endParaRPr lang="en-US" sz="3200" dirty="0"/>
          </a:p>
        </p:txBody>
      </p:sp>
      <p:sp>
        <p:nvSpPr>
          <p:cNvPr id="3" name="Content Placeholder 2"/>
          <p:cNvSpPr>
            <a:spLocks noGrp="1"/>
          </p:cNvSpPr>
          <p:nvPr>
            <p:ph idx="1"/>
          </p:nvPr>
        </p:nvSpPr>
        <p:spPr/>
        <p:txBody>
          <a:bodyPr/>
          <a:lstStyle/>
          <a:p>
            <a:endParaRPr lang="en-US" sz="2000" dirty="0" smtClean="0"/>
          </a:p>
          <a:p>
            <a:r>
              <a:rPr lang="en-US" sz="2000" dirty="0" smtClean="0"/>
              <a:t>By default </a:t>
            </a:r>
            <a:r>
              <a:rPr lang="en-US" sz="2000" dirty="0" err="1" smtClean="0"/>
              <a:t>Awk</a:t>
            </a:r>
            <a:r>
              <a:rPr lang="en-US" sz="2000" dirty="0" smtClean="0"/>
              <a:t> prints every line from the file.</a:t>
            </a:r>
          </a:p>
          <a:p>
            <a:r>
              <a:rPr lang="en-US" sz="2000" dirty="0" smtClean="0"/>
              <a:t>$ </a:t>
            </a:r>
            <a:r>
              <a:rPr lang="en-US" sz="2000" dirty="0" err="1" smtClean="0"/>
              <a:t>awk</a:t>
            </a:r>
            <a:r>
              <a:rPr lang="en-US" sz="2000" dirty="0" smtClean="0"/>
              <a:t> '{print;}' employee.txt</a:t>
            </a:r>
          </a:p>
          <a:p>
            <a:r>
              <a:rPr lang="en-US" sz="2000" dirty="0" smtClean="0"/>
              <a:t>100  Thomas  Manager    Sales       $5,000</a:t>
            </a:r>
          </a:p>
          <a:p>
            <a:r>
              <a:rPr lang="en-US" sz="2000" dirty="0" smtClean="0"/>
              <a:t>200  Jason   Developer  Technology  $5,500</a:t>
            </a:r>
          </a:p>
          <a:p>
            <a:r>
              <a:rPr lang="en-US" sz="2000" dirty="0" smtClean="0"/>
              <a:t>300  Sanjay  </a:t>
            </a:r>
            <a:r>
              <a:rPr lang="en-US" sz="2000" dirty="0" err="1" smtClean="0"/>
              <a:t>Sysadmin</a:t>
            </a:r>
            <a:r>
              <a:rPr lang="en-US" sz="2000" dirty="0" smtClean="0"/>
              <a:t>   Technology  $7,000</a:t>
            </a:r>
          </a:p>
          <a:p>
            <a:r>
              <a:rPr lang="en-US" sz="2000" dirty="0" smtClean="0"/>
              <a:t>400  </a:t>
            </a:r>
            <a:r>
              <a:rPr lang="en-US" sz="2000" dirty="0" err="1" smtClean="0"/>
              <a:t>Nisha</a:t>
            </a:r>
            <a:r>
              <a:rPr lang="en-US" sz="2000" dirty="0" smtClean="0"/>
              <a:t>   Manager    Marketing   $9,500</a:t>
            </a:r>
          </a:p>
          <a:p>
            <a:r>
              <a:rPr lang="en-US" sz="2000" dirty="0" smtClean="0"/>
              <a:t>500  Randy   DBA        Technology  $6,000</a:t>
            </a:r>
          </a:p>
          <a:p>
            <a:r>
              <a:rPr lang="en-US" sz="2000" dirty="0" smtClean="0"/>
              <a:t>In the above example pattern is not given. So the actions are applicable to all the lines.</a:t>
            </a:r>
            <a:br>
              <a:rPr lang="en-US" sz="2000" dirty="0" smtClean="0"/>
            </a:br>
            <a:endParaRPr 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Awk</a:t>
            </a:r>
            <a:r>
              <a:rPr lang="en-US" sz="3200" dirty="0" smtClean="0"/>
              <a:t> Example 2. Print the lines which matches with the pattern.</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sz="2000" dirty="0" smtClean="0"/>
              <a:t>$ </a:t>
            </a:r>
            <a:r>
              <a:rPr lang="en-US" sz="2000" dirty="0" err="1" smtClean="0"/>
              <a:t>awk</a:t>
            </a:r>
            <a:r>
              <a:rPr lang="en-US" sz="2000" dirty="0" smtClean="0"/>
              <a:t> '/Thomas/</a:t>
            </a:r>
          </a:p>
          <a:p>
            <a:pPr>
              <a:buNone/>
            </a:pPr>
            <a:r>
              <a:rPr lang="en-US" sz="2000" dirty="0" smtClean="0"/>
              <a:t>&gt; /</a:t>
            </a:r>
            <a:r>
              <a:rPr lang="en-US" sz="2000" dirty="0" err="1" smtClean="0"/>
              <a:t>Nisha</a:t>
            </a:r>
            <a:r>
              <a:rPr lang="en-US" sz="2000" dirty="0" smtClean="0"/>
              <a:t>/' employee.txt</a:t>
            </a:r>
          </a:p>
          <a:p>
            <a:pPr>
              <a:buNone/>
            </a:pPr>
            <a:r>
              <a:rPr lang="en-US" sz="2000" dirty="0" smtClean="0"/>
              <a:t>100  Thomas  Manager    Sales       $5,000</a:t>
            </a:r>
          </a:p>
          <a:p>
            <a:pPr>
              <a:buNone/>
            </a:pPr>
            <a:r>
              <a:rPr lang="en-US" sz="2000" dirty="0" smtClean="0"/>
              <a:t>400  </a:t>
            </a:r>
            <a:r>
              <a:rPr lang="en-US" sz="2000" dirty="0" err="1" smtClean="0"/>
              <a:t>Nisha</a:t>
            </a:r>
            <a:r>
              <a:rPr lang="en-US" sz="2000" dirty="0" smtClean="0"/>
              <a:t>   Manager    Marketing   $9,500</a:t>
            </a:r>
          </a:p>
          <a:p>
            <a:pPr>
              <a:buNone/>
            </a:pPr>
            <a:r>
              <a:rPr lang="en-US" sz="2000" dirty="0" smtClean="0"/>
              <a:t>In the above example it prints all the line which matches with the ‘Thomas’ or ‘</a:t>
            </a:r>
            <a:r>
              <a:rPr lang="en-US" sz="2000" dirty="0" err="1" smtClean="0"/>
              <a:t>Nisha</a:t>
            </a:r>
            <a:r>
              <a:rPr lang="en-US" sz="2000" dirty="0" smtClean="0"/>
              <a:t>’. It has two patterns. </a:t>
            </a:r>
            <a:r>
              <a:rPr lang="en-US" sz="2000" dirty="0" err="1" smtClean="0"/>
              <a:t>Awk</a:t>
            </a:r>
            <a:r>
              <a:rPr lang="en-US" sz="2000" dirty="0" smtClean="0"/>
              <a:t> accepts any number of patterns, but each set (patterns and its corresponding actions) has to be separated by newline.</a:t>
            </a:r>
          </a:p>
          <a:p>
            <a:pPr>
              <a:buNone/>
            </a:pP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Awk</a:t>
            </a:r>
            <a:r>
              <a:rPr lang="en-US" sz="3200" dirty="0" smtClean="0"/>
              <a:t> Example 3. Print only specific field.</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000" dirty="0" err="1" smtClean="0"/>
              <a:t>Awk</a:t>
            </a:r>
            <a:r>
              <a:rPr lang="en-US" sz="2000" dirty="0" smtClean="0"/>
              <a:t> has number of built in variables. For each record </a:t>
            </a:r>
            <a:r>
              <a:rPr lang="en-US" sz="2000" dirty="0" err="1" smtClean="0"/>
              <a:t>i.e</a:t>
            </a:r>
            <a:r>
              <a:rPr lang="en-US" sz="2000" dirty="0" smtClean="0"/>
              <a:t> line, it splits the record delimited by whitespace character by default and stores it in the $n variables. If the line has 4 words, it will be stored in $1, $2, $3 and $4. $0 represents whole line. </a:t>
            </a:r>
          </a:p>
          <a:p>
            <a:r>
              <a:rPr lang="en-US" sz="2000" dirty="0" smtClean="0"/>
              <a:t>$ </a:t>
            </a:r>
            <a:r>
              <a:rPr lang="en-US" sz="2000" dirty="0" err="1" smtClean="0"/>
              <a:t>awk</a:t>
            </a:r>
            <a:r>
              <a:rPr lang="en-US" sz="2000" dirty="0" smtClean="0"/>
              <a:t> '{print $2,$5;}' employee.txt</a:t>
            </a:r>
          </a:p>
          <a:p>
            <a:r>
              <a:rPr lang="en-US" sz="2000" dirty="0" smtClean="0"/>
              <a:t>Thomas $5,000</a:t>
            </a:r>
          </a:p>
          <a:p>
            <a:r>
              <a:rPr lang="en-US" sz="2000" dirty="0" smtClean="0"/>
              <a:t>Jason $5,500</a:t>
            </a:r>
          </a:p>
          <a:p>
            <a:r>
              <a:rPr lang="en-US" sz="2000" dirty="0" smtClean="0"/>
              <a:t>Sanjay $7,000</a:t>
            </a:r>
          </a:p>
          <a:p>
            <a:r>
              <a:rPr lang="en-US" sz="2000" dirty="0" err="1" smtClean="0"/>
              <a:t>Nisha</a:t>
            </a:r>
            <a:r>
              <a:rPr lang="en-US" sz="2000" dirty="0" smtClean="0"/>
              <a:t> $9,500</a:t>
            </a:r>
          </a:p>
          <a:p>
            <a:r>
              <a:rPr lang="en-US" sz="2000" dirty="0" smtClean="0"/>
              <a:t>Randy $6,000</a:t>
            </a:r>
          </a:p>
          <a:p>
            <a:r>
              <a:rPr lang="en-US" sz="2000" dirty="0" smtClean="0"/>
              <a:t> </a:t>
            </a:r>
          </a:p>
          <a:p>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2000" dirty="0" smtClean="0"/>
              <a:t>$ </a:t>
            </a:r>
            <a:r>
              <a:rPr lang="en-US" sz="2000" dirty="0" err="1" smtClean="0"/>
              <a:t>awk</a:t>
            </a:r>
            <a:r>
              <a:rPr lang="en-US" sz="2000" dirty="0" smtClean="0"/>
              <a:t> '{print $2,$NF;}' employee.txt</a:t>
            </a:r>
          </a:p>
          <a:p>
            <a:r>
              <a:rPr lang="en-US" sz="2000" dirty="0" smtClean="0"/>
              <a:t>Thomas $5,000</a:t>
            </a:r>
          </a:p>
          <a:p>
            <a:r>
              <a:rPr lang="en-US" sz="2000" dirty="0" smtClean="0"/>
              <a:t>Jason $5,500</a:t>
            </a:r>
          </a:p>
          <a:p>
            <a:r>
              <a:rPr lang="en-US" sz="2000" dirty="0" smtClean="0"/>
              <a:t>Sanjay $7,000</a:t>
            </a:r>
          </a:p>
          <a:p>
            <a:r>
              <a:rPr lang="en-US" sz="2000" dirty="0" err="1" smtClean="0"/>
              <a:t>Nisha</a:t>
            </a:r>
            <a:r>
              <a:rPr lang="en-US" sz="2000" dirty="0" smtClean="0"/>
              <a:t> $9,500</a:t>
            </a:r>
          </a:p>
          <a:p>
            <a:r>
              <a:rPr lang="en-US" sz="2000" dirty="0" smtClean="0"/>
              <a:t>Randy $6,000</a:t>
            </a:r>
          </a:p>
          <a:p>
            <a:r>
              <a:rPr lang="en-US" sz="2000" dirty="0" smtClean="0"/>
              <a:t>In the above example $2 and $5 represents Name and Salary respectively. We can get the Salary using  $NF also, where $NF represents last field. In the print statement ‘,’ is a </a:t>
            </a:r>
            <a:r>
              <a:rPr lang="en-US" sz="2000" dirty="0" err="1" smtClean="0"/>
              <a:t>concatenator</a:t>
            </a:r>
            <a:r>
              <a:rPr lang="en-US" sz="2000" dirty="0" smtClean="0"/>
              <a:t>.</a:t>
            </a:r>
          </a:p>
          <a:p>
            <a:r>
              <a:rPr lang="en-US" dirty="0" smtClean="0"/>
              <a:t>NF is a built in variable which represents total number of fields in a record.</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Awk</a:t>
            </a:r>
            <a:r>
              <a:rPr lang="en-US" sz="3200" dirty="0" smtClean="0"/>
              <a:t> Example 4. Initialization and Final Action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sz="2000" dirty="0" err="1" smtClean="0"/>
              <a:t>Awk</a:t>
            </a:r>
            <a:r>
              <a:rPr lang="en-US" sz="2000" dirty="0" smtClean="0"/>
              <a:t> has two important patterns which are specified by the keyword called BEGIN and END.</a:t>
            </a:r>
          </a:p>
          <a:p>
            <a:pPr>
              <a:buNone/>
            </a:pPr>
            <a:r>
              <a:rPr lang="en-US" sz="2000" dirty="0" smtClean="0"/>
              <a:t>Syntax: </a:t>
            </a:r>
          </a:p>
          <a:p>
            <a:pPr>
              <a:buNone/>
            </a:pPr>
            <a:r>
              <a:rPr lang="en-US" sz="2000" dirty="0" smtClean="0"/>
              <a:t> </a:t>
            </a:r>
          </a:p>
          <a:p>
            <a:pPr>
              <a:buNone/>
            </a:pPr>
            <a:r>
              <a:rPr lang="en-US" sz="2000" dirty="0" smtClean="0"/>
              <a:t>BEGIN { Actions}</a:t>
            </a:r>
          </a:p>
          <a:p>
            <a:pPr>
              <a:buNone/>
            </a:pPr>
            <a:r>
              <a:rPr lang="en-US" sz="2000" dirty="0" smtClean="0"/>
              <a:t>{ACTION} # Action for </a:t>
            </a:r>
            <a:r>
              <a:rPr lang="en-US" sz="2000" dirty="0" err="1" smtClean="0"/>
              <a:t>everyline</a:t>
            </a:r>
            <a:r>
              <a:rPr lang="en-US" sz="2000" dirty="0" smtClean="0"/>
              <a:t> in a file</a:t>
            </a:r>
          </a:p>
          <a:p>
            <a:pPr>
              <a:buNone/>
            </a:pPr>
            <a:r>
              <a:rPr lang="en-US" sz="2000" dirty="0" smtClean="0"/>
              <a:t>END { Actions }</a:t>
            </a:r>
          </a:p>
          <a:p>
            <a:r>
              <a:rPr lang="en-US" dirty="0" smtClean="0"/>
              <a:t> </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AWK Example of begin: Action</a:t>
            </a:r>
            <a:endParaRPr lang="en-US" dirty="0"/>
          </a:p>
        </p:txBody>
      </p:sp>
      <p:sp>
        <p:nvSpPr>
          <p:cNvPr id="3" name="Content Placeholder 2"/>
          <p:cNvSpPr>
            <a:spLocks noGrp="1"/>
          </p:cNvSpPr>
          <p:nvPr>
            <p:ph idx="1"/>
          </p:nvPr>
        </p:nvSpPr>
        <p:spPr/>
        <p:txBody>
          <a:bodyPr/>
          <a:lstStyle/>
          <a:p>
            <a:pPr>
              <a:buNone/>
            </a:pPr>
            <a:r>
              <a:rPr lang="en-US" sz="2000" dirty="0" smtClean="0"/>
              <a:t>$ </a:t>
            </a:r>
            <a:r>
              <a:rPr lang="en-US" sz="2000" dirty="0" err="1" smtClean="0"/>
              <a:t>awk</a:t>
            </a:r>
            <a:r>
              <a:rPr lang="en-US" sz="2000" dirty="0" smtClean="0"/>
              <a:t> 'BEGIN {print "Name\</a:t>
            </a:r>
            <a:r>
              <a:rPr lang="en-US" sz="2000" dirty="0" err="1" smtClean="0"/>
              <a:t>tDesignation</a:t>
            </a:r>
            <a:r>
              <a:rPr lang="en-US" sz="2000" dirty="0" smtClean="0"/>
              <a:t>\</a:t>
            </a:r>
            <a:r>
              <a:rPr lang="en-US" sz="2000" dirty="0" err="1" smtClean="0"/>
              <a:t>tDepartment</a:t>
            </a:r>
            <a:r>
              <a:rPr lang="en-US" sz="2000" dirty="0" smtClean="0"/>
              <a:t>\</a:t>
            </a:r>
            <a:r>
              <a:rPr lang="en-US" sz="2000" dirty="0" err="1" smtClean="0"/>
              <a:t>tSalary</a:t>
            </a:r>
            <a:r>
              <a:rPr lang="en-US" sz="2000" dirty="0" smtClean="0"/>
              <a:t>";}</a:t>
            </a:r>
          </a:p>
          <a:p>
            <a:pPr>
              <a:buNone/>
            </a:pPr>
            <a:r>
              <a:rPr lang="en-US" sz="2000" dirty="0" smtClean="0"/>
              <a:t>&gt; {print $2,"\t",$3,"\t",$4,"\</a:t>
            </a:r>
            <a:r>
              <a:rPr lang="en-US" sz="2000" dirty="0" err="1" smtClean="0"/>
              <a:t>t",$NF</a:t>
            </a:r>
            <a:r>
              <a:rPr lang="en-US" sz="2000" dirty="0" smtClean="0"/>
              <a:t>;}</a:t>
            </a:r>
          </a:p>
          <a:p>
            <a:pPr>
              <a:buNone/>
            </a:pPr>
            <a:r>
              <a:rPr lang="en-US" sz="2000" dirty="0" smtClean="0"/>
              <a:t>&gt; END{print "Report Generated\n--------------";</a:t>
            </a:r>
          </a:p>
          <a:p>
            <a:pPr>
              <a:buNone/>
            </a:pPr>
            <a:r>
              <a:rPr lang="en-US" sz="2000" dirty="0" smtClean="0"/>
              <a:t>&gt; }' employee.txt</a:t>
            </a:r>
          </a:p>
          <a:p>
            <a:pPr>
              <a:buNone/>
            </a:pPr>
            <a:r>
              <a:rPr lang="en-US" sz="2000" dirty="0" smtClean="0"/>
              <a:t>Name	Designation	Department	Salary</a:t>
            </a:r>
          </a:p>
          <a:p>
            <a:pPr>
              <a:buNone/>
            </a:pPr>
            <a:r>
              <a:rPr lang="en-US" sz="2000" dirty="0" smtClean="0"/>
              <a:t>Thomas 	 Manager 	 Sales 	         $5,000</a:t>
            </a:r>
          </a:p>
          <a:p>
            <a:pPr>
              <a:buNone/>
            </a:pPr>
            <a:r>
              <a:rPr lang="en-US" sz="2000" dirty="0" smtClean="0"/>
              <a:t>Jason 	 Developer 	 Technology 	 $5,500</a:t>
            </a:r>
          </a:p>
          <a:p>
            <a:pPr>
              <a:buNone/>
            </a:pPr>
            <a:r>
              <a:rPr lang="en-US" sz="2000" dirty="0" smtClean="0"/>
              <a:t>Sanjay 	 </a:t>
            </a:r>
            <a:r>
              <a:rPr lang="en-US" sz="2000" dirty="0" err="1" smtClean="0"/>
              <a:t>Sysadmin</a:t>
            </a:r>
            <a:r>
              <a:rPr lang="en-US" sz="2000" dirty="0" smtClean="0"/>
              <a:t> 	 Technology 	 $7,000</a:t>
            </a:r>
          </a:p>
          <a:p>
            <a:pPr>
              <a:buNone/>
            </a:pPr>
            <a:r>
              <a:rPr lang="en-US" sz="2000" dirty="0" err="1" smtClean="0"/>
              <a:t>Nisha</a:t>
            </a:r>
            <a:r>
              <a:rPr lang="en-US" sz="2000" dirty="0" smtClean="0"/>
              <a:t> 	 Manager 	 Marketing 	 $9,500</a:t>
            </a:r>
          </a:p>
          <a:p>
            <a:pPr>
              <a:buNone/>
            </a:pPr>
            <a:r>
              <a:rPr lang="en-US" sz="2000" dirty="0" smtClean="0"/>
              <a:t>Randy 	 DBA 	 	 Technology 	 $6,000</a:t>
            </a:r>
          </a:p>
          <a:p>
            <a:pPr>
              <a:buNone/>
            </a:pPr>
            <a:r>
              <a:rPr lang="en-US" sz="2000" dirty="0" smtClean="0"/>
              <a:t>Report Generated</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Find the employees who has employee id greater than 200</a:t>
            </a:r>
            <a:br>
              <a:rPr lang="en-US" sz="3200" dirty="0" smtClean="0"/>
            </a:br>
            <a:endParaRPr lang="en-US" sz="3200" dirty="0"/>
          </a:p>
        </p:txBody>
      </p:sp>
      <p:sp>
        <p:nvSpPr>
          <p:cNvPr id="3" name="Content Placeholder 2"/>
          <p:cNvSpPr>
            <a:spLocks noGrp="1"/>
          </p:cNvSpPr>
          <p:nvPr>
            <p:ph idx="1"/>
          </p:nvPr>
        </p:nvSpPr>
        <p:spPr/>
        <p:txBody>
          <a:bodyPr/>
          <a:lstStyle/>
          <a:p>
            <a:pPr>
              <a:buNone/>
            </a:pPr>
            <a:r>
              <a:rPr lang="en-US" sz="2000" dirty="0" smtClean="0"/>
              <a:t>$ </a:t>
            </a:r>
            <a:r>
              <a:rPr lang="en-US" sz="2000" dirty="0" err="1" smtClean="0"/>
              <a:t>awk</a:t>
            </a:r>
            <a:r>
              <a:rPr lang="en-US" sz="2000" dirty="0" smtClean="0"/>
              <a:t> '$1 &gt;200' employee.txt</a:t>
            </a:r>
          </a:p>
          <a:p>
            <a:pPr>
              <a:buNone/>
            </a:pPr>
            <a:r>
              <a:rPr lang="en-US" sz="2000" dirty="0" smtClean="0"/>
              <a:t>300  Sanjay  </a:t>
            </a:r>
            <a:r>
              <a:rPr lang="en-US" sz="2000" dirty="0" err="1" smtClean="0"/>
              <a:t>Sysadmin</a:t>
            </a:r>
            <a:r>
              <a:rPr lang="en-US" sz="2000" dirty="0" smtClean="0"/>
              <a:t>   Technology  $7,000</a:t>
            </a:r>
          </a:p>
          <a:p>
            <a:pPr>
              <a:buNone/>
            </a:pPr>
            <a:r>
              <a:rPr lang="en-US" sz="2000" dirty="0" smtClean="0"/>
              <a:t>400  </a:t>
            </a:r>
            <a:r>
              <a:rPr lang="en-US" sz="2000" dirty="0" err="1" smtClean="0"/>
              <a:t>Nisha</a:t>
            </a:r>
            <a:r>
              <a:rPr lang="en-US" sz="2000" dirty="0" smtClean="0"/>
              <a:t>   Manager    Marketing   $9,500</a:t>
            </a:r>
          </a:p>
          <a:p>
            <a:pPr>
              <a:buNone/>
            </a:pPr>
            <a:r>
              <a:rPr lang="en-US" sz="2000" dirty="0" smtClean="0"/>
              <a:t>500  Randy   DBA        Technology  $6,000</a:t>
            </a:r>
          </a:p>
          <a:p>
            <a:pPr>
              <a:buNone/>
            </a:pPr>
            <a:r>
              <a:rPr lang="en-US" sz="2000" dirty="0" smtClean="0"/>
              <a:t>In the above example, first field ($1) is employee id. So if $1 is greater than 200, then just do the default print action to print the whole line.</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Print the list of employees in Technology department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000" dirty="0" smtClean="0"/>
              <a:t>Now department name is available as a fourth field, so need to check if $4 matches with the string “Technology”, if yes print the line.</a:t>
            </a:r>
          </a:p>
          <a:p>
            <a:r>
              <a:rPr lang="en-US" sz="2000" dirty="0" smtClean="0"/>
              <a:t>$ </a:t>
            </a:r>
            <a:r>
              <a:rPr lang="en-US" sz="2000" dirty="0" err="1" smtClean="0"/>
              <a:t>awk</a:t>
            </a:r>
            <a:r>
              <a:rPr lang="en-US" sz="2000" dirty="0" smtClean="0"/>
              <a:t> '$4 ~/Technology/' employee.txt</a:t>
            </a:r>
          </a:p>
          <a:p>
            <a:r>
              <a:rPr lang="en-US" sz="2000" dirty="0" smtClean="0"/>
              <a:t>200  Jason   Developer  Technology  $5,500</a:t>
            </a:r>
          </a:p>
          <a:p>
            <a:r>
              <a:rPr lang="en-US" sz="2000" dirty="0" smtClean="0"/>
              <a:t>300  Sanjay  </a:t>
            </a:r>
            <a:r>
              <a:rPr lang="en-US" sz="2000" dirty="0" err="1" smtClean="0"/>
              <a:t>Sysadmin</a:t>
            </a:r>
            <a:r>
              <a:rPr lang="en-US" sz="2000" dirty="0" smtClean="0"/>
              <a:t>   Technology  $7,000</a:t>
            </a:r>
          </a:p>
          <a:p>
            <a:r>
              <a:rPr lang="en-US" sz="2000" dirty="0" smtClean="0"/>
              <a:t>500  Randy   DBA        Technology  $6,000</a:t>
            </a:r>
          </a:p>
          <a:p>
            <a:r>
              <a:rPr lang="en-US" sz="2000" dirty="0" smtClean="0"/>
              <a:t>Operator ~ is for comparing with the regular expressions. If it matches the default action </a:t>
            </a:r>
            <a:r>
              <a:rPr lang="en-US" sz="2000" dirty="0" err="1" smtClean="0"/>
              <a:t>i.e</a:t>
            </a:r>
            <a:r>
              <a:rPr lang="en-US" sz="2000" dirty="0" smtClean="0"/>
              <a:t> print whole line will be  performed</a:t>
            </a:r>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Print number of employees in Technology department</a:t>
            </a:r>
            <a:br>
              <a:rPr lang="en-US" sz="3200" dirty="0" smtClean="0"/>
            </a:br>
            <a:endParaRPr lang="en-US" sz="3200" dirty="0"/>
          </a:p>
        </p:txBody>
      </p:sp>
      <p:sp>
        <p:nvSpPr>
          <p:cNvPr id="3" name="Content Placeholder 2"/>
          <p:cNvSpPr>
            <a:spLocks noGrp="1"/>
          </p:cNvSpPr>
          <p:nvPr>
            <p:ph idx="1"/>
          </p:nvPr>
        </p:nvSpPr>
        <p:spPr/>
        <p:txBody>
          <a:bodyPr/>
          <a:lstStyle/>
          <a:p>
            <a:r>
              <a:rPr lang="en-US" sz="2000" dirty="0" smtClean="0"/>
              <a:t>The below example, checks if the department is Technology, if it is yes, in the Action, just increment the count variable, which was initialized with zero in the BEGIN section.</a:t>
            </a:r>
          </a:p>
          <a:p>
            <a:r>
              <a:rPr lang="en-US" sz="2000" dirty="0" smtClean="0"/>
              <a:t>$ </a:t>
            </a:r>
            <a:r>
              <a:rPr lang="en-US" sz="2000" dirty="0" err="1" smtClean="0"/>
              <a:t>awk</a:t>
            </a:r>
            <a:r>
              <a:rPr lang="en-US" sz="2000" dirty="0" smtClean="0"/>
              <a:t> 'BEGIN { count=0;}</a:t>
            </a:r>
          </a:p>
          <a:p>
            <a:r>
              <a:rPr lang="en-US" sz="2000" dirty="0" smtClean="0"/>
              <a:t>$4 ~ /Technology/ { count++; }</a:t>
            </a:r>
          </a:p>
          <a:p>
            <a:r>
              <a:rPr lang="en-US" sz="2000" dirty="0" smtClean="0"/>
              <a:t>END { print "Number of employees in Technology Dept =",count;}' employee.txt</a:t>
            </a:r>
          </a:p>
          <a:p>
            <a:r>
              <a:rPr lang="en-US" sz="2000" dirty="0" smtClean="0"/>
              <a:t>Number of employees in </a:t>
            </a:r>
            <a:r>
              <a:rPr lang="en-US" sz="2000" dirty="0" err="1" smtClean="0"/>
              <a:t>Tehcnology</a:t>
            </a:r>
            <a:r>
              <a:rPr lang="en-US" sz="2000" dirty="0" smtClean="0"/>
              <a:t> Dept = 3</a:t>
            </a:r>
          </a:p>
          <a:p>
            <a:r>
              <a:rPr lang="en-US" sz="2000" dirty="0" smtClean="0"/>
              <a:t>Then at the end of the process, just print the value of count which gives you the number of employees in Technology department.</a:t>
            </a:r>
          </a:p>
          <a:p>
            <a:r>
              <a:rPr lang="en-US" sz="2000" dirty="0" smtClean="0"/>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27F1E4BF1A2440930640BBF800701E" ma:contentTypeVersion="14" ma:contentTypeDescription="Create a new document." ma:contentTypeScope="" ma:versionID="e7ded0b93c096e157be0c459363feb8a">
  <xsd:schema xmlns:xsd="http://www.w3.org/2001/XMLSchema" xmlns:xs="http://www.w3.org/2001/XMLSchema" xmlns:p="http://schemas.microsoft.com/office/2006/metadata/properties" xmlns:ns2="80937fed-ee1f-4b58-9c85-64ac34eb2c06" xmlns:ns3="e4776341-5057-408c-96a4-47ba59ce71b9" targetNamespace="http://schemas.microsoft.com/office/2006/metadata/properties" ma:root="true" ma:fieldsID="8f1852785ecf068e274e14fe19d74fc2" ns2:_="" ns3:_="">
    <xsd:import namespace="80937fed-ee1f-4b58-9c85-64ac34eb2c06"/>
    <xsd:import namespace="e4776341-5057-408c-96a4-47ba59ce71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37fed-ee1f-4b58-9c85-64ac34eb2c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60fd8d1-b5d6-4824-9c4b-e2996a24be7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776341-5057-408c-96a4-47ba59ce71b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526ae54-a8ee-4495-a983-28e2321e53d6}" ma:internalName="TaxCatchAll" ma:showField="CatchAllData" ma:web="e4776341-5057-408c-96a4-47ba59ce71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8B2E72-494E-4C28-81BE-598576746288}"/>
</file>

<file path=customXml/itemProps2.xml><?xml version="1.0" encoding="utf-8"?>
<ds:datastoreItem xmlns:ds="http://schemas.openxmlformats.org/officeDocument/2006/customXml" ds:itemID="{D316164D-8339-453C-AFF8-F19755C74138}"/>
</file>

<file path=docProps/app.xml><?xml version="1.0" encoding="utf-8"?>
<Properties xmlns="http://schemas.openxmlformats.org/officeDocument/2006/extended-properties" xmlns:vt="http://schemas.openxmlformats.org/officeDocument/2006/docPropsVTypes">
  <Template/>
  <TotalTime>18067</TotalTime>
  <Words>4752</Words>
  <Application>Microsoft Office PowerPoint</Application>
  <PresentationFormat>On-screen Show (4:3)</PresentationFormat>
  <Paragraphs>746</Paragraphs>
  <Slides>100</Slides>
  <Notes>2</Notes>
  <HiddenSlides>4</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Office Theme</vt:lpstr>
      <vt:lpstr>Slide 1</vt:lpstr>
      <vt:lpstr>Slide 2</vt:lpstr>
      <vt:lpstr>What is an Operating System?</vt:lpstr>
      <vt:lpstr>Linux/LINUX</vt:lpstr>
      <vt:lpstr>Overview of the LINUX</vt:lpstr>
      <vt:lpstr>Versions</vt:lpstr>
      <vt:lpstr>Features of Linux</vt:lpstr>
      <vt:lpstr>Responsibilities of LINUX</vt:lpstr>
      <vt:lpstr>Block Diagram of Kernel</vt:lpstr>
      <vt:lpstr>The shell</vt:lpstr>
      <vt:lpstr>Shell Offerings </vt:lpstr>
      <vt:lpstr>Features of  LINUX SHELL</vt:lpstr>
      <vt:lpstr>Slide 13</vt:lpstr>
      <vt:lpstr>Slide 14</vt:lpstr>
      <vt:lpstr>The File system</vt:lpstr>
      <vt:lpstr>Slide 16</vt:lpstr>
      <vt:lpstr>Linux Directory Structure</vt:lpstr>
      <vt:lpstr>The LINUX File System</vt:lpstr>
      <vt:lpstr>The Root Directory</vt:lpstr>
      <vt:lpstr>BIN Directory</vt:lpstr>
      <vt:lpstr>/etc</vt:lpstr>
      <vt:lpstr>/user</vt:lpstr>
      <vt:lpstr>/dev &amp; /proc</vt:lpstr>
      <vt:lpstr>/var &amp; /tmp</vt:lpstr>
      <vt:lpstr>Slide 25</vt:lpstr>
      <vt:lpstr>Slide 26</vt:lpstr>
      <vt:lpstr>Basic Commands</vt:lpstr>
      <vt:lpstr>Basic Commands</vt:lpstr>
      <vt:lpstr>Slide 29</vt:lpstr>
      <vt:lpstr>uname</vt:lpstr>
      <vt:lpstr>man</vt:lpstr>
      <vt:lpstr>pwd</vt:lpstr>
      <vt:lpstr>calendar</vt:lpstr>
      <vt:lpstr>clear</vt:lpstr>
      <vt:lpstr>Tty and stty</vt:lpstr>
      <vt:lpstr>Relative &amp; Absolute Path</vt:lpstr>
      <vt:lpstr>Absolute Path</vt:lpstr>
      <vt:lpstr>Relative Path</vt:lpstr>
      <vt:lpstr>Relative &amp; Absolute Path</vt:lpstr>
      <vt:lpstr>File management commands </vt:lpstr>
      <vt:lpstr>File Management</vt:lpstr>
      <vt:lpstr>ls</vt:lpstr>
      <vt:lpstr>Mkdir/cd </vt:lpstr>
      <vt:lpstr>cat</vt:lpstr>
      <vt:lpstr>Creating a file </vt:lpstr>
      <vt:lpstr>Concatenate two files</vt:lpstr>
      <vt:lpstr>Unix Pipelines</vt:lpstr>
      <vt:lpstr>Redirect, Append and Pipe</vt:lpstr>
      <vt:lpstr>Head/tail</vt:lpstr>
      <vt:lpstr>more</vt:lpstr>
      <vt:lpstr>cp</vt:lpstr>
      <vt:lpstr>mv</vt:lpstr>
      <vt:lpstr>rm</vt:lpstr>
      <vt:lpstr>rmdir</vt:lpstr>
      <vt:lpstr>Standard LINUX Streams </vt:lpstr>
      <vt:lpstr>Creating a file </vt:lpstr>
      <vt:lpstr>Concatenate two files</vt:lpstr>
      <vt:lpstr>Date</vt:lpstr>
      <vt:lpstr>Slide 59</vt:lpstr>
      <vt:lpstr>Slide 60</vt:lpstr>
      <vt:lpstr>editor</vt:lpstr>
      <vt:lpstr>Vi editor</vt:lpstr>
      <vt:lpstr>Slide 63</vt:lpstr>
      <vt:lpstr>Unix Shell Scripting: Conditional Execution</vt:lpstr>
      <vt:lpstr>filters</vt:lpstr>
      <vt:lpstr>wc</vt:lpstr>
      <vt:lpstr>Sort Command</vt:lpstr>
      <vt:lpstr>uniq command</vt:lpstr>
      <vt:lpstr>Sort : example</vt:lpstr>
      <vt:lpstr>Grep command</vt:lpstr>
      <vt:lpstr>Grep options</vt:lpstr>
      <vt:lpstr>Slide 72</vt:lpstr>
      <vt:lpstr>Searching in all files recursively using grep -r</vt:lpstr>
      <vt:lpstr>Display N lines before match </vt:lpstr>
      <vt:lpstr>Invert match using grep -v </vt:lpstr>
      <vt:lpstr>Find command</vt:lpstr>
      <vt:lpstr>Find example</vt:lpstr>
      <vt:lpstr>Slide 78</vt:lpstr>
      <vt:lpstr>Slide 79</vt:lpstr>
      <vt:lpstr>Ignore the case </vt:lpstr>
      <vt:lpstr>Combine multiple search criterias </vt:lpstr>
      <vt:lpstr>OR operator </vt:lpstr>
      <vt:lpstr>Filtering by Time and Size </vt:lpstr>
      <vt:lpstr>Time </vt:lpstr>
      <vt:lpstr>To find files that have a modification time of a day ago, type: </vt:lpstr>
      <vt:lpstr>Maxdepth</vt:lpstr>
      <vt:lpstr>Awk command</vt:lpstr>
      <vt:lpstr>Syntax: Awk command</vt:lpstr>
      <vt:lpstr>Awk Working Methodology </vt:lpstr>
      <vt:lpstr>Examples: AWK command</vt:lpstr>
      <vt:lpstr>Awk Example 1. Default behavior of Awk</vt:lpstr>
      <vt:lpstr>Awk Example 2. Print the lines which matches with the pattern. </vt:lpstr>
      <vt:lpstr>Awk Example 3. Print only specific field. </vt:lpstr>
      <vt:lpstr>Slide 94</vt:lpstr>
      <vt:lpstr>Awk Example 4. Initialization and Final Action </vt:lpstr>
      <vt:lpstr> AWK Example of begin: Action</vt:lpstr>
      <vt:lpstr>Find the employees who has employee id greater than 200 </vt:lpstr>
      <vt:lpstr>Print the list of employees in Technology department </vt:lpstr>
      <vt:lpstr>Print number of employees in Technology department </vt:lpstr>
      <vt:lpstr>The End</vt:lpstr>
    </vt:vector>
  </TitlesOfParts>
  <Manager>CDAC</Manager>
  <Company>CDAC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Digital India</dc:subject>
  <dc:creator>admin</dc:creator>
  <cp:lastModifiedBy>sidhidatrinayak</cp:lastModifiedBy>
  <cp:revision>1271</cp:revision>
  <cp:lastPrinted>2014-05-13T04:53:20Z</cp:lastPrinted>
  <dcterms:created xsi:type="dcterms:W3CDTF">2006-08-16T00:00:00Z</dcterms:created>
  <dcterms:modified xsi:type="dcterms:W3CDTF">2019-02-19T04:34:53Z</dcterms:modified>
</cp:coreProperties>
</file>