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4" r:id="rId8"/>
    <p:sldId id="266" r:id="rId9"/>
    <p:sldId id="267" r:id="rId10"/>
    <p:sldId id="268"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6DC16-31FF-14C8-1188-52AF9493BA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D24ADCE-3EAC-4FE1-2E66-69419F35EA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8E8790-D9CF-30E4-E21A-68F45FEFDFB1}"/>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6F5AA7DA-5711-164D-8CA0-1118A2D58C2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A85306-E57E-5EEF-9509-9860828AC665}"/>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365863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51BF8-ACD2-52D4-9FF8-9669F29DDD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E51424-A8EE-29E7-71BB-F87CD5742A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9C7853-CAF7-4775-7403-041A53515D9A}"/>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ED8D774B-BDFA-D0BA-D142-7C3F8B8E46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61C285-7F0B-91AC-124E-002EADD17104}"/>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234046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3FE152-CA51-8ED3-ABB4-89A80D8430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1B58CD3-AA17-8C16-B9D1-BF7EB93E42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F167FD-38DF-A3F5-1B9B-A51EB40F3A6D}"/>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7CE43FE0-083B-D0B2-52F5-1A6F2014E1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796835-D5A3-6A9D-CD79-C374ECE6E0F1}"/>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2079253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2CEA1-B1EC-3A53-2F04-07CD943686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52BDE-56B5-5BEB-2DBF-F6AECD1389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BC8541-3B2D-238D-BA4C-58731BA523DC}"/>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47326B38-5D18-B947-2B0A-BA900D54BB7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8BE3CA-A7BA-A892-11E0-BA90C65DEAA7}"/>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271310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9AB8D-184C-3B0B-1071-D0CD19BB99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DB937BA-D1A8-DC68-01F3-523CE9F82C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82BB01-A32C-EEAC-25D7-F1DA645AA5B8}"/>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0E88E9A0-29EB-6792-5942-30CA11A7681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6D0559-D8E1-C615-697F-27B4CEE6757C}"/>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1595756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5C492-8E14-983E-972C-7CC7ED4112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ECF6DB-003C-E5A5-9398-0B52BF70ED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1A717-B3D8-5BDB-13EE-55A7A4AB40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CC6BBE4-B9EC-EABC-1556-0279B83BB9C8}"/>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6" name="Footer Placeholder 5">
            <a:extLst>
              <a:ext uri="{FF2B5EF4-FFF2-40B4-BE49-F238E27FC236}">
                <a16:creationId xmlns:a16="http://schemas.microsoft.com/office/drawing/2014/main" id="{5C273F1A-93F6-F2B4-F1CA-C027487B90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F3D6373-B374-634B-BF8D-D2AA0495DF40}"/>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4269274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58341-B8C6-4148-0564-81F44EF3C5D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5F308A9-09C7-1D16-7BD0-279EB5B731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4E7892B-97DF-C8CB-423A-9BA48EA6C7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277AC6A-089A-66E0-78CF-08BCC65B23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3EBED9-CE74-A17B-2F04-FA13ACBCFE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B77C241-79D8-5F0D-0F80-89778F98ECA1}"/>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8" name="Footer Placeholder 7">
            <a:extLst>
              <a:ext uri="{FF2B5EF4-FFF2-40B4-BE49-F238E27FC236}">
                <a16:creationId xmlns:a16="http://schemas.microsoft.com/office/drawing/2014/main" id="{211851CC-4D34-F2D4-53B4-1A26A73745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E9DD3B-F2DE-98A0-017D-67ABB2024F0F}"/>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112213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D19A7-B135-D836-D499-932FD82DBF8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7C5492-8E7B-D74D-196E-7769696532B2}"/>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4" name="Footer Placeholder 3">
            <a:extLst>
              <a:ext uri="{FF2B5EF4-FFF2-40B4-BE49-F238E27FC236}">
                <a16:creationId xmlns:a16="http://schemas.microsoft.com/office/drawing/2014/main" id="{2D11E9FE-3270-DFE5-DA31-2374FFB977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2687323-BD00-D457-8368-B90421436835}"/>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1959871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228E7A-A732-762D-5523-A9FE130DA9CE}"/>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3" name="Footer Placeholder 2">
            <a:extLst>
              <a:ext uri="{FF2B5EF4-FFF2-40B4-BE49-F238E27FC236}">
                <a16:creationId xmlns:a16="http://schemas.microsoft.com/office/drawing/2014/main" id="{E52888D3-6E3E-99A5-9077-06FAE3BFEB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55762F1-9510-735E-06DB-7F0EFAB95506}"/>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156365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2FCDB-D9B0-42E0-62C8-0F22FFA1AD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0707096-BAB1-21FA-5835-57C3C03E89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EACD52-4E49-2797-8382-98EFDC39AE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8E7196-0214-92DC-8D6F-CBF8F9CE7098}"/>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6" name="Footer Placeholder 5">
            <a:extLst>
              <a:ext uri="{FF2B5EF4-FFF2-40B4-BE49-F238E27FC236}">
                <a16:creationId xmlns:a16="http://schemas.microsoft.com/office/drawing/2014/main" id="{5A9BDA5E-2A65-C6F5-2D6C-82260C10616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C709C8-733D-7B97-6BCA-9E01F6F38064}"/>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2899379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6900-1F70-B6EC-0BB7-2655B48204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EB53416-8266-E736-B852-B33062AA3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3CC4F7B-84D0-496F-17CB-10ADCCE947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9BF0F6-8227-44C0-BC30-ECA3062C0D73}"/>
              </a:ext>
            </a:extLst>
          </p:cNvPr>
          <p:cNvSpPr>
            <a:spLocks noGrp="1"/>
          </p:cNvSpPr>
          <p:nvPr>
            <p:ph type="dt" sz="half" idx="10"/>
          </p:nvPr>
        </p:nvSpPr>
        <p:spPr/>
        <p:txBody>
          <a:bodyPr/>
          <a:lstStyle/>
          <a:p>
            <a:fld id="{29D3FE15-408B-4D52-B942-AF87E26B9566}" type="datetimeFigureOut">
              <a:rPr lang="en-IN" smtClean="0"/>
              <a:t>12-08-2024</a:t>
            </a:fld>
            <a:endParaRPr lang="en-IN"/>
          </a:p>
        </p:txBody>
      </p:sp>
      <p:sp>
        <p:nvSpPr>
          <p:cNvPr id="6" name="Footer Placeholder 5">
            <a:extLst>
              <a:ext uri="{FF2B5EF4-FFF2-40B4-BE49-F238E27FC236}">
                <a16:creationId xmlns:a16="http://schemas.microsoft.com/office/drawing/2014/main" id="{02CB2DD2-BA3F-4EC6-2DED-51D2769B53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F5F5C6-5C25-38A3-F688-9575D6A062E7}"/>
              </a:ext>
            </a:extLst>
          </p:cNvPr>
          <p:cNvSpPr>
            <a:spLocks noGrp="1"/>
          </p:cNvSpPr>
          <p:nvPr>
            <p:ph type="sldNum" sz="quarter" idx="12"/>
          </p:nvPr>
        </p:nvSpPr>
        <p:spPr/>
        <p:txBody>
          <a:bodyPr/>
          <a:lstStyle/>
          <a:p>
            <a:fld id="{D7077EDF-1800-4667-92FA-369250950716}" type="slidenum">
              <a:rPr lang="en-IN" smtClean="0"/>
              <a:t>‹#›</a:t>
            </a:fld>
            <a:endParaRPr lang="en-IN"/>
          </a:p>
        </p:txBody>
      </p:sp>
    </p:spTree>
    <p:extLst>
      <p:ext uri="{BB962C8B-B14F-4D97-AF65-F5344CB8AC3E}">
        <p14:creationId xmlns:p14="http://schemas.microsoft.com/office/powerpoint/2010/main" val="3805409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0E7501-A025-6594-A862-CFD8218B1C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3EA996-6247-6781-1E87-06F4E0B332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7874C4-A9FA-EB0D-8494-81F3675B0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3FE15-408B-4D52-B942-AF87E26B9566}" type="datetimeFigureOut">
              <a:rPr lang="en-IN" smtClean="0"/>
              <a:t>12-08-2024</a:t>
            </a:fld>
            <a:endParaRPr lang="en-IN"/>
          </a:p>
        </p:txBody>
      </p:sp>
      <p:sp>
        <p:nvSpPr>
          <p:cNvPr id="5" name="Footer Placeholder 4">
            <a:extLst>
              <a:ext uri="{FF2B5EF4-FFF2-40B4-BE49-F238E27FC236}">
                <a16:creationId xmlns:a16="http://schemas.microsoft.com/office/drawing/2014/main" id="{ADEB5888-99BF-F3CB-13A0-8EBD48CE4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8A8788E-ECC4-0D7A-F64D-B92B9AE858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077EDF-1800-4667-92FA-369250950716}" type="slidenum">
              <a:rPr lang="en-IN" smtClean="0"/>
              <a:t>‹#›</a:t>
            </a:fld>
            <a:endParaRPr lang="en-IN"/>
          </a:p>
        </p:txBody>
      </p:sp>
    </p:spTree>
    <p:extLst>
      <p:ext uri="{BB962C8B-B14F-4D97-AF65-F5344CB8AC3E}">
        <p14:creationId xmlns:p14="http://schemas.microsoft.com/office/powerpoint/2010/main" val="32187170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78BA6-286D-4985-B915-8906FB39D5B7}"/>
              </a:ext>
            </a:extLst>
          </p:cNvPr>
          <p:cNvGrpSpPr/>
          <p:nvPr/>
        </p:nvGrpSpPr>
        <p:grpSpPr>
          <a:xfrm>
            <a:off x="0" y="0"/>
            <a:ext cx="12192000" cy="6858000"/>
            <a:chOff x="0" y="0"/>
            <a:chExt cx="12192000" cy="6858000"/>
          </a:xfrm>
        </p:grpSpPr>
        <p:pic>
          <p:nvPicPr>
            <p:cNvPr id="4" name="Picture 3">
              <a:extLst>
                <a:ext uri="{FF2B5EF4-FFF2-40B4-BE49-F238E27FC236}">
                  <a16:creationId xmlns:a16="http://schemas.microsoft.com/office/drawing/2014/main" id="{7EEBBE67-D9BC-3E60-67F2-B61ACF259DCB}"/>
                </a:ext>
              </a:extLst>
            </p:cNvPr>
            <p:cNvPicPr>
              <a:picLocks noChangeAspect="1"/>
            </p:cNvPicPr>
            <p:nvPr/>
          </p:nvPicPr>
          <p:blipFill>
            <a:blip r:embed="rId2"/>
            <a:stretch>
              <a:fillRect/>
            </a:stretch>
          </p:blipFill>
          <p:spPr>
            <a:xfrm>
              <a:off x="0" y="0"/>
              <a:ext cx="12192000" cy="6858000"/>
            </a:xfrm>
            <a:prstGeom prst="rect">
              <a:avLst/>
            </a:prstGeom>
          </p:spPr>
        </p:pic>
        <p:sp>
          <p:nvSpPr>
            <p:cNvPr id="2" name="TextBox 1">
              <a:extLst>
                <a:ext uri="{FF2B5EF4-FFF2-40B4-BE49-F238E27FC236}">
                  <a16:creationId xmlns:a16="http://schemas.microsoft.com/office/drawing/2014/main" id="{0A5B8048-11D9-39CF-A21D-CBF15298D915}"/>
                </a:ext>
              </a:extLst>
            </p:cNvPr>
            <p:cNvSpPr txBox="1"/>
            <p:nvPr/>
          </p:nvSpPr>
          <p:spPr>
            <a:xfrm>
              <a:off x="6227064" y="3438144"/>
              <a:ext cx="5367528" cy="1015663"/>
            </a:xfrm>
            <a:prstGeom prst="rect">
              <a:avLst/>
            </a:prstGeom>
            <a:solidFill>
              <a:schemeClr val="tx1"/>
            </a:solidFill>
            <a:ln>
              <a:solidFill>
                <a:schemeClr val="tx1"/>
              </a:solidFill>
            </a:ln>
          </p:spPr>
          <p:txBody>
            <a:bodyPr wrap="square" rtlCol="0">
              <a:spAutoFit/>
            </a:bodyPr>
            <a:lstStyle/>
            <a:p>
              <a:pPr algn="ctr"/>
              <a:r>
                <a:rPr lang="en-IN" sz="6000" b="1" dirty="0">
                  <a:solidFill>
                    <a:schemeClr val="bg1"/>
                  </a:solidFill>
                  <a:latin typeface="Times New Roman" panose="02020603050405020304" pitchFamily="18" charset="0"/>
                  <a:cs typeface="Times New Roman" panose="02020603050405020304" pitchFamily="18" charset="0"/>
                </a:rPr>
                <a:t>Optimal</a:t>
              </a:r>
              <a:endParaRPr lang="en-IN" sz="6000" b="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395363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9255A9-3754-C72A-8364-36CDE8B45FD8}"/>
              </a:ext>
            </a:extLst>
          </p:cNvPr>
          <p:cNvPicPr>
            <a:picLocks noChangeAspect="1"/>
          </p:cNvPicPr>
          <p:nvPr/>
        </p:nvPicPr>
        <p:blipFill>
          <a:blip r:embed="rId2"/>
          <a:stretch>
            <a:fillRect/>
          </a:stretch>
        </p:blipFill>
        <p:spPr>
          <a:xfrm>
            <a:off x="-61751" y="-45720"/>
            <a:ext cx="12315502" cy="6949440"/>
          </a:xfrm>
          <a:prstGeom prst="rect">
            <a:avLst/>
          </a:prstGeom>
        </p:spPr>
      </p:pic>
      <p:grpSp>
        <p:nvGrpSpPr>
          <p:cNvPr id="20" name="Group 19">
            <a:extLst>
              <a:ext uri="{FF2B5EF4-FFF2-40B4-BE49-F238E27FC236}">
                <a16:creationId xmlns:a16="http://schemas.microsoft.com/office/drawing/2014/main" id="{C1841983-69BF-BEF9-AF56-B6F90EF0EFB7}"/>
              </a:ext>
            </a:extLst>
          </p:cNvPr>
          <p:cNvGrpSpPr/>
          <p:nvPr/>
        </p:nvGrpSpPr>
        <p:grpSpPr>
          <a:xfrm>
            <a:off x="2239027" y="1447536"/>
            <a:ext cx="9708208" cy="4981149"/>
            <a:chOff x="1616364" y="356616"/>
            <a:chExt cx="10330871" cy="6247384"/>
          </a:xfrm>
        </p:grpSpPr>
        <p:sp>
          <p:nvSpPr>
            <p:cNvPr id="4" name="Rectangle 3">
              <a:extLst>
                <a:ext uri="{FF2B5EF4-FFF2-40B4-BE49-F238E27FC236}">
                  <a16:creationId xmlns:a16="http://schemas.microsoft.com/office/drawing/2014/main" id="{35F6D71D-2444-F87A-0815-FC8F31E99173}"/>
                </a:ext>
              </a:extLst>
            </p:cNvPr>
            <p:cNvSpPr/>
            <p:nvPr/>
          </p:nvSpPr>
          <p:spPr>
            <a:xfrm>
              <a:off x="1616364" y="406400"/>
              <a:ext cx="29648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F18383-D956-3C2E-9B81-7772D314E0D1}"/>
                </a:ext>
              </a:extLst>
            </p:cNvPr>
            <p:cNvSpPr/>
            <p:nvPr/>
          </p:nvSpPr>
          <p:spPr>
            <a:xfrm>
              <a:off x="4581235" y="406399"/>
              <a:ext cx="3676073" cy="785091"/>
            </a:xfrm>
            <a:prstGeom prst="rect">
              <a:avLst/>
            </a:prstGeom>
            <a:solidFill>
              <a:schemeClr val="tx1"/>
            </a:solidFill>
            <a:ln w="28575">
              <a:solidFill>
                <a:srgbClr val="FFC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E16DD3-1CB5-B4B0-FD15-9172CA529A77}"/>
                </a:ext>
              </a:extLst>
            </p:cNvPr>
            <p:cNvSpPr/>
            <p:nvPr/>
          </p:nvSpPr>
          <p:spPr>
            <a:xfrm>
              <a:off x="8257308" y="406399"/>
              <a:ext cx="36760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4FC9F4F-2431-764F-C4C1-96B7CB8AE1CC}"/>
                </a:ext>
              </a:extLst>
            </p:cNvPr>
            <p:cNvCxnSpPr/>
            <p:nvPr/>
          </p:nvCxnSpPr>
          <p:spPr>
            <a:xfrm>
              <a:off x="1616364"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DD10AE-EB1C-D081-E3F6-C36B164E2F51}"/>
                </a:ext>
              </a:extLst>
            </p:cNvPr>
            <p:cNvCxnSpPr/>
            <p:nvPr/>
          </p:nvCxnSpPr>
          <p:spPr>
            <a:xfrm>
              <a:off x="4581235"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C310F4-8D07-8447-D966-AF4FBE134AF8}"/>
                </a:ext>
              </a:extLst>
            </p:cNvPr>
            <p:cNvCxnSpPr/>
            <p:nvPr/>
          </p:nvCxnSpPr>
          <p:spPr>
            <a:xfrm>
              <a:off x="8257308"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DFA98-523A-C4DD-8516-EC686022C560}"/>
                </a:ext>
              </a:extLst>
            </p:cNvPr>
            <p:cNvCxnSpPr>
              <a:cxnSpLocks/>
            </p:cNvCxnSpPr>
            <p:nvPr/>
          </p:nvCxnSpPr>
          <p:spPr>
            <a:xfrm>
              <a:off x="11947235" y="1152887"/>
              <a:ext cx="0" cy="5451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219DC-5FA2-C7A2-94A9-04C295693E00}"/>
                </a:ext>
              </a:extLst>
            </p:cNvPr>
            <p:cNvCxnSpPr>
              <a:cxnSpLocks/>
            </p:cNvCxnSpPr>
            <p:nvPr/>
          </p:nvCxnSpPr>
          <p:spPr>
            <a:xfrm>
              <a:off x="1616364" y="6604000"/>
              <a:ext cx="1033087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DC800-6235-B9AE-2BCC-8A17F124749E}"/>
                </a:ext>
              </a:extLst>
            </p:cNvPr>
            <p:cNvSpPr/>
            <p:nvPr/>
          </p:nvSpPr>
          <p:spPr>
            <a:xfrm>
              <a:off x="1818768" y="398886"/>
              <a:ext cx="2560061" cy="707886"/>
            </a:xfrm>
            <a:prstGeom prst="rect">
              <a:avLst/>
            </a:prstGeom>
            <a:noFill/>
            <a:ln w="28575">
              <a:noFill/>
            </a:ln>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SOURCE</a:t>
              </a:r>
            </a:p>
          </p:txBody>
        </p:sp>
        <p:sp>
          <p:nvSpPr>
            <p:cNvPr id="17" name="Rectangle 16">
              <a:extLst>
                <a:ext uri="{FF2B5EF4-FFF2-40B4-BE49-F238E27FC236}">
                  <a16:creationId xmlns:a16="http://schemas.microsoft.com/office/drawing/2014/main" id="{DCB8A1A8-54CC-D9B7-15E3-18886856B0FB}"/>
                </a:ext>
              </a:extLst>
            </p:cNvPr>
            <p:cNvSpPr/>
            <p:nvPr/>
          </p:nvSpPr>
          <p:spPr>
            <a:xfrm>
              <a:off x="5139240" y="356616"/>
              <a:ext cx="2560061"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WORK</a:t>
              </a:r>
              <a:endParaRPr lang="en-US" sz="4000" b="1" cap="none" spc="50" dirty="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2F2308A1-7292-C274-104C-EC34695DE63E}"/>
                </a:ext>
              </a:extLst>
            </p:cNvPr>
            <p:cNvSpPr/>
            <p:nvPr/>
          </p:nvSpPr>
          <p:spPr>
            <a:xfrm>
              <a:off x="8708402" y="356616"/>
              <a:ext cx="2773885"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INFERENCE</a:t>
              </a:r>
              <a:endParaRPr lang="en-US" sz="4000" b="1" cap="none" spc="50" dirty="0">
                <a:ln w="0"/>
                <a:solidFill>
                  <a:schemeClr val="bg2"/>
                </a:solidFill>
                <a:effectLst>
                  <a:innerShdw blurRad="63500" dist="50800" dir="13500000">
                    <a:srgbClr val="000000">
                      <a:alpha val="50000"/>
                    </a:srgbClr>
                  </a:innerShdw>
                </a:effectLst>
              </a:endParaRPr>
            </a:p>
          </p:txBody>
        </p:sp>
      </p:grpSp>
      <p:sp>
        <p:nvSpPr>
          <p:cNvPr id="21" name="TextBox 20">
            <a:extLst>
              <a:ext uri="{FF2B5EF4-FFF2-40B4-BE49-F238E27FC236}">
                <a16:creationId xmlns:a16="http://schemas.microsoft.com/office/drawing/2014/main" id="{BC46ADB2-0B75-6E9B-227F-25BF9DEB92F5}"/>
              </a:ext>
            </a:extLst>
          </p:cNvPr>
          <p:cNvSpPr txBox="1"/>
          <p:nvPr/>
        </p:nvSpPr>
        <p:spPr>
          <a:xfrm>
            <a:off x="2388655" y="2314471"/>
            <a:ext cx="2636543" cy="3970318"/>
          </a:xfrm>
          <a:prstGeom prst="rect">
            <a:avLst/>
          </a:prstGeom>
          <a:noFill/>
        </p:spPr>
        <p:txBody>
          <a:bodyPr wrap="square" rtlCol="0">
            <a:spAutoFit/>
          </a:bodyPr>
          <a:lstStyle/>
          <a:p>
            <a:r>
              <a:rPr lang="en-IN" sz="1400">
                <a:solidFill>
                  <a:schemeClr val="bg1"/>
                </a:solidFill>
              </a:rPr>
              <a:t>S. Moradi and A. Nickabadi, "Optimization of Mobile Phone Keypad Layout via Genetic Algorithm," 2006 2nd International Conference on Information &amp; Communication Technologies, Damascus, Syria, 2006, pp. 1676-1681, doi: 10.1109/ICTTA.2006.1684637. keywords: {Mobile handsets;Genetic algorithms;Mobile communication;Keyboards;Genetic mutations;Data communication;Space technology;Statistics;Message service;GSM},</a:t>
            </a:r>
          </a:p>
          <a:p>
            <a:endParaRPr lang="en-IN" sz="1400" dirty="0">
              <a:solidFill>
                <a:schemeClr val="bg1"/>
              </a:solidFill>
            </a:endParaRPr>
          </a:p>
        </p:txBody>
      </p:sp>
      <p:sp>
        <p:nvSpPr>
          <p:cNvPr id="24" name="Rectangle 23">
            <a:extLst>
              <a:ext uri="{FF2B5EF4-FFF2-40B4-BE49-F238E27FC236}">
                <a16:creationId xmlns:a16="http://schemas.microsoft.com/office/drawing/2014/main" id="{FA4897F1-EE9F-8441-BA88-3EDEF7CAB4EB}"/>
              </a:ext>
            </a:extLst>
          </p:cNvPr>
          <p:cNvSpPr/>
          <p:nvPr/>
        </p:nvSpPr>
        <p:spPr>
          <a:xfrm>
            <a:off x="344918" y="2722"/>
            <a:ext cx="378821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err="1">
                <a:ln/>
                <a:solidFill>
                  <a:schemeClr val="accent4"/>
                </a:solidFill>
                <a:effectLst/>
                <a:latin typeface="Britannic Bold" panose="020B0903060703020204" pitchFamily="34" charset="0"/>
              </a:rPr>
              <a:t>Literarure</a:t>
            </a:r>
            <a:r>
              <a:rPr lang="en-US" sz="3600" b="1" u="sng" cap="none" spc="0" dirty="0">
                <a:ln/>
                <a:solidFill>
                  <a:schemeClr val="accent4"/>
                </a:solidFill>
                <a:effectLst/>
                <a:latin typeface="Britannic Bold" panose="020B0903060703020204" pitchFamily="34" charset="0"/>
              </a:rPr>
              <a:t> Review</a:t>
            </a:r>
          </a:p>
        </p:txBody>
      </p:sp>
      <p:sp>
        <p:nvSpPr>
          <p:cNvPr id="25" name="TextBox 24">
            <a:extLst>
              <a:ext uri="{FF2B5EF4-FFF2-40B4-BE49-F238E27FC236}">
                <a16:creationId xmlns:a16="http://schemas.microsoft.com/office/drawing/2014/main" id="{90D57A97-902C-43D2-2085-AAAA1FCAD01E}"/>
              </a:ext>
            </a:extLst>
          </p:cNvPr>
          <p:cNvSpPr txBox="1"/>
          <p:nvPr/>
        </p:nvSpPr>
        <p:spPr>
          <a:xfrm>
            <a:off x="5115306" y="2252916"/>
            <a:ext cx="3307132" cy="4093428"/>
          </a:xfrm>
          <a:prstGeom prst="rect">
            <a:avLst/>
          </a:prstGeom>
          <a:noFill/>
        </p:spPr>
        <p:txBody>
          <a:bodyPr wrap="square" rtlCol="0">
            <a:spAutoFit/>
          </a:bodyPr>
          <a:lstStyle/>
          <a:p>
            <a:r>
              <a:rPr lang="en-IN" sz="1300">
                <a:solidFill>
                  <a:schemeClr val="bg1"/>
                </a:solidFill>
              </a:rPr>
              <a:t>Using mobile phone to send text messages is very common nowadays. Everyday, many users spend a lot of their valuable time to type such messages. Using an appropriate keypad layout, this time can be reduced significantly. In this paper, we propose a GA-based approach to find an appropriate mobile phone keypad layout. The used GA is a simple one with a suitable fitness function which considers all parameters affecting speed of text entry in mobile phones. Some application specific GA operators including three mutation operators and one crossover operator have been developed. Using the proposed algorithm, we show that the current layout is not the best one and we can find layouts that are so more efficient. An important facet of the proposed algorithm is that it can be easily specialized for a particular task by using input text pertaining to that task</a:t>
            </a:r>
            <a:endParaRPr lang="en-IN" sz="1300" dirty="0">
              <a:solidFill>
                <a:schemeClr val="bg1"/>
              </a:solidFill>
            </a:endParaRPr>
          </a:p>
        </p:txBody>
      </p:sp>
      <p:sp>
        <p:nvSpPr>
          <p:cNvPr id="26" name="TextBox 25">
            <a:extLst>
              <a:ext uri="{FF2B5EF4-FFF2-40B4-BE49-F238E27FC236}">
                <a16:creationId xmlns:a16="http://schemas.microsoft.com/office/drawing/2014/main" id="{7337427E-FED0-5AFD-1D65-B0F85D0FB929}"/>
              </a:ext>
            </a:extLst>
          </p:cNvPr>
          <p:cNvSpPr txBox="1"/>
          <p:nvPr/>
        </p:nvSpPr>
        <p:spPr>
          <a:xfrm>
            <a:off x="8594252" y="2252916"/>
            <a:ext cx="3282694" cy="3970318"/>
          </a:xfrm>
          <a:prstGeom prst="rect">
            <a:avLst/>
          </a:prstGeom>
          <a:noFill/>
        </p:spPr>
        <p:txBody>
          <a:bodyPr wrap="square" rtlCol="0">
            <a:spAutoFit/>
          </a:bodyPr>
          <a:lstStyle/>
          <a:p>
            <a:pPr algn="l"/>
            <a:r>
              <a:rPr lang="en-IN" sz="1200" b="0" i="0">
                <a:solidFill>
                  <a:srgbClr val="ECECEC"/>
                </a:solidFill>
                <a:effectLst/>
                <a:highlight>
                  <a:srgbClr val="212121"/>
                </a:highlight>
                <a:latin typeface="Söhne"/>
              </a:rPr>
              <a:t>This research paper presents a Genetic Algorithm (GA)-based approach to optimize mobile phone keypad layouts for efficient text entry, particularly focusing on single-finger typing. It identifies the current keypad layout's limitations and proposes a new fitness function that considers factors influencing text entry speed. The study introduces customized GA operators and demonstrates through simulations that alternative layouts can significantly improve efficiency compared to the standard layout.</a:t>
            </a:r>
          </a:p>
          <a:p>
            <a:pPr algn="l"/>
            <a:r>
              <a:rPr lang="en-IN" sz="1200" b="0" i="0">
                <a:solidFill>
                  <a:srgbClr val="ECECEC"/>
                </a:solidFill>
                <a:effectLst/>
                <a:highlight>
                  <a:srgbClr val="212121"/>
                </a:highlight>
                <a:latin typeface="Söhne"/>
              </a:rPr>
              <a:t>The paper also discusses different text entry methods on mobile phones, including multipress and singlepress methods, highlighting their advantages and disadvantages. By addressing the limitations of the current sequential order layout and showcasing the effectiveness of the GA-based optimization approach, the research contributes to enhancing text entry efficiency on mobile devices, ultimately aiming to reduce typing time and improve user experience.</a:t>
            </a:r>
          </a:p>
        </p:txBody>
      </p:sp>
      <p:sp>
        <p:nvSpPr>
          <p:cNvPr id="2" name="Rectangle 1">
            <a:extLst>
              <a:ext uri="{FF2B5EF4-FFF2-40B4-BE49-F238E27FC236}">
                <a16:creationId xmlns:a16="http://schemas.microsoft.com/office/drawing/2014/main" id="{7D7C6761-B26F-D17A-A169-A77A2C748EFF}"/>
              </a:ext>
            </a:extLst>
          </p:cNvPr>
          <p:cNvSpPr/>
          <p:nvPr/>
        </p:nvSpPr>
        <p:spPr>
          <a:xfrm>
            <a:off x="344918" y="722784"/>
            <a:ext cx="9669635" cy="461665"/>
          </a:xfrm>
          <a:prstGeom prst="rect">
            <a:avLst/>
          </a:prstGeom>
          <a:noFill/>
        </p:spPr>
        <p:txBody>
          <a:bodyPr wrap="none" lIns="91440" tIns="45720" rIns="91440" bIns="45720">
            <a:spAutoFit/>
          </a:bodyPr>
          <a:lstStyle/>
          <a:p>
            <a:pPr algn="ct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Optimization of Mobile Phone Keypad Layout via Genetic Algorithm</a:t>
            </a:r>
            <a:endParaRPr lang="en-US"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4045598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9255A9-3754-C72A-8364-36CDE8B45FD8}"/>
              </a:ext>
            </a:extLst>
          </p:cNvPr>
          <p:cNvPicPr>
            <a:picLocks noChangeAspect="1"/>
          </p:cNvPicPr>
          <p:nvPr/>
        </p:nvPicPr>
        <p:blipFill>
          <a:blip r:embed="rId2"/>
          <a:stretch>
            <a:fillRect/>
          </a:stretch>
        </p:blipFill>
        <p:spPr>
          <a:xfrm>
            <a:off x="-145962" y="-81280"/>
            <a:ext cx="12461464" cy="7091680"/>
          </a:xfrm>
          <a:prstGeom prst="rect">
            <a:avLst/>
          </a:prstGeom>
        </p:spPr>
      </p:pic>
      <p:grpSp>
        <p:nvGrpSpPr>
          <p:cNvPr id="20" name="Group 19">
            <a:extLst>
              <a:ext uri="{FF2B5EF4-FFF2-40B4-BE49-F238E27FC236}">
                <a16:creationId xmlns:a16="http://schemas.microsoft.com/office/drawing/2014/main" id="{C1841983-69BF-BEF9-AF56-B6F90EF0EFB7}"/>
              </a:ext>
            </a:extLst>
          </p:cNvPr>
          <p:cNvGrpSpPr/>
          <p:nvPr/>
        </p:nvGrpSpPr>
        <p:grpSpPr>
          <a:xfrm>
            <a:off x="2239027" y="1447536"/>
            <a:ext cx="9708208" cy="4981149"/>
            <a:chOff x="1616364" y="356616"/>
            <a:chExt cx="10330871" cy="6247384"/>
          </a:xfrm>
        </p:grpSpPr>
        <p:sp>
          <p:nvSpPr>
            <p:cNvPr id="4" name="Rectangle 3">
              <a:extLst>
                <a:ext uri="{FF2B5EF4-FFF2-40B4-BE49-F238E27FC236}">
                  <a16:creationId xmlns:a16="http://schemas.microsoft.com/office/drawing/2014/main" id="{35F6D71D-2444-F87A-0815-FC8F31E99173}"/>
                </a:ext>
              </a:extLst>
            </p:cNvPr>
            <p:cNvSpPr/>
            <p:nvPr/>
          </p:nvSpPr>
          <p:spPr>
            <a:xfrm>
              <a:off x="1616364" y="406400"/>
              <a:ext cx="29648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F18383-D956-3C2E-9B81-7772D314E0D1}"/>
                </a:ext>
              </a:extLst>
            </p:cNvPr>
            <p:cNvSpPr/>
            <p:nvPr/>
          </p:nvSpPr>
          <p:spPr>
            <a:xfrm>
              <a:off x="4581235" y="406399"/>
              <a:ext cx="3676073" cy="785091"/>
            </a:xfrm>
            <a:prstGeom prst="rect">
              <a:avLst/>
            </a:prstGeom>
            <a:solidFill>
              <a:schemeClr val="tx1"/>
            </a:solidFill>
            <a:ln w="28575">
              <a:solidFill>
                <a:srgbClr val="FFC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E16DD3-1CB5-B4B0-FD15-9172CA529A77}"/>
                </a:ext>
              </a:extLst>
            </p:cNvPr>
            <p:cNvSpPr/>
            <p:nvPr/>
          </p:nvSpPr>
          <p:spPr>
            <a:xfrm>
              <a:off x="8257308" y="406399"/>
              <a:ext cx="36760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4FC9F4F-2431-764F-C4C1-96B7CB8AE1CC}"/>
                </a:ext>
              </a:extLst>
            </p:cNvPr>
            <p:cNvCxnSpPr/>
            <p:nvPr/>
          </p:nvCxnSpPr>
          <p:spPr>
            <a:xfrm>
              <a:off x="1616364"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DD10AE-EB1C-D081-E3F6-C36B164E2F51}"/>
                </a:ext>
              </a:extLst>
            </p:cNvPr>
            <p:cNvCxnSpPr/>
            <p:nvPr/>
          </p:nvCxnSpPr>
          <p:spPr>
            <a:xfrm>
              <a:off x="4581235"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C310F4-8D07-8447-D966-AF4FBE134AF8}"/>
                </a:ext>
              </a:extLst>
            </p:cNvPr>
            <p:cNvCxnSpPr/>
            <p:nvPr/>
          </p:nvCxnSpPr>
          <p:spPr>
            <a:xfrm>
              <a:off x="8257308"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DFA98-523A-C4DD-8516-EC686022C560}"/>
                </a:ext>
              </a:extLst>
            </p:cNvPr>
            <p:cNvCxnSpPr>
              <a:cxnSpLocks/>
            </p:cNvCxnSpPr>
            <p:nvPr/>
          </p:nvCxnSpPr>
          <p:spPr>
            <a:xfrm>
              <a:off x="11947235" y="1152887"/>
              <a:ext cx="0" cy="5451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219DC-5FA2-C7A2-94A9-04C295693E00}"/>
                </a:ext>
              </a:extLst>
            </p:cNvPr>
            <p:cNvCxnSpPr>
              <a:cxnSpLocks/>
            </p:cNvCxnSpPr>
            <p:nvPr/>
          </p:nvCxnSpPr>
          <p:spPr>
            <a:xfrm>
              <a:off x="1616364" y="6604000"/>
              <a:ext cx="1033087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DC800-6235-B9AE-2BCC-8A17F124749E}"/>
                </a:ext>
              </a:extLst>
            </p:cNvPr>
            <p:cNvSpPr/>
            <p:nvPr/>
          </p:nvSpPr>
          <p:spPr>
            <a:xfrm>
              <a:off x="1818768" y="398886"/>
              <a:ext cx="2560061" cy="707886"/>
            </a:xfrm>
            <a:prstGeom prst="rect">
              <a:avLst/>
            </a:prstGeom>
            <a:noFill/>
            <a:ln w="28575">
              <a:noFill/>
            </a:ln>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SOURCE</a:t>
              </a:r>
            </a:p>
          </p:txBody>
        </p:sp>
        <p:sp>
          <p:nvSpPr>
            <p:cNvPr id="17" name="Rectangle 16">
              <a:extLst>
                <a:ext uri="{FF2B5EF4-FFF2-40B4-BE49-F238E27FC236}">
                  <a16:creationId xmlns:a16="http://schemas.microsoft.com/office/drawing/2014/main" id="{DCB8A1A8-54CC-D9B7-15E3-18886856B0FB}"/>
                </a:ext>
              </a:extLst>
            </p:cNvPr>
            <p:cNvSpPr/>
            <p:nvPr/>
          </p:nvSpPr>
          <p:spPr>
            <a:xfrm>
              <a:off x="5139240" y="356616"/>
              <a:ext cx="2560061"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WORK</a:t>
              </a:r>
              <a:endParaRPr lang="en-US" sz="4000" b="1" cap="none" spc="50" dirty="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2F2308A1-7292-C274-104C-EC34695DE63E}"/>
                </a:ext>
              </a:extLst>
            </p:cNvPr>
            <p:cNvSpPr/>
            <p:nvPr/>
          </p:nvSpPr>
          <p:spPr>
            <a:xfrm>
              <a:off x="8708402" y="356616"/>
              <a:ext cx="2773885"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INFERENCE</a:t>
              </a:r>
              <a:endParaRPr lang="en-US" sz="4000" b="1" cap="none" spc="50" dirty="0">
                <a:ln w="0"/>
                <a:solidFill>
                  <a:schemeClr val="bg2"/>
                </a:solidFill>
                <a:effectLst>
                  <a:innerShdw blurRad="63500" dist="50800" dir="13500000">
                    <a:srgbClr val="000000">
                      <a:alpha val="50000"/>
                    </a:srgbClr>
                  </a:innerShdw>
                </a:effectLst>
              </a:endParaRPr>
            </a:p>
          </p:txBody>
        </p:sp>
      </p:grpSp>
      <p:sp>
        <p:nvSpPr>
          <p:cNvPr id="21" name="TextBox 20">
            <a:extLst>
              <a:ext uri="{FF2B5EF4-FFF2-40B4-BE49-F238E27FC236}">
                <a16:creationId xmlns:a16="http://schemas.microsoft.com/office/drawing/2014/main" id="{BC46ADB2-0B75-6E9B-227F-25BF9DEB92F5}"/>
              </a:ext>
            </a:extLst>
          </p:cNvPr>
          <p:cNvSpPr txBox="1"/>
          <p:nvPr/>
        </p:nvSpPr>
        <p:spPr>
          <a:xfrm>
            <a:off x="2375638" y="2357495"/>
            <a:ext cx="2636543" cy="3970318"/>
          </a:xfrm>
          <a:prstGeom prst="rect">
            <a:avLst/>
          </a:prstGeom>
          <a:noFill/>
        </p:spPr>
        <p:txBody>
          <a:bodyPr wrap="square" rtlCol="0">
            <a:spAutoFit/>
          </a:bodyPr>
          <a:lstStyle/>
          <a:p>
            <a:r>
              <a:rPr lang="en-IN" sz="1400" dirty="0">
                <a:solidFill>
                  <a:schemeClr val="bg1"/>
                </a:solidFill>
              </a:rPr>
              <a:t>A. </a:t>
            </a:r>
            <a:r>
              <a:rPr lang="en-IN" sz="1400" dirty="0" err="1">
                <a:solidFill>
                  <a:schemeClr val="bg1"/>
                </a:solidFill>
              </a:rPr>
              <a:t>Satpathy</a:t>
            </a:r>
            <a:r>
              <a:rPr lang="en-IN" sz="1400" dirty="0">
                <a:solidFill>
                  <a:schemeClr val="bg1"/>
                </a:solidFill>
              </a:rPr>
              <a:t>, M. N. Sahoo, C. Swain, M. Bilal, S. </a:t>
            </a:r>
            <a:r>
              <a:rPr lang="en-IN" sz="1400" dirty="0" err="1">
                <a:solidFill>
                  <a:schemeClr val="bg1"/>
                </a:solidFill>
              </a:rPr>
              <a:t>Bakshi</a:t>
            </a:r>
            <a:r>
              <a:rPr lang="en-IN" sz="1400" dirty="0">
                <a:solidFill>
                  <a:schemeClr val="bg1"/>
                </a:solidFill>
              </a:rPr>
              <a:t> and H. Song, "</a:t>
            </a:r>
            <a:r>
              <a:rPr lang="en-IN" sz="1400" dirty="0" err="1">
                <a:solidFill>
                  <a:schemeClr val="bg1"/>
                </a:solidFill>
              </a:rPr>
              <a:t>GAMap</a:t>
            </a:r>
            <a:r>
              <a:rPr lang="en-IN" sz="1400" dirty="0">
                <a:solidFill>
                  <a:schemeClr val="bg1"/>
                </a:solidFill>
              </a:rPr>
              <a:t>: A Genetic Algorithm-Based Effective Virtual Data </a:t>
            </a:r>
            <a:r>
              <a:rPr lang="en-IN" sz="1400" dirty="0" err="1">
                <a:solidFill>
                  <a:schemeClr val="bg1"/>
                </a:solidFill>
              </a:rPr>
              <a:t>Center</a:t>
            </a:r>
            <a:r>
              <a:rPr lang="en-IN" sz="1400" dirty="0">
                <a:solidFill>
                  <a:schemeClr val="bg1"/>
                </a:solidFill>
              </a:rPr>
              <a:t> Re-Embedding Strategy," in IEEE Transactions on Green Communications and Networking, </a:t>
            </a:r>
            <a:r>
              <a:rPr lang="en-IN" sz="1400" dirty="0" err="1">
                <a:solidFill>
                  <a:schemeClr val="bg1"/>
                </a:solidFill>
              </a:rPr>
              <a:t>doi</a:t>
            </a:r>
            <a:r>
              <a:rPr lang="en-IN" sz="1400" dirty="0">
                <a:solidFill>
                  <a:schemeClr val="bg1"/>
                </a:solidFill>
              </a:rPr>
              <a:t>: 10.1109/TGCN.2023.3345542.</a:t>
            </a:r>
          </a:p>
          <a:p>
            <a:r>
              <a:rPr lang="en-IN" sz="1400" dirty="0">
                <a:solidFill>
                  <a:schemeClr val="bg1"/>
                </a:solidFill>
              </a:rPr>
              <a:t>keywords: {</a:t>
            </a:r>
            <a:r>
              <a:rPr lang="en-IN" sz="1400" dirty="0" err="1">
                <a:solidFill>
                  <a:schemeClr val="bg1"/>
                </a:solidFill>
              </a:rPr>
              <a:t>Costs;Substrates;Genetic</a:t>
            </a:r>
            <a:r>
              <a:rPr lang="en-IN" sz="1400" dirty="0">
                <a:solidFill>
                  <a:schemeClr val="bg1"/>
                </a:solidFill>
              </a:rPr>
              <a:t> </a:t>
            </a:r>
            <a:r>
              <a:rPr lang="en-IN" sz="1400" dirty="0" err="1">
                <a:solidFill>
                  <a:schemeClr val="bg1"/>
                </a:solidFill>
              </a:rPr>
              <a:t>algorithms;Statistics;Sociology;Servers;Dynamic</a:t>
            </a:r>
            <a:r>
              <a:rPr lang="en-IN" sz="1400" dirty="0">
                <a:solidFill>
                  <a:schemeClr val="bg1"/>
                </a:solidFill>
              </a:rPr>
              <a:t> </a:t>
            </a:r>
            <a:r>
              <a:rPr lang="en-IN" sz="1400" dirty="0" err="1">
                <a:solidFill>
                  <a:schemeClr val="bg1"/>
                </a:solidFill>
              </a:rPr>
              <a:t>scheduling;Virtual</a:t>
            </a:r>
            <a:r>
              <a:rPr lang="en-IN" sz="1400" dirty="0">
                <a:solidFill>
                  <a:schemeClr val="bg1"/>
                </a:solidFill>
              </a:rPr>
              <a:t> Data </a:t>
            </a:r>
            <a:r>
              <a:rPr lang="en-IN" sz="1400" dirty="0" err="1">
                <a:solidFill>
                  <a:schemeClr val="bg1"/>
                </a:solidFill>
              </a:rPr>
              <a:t>Centers;Resource</a:t>
            </a:r>
            <a:r>
              <a:rPr lang="en-IN" sz="1400" dirty="0">
                <a:solidFill>
                  <a:schemeClr val="bg1"/>
                </a:solidFill>
              </a:rPr>
              <a:t> </a:t>
            </a:r>
            <a:r>
              <a:rPr lang="en-IN" sz="1400" dirty="0" err="1">
                <a:solidFill>
                  <a:schemeClr val="bg1"/>
                </a:solidFill>
              </a:rPr>
              <a:t>Management;Data</a:t>
            </a:r>
            <a:r>
              <a:rPr lang="en-IN" sz="1400" dirty="0">
                <a:solidFill>
                  <a:schemeClr val="bg1"/>
                </a:solidFill>
              </a:rPr>
              <a:t> </a:t>
            </a:r>
            <a:r>
              <a:rPr lang="en-IN" sz="1400" dirty="0" err="1">
                <a:solidFill>
                  <a:schemeClr val="bg1"/>
                </a:solidFill>
              </a:rPr>
              <a:t>Centers;Genetic</a:t>
            </a:r>
            <a:r>
              <a:rPr lang="en-IN" sz="1400" dirty="0">
                <a:solidFill>
                  <a:schemeClr val="bg1"/>
                </a:solidFill>
              </a:rPr>
              <a:t> </a:t>
            </a:r>
            <a:r>
              <a:rPr lang="en-IN" sz="1400" dirty="0" err="1">
                <a:solidFill>
                  <a:schemeClr val="bg1"/>
                </a:solidFill>
              </a:rPr>
              <a:t>Algorithm;Re-embedding</a:t>
            </a:r>
            <a:r>
              <a:rPr lang="en-IN" sz="1400" dirty="0">
                <a:solidFill>
                  <a:schemeClr val="bg1"/>
                </a:solidFill>
              </a:rPr>
              <a:t>},</a:t>
            </a:r>
          </a:p>
          <a:p>
            <a:endParaRPr lang="en-IN" sz="1400" dirty="0">
              <a:solidFill>
                <a:schemeClr val="bg1"/>
              </a:solidFill>
            </a:endParaRPr>
          </a:p>
        </p:txBody>
      </p:sp>
      <p:sp>
        <p:nvSpPr>
          <p:cNvPr id="25" name="TextBox 24">
            <a:extLst>
              <a:ext uri="{FF2B5EF4-FFF2-40B4-BE49-F238E27FC236}">
                <a16:creationId xmlns:a16="http://schemas.microsoft.com/office/drawing/2014/main" id="{90D57A97-902C-43D2-2085-AAAA1FCAD01E}"/>
              </a:ext>
            </a:extLst>
          </p:cNvPr>
          <p:cNvSpPr txBox="1"/>
          <p:nvPr/>
        </p:nvSpPr>
        <p:spPr>
          <a:xfrm>
            <a:off x="5105958" y="2180523"/>
            <a:ext cx="3360728" cy="4154984"/>
          </a:xfrm>
          <a:prstGeom prst="rect">
            <a:avLst/>
          </a:prstGeom>
          <a:noFill/>
        </p:spPr>
        <p:txBody>
          <a:bodyPr wrap="square" rtlCol="0">
            <a:spAutoFit/>
          </a:bodyPr>
          <a:lstStyle/>
          <a:p>
            <a:r>
              <a:rPr lang="en-IN" sz="1100" dirty="0">
                <a:solidFill>
                  <a:schemeClr val="bg1"/>
                </a:solidFill>
              </a:rPr>
              <a:t>Network virtualization allows the service providers (SPs) to divide the substrate resources into isolated entities called virtual data </a:t>
            </a:r>
            <a:r>
              <a:rPr lang="en-IN" sz="1100" dirty="0" err="1">
                <a:solidFill>
                  <a:schemeClr val="bg1"/>
                </a:solidFill>
              </a:rPr>
              <a:t>centers</a:t>
            </a:r>
            <a:r>
              <a:rPr lang="en-IN" sz="1100" dirty="0">
                <a:solidFill>
                  <a:schemeClr val="bg1"/>
                </a:solidFill>
              </a:rPr>
              <a:t> (VDCs). Typically, a VDC comprises multiple cooperative virtual machines (VMs) and virtual links (VLs) capturing their communication relationships. The SPs often re-embed VDCs entirely or partially to meet dynamic resource demands, balance the load, and perform routine maintenance activities. This paper proposes a genetic algorithm (GA)-based effective VDC re-embedding (</a:t>
            </a:r>
            <a:r>
              <a:rPr lang="en-IN" sz="1100" dirty="0" err="1">
                <a:solidFill>
                  <a:schemeClr val="bg1"/>
                </a:solidFill>
              </a:rPr>
              <a:t>GAMap</a:t>
            </a:r>
            <a:r>
              <a:rPr lang="en-IN" sz="1100" dirty="0">
                <a:solidFill>
                  <a:schemeClr val="bg1"/>
                </a:solidFill>
              </a:rPr>
              <a:t>) framework that focuses on a use case where the SPs relocate the VDCs to meet their excess resource demands, introducing the following challenges. Firstly, it encompasses the re-embedding of VMs. Secondly, VL re-embedding follows the re-embedding of the VMs, which adds to the complexity. Thirdly, VM and VL re-embedding are computationally intractable problems and are proven to be NP-Hard. Given these challenges, we adopt the GA-based solution that generates an efficient re-embedding plan with minimum costs. Experimental evaluations confirm that the proposed scheme shows promising performance by achieving an 11.94% reduction in the re-embedding cost compared to the baselines.</a:t>
            </a:r>
          </a:p>
        </p:txBody>
      </p:sp>
      <p:sp>
        <p:nvSpPr>
          <p:cNvPr id="26" name="TextBox 25">
            <a:extLst>
              <a:ext uri="{FF2B5EF4-FFF2-40B4-BE49-F238E27FC236}">
                <a16:creationId xmlns:a16="http://schemas.microsoft.com/office/drawing/2014/main" id="{7337427E-FED0-5AFD-1D65-B0F85D0FB929}"/>
              </a:ext>
            </a:extLst>
          </p:cNvPr>
          <p:cNvSpPr txBox="1"/>
          <p:nvPr/>
        </p:nvSpPr>
        <p:spPr>
          <a:xfrm>
            <a:off x="8542663" y="2128692"/>
            <a:ext cx="3378531" cy="4493538"/>
          </a:xfrm>
          <a:prstGeom prst="rect">
            <a:avLst/>
          </a:prstGeom>
          <a:noFill/>
        </p:spPr>
        <p:txBody>
          <a:bodyPr wrap="square" rtlCol="0">
            <a:spAutoFit/>
          </a:bodyPr>
          <a:lstStyle/>
          <a:p>
            <a:pPr algn="l"/>
            <a:r>
              <a:rPr lang="en-IN" sz="1100" b="0" i="0" dirty="0">
                <a:solidFill>
                  <a:srgbClr val="ECECEC"/>
                </a:solidFill>
                <a:effectLst/>
                <a:highlight>
                  <a:srgbClr val="212121"/>
                </a:highlight>
                <a:latin typeface="Söhne"/>
              </a:rPr>
              <a:t>The research paper introduces </a:t>
            </a:r>
            <a:r>
              <a:rPr lang="en-IN" sz="1100" b="0" i="0" dirty="0" err="1">
                <a:solidFill>
                  <a:srgbClr val="ECECEC"/>
                </a:solidFill>
                <a:effectLst/>
                <a:highlight>
                  <a:srgbClr val="212121"/>
                </a:highlight>
                <a:latin typeface="Söhne"/>
              </a:rPr>
              <a:t>GAMap</a:t>
            </a:r>
            <a:r>
              <a:rPr lang="en-IN" sz="1100" b="0" i="0" dirty="0">
                <a:solidFill>
                  <a:srgbClr val="ECECEC"/>
                </a:solidFill>
                <a:effectLst/>
                <a:highlight>
                  <a:srgbClr val="212121"/>
                </a:highlight>
                <a:latin typeface="Söhne"/>
              </a:rPr>
              <a:t>, a Genetic Algorithm-based Effective Virtual Data </a:t>
            </a:r>
            <a:r>
              <a:rPr lang="en-IN" sz="1100" b="0" i="0" dirty="0" err="1">
                <a:solidFill>
                  <a:srgbClr val="ECECEC"/>
                </a:solidFill>
                <a:effectLst/>
                <a:highlight>
                  <a:srgbClr val="212121"/>
                </a:highlight>
                <a:latin typeface="Söhne"/>
              </a:rPr>
              <a:t>Center</a:t>
            </a:r>
            <a:r>
              <a:rPr lang="en-IN" sz="1100" b="0" i="0" dirty="0">
                <a:solidFill>
                  <a:srgbClr val="ECECEC"/>
                </a:solidFill>
                <a:effectLst/>
                <a:highlight>
                  <a:srgbClr val="212121"/>
                </a:highlight>
                <a:latin typeface="Söhne"/>
              </a:rPr>
              <a:t> Re-Embedding Strategy designed to address the challenges faced by service providers in managing Virtual Data </a:t>
            </a:r>
            <a:r>
              <a:rPr lang="en-IN" sz="1100" b="0" i="0" dirty="0" err="1">
                <a:solidFill>
                  <a:srgbClr val="ECECEC"/>
                </a:solidFill>
                <a:effectLst/>
                <a:highlight>
                  <a:srgbClr val="212121"/>
                </a:highlight>
                <a:latin typeface="Söhne"/>
              </a:rPr>
              <a:t>Centers</a:t>
            </a:r>
            <a:r>
              <a:rPr lang="en-IN" sz="1100" b="0" i="0" dirty="0">
                <a:solidFill>
                  <a:srgbClr val="ECECEC"/>
                </a:solidFill>
                <a:effectLst/>
                <a:highlight>
                  <a:srgbClr val="212121"/>
                </a:highlight>
                <a:latin typeface="Söhne"/>
              </a:rPr>
              <a:t> (VDCs) within network virtualization environments. The paper highlights the complexities involved in re-embedding VDCs to meet dynamic resource demands, load balancing requirements, and routine maintenance activities. Key challenges include the re-embedding of Virtual Machines (VMs) and Virtual Links (VLs), which are computationally intractable problems proven to be NP-Hard.</a:t>
            </a:r>
          </a:p>
          <a:p>
            <a:pPr algn="l"/>
            <a:r>
              <a:rPr lang="en-IN" sz="1100" b="0" i="0" dirty="0" err="1">
                <a:solidFill>
                  <a:srgbClr val="ECECEC"/>
                </a:solidFill>
                <a:effectLst/>
                <a:highlight>
                  <a:srgbClr val="212121"/>
                </a:highlight>
                <a:latin typeface="Söhne"/>
              </a:rPr>
              <a:t>GAMap</a:t>
            </a:r>
            <a:r>
              <a:rPr lang="en-IN" sz="1100" b="0" i="0" dirty="0">
                <a:solidFill>
                  <a:srgbClr val="ECECEC"/>
                </a:solidFill>
                <a:effectLst/>
                <a:highlight>
                  <a:srgbClr val="212121"/>
                </a:highlight>
                <a:latin typeface="Söhne"/>
              </a:rPr>
              <a:t> proposes a genetic algorithm (GA)-based solution to generate efficient re-embedding plans with minimum costs. The framework focuses on a broader use case of re-embedding entire VDCs, which is more complex compared to selective re-embedding of solution components. The algorithm's robustness is emphasized, along with its ability to handle noisy and imperfect data. Experimental evaluations demonstrate a significant reduction (11.94%) in re-embedding costs compared to baseline methods, showcasing the effectiveness of </a:t>
            </a:r>
            <a:r>
              <a:rPr lang="en-IN" sz="1100" b="0" i="0" dirty="0" err="1">
                <a:solidFill>
                  <a:srgbClr val="ECECEC"/>
                </a:solidFill>
                <a:effectLst/>
                <a:highlight>
                  <a:srgbClr val="212121"/>
                </a:highlight>
                <a:latin typeface="Söhne"/>
              </a:rPr>
              <a:t>GAMap</a:t>
            </a:r>
            <a:r>
              <a:rPr lang="en-IN" sz="1100" b="0" i="0" dirty="0">
                <a:solidFill>
                  <a:srgbClr val="ECECEC"/>
                </a:solidFill>
                <a:effectLst/>
                <a:highlight>
                  <a:srgbClr val="212121"/>
                </a:highlight>
                <a:latin typeface="Söhne"/>
              </a:rPr>
              <a:t> in optimizing resource allocation and cost management for service providers operating in dynamic network environments.</a:t>
            </a:r>
          </a:p>
        </p:txBody>
      </p:sp>
      <p:sp>
        <p:nvSpPr>
          <p:cNvPr id="2" name="Rectangle 1">
            <a:extLst>
              <a:ext uri="{FF2B5EF4-FFF2-40B4-BE49-F238E27FC236}">
                <a16:creationId xmlns:a16="http://schemas.microsoft.com/office/drawing/2014/main" id="{9510617D-0D3F-351E-0D30-C8742EDCD674}"/>
              </a:ext>
            </a:extLst>
          </p:cNvPr>
          <p:cNvSpPr/>
          <p:nvPr/>
        </p:nvSpPr>
        <p:spPr>
          <a:xfrm>
            <a:off x="344918" y="2722"/>
            <a:ext cx="378821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err="1">
                <a:ln/>
                <a:solidFill>
                  <a:schemeClr val="accent4"/>
                </a:solidFill>
                <a:effectLst/>
                <a:latin typeface="Britannic Bold" panose="020B0903060703020204" pitchFamily="34" charset="0"/>
              </a:rPr>
              <a:t>Literarure</a:t>
            </a:r>
            <a:r>
              <a:rPr lang="en-US" sz="3600" b="1" u="sng" cap="none" spc="0" dirty="0">
                <a:ln/>
                <a:solidFill>
                  <a:schemeClr val="accent4"/>
                </a:solidFill>
                <a:effectLst/>
                <a:latin typeface="Britannic Bold" panose="020B0903060703020204" pitchFamily="34" charset="0"/>
              </a:rPr>
              <a:t> Review</a:t>
            </a:r>
          </a:p>
        </p:txBody>
      </p:sp>
      <p:sp>
        <p:nvSpPr>
          <p:cNvPr id="3" name="Rectangle 2">
            <a:extLst>
              <a:ext uri="{FF2B5EF4-FFF2-40B4-BE49-F238E27FC236}">
                <a16:creationId xmlns:a16="http://schemas.microsoft.com/office/drawing/2014/main" id="{6F2B3520-5B87-C271-905E-6753967220CC}"/>
              </a:ext>
            </a:extLst>
          </p:cNvPr>
          <p:cNvSpPr/>
          <p:nvPr/>
        </p:nvSpPr>
        <p:spPr>
          <a:xfrm>
            <a:off x="344918" y="740791"/>
            <a:ext cx="11444159" cy="461665"/>
          </a:xfrm>
          <a:prstGeom prst="rect">
            <a:avLst/>
          </a:prstGeom>
          <a:noFill/>
        </p:spPr>
        <p:txBody>
          <a:bodyPr wrap="none" lIns="91440" tIns="45720" rIns="91440" bIns="45720">
            <a:spAutoFit/>
          </a:bodyPr>
          <a:lstStyle/>
          <a:p>
            <a:pPr algn="ct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A Genetic Algorithm-Based Effective Virtual Data </a:t>
            </a:r>
            <a:r>
              <a:rPr lang="en-IN" sz="2400" b="1" u="sng" spc="50" dirty="0" err="1">
                <a:ln w="0"/>
                <a:solidFill>
                  <a:schemeClr val="bg2"/>
                </a:solidFill>
                <a:effectLst>
                  <a:innerShdw blurRad="63500" dist="50800" dir="13500000">
                    <a:srgbClr val="000000">
                      <a:alpha val="50000"/>
                    </a:srgbClr>
                  </a:innerShdw>
                </a:effectLst>
                <a:latin typeface="Britannic Bold" panose="020B0903060703020204" pitchFamily="34" charset="0"/>
              </a:rPr>
              <a:t>Center</a:t>
            </a: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 Re-Embedding Strategy</a:t>
            </a:r>
            <a:endParaRPr lang="en-US"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2078430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BD53A4D-56C5-93FE-5415-785EF85F4203}"/>
              </a:ext>
            </a:extLst>
          </p:cNvPr>
          <p:cNvSpPr/>
          <p:nvPr/>
        </p:nvSpPr>
        <p:spPr>
          <a:xfrm>
            <a:off x="3999345" y="4451927"/>
            <a:ext cx="483487" cy="108065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F9E091F6-31EF-5A76-5F6B-C3AAE93B76C8}"/>
              </a:ext>
            </a:extLst>
          </p:cNvPr>
          <p:cNvPicPr>
            <a:picLocks noChangeAspect="1"/>
          </p:cNvPicPr>
          <p:nvPr/>
        </p:nvPicPr>
        <p:blipFill>
          <a:blip r:embed="rId2"/>
          <a:stretch>
            <a:fillRect/>
          </a:stretch>
        </p:blipFill>
        <p:spPr>
          <a:xfrm>
            <a:off x="3980388" y="4575829"/>
            <a:ext cx="490278" cy="499193"/>
          </a:xfrm>
          <a:prstGeom prst="rect">
            <a:avLst/>
          </a:prstGeom>
        </p:spPr>
      </p:pic>
      <p:pic>
        <p:nvPicPr>
          <p:cNvPr id="9" name="Picture 8">
            <a:extLst>
              <a:ext uri="{FF2B5EF4-FFF2-40B4-BE49-F238E27FC236}">
                <a16:creationId xmlns:a16="http://schemas.microsoft.com/office/drawing/2014/main" id="{323601D8-82C3-A2D2-EE7A-C5A3D535556A}"/>
              </a:ext>
            </a:extLst>
          </p:cNvPr>
          <p:cNvPicPr>
            <a:picLocks noChangeAspect="1"/>
          </p:cNvPicPr>
          <p:nvPr/>
        </p:nvPicPr>
        <p:blipFill>
          <a:blip r:embed="rId3"/>
          <a:stretch>
            <a:fillRect/>
          </a:stretch>
        </p:blipFill>
        <p:spPr>
          <a:xfrm>
            <a:off x="-97029" y="0"/>
            <a:ext cx="12386058" cy="6858000"/>
          </a:xfrm>
          <a:prstGeom prst="rect">
            <a:avLst/>
          </a:prstGeom>
        </p:spPr>
      </p:pic>
    </p:spTree>
    <p:extLst>
      <p:ext uri="{BB962C8B-B14F-4D97-AF65-F5344CB8AC3E}">
        <p14:creationId xmlns:p14="http://schemas.microsoft.com/office/powerpoint/2010/main" val="162383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D5E646-7105-F8AE-E29B-8617F42BE566}"/>
              </a:ext>
            </a:extLst>
          </p:cNvPr>
          <p:cNvPicPr>
            <a:picLocks noChangeAspect="1"/>
          </p:cNvPicPr>
          <p:nvPr/>
        </p:nvPicPr>
        <p:blipFill>
          <a:blip r:embed="rId2"/>
          <a:stretch>
            <a:fillRect/>
          </a:stretch>
        </p:blipFill>
        <p:spPr>
          <a:xfrm>
            <a:off x="0" y="-106679"/>
            <a:ext cx="12380874" cy="6992902"/>
          </a:xfrm>
          <a:prstGeom prst="rect">
            <a:avLst/>
          </a:prstGeom>
        </p:spPr>
      </p:pic>
    </p:spTree>
    <p:extLst>
      <p:ext uri="{BB962C8B-B14F-4D97-AF65-F5344CB8AC3E}">
        <p14:creationId xmlns:p14="http://schemas.microsoft.com/office/powerpoint/2010/main" val="477322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352062-3097-EB0B-FF79-B485CB02FDFB}"/>
              </a:ext>
            </a:extLst>
          </p:cNvPr>
          <p:cNvPicPr>
            <a:picLocks noChangeAspect="1"/>
          </p:cNvPicPr>
          <p:nvPr/>
        </p:nvPicPr>
        <p:blipFill>
          <a:blip r:embed="rId2"/>
          <a:stretch>
            <a:fillRect/>
          </a:stretch>
        </p:blipFill>
        <p:spPr>
          <a:xfrm>
            <a:off x="0" y="-55334"/>
            <a:ext cx="12381541" cy="6968668"/>
          </a:xfrm>
          <a:prstGeom prst="rect">
            <a:avLst/>
          </a:prstGeom>
        </p:spPr>
      </p:pic>
    </p:spTree>
    <p:extLst>
      <p:ext uri="{BB962C8B-B14F-4D97-AF65-F5344CB8AC3E}">
        <p14:creationId xmlns:p14="http://schemas.microsoft.com/office/powerpoint/2010/main" val="4253667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81C07F4-1A45-BECD-5452-D08D6ACF5DEA}"/>
              </a:ext>
            </a:extLst>
          </p:cNvPr>
          <p:cNvPicPr>
            <a:picLocks noChangeAspect="1"/>
          </p:cNvPicPr>
          <p:nvPr/>
        </p:nvPicPr>
        <p:blipFill>
          <a:blip r:embed="rId2"/>
          <a:stretch>
            <a:fillRect/>
          </a:stretch>
        </p:blipFill>
        <p:spPr>
          <a:xfrm>
            <a:off x="-399076" y="-114300"/>
            <a:ext cx="12591076" cy="7086600"/>
          </a:xfrm>
          <a:prstGeom prst="rect">
            <a:avLst/>
          </a:prstGeom>
        </p:spPr>
      </p:pic>
    </p:spTree>
    <p:extLst>
      <p:ext uri="{BB962C8B-B14F-4D97-AF65-F5344CB8AC3E}">
        <p14:creationId xmlns:p14="http://schemas.microsoft.com/office/powerpoint/2010/main" val="4014295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7B3C4B2-5CF8-3CF8-D789-6DCCE8BB9514}"/>
              </a:ext>
            </a:extLst>
          </p:cNvPr>
          <p:cNvSpPr/>
          <p:nvPr/>
        </p:nvSpPr>
        <p:spPr>
          <a:xfrm>
            <a:off x="11702103" y="6271491"/>
            <a:ext cx="443345" cy="46643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5" name="Picture 4">
            <a:extLst>
              <a:ext uri="{FF2B5EF4-FFF2-40B4-BE49-F238E27FC236}">
                <a16:creationId xmlns:a16="http://schemas.microsoft.com/office/drawing/2014/main" id="{FA06069D-A7F2-D775-AB74-A90E98FF854A}"/>
              </a:ext>
            </a:extLst>
          </p:cNvPr>
          <p:cNvPicPr>
            <a:picLocks noChangeAspect="1"/>
          </p:cNvPicPr>
          <p:nvPr/>
        </p:nvPicPr>
        <p:blipFill>
          <a:blip r:embed="rId2"/>
          <a:stretch>
            <a:fillRect/>
          </a:stretch>
        </p:blipFill>
        <p:spPr>
          <a:xfrm>
            <a:off x="-228235" y="-77096"/>
            <a:ext cx="12648469" cy="7012191"/>
          </a:xfrm>
          <a:prstGeom prst="rect">
            <a:avLst/>
          </a:prstGeom>
        </p:spPr>
      </p:pic>
    </p:spTree>
    <p:extLst>
      <p:ext uri="{BB962C8B-B14F-4D97-AF65-F5344CB8AC3E}">
        <p14:creationId xmlns:p14="http://schemas.microsoft.com/office/powerpoint/2010/main" val="80884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9255A9-3754-C72A-8364-36CDE8B45FD8}"/>
              </a:ext>
            </a:extLst>
          </p:cNvPr>
          <p:cNvPicPr>
            <a:picLocks noChangeAspect="1"/>
          </p:cNvPicPr>
          <p:nvPr/>
        </p:nvPicPr>
        <p:blipFill>
          <a:blip r:embed="rId2"/>
          <a:stretch>
            <a:fillRect/>
          </a:stretch>
        </p:blipFill>
        <p:spPr>
          <a:xfrm>
            <a:off x="-61751" y="-109038"/>
            <a:ext cx="12315502" cy="7078798"/>
          </a:xfrm>
          <a:prstGeom prst="rect">
            <a:avLst/>
          </a:prstGeom>
        </p:spPr>
      </p:pic>
      <p:grpSp>
        <p:nvGrpSpPr>
          <p:cNvPr id="20" name="Group 19">
            <a:extLst>
              <a:ext uri="{FF2B5EF4-FFF2-40B4-BE49-F238E27FC236}">
                <a16:creationId xmlns:a16="http://schemas.microsoft.com/office/drawing/2014/main" id="{C1841983-69BF-BEF9-AF56-B6F90EF0EFB7}"/>
              </a:ext>
            </a:extLst>
          </p:cNvPr>
          <p:cNvGrpSpPr/>
          <p:nvPr/>
        </p:nvGrpSpPr>
        <p:grpSpPr>
          <a:xfrm>
            <a:off x="2239027" y="1447536"/>
            <a:ext cx="9708208" cy="4981149"/>
            <a:chOff x="1616364" y="356616"/>
            <a:chExt cx="10330871" cy="6247384"/>
          </a:xfrm>
        </p:grpSpPr>
        <p:sp>
          <p:nvSpPr>
            <p:cNvPr id="4" name="Rectangle 3">
              <a:extLst>
                <a:ext uri="{FF2B5EF4-FFF2-40B4-BE49-F238E27FC236}">
                  <a16:creationId xmlns:a16="http://schemas.microsoft.com/office/drawing/2014/main" id="{35F6D71D-2444-F87A-0815-FC8F31E99173}"/>
                </a:ext>
              </a:extLst>
            </p:cNvPr>
            <p:cNvSpPr/>
            <p:nvPr/>
          </p:nvSpPr>
          <p:spPr>
            <a:xfrm>
              <a:off x="1616364" y="406400"/>
              <a:ext cx="29648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F18383-D956-3C2E-9B81-7772D314E0D1}"/>
                </a:ext>
              </a:extLst>
            </p:cNvPr>
            <p:cNvSpPr/>
            <p:nvPr/>
          </p:nvSpPr>
          <p:spPr>
            <a:xfrm>
              <a:off x="4581235" y="406399"/>
              <a:ext cx="3676073" cy="785091"/>
            </a:xfrm>
            <a:prstGeom prst="rect">
              <a:avLst/>
            </a:prstGeom>
            <a:solidFill>
              <a:schemeClr val="tx1"/>
            </a:solidFill>
            <a:ln w="28575">
              <a:solidFill>
                <a:srgbClr val="FFC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E16DD3-1CB5-B4B0-FD15-9172CA529A77}"/>
                </a:ext>
              </a:extLst>
            </p:cNvPr>
            <p:cNvSpPr/>
            <p:nvPr/>
          </p:nvSpPr>
          <p:spPr>
            <a:xfrm>
              <a:off x="8257308" y="406399"/>
              <a:ext cx="36760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4FC9F4F-2431-764F-C4C1-96B7CB8AE1CC}"/>
                </a:ext>
              </a:extLst>
            </p:cNvPr>
            <p:cNvCxnSpPr/>
            <p:nvPr/>
          </p:nvCxnSpPr>
          <p:spPr>
            <a:xfrm>
              <a:off x="1616364"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DD10AE-EB1C-D081-E3F6-C36B164E2F51}"/>
                </a:ext>
              </a:extLst>
            </p:cNvPr>
            <p:cNvCxnSpPr/>
            <p:nvPr/>
          </p:nvCxnSpPr>
          <p:spPr>
            <a:xfrm>
              <a:off x="4581235"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C310F4-8D07-8447-D966-AF4FBE134AF8}"/>
                </a:ext>
              </a:extLst>
            </p:cNvPr>
            <p:cNvCxnSpPr/>
            <p:nvPr/>
          </p:nvCxnSpPr>
          <p:spPr>
            <a:xfrm>
              <a:off x="8257308"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DFA98-523A-C4DD-8516-EC686022C560}"/>
                </a:ext>
              </a:extLst>
            </p:cNvPr>
            <p:cNvCxnSpPr>
              <a:cxnSpLocks/>
            </p:cNvCxnSpPr>
            <p:nvPr/>
          </p:nvCxnSpPr>
          <p:spPr>
            <a:xfrm>
              <a:off x="11947235" y="1152887"/>
              <a:ext cx="0" cy="5451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219DC-5FA2-C7A2-94A9-04C295693E00}"/>
                </a:ext>
              </a:extLst>
            </p:cNvPr>
            <p:cNvCxnSpPr>
              <a:cxnSpLocks/>
            </p:cNvCxnSpPr>
            <p:nvPr/>
          </p:nvCxnSpPr>
          <p:spPr>
            <a:xfrm>
              <a:off x="1616364" y="6604000"/>
              <a:ext cx="1033087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DC800-6235-B9AE-2BCC-8A17F124749E}"/>
                </a:ext>
              </a:extLst>
            </p:cNvPr>
            <p:cNvSpPr/>
            <p:nvPr/>
          </p:nvSpPr>
          <p:spPr>
            <a:xfrm>
              <a:off x="1818768" y="398886"/>
              <a:ext cx="2560061" cy="707886"/>
            </a:xfrm>
            <a:prstGeom prst="rect">
              <a:avLst/>
            </a:prstGeom>
            <a:noFill/>
            <a:ln w="28575">
              <a:noFill/>
            </a:ln>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SOURCE</a:t>
              </a:r>
            </a:p>
          </p:txBody>
        </p:sp>
        <p:sp>
          <p:nvSpPr>
            <p:cNvPr id="17" name="Rectangle 16">
              <a:extLst>
                <a:ext uri="{FF2B5EF4-FFF2-40B4-BE49-F238E27FC236}">
                  <a16:creationId xmlns:a16="http://schemas.microsoft.com/office/drawing/2014/main" id="{DCB8A1A8-54CC-D9B7-15E3-18886856B0FB}"/>
                </a:ext>
              </a:extLst>
            </p:cNvPr>
            <p:cNvSpPr/>
            <p:nvPr/>
          </p:nvSpPr>
          <p:spPr>
            <a:xfrm>
              <a:off x="5139240" y="356616"/>
              <a:ext cx="2560061"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WORK</a:t>
              </a:r>
              <a:endParaRPr lang="en-US" sz="4000" b="1" cap="none" spc="50" dirty="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2F2308A1-7292-C274-104C-EC34695DE63E}"/>
                </a:ext>
              </a:extLst>
            </p:cNvPr>
            <p:cNvSpPr/>
            <p:nvPr/>
          </p:nvSpPr>
          <p:spPr>
            <a:xfrm>
              <a:off x="8708402" y="356616"/>
              <a:ext cx="2773885"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INFERENCE</a:t>
              </a:r>
              <a:endParaRPr lang="en-US" sz="4000" b="1" cap="none" spc="50" dirty="0">
                <a:ln w="0"/>
                <a:solidFill>
                  <a:schemeClr val="bg2"/>
                </a:solidFill>
                <a:effectLst>
                  <a:innerShdw blurRad="63500" dist="50800" dir="13500000">
                    <a:srgbClr val="000000">
                      <a:alpha val="50000"/>
                    </a:srgbClr>
                  </a:innerShdw>
                </a:effectLst>
              </a:endParaRPr>
            </a:p>
          </p:txBody>
        </p:sp>
      </p:grpSp>
      <p:sp>
        <p:nvSpPr>
          <p:cNvPr id="21" name="TextBox 20">
            <a:extLst>
              <a:ext uri="{FF2B5EF4-FFF2-40B4-BE49-F238E27FC236}">
                <a16:creationId xmlns:a16="http://schemas.microsoft.com/office/drawing/2014/main" id="{BC46ADB2-0B75-6E9B-227F-25BF9DEB92F5}"/>
              </a:ext>
            </a:extLst>
          </p:cNvPr>
          <p:cNvSpPr txBox="1"/>
          <p:nvPr/>
        </p:nvSpPr>
        <p:spPr>
          <a:xfrm>
            <a:off x="2310069" y="2278087"/>
            <a:ext cx="2636543" cy="3754874"/>
          </a:xfrm>
          <a:prstGeom prst="rect">
            <a:avLst/>
          </a:prstGeom>
          <a:noFill/>
        </p:spPr>
        <p:txBody>
          <a:bodyPr wrap="square" rtlCol="0">
            <a:spAutoFit/>
          </a:bodyPr>
          <a:lstStyle/>
          <a:p>
            <a:r>
              <a:rPr lang="en-IN" sz="1400" dirty="0">
                <a:solidFill>
                  <a:schemeClr val="bg1"/>
                </a:solidFill>
              </a:rPr>
              <a:t>K. </a:t>
            </a:r>
            <a:r>
              <a:rPr lang="en-IN" sz="1400" dirty="0" err="1">
                <a:solidFill>
                  <a:schemeClr val="bg1"/>
                </a:solidFill>
              </a:rPr>
              <a:t>Nivasch</a:t>
            </a:r>
            <a:r>
              <a:rPr lang="en-IN" sz="1400" dirty="0">
                <a:solidFill>
                  <a:schemeClr val="bg1"/>
                </a:solidFill>
              </a:rPr>
              <a:t> and A. Azaria, "A Deep Genetic Method for Keyboard Layout Optimization," 2021 IEEE 33rd International Conference on Tools with Artificial Intelligence (ICTAI), Washington, DC, USA, 2021, pp. 435-441, </a:t>
            </a:r>
            <a:r>
              <a:rPr lang="en-IN" sz="1400" dirty="0" err="1">
                <a:solidFill>
                  <a:schemeClr val="bg1"/>
                </a:solidFill>
              </a:rPr>
              <a:t>doi</a:t>
            </a:r>
            <a:r>
              <a:rPr lang="en-IN" sz="1400" dirty="0">
                <a:solidFill>
                  <a:schemeClr val="bg1"/>
                </a:solidFill>
              </a:rPr>
              <a:t>: 10.1109/ICTAI52525.2021.00070. keywords: {Deep </a:t>
            </a:r>
            <a:r>
              <a:rPr lang="en-IN" sz="1400" dirty="0" err="1">
                <a:solidFill>
                  <a:schemeClr val="bg1"/>
                </a:solidFill>
              </a:rPr>
              <a:t>learning;Conferences;Layout;Keyboards;Linear</a:t>
            </a:r>
            <a:r>
              <a:rPr lang="en-IN" sz="1400" dirty="0">
                <a:solidFill>
                  <a:schemeClr val="bg1"/>
                </a:solidFill>
              </a:rPr>
              <a:t> </a:t>
            </a:r>
            <a:r>
              <a:rPr lang="en-IN" sz="1400" dirty="0" err="1">
                <a:solidFill>
                  <a:schemeClr val="bg1"/>
                </a:solidFill>
              </a:rPr>
              <a:t>programming;Genetics;Artificial</a:t>
            </a:r>
            <a:r>
              <a:rPr lang="en-IN" sz="1400" dirty="0">
                <a:solidFill>
                  <a:schemeClr val="bg1"/>
                </a:solidFill>
              </a:rPr>
              <a:t> </a:t>
            </a:r>
            <a:r>
              <a:rPr lang="en-IN" sz="1400" dirty="0" err="1">
                <a:solidFill>
                  <a:schemeClr val="bg1"/>
                </a:solidFill>
              </a:rPr>
              <a:t>intelligence;Keyboard</a:t>
            </a:r>
            <a:r>
              <a:rPr lang="en-IN" sz="1400" dirty="0">
                <a:solidFill>
                  <a:schemeClr val="bg1"/>
                </a:solidFill>
              </a:rPr>
              <a:t> </a:t>
            </a:r>
            <a:r>
              <a:rPr lang="en-IN" sz="1400" dirty="0" err="1">
                <a:solidFill>
                  <a:schemeClr val="bg1"/>
                </a:solidFill>
              </a:rPr>
              <a:t>Layout;Genetic</a:t>
            </a:r>
            <a:r>
              <a:rPr lang="en-IN" sz="1400" dirty="0">
                <a:solidFill>
                  <a:schemeClr val="bg1"/>
                </a:solidFill>
              </a:rPr>
              <a:t> </a:t>
            </a:r>
            <a:r>
              <a:rPr lang="en-IN" sz="1400" dirty="0" err="1">
                <a:solidFill>
                  <a:schemeClr val="bg1"/>
                </a:solidFill>
              </a:rPr>
              <a:t>Algorithm;Neural</a:t>
            </a:r>
            <a:r>
              <a:rPr lang="en-IN" sz="1400" dirty="0">
                <a:solidFill>
                  <a:schemeClr val="bg1"/>
                </a:solidFill>
              </a:rPr>
              <a:t> Network},</a:t>
            </a:r>
          </a:p>
          <a:p>
            <a:endParaRPr lang="en-IN" sz="1400" dirty="0">
              <a:solidFill>
                <a:schemeClr val="bg1"/>
              </a:solidFill>
            </a:endParaRPr>
          </a:p>
          <a:p>
            <a:endParaRPr lang="en-IN" sz="1400" dirty="0">
              <a:solidFill>
                <a:schemeClr val="bg1"/>
              </a:solidFill>
            </a:endParaRPr>
          </a:p>
        </p:txBody>
      </p:sp>
      <p:sp>
        <p:nvSpPr>
          <p:cNvPr id="25" name="TextBox 24">
            <a:extLst>
              <a:ext uri="{FF2B5EF4-FFF2-40B4-BE49-F238E27FC236}">
                <a16:creationId xmlns:a16="http://schemas.microsoft.com/office/drawing/2014/main" id="{90D57A97-902C-43D2-2085-AAAA1FCAD01E}"/>
              </a:ext>
            </a:extLst>
          </p:cNvPr>
          <p:cNvSpPr txBox="1"/>
          <p:nvPr/>
        </p:nvSpPr>
        <p:spPr>
          <a:xfrm>
            <a:off x="5142345" y="2278087"/>
            <a:ext cx="3180190" cy="3985706"/>
          </a:xfrm>
          <a:prstGeom prst="rect">
            <a:avLst/>
          </a:prstGeom>
          <a:noFill/>
        </p:spPr>
        <p:txBody>
          <a:bodyPr wrap="square" rtlCol="0">
            <a:spAutoFit/>
          </a:bodyPr>
          <a:lstStyle/>
          <a:p>
            <a:r>
              <a:rPr lang="en-IN" sz="1100" b="0" i="0" dirty="0">
                <a:solidFill>
                  <a:srgbClr val="ECECEC"/>
                </a:solidFill>
                <a:effectLst/>
                <a:highlight>
                  <a:srgbClr val="212121"/>
                </a:highlight>
                <a:latin typeface="Söhne"/>
              </a:rPr>
              <a:t>The QWERTY keyboard layout that is commonly used today was designed, over 100 years ago, for typewriters rather than for modern keyboards. Over the decades, many people have tried manually to come up with better layout designs. Recently, researchers have also attempted to automatically find a better keyboard layout by using advanced algorithms. In this paper we propose the use of deep learning with a genetic algorithm for finding improved keyboard layouts. We also show that using an appropriate crossover routine, instead of the crossover routine previously used in the literature, significantly improves the performance of the </a:t>
            </a:r>
          </a:p>
          <a:p>
            <a:r>
              <a:rPr lang="en-IN" sz="1100" b="0" i="0" dirty="0">
                <a:solidFill>
                  <a:srgbClr val="ECECEC"/>
                </a:solidFill>
                <a:effectLst/>
                <a:highlight>
                  <a:srgbClr val="212121"/>
                </a:highlight>
                <a:latin typeface="Söhne"/>
              </a:rPr>
              <a:t>genetic algorithm. Our method, which we call MKLOGA, produces a keyboard layout that outperforms previous layouts, including those found by other algorithms, according to the realistic typing effort model of </a:t>
            </a:r>
            <a:r>
              <a:rPr lang="en-IN" sz="1100" b="0" i="0" dirty="0" err="1">
                <a:solidFill>
                  <a:srgbClr val="ECECEC"/>
                </a:solidFill>
                <a:effectLst/>
                <a:highlight>
                  <a:srgbClr val="212121"/>
                </a:highlight>
                <a:latin typeface="Söhne"/>
              </a:rPr>
              <a:t>carpalx</a:t>
            </a:r>
            <a:r>
              <a:rPr lang="en-IN" sz="1100" b="0" i="0" dirty="0">
                <a:solidFill>
                  <a:srgbClr val="ECECEC"/>
                </a:solidFill>
                <a:effectLst/>
                <a:highlight>
                  <a:srgbClr val="212121"/>
                </a:highlight>
                <a:latin typeface="Söhne"/>
              </a:rPr>
              <a:t>. We provide an installation of our keyboard layout. MKLOGA might also be useful for developing good layouts for languages other than English, and possibly for other domains in which objects must be placed in predefined locations.</a:t>
            </a:r>
            <a:endParaRPr lang="en-IN" sz="1100" dirty="0">
              <a:solidFill>
                <a:schemeClr val="bg1"/>
              </a:solidFill>
            </a:endParaRPr>
          </a:p>
        </p:txBody>
      </p:sp>
      <p:sp>
        <p:nvSpPr>
          <p:cNvPr id="26" name="TextBox 25">
            <a:extLst>
              <a:ext uri="{FF2B5EF4-FFF2-40B4-BE49-F238E27FC236}">
                <a16:creationId xmlns:a16="http://schemas.microsoft.com/office/drawing/2014/main" id="{7337427E-FED0-5AFD-1D65-B0F85D0FB929}"/>
              </a:ext>
            </a:extLst>
          </p:cNvPr>
          <p:cNvSpPr txBox="1"/>
          <p:nvPr/>
        </p:nvSpPr>
        <p:spPr>
          <a:xfrm>
            <a:off x="8610461" y="2244497"/>
            <a:ext cx="3034827" cy="3539430"/>
          </a:xfrm>
          <a:prstGeom prst="rect">
            <a:avLst/>
          </a:prstGeom>
          <a:noFill/>
        </p:spPr>
        <p:txBody>
          <a:bodyPr wrap="square" rtlCol="0">
            <a:spAutoFit/>
          </a:bodyPr>
          <a:lstStyle/>
          <a:p>
            <a:r>
              <a:rPr lang="en-IN" sz="1400" b="0" i="0" dirty="0">
                <a:solidFill>
                  <a:srgbClr val="ECECEC"/>
                </a:solidFill>
                <a:effectLst/>
                <a:highlight>
                  <a:srgbClr val="212121"/>
                </a:highlight>
                <a:latin typeface="Söhne"/>
              </a:rPr>
              <a:t>The study suggests that conventional keyboard layouts may not be optimal for modern typing needs, and novel computational approaches like MKLOGA can lead to improved designs. The use of deep learning coupled with genetic algorithms allows for faster optimization and evaluation of layouts, promising enhanced typing experiences. The findings highlight the potential for leveraging advanced algorithms to address longstanding issues in keyboard design, potentially benefiting users in terms of speed, comfort, and reduced risk of repetitive strain injuries.</a:t>
            </a:r>
            <a:r>
              <a:rPr lang="en-IN" sz="1400" dirty="0">
                <a:solidFill>
                  <a:schemeClr val="bg1"/>
                </a:solidFill>
              </a:rPr>
              <a:t>.</a:t>
            </a:r>
          </a:p>
        </p:txBody>
      </p:sp>
      <p:sp>
        <p:nvSpPr>
          <p:cNvPr id="2" name="Rectangle 1">
            <a:extLst>
              <a:ext uri="{FF2B5EF4-FFF2-40B4-BE49-F238E27FC236}">
                <a16:creationId xmlns:a16="http://schemas.microsoft.com/office/drawing/2014/main" id="{6121D348-1742-1D50-B3F6-CB2B19013540}"/>
              </a:ext>
            </a:extLst>
          </p:cNvPr>
          <p:cNvSpPr/>
          <p:nvPr/>
        </p:nvSpPr>
        <p:spPr>
          <a:xfrm>
            <a:off x="344918" y="2722"/>
            <a:ext cx="378821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err="1">
                <a:ln/>
                <a:solidFill>
                  <a:schemeClr val="accent4"/>
                </a:solidFill>
                <a:effectLst/>
                <a:latin typeface="Britannic Bold" panose="020B0903060703020204" pitchFamily="34" charset="0"/>
              </a:rPr>
              <a:t>Literarure</a:t>
            </a:r>
            <a:r>
              <a:rPr lang="en-US" sz="3600" b="1" u="sng" cap="none" spc="0" dirty="0">
                <a:ln/>
                <a:solidFill>
                  <a:schemeClr val="accent4"/>
                </a:solidFill>
                <a:effectLst/>
                <a:latin typeface="Britannic Bold" panose="020B0903060703020204" pitchFamily="34" charset="0"/>
              </a:rPr>
              <a:t> Review</a:t>
            </a:r>
          </a:p>
        </p:txBody>
      </p:sp>
      <p:sp>
        <p:nvSpPr>
          <p:cNvPr id="3" name="Rectangle 2">
            <a:extLst>
              <a:ext uri="{FF2B5EF4-FFF2-40B4-BE49-F238E27FC236}">
                <a16:creationId xmlns:a16="http://schemas.microsoft.com/office/drawing/2014/main" id="{98E909C5-5C85-B656-18BC-04466598A3C3}"/>
              </a:ext>
            </a:extLst>
          </p:cNvPr>
          <p:cNvSpPr/>
          <p:nvPr/>
        </p:nvSpPr>
        <p:spPr>
          <a:xfrm>
            <a:off x="344918" y="693365"/>
            <a:ext cx="8321509" cy="461665"/>
          </a:xfrm>
          <a:prstGeom prst="rect">
            <a:avLst/>
          </a:prstGeom>
          <a:noFill/>
        </p:spPr>
        <p:txBody>
          <a:bodyPr wrap="none" lIns="91440" tIns="45720" rIns="91440" bIns="45720">
            <a:spAutoFit/>
          </a:bodyPr>
          <a:lstStyle/>
          <a:p>
            <a:pPr algn="ct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A Deep Genetic Method for Keyboard Layout Optimization</a:t>
            </a:r>
            <a:endParaRPr lang="en-US"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2012389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9255A9-3754-C72A-8364-36CDE8B45FD8}"/>
              </a:ext>
            </a:extLst>
          </p:cNvPr>
          <p:cNvPicPr>
            <a:picLocks noChangeAspect="1"/>
          </p:cNvPicPr>
          <p:nvPr/>
        </p:nvPicPr>
        <p:blipFill>
          <a:blip r:embed="rId2"/>
          <a:stretch>
            <a:fillRect/>
          </a:stretch>
        </p:blipFill>
        <p:spPr>
          <a:xfrm>
            <a:off x="-127716" y="-71120"/>
            <a:ext cx="12443218" cy="7040880"/>
          </a:xfrm>
          <a:prstGeom prst="rect">
            <a:avLst/>
          </a:prstGeom>
        </p:spPr>
      </p:pic>
      <p:grpSp>
        <p:nvGrpSpPr>
          <p:cNvPr id="20" name="Group 19">
            <a:extLst>
              <a:ext uri="{FF2B5EF4-FFF2-40B4-BE49-F238E27FC236}">
                <a16:creationId xmlns:a16="http://schemas.microsoft.com/office/drawing/2014/main" id="{C1841983-69BF-BEF9-AF56-B6F90EF0EFB7}"/>
              </a:ext>
            </a:extLst>
          </p:cNvPr>
          <p:cNvGrpSpPr/>
          <p:nvPr/>
        </p:nvGrpSpPr>
        <p:grpSpPr>
          <a:xfrm>
            <a:off x="2239027" y="1447536"/>
            <a:ext cx="9708208" cy="4981149"/>
            <a:chOff x="1616364" y="356616"/>
            <a:chExt cx="10330871" cy="6247384"/>
          </a:xfrm>
        </p:grpSpPr>
        <p:sp>
          <p:nvSpPr>
            <p:cNvPr id="4" name="Rectangle 3">
              <a:extLst>
                <a:ext uri="{FF2B5EF4-FFF2-40B4-BE49-F238E27FC236}">
                  <a16:creationId xmlns:a16="http://schemas.microsoft.com/office/drawing/2014/main" id="{35F6D71D-2444-F87A-0815-FC8F31E99173}"/>
                </a:ext>
              </a:extLst>
            </p:cNvPr>
            <p:cNvSpPr/>
            <p:nvPr/>
          </p:nvSpPr>
          <p:spPr>
            <a:xfrm>
              <a:off x="1616364" y="406400"/>
              <a:ext cx="29648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F18383-D956-3C2E-9B81-7772D314E0D1}"/>
                </a:ext>
              </a:extLst>
            </p:cNvPr>
            <p:cNvSpPr/>
            <p:nvPr/>
          </p:nvSpPr>
          <p:spPr>
            <a:xfrm>
              <a:off x="4581235" y="406399"/>
              <a:ext cx="3676073" cy="785091"/>
            </a:xfrm>
            <a:prstGeom prst="rect">
              <a:avLst/>
            </a:prstGeom>
            <a:solidFill>
              <a:schemeClr val="tx1"/>
            </a:solidFill>
            <a:ln w="28575">
              <a:solidFill>
                <a:srgbClr val="FFC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E16DD3-1CB5-B4B0-FD15-9172CA529A77}"/>
                </a:ext>
              </a:extLst>
            </p:cNvPr>
            <p:cNvSpPr/>
            <p:nvPr/>
          </p:nvSpPr>
          <p:spPr>
            <a:xfrm>
              <a:off x="8257308" y="406399"/>
              <a:ext cx="36760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4FC9F4F-2431-764F-C4C1-96B7CB8AE1CC}"/>
                </a:ext>
              </a:extLst>
            </p:cNvPr>
            <p:cNvCxnSpPr/>
            <p:nvPr/>
          </p:nvCxnSpPr>
          <p:spPr>
            <a:xfrm>
              <a:off x="1616364"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DD10AE-EB1C-D081-E3F6-C36B164E2F51}"/>
                </a:ext>
              </a:extLst>
            </p:cNvPr>
            <p:cNvCxnSpPr/>
            <p:nvPr/>
          </p:nvCxnSpPr>
          <p:spPr>
            <a:xfrm>
              <a:off x="4581235"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C310F4-8D07-8447-D966-AF4FBE134AF8}"/>
                </a:ext>
              </a:extLst>
            </p:cNvPr>
            <p:cNvCxnSpPr/>
            <p:nvPr/>
          </p:nvCxnSpPr>
          <p:spPr>
            <a:xfrm>
              <a:off x="8257308"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DFA98-523A-C4DD-8516-EC686022C560}"/>
                </a:ext>
              </a:extLst>
            </p:cNvPr>
            <p:cNvCxnSpPr>
              <a:cxnSpLocks/>
            </p:cNvCxnSpPr>
            <p:nvPr/>
          </p:nvCxnSpPr>
          <p:spPr>
            <a:xfrm>
              <a:off x="11947235" y="1152887"/>
              <a:ext cx="0" cy="5451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219DC-5FA2-C7A2-94A9-04C295693E00}"/>
                </a:ext>
              </a:extLst>
            </p:cNvPr>
            <p:cNvCxnSpPr>
              <a:cxnSpLocks/>
            </p:cNvCxnSpPr>
            <p:nvPr/>
          </p:nvCxnSpPr>
          <p:spPr>
            <a:xfrm>
              <a:off x="1616364" y="6604000"/>
              <a:ext cx="1033087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DC800-6235-B9AE-2BCC-8A17F124749E}"/>
                </a:ext>
              </a:extLst>
            </p:cNvPr>
            <p:cNvSpPr/>
            <p:nvPr/>
          </p:nvSpPr>
          <p:spPr>
            <a:xfrm>
              <a:off x="1818768" y="398886"/>
              <a:ext cx="2560061" cy="707886"/>
            </a:xfrm>
            <a:prstGeom prst="rect">
              <a:avLst/>
            </a:prstGeom>
            <a:noFill/>
            <a:ln w="28575">
              <a:noFill/>
            </a:ln>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SOURCE</a:t>
              </a:r>
            </a:p>
          </p:txBody>
        </p:sp>
        <p:sp>
          <p:nvSpPr>
            <p:cNvPr id="17" name="Rectangle 16">
              <a:extLst>
                <a:ext uri="{FF2B5EF4-FFF2-40B4-BE49-F238E27FC236}">
                  <a16:creationId xmlns:a16="http://schemas.microsoft.com/office/drawing/2014/main" id="{DCB8A1A8-54CC-D9B7-15E3-18886856B0FB}"/>
                </a:ext>
              </a:extLst>
            </p:cNvPr>
            <p:cNvSpPr/>
            <p:nvPr/>
          </p:nvSpPr>
          <p:spPr>
            <a:xfrm>
              <a:off x="5139240" y="356616"/>
              <a:ext cx="2560061"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WORK</a:t>
              </a:r>
              <a:endParaRPr lang="en-US" sz="4000" b="1" cap="none" spc="50" dirty="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2F2308A1-7292-C274-104C-EC34695DE63E}"/>
                </a:ext>
              </a:extLst>
            </p:cNvPr>
            <p:cNvSpPr/>
            <p:nvPr/>
          </p:nvSpPr>
          <p:spPr>
            <a:xfrm>
              <a:off x="8708402" y="356616"/>
              <a:ext cx="2773885"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INFERENCE</a:t>
              </a:r>
              <a:endParaRPr lang="en-US" sz="4000" b="1" cap="none" spc="50" dirty="0">
                <a:ln w="0"/>
                <a:solidFill>
                  <a:schemeClr val="bg2"/>
                </a:solidFill>
                <a:effectLst>
                  <a:innerShdw blurRad="63500" dist="50800" dir="13500000">
                    <a:srgbClr val="000000">
                      <a:alpha val="50000"/>
                    </a:srgbClr>
                  </a:innerShdw>
                </a:effectLst>
              </a:endParaRPr>
            </a:p>
          </p:txBody>
        </p:sp>
      </p:grpSp>
      <p:sp>
        <p:nvSpPr>
          <p:cNvPr id="21" name="TextBox 20">
            <a:extLst>
              <a:ext uri="{FF2B5EF4-FFF2-40B4-BE49-F238E27FC236}">
                <a16:creationId xmlns:a16="http://schemas.microsoft.com/office/drawing/2014/main" id="{BC46ADB2-0B75-6E9B-227F-25BF9DEB92F5}"/>
              </a:ext>
            </a:extLst>
          </p:cNvPr>
          <p:cNvSpPr txBox="1"/>
          <p:nvPr/>
        </p:nvSpPr>
        <p:spPr>
          <a:xfrm>
            <a:off x="2313842" y="2475679"/>
            <a:ext cx="2636543" cy="3231654"/>
          </a:xfrm>
          <a:prstGeom prst="rect">
            <a:avLst/>
          </a:prstGeom>
          <a:noFill/>
        </p:spPr>
        <p:txBody>
          <a:bodyPr wrap="square" rtlCol="0">
            <a:spAutoFit/>
          </a:bodyPr>
          <a:lstStyle/>
          <a:p>
            <a:r>
              <a:rPr lang="en-IN" sz="1200" dirty="0">
                <a:solidFill>
                  <a:schemeClr val="bg1"/>
                </a:solidFill>
              </a:rPr>
              <a:t>P. S. </a:t>
            </a:r>
            <a:r>
              <a:rPr lang="en-IN" sz="1200" dirty="0" err="1">
                <a:solidFill>
                  <a:schemeClr val="bg1"/>
                </a:solidFill>
              </a:rPr>
              <a:t>Deshwal</a:t>
            </a:r>
            <a:r>
              <a:rPr lang="en-IN" sz="1200" dirty="0">
                <a:solidFill>
                  <a:schemeClr val="bg1"/>
                </a:solidFill>
              </a:rPr>
              <a:t> and K. Deb, "Ergonomic Design of an Optimal Hindi Keyboard for Convenient Use," 2006 IEEE International Conference on Evolutionary Computation, Vancouver, BC, Canada, 2006, pp. 2187-2194, </a:t>
            </a:r>
            <a:r>
              <a:rPr lang="en-IN" sz="1200" dirty="0" err="1">
                <a:solidFill>
                  <a:schemeClr val="bg1"/>
                </a:solidFill>
              </a:rPr>
              <a:t>doi</a:t>
            </a:r>
            <a:r>
              <a:rPr lang="en-IN" sz="1200" dirty="0">
                <a:solidFill>
                  <a:schemeClr val="bg1"/>
                </a:solidFill>
              </a:rPr>
              <a:t>: 10.1109/CEC.2006.1688577. keywords: {</a:t>
            </a:r>
            <a:r>
              <a:rPr lang="en-IN" sz="1200" dirty="0" err="1">
                <a:solidFill>
                  <a:schemeClr val="bg1"/>
                </a:solidFill>
              </a:rPr>
              <a:t>Ergonomics;Keyboards;Ant</a:t>
            </a:r>
            <a:r>
              <a:rPr lang="en-IN" sz="1200" dirty="0">
                <a:solidFill>
                  <a:schemeClr val="bg1"/>
                </a:solidFill>
              </a:rPr>
              <a:t> colony </a:t>
            </a:r>
            <a:r>
              <a:rPr lang="en-IN" sz="1200" dirty="0" err="1">
                <a:solidFill>
                  <a:schemeClr val="bg1"/>
                </a:solidFill>
              </a:rPr>
              <a:t>optimization;Genetic</a:t>
            </a:r>
            <a:r>
              <a:rPr lang="en-IN" sz="1200" dirty="0">
                <a:solidFill>
                  <a:schemeClr val="bg1"/>
                </a:solidFill>
              </a:rPr>
              <a:t> </a:t>
            </a:r>
            <a:r>
              <a:rPr lang="en-IN" sz="1200" dirty="0" err="1">
                <a:solidFill>
                  <a:schemeClr val="bg1"/>
                </a:solidFill>
              </a:rPr>
              <a:t>algorithms;Design</a:t>
            </a:r>
            <a:r>
              <a:rPr lang="en-IN" sz="1200" dirty="0">
                <a:solidFill>
                  <a:schemeClr val="bg1"/>
                </a:solidFill>
              </a:rPr>
              <a:t> </a:t>
            </a:r>
            <a:r>
              <a:rPr lang="en-IN" sz="1200" dirty="0" err="1">
                <a:solidFill>
                  <a:schemeClr val="bg1"/>
                </a:solidFill>
              </a:rPr>
              <a:t>optimization;Algorithm</a:t>
            </a:r>
            <a:r>
              <a:rPr lang="en-IN" sz="1200" dirty="0">
                <a:solidFill>
                  <a:schemeClr val="bg1"/>
                </a:solidFill>
              </a:rPr>
              <a:t> design and </a:t>
            </a:r>
            <a:r>
              <a:rPr lang="en-IN" sz="1200" dirty="0" err="1">
                <a:solidFill>
                  <a:schemeClr val="bg1"/>
                </a:solidFill>
              </a:rPr>
              <a:t>analysis;Natural</a:t>
            </a:r>
            <a:r>
              <a:rPr lang="en-IN" sz="1200" dirty="0">
                <a:solidFill>
                  <a:schemeClr val="bg1"/>
                </a:solidFill>
              </a:rPr>
              <a:t> </a:t>
            </a:r>
            <a:r>
              <a:rPr lang="en-IN" sz="1200" dirty="0" err="1">
                <a:solidFill>
                  <a:schemeClr val="bg1"/>
                </a:solidFill>
              </a:rPr>
              <a:t>languages;Fingers;Sensitivity</a:t>
            </a:r>
            <a:r>
              <a:rPr lang="en-IN" sz="1200" dirty="0">
                <a:solidFill>
                  <a:schemeClr val="bg1"/>
                </a:solidFill>
              </a:rPr>
              <a:t> </a:t>
            </a:r>
            <a:r>
              <a:rPr lang="en-IN" sz="1200" dirty="0" err="1">
                <a:solidFill>
                  <a:schemeClr val="bg1"/>
                </a:solidFill>
              </a:rPr>
              <a:t>analysis;Strontium;Keyboard</a:t>
            </a:r>
            <a:r>
              <a:rPr lang="en-IN" sz="1200" dirty="0">
                <a:solidFill>
                  <a:schemeClr val="bg1"/>
                </a:solidFill>
              </a:rPr>
              <a:t> </a:t>
            </a:r>
            <a:r>
              <a:rPr lang="en-IN" sz="1200" dirty="0" err="1">
                <a:solidFill>
                  <a:schemeClr val="bg1"/>
                </a:solidFill>
              </a:rPr>
              <a:t>design;Hindi</a:t>
            </a:r>
            <a:r>
              <a:rPr lang="en-IN" sz="1200" dirty="0">
                <a:solidFill>
                  <a:schemeClr val="bg1"/>
                </a:solidFill>
              </a:rPr>
              <a:t> </a:t>
            </a:r>
            <a:r>
              <a:rPr lang="en-IN" sz="1200" dirty="0" err="1">
                <a:solidFill>
                  <a:schemeClr val="bg1"/>
                </a:solidFill>
              </a:rPr>
              <a:t>text;genetic</a:t>
            </a:r>
            <a:r>
              <a:rPr lang="en-IN" sz="1200" dirty="0">
                <a:solidFill>
                  <a:schemeClr val="bg1"/>
                </a:solidFill>
              </a:rPr>
              <a:t> </a:t>
            </a:r>
            <a:r>
              <a:rPr lang="en-IN" sz="1200" dirty="0" err="1">
                <a:solidFill>
                  <a:schemeClr val="bg1"/>
                </a:solidFill>
              </a:rPr>
              <a:t>algorithms;ergonomic</a:t>
            </a:r>
            <a:r>
              <a:rPr lang="en-IN" sz="1200" dirty="0">
                <a:solidFill>
                  <a:schemeClr val="bg1"/>
                </a:solidFill>
              </a:rPr>
              <a:t> </a:t>
            </a:r>
            <a:r>
              <a:rPr lang="en-IN" sz="1200" dirty="0" err="1">
                <a:solidFill>
                  <a:schemeClr val="bg1"/>
                </a:solidFill>
              </a:rPr>
              <a:t>design;optimization</a:t>
            </a:r>
            <a:r>
              <a:rPr lang="en-IN" sz="1200" dirty="0">
                <a:solidFill>
                  <a:schemeClr val="bg1"/>
                </a:solidFill>
              </a:rPr>
              <a:t>},</a:t>
            </a:r>
          </a:p>
          <a:p>
            <a:endParaRPr lang="en-IN" sz="1200" dirty="0">
              <a:solidFill>
                <a:schemeClr val="bg1"/>
              </a:solidFill>
            </a:endParaRPr>
          </a:p>
        </p:txBody>
      </p:sp>
      <p:sp>
        <p:nvSpPr>
          <p:cNvPr id="25" name="TextBox 24">
            <a:extLst>
              <a:ext uri="{FF2B5EF4-FFF2-40B4-BE49-F238E27FC236}">
                <a16:creationId xmlns:a16="http://schemas.microsoft.com/office/drawing/2014/main" id="{90D57A97-902C-43D2-2085-AAAA1FCAD01E}"/>
              </a:ext>
            </a:extLst>
          </p:cNvPr>
          <p:cNvSpPr txBox="1"/>
          <p:nvPr/>
        </p:nvSpPr>
        <p:spPr>
          <a:xfrm>
            <a:off x="5170321" y="2291013"/>
            <a:ext cx="3234571" cy="3693319"/>
          </a:xfrm>
          <a:prstGeom prst="rect">
            <a:avLst/>
          </a:prstGeom>
          <a:noFill/>
        </p:spPr>
        <p:txBody>
          <a:bodyPr wrap="square" rtlCol="0">
            <a:spAutoFit/>
          </a:bodyPr>
          <a:lstStyle/>
          <a:p>
            <a:r>
              <a:rPr lang="en-IN" sz="1300" dirty="0">
                <a:solidFill>
                  <a:schemeClr val="bg1"/>
                </a:solidFill>
              </a:rPr>
              <a:t>In this paper, we present a new design of the Hindi1 keyboard for convenient typing. We describe the ergonomic criterion we have used to evaluate and compare keyboards. This criterion is a mathematical formulation of keyboard optimality in terms of the distribution of the typing effort among the ten fingers, accessibility of commonly used keys and various other factors. Measured against this criterion, our keyboard performs more than twice as well as the standard Hindi keyboard. We also describe a genetic algorithm based optimization framework which we use to arrive at our new keyboard design. Finally, we perform some sensitivity analysis on our optimization procedure and demonstrate that our results conform to intuitive expectations.</a:t>
            </a:r>
          </a:p>
        </p:txBody>
      </p:sp>
      <p:sp>
        <p:nvSpPr>
          <p:cNvPr id="26" name="TextBox 25">
            <a:extLst>
              <a:ext uri="{FF2B5EF4-FFF2-40B4-BE49-F238E27FC236}">
                <a16:creationId xmlns:a16="http://schemas.microsoft.com/office/drawing/2014/main" id="{7337427E-FED0-5AFD-1D65-B0F85D0FB929}"/>
              </a:ext>
            </a:extLst>
          </p:cNvPr>
          <p:cNvSpPr txBox="1"/>
          <p:nvPr/>
        </p:nvSpPr>
        <p:spPr>
          <a:xfrm>
            <a:off x="8585260" y="2291013"/>
            <a:ext cx="3361975" cy="3816429"/>
          </a:xfrm>
          <a:prstGeom prst="rect">
            <a:avLst/>
          </a:prstGeom>
          <a:noFill/>
        </p:spPr>
        <p:txBody>
          <a:bodyPr wrap="square" rtlCol="0">
            <a:spAutoFit/>
          </a:bodyPr>
          <a:lstStyle/>
          <a:p>
            <a:pPr algn="l"/>
            <a:r>
              <a:rPr lang="en-IN" sz="1100" b="0" i="0" dirty="0">
                <a:solidFill>
                  <a:srgbClr val="ECECEC"/>
                </a:solidFill>
                <a:effectLst/>
                <a:highlight>
                  <a:srgbClr val="212121"/>
                </a:highlight>
                <a:latin typeface="Söhne"/>
              </a:rPr>
              <a:t>This research paper focuses on optimizing Hindi keyboards for efficient and ergonomic typing, highlighting the critical role of keyboard layout in enhancing typing comfort and productivity. It compares the Hindi keyboard design with well-known English layouts like QWERTY and Dvorak to underscore the importance of optimization. The study introduces a mathematical criterion that evaluates keyboard optimality based on finger distribution, key accessibility, and other ergonomic factors. Utilizing a genetic algorithm-based framework, the paper generates new keyboard designs aimed at surpassing the standard Hindi layout. Through iterative optimization processes guided by the genetic algorithm, the study identifies layouts that significantly improve typing efficiency, reduce fatigue, and enhance the overall user experience. Additionally, sensitivity analysis validates the optimization results, ensuring they align with intuitive expectations. Overall, this work contributes to advancing Hindi keyboard design while demonstrating the effectiveness of evolutionary algorithms in tackling complex design optimization challenges.</a:t>
            </a:r>
          </a:p>
        </p:txBody>
      </p:sp>
      <p:sp>
        <p:nvSpPr>
          <p:cNvPr id="2" name="Rectangle 1">
            <a:extLst>
              <a:ext uri="{FF2B5EF4-FFF2-40B4-BE49-F238E27FC236}">
                <a16:creationId xmlns:a16="http://schemas.microsoft.com/office/drawing/2014/main" id="{C9A72B02-5297-6770-4FDE-8AAA6E86E699}"/>
              </a:ext>
            </a:extLst>
          </p:cNvPr>
          <p:cNvSpPr/>
          <p:nvPr/>
        </p:nvSpPr>
        <p:spPr>
          <a:xfrm>
            <a:off x="344918" y="2722"/>
            <a:ext cx="378821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err="1">
                <a:ln/>
                <a:solidFill>
                  <a:schemeClr val="accent4"/>
                </a:solidFill>
                <a:effectLst/>
                <a:latin typeface="Britannic Bold" panose="020B0903060703020204" pitchFamily="34" charset="0"/>
              </a:rPr>
              <a:t>Literarure</a:t>
            </a:r>
            <a:r>
              <a:rPr lang="en-US" sz="3600" b="1" u="sng" cap="none" spc="0" dirty="0">
                <a:ln/>
                <a:solidFill>
                  <a:schemeClr val="accent4"/>
                </a:solidFill>
                <a:effectLst/>
                <a:latin typeface="Britannic Bold" panose="020B0903060703020204" pitchFamily="34" charset="0"/>
              </a:rPr>
              <a:t> Review</a:t>
            </a:r>
          </a:p>
        </p:txBody>
      </p:sp>
      <p:sp>
        <p:nvSpPr>
          <p:cNvPr id="3" name="Rectangle 2">
            <a:extLst>
              <a:ext uri="{FF2B5EF4-FFF2-40B4-BE49-F238E27FC236}">
                <a16:creationId xmlns:a16="http://schemas.microsoft.com/office/drawing/2014/main" id="{24E6857C-2212-399D-7D50-E534E68F71B9}"/>
              </a:ext>
            </a:extLst>
          </p:cNvPr>
          <p:cNvSpPr/>
          <p:nvPr/>
        </p:nvSpPr>
        <p:spPr>
          <a:xfrm>
            <a:off x="340157" y="722895"/>
            <a:ext cx="9866804" cy="461665"/>
          </a:xfrm>
          <a:prstGeom prst="rect">
            <a:avLst/>
          </a:prstGeom>
          <a:noFill/>
        </p:spPr>
        <p:txBody>
          <a:bodyPr wrap="none" lIns="91440" tIns="45720" rIns="91440" bIns="45720">
            <a:spAutoFit/>
          </a:bodyPr>
          <a:lstStyle/>
          <a:p>
            <a:pPr algn="ct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Ergonomic Design of an Optimal Hindi Keyboard for Convenient Use</a:t>
            </a:r>
            <a:endParaRPr lang="en-US"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966606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BC9255A9-3754-C72A-8364-36CDE8B45FD8}"/>
              </a:ext>
            </a:extLst>
          </p:cNvPr>
          <p:cNvPicPr>
            <a:picLocks noChangeAspect="1"/>
          </p:cNvPicPr>
          <p:nvPr/>
        </p:nvPicPr>
        <p:blipFill>
          <a:blip r:embed="rId2"/>
          <a:stretch>
            <a:fillRect/>
          </a:stretch>
        </p:blipFill>
        <p:spPr>
          <a:xfrm>
            <a:off x="-142240" y="-79208"/>
            <a:ext cx="12457742" cy="7028648"/>
          </a:xfrm>
          <a:prstGeom prst="rect">
            <a:avLst/>
          </a:prstGeom>
        </p:spPr>
      </p:pic>
      <p:grpSp>
        <p:nvGrpSpPr>
          <p:cNvPr id="20" name="Group 19">
            <a:extLst>
              <a:ext uri="{FF2B5EF4-FFF2-40B4-BE49-F238E27FC236}">
                <a16:creationId xmlns:a16="http://schemas.microsoft.com/office/drawing/2014/main" id="{C1841983-69BF-BEF9-AF56-B6F90EF0EFB7}"/>
              </a:ext>
            </a:extLst>
          </p:cNvPr>
          <p:cNvGrpSpPr/>
          <p:nvPr/>
        </p:nvGrpSpPr>
        <p:grpSpPr>
          <a:xfrm>
            <a:off x="2239027" y="1447536"/>
            <a:ext cx="9708208" cy="4981149"/>
            <a:chOff x="1616364" y="356616"/>
            <a:chExt cx="10330871" cy="6247384"/>
          </a:xfrm>
        </p:grpSpPr>
        <p:sp>
          <p:nvSpPr>
            <p:cNvPr id="4" name="Rectangle 3">
              <a:extLst>
                <a:ext uri="{FF2B5EF4-FFF2-40B4-BE49-F238E27FC236}">
                  <a16:creationId xmlns:a16="http://schemas.microsoft.com/office/drawing/2014/main" id="{35F6D71D-2444-F87A-0815-FC8F31E99173}"/>
                </a:ext>
              </a:extLst>
            </p:cNvPr>
            <p:cNvSpPr/>
            <p:nvPr/>
          </p:nvSpPr>
          <p:spPr>
            <a:xfrm>
              <a:off x="1616364" y="406400"/>
              <a:ext cx="29648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C8F18383-D956-3C2E-9B81-7772D314E0D1}"/>
                </a:ext>
              </a:extLst>
            </p:cNvPr>
            <p:cNvSpPr/>
            <p:nvPr/>
          </p:nvSpPr>
          <p:spPr>
            <a:xfrm>
              <a:off x="4581235" y="406399"/>
              <a:ext cx="3676073" cy="785091"/>
            </a:xfrm>
            <a:prstGeom prst="rect">
              <a:avLst/>
            </a:prstGeom>
            <a:solidFill>
              <a:schemeClr val="tx1"/>
            </a:solidFill>
            <a:ln w="28575">
              <a:solidFill>
                <a:srgbClr val="FFC000"/>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CE16DD3-1CB5-B4B0-FD15-9172CA529A77}"/>
                </a:ext>
              </a:extLst>
            </p:cNvPr>
            <p:cNvSpPr/>
            <p:nvPr/>
          </p:nvSpPr>
          <p:spPr>
            <a:xfrm>
              <a:off x="8257308" y="406399"/>
              <a:ext cx="3676072" cy="785091"/>
            </a:xfrm>
            <a:prstGeom prst="rect">
              <a:avLst/>
            </a:prstGeom>
            <a:ln w="28575">
              <a:solidFill>
                <a:srgbClr val="FFC000"/>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IN"/>
            </a:p>
          </p:txBody>
        </p:sp>
        <p:cxnSp>
          <p:nvCxnSpPr>
            <p:cNvPr id="9" name="Straight Connector 8">
              <a:extLst>
                <a:ext uri="{FF2B5EF4-FFF2-40B4-BE49-F238E27FC236}">
                  <a16:creationId xmlns:a16="http://schemas.microsoft.com/office/drawing/2014/main" id="{D4FC9F4F-2431-764F-C4C1-96B7CB8AE1CC}"/>
                </a:ext>
              </a:extLst>
            </p:cNvPr>
            <p:cNvCxnSpPr/>
            <p:nvPr/>
          </p:nvCxnSpPr>
          <p:spPr>
            <a:xfrm>
              <a:off x="1616364"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8DD10AE-EB1C-D081-E3F6-C36B164E2F51}"/>
                </a:ext>
              </a:extLst>
            </p:cNvPr>
            <p:cNvCxnSpPr/>
            <p:nvPr/>
          </p:nvCxnSpPr>
          <p:spPr>
            <a:xfrm>
              <a:off x="4581235"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2C310F4-8D07-8447-D966-AF4FBE134AF8}"/>
                </a:ext>
              </a:extLst>
            </p:cNvPr>
            <p:cNvCxnSpPr/>
            <p:nvPr/>
          </p:nvCxnSpPr>
          <p:spPr>
            <a:xfrm>
              <a:off x="8257308" y="1191490"/>
              <a:ext cx="0" cy="541251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23DFA98-523A-C4DD-8516-EC686022C560}"/>
                </a:ext>
              </a:extLst>
            </p:cNvPr>
            <p:cNvCxnSpPr>
              <a:cxnSpLocks/>
            </p:cNvCxnSpPr>
            <p:nvPr/>
          </p:nvCxnSpPr>
          <p:spPr>
            <a:xfrm>
              <a:off x="11947235" y="1152887"/>
              <a:ext cx="0" cy="5451113"/>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80219DC-5FA2-C7A2-94A9-04C295693E00}"/>
                </a:ext>
              </a:extLst>
            </p:cNvPr>
            <p:cNvCxnSpPr>
              <a:cxnSpLocks/>
            </p:cNvCxnSpPr>
            <p:nvPr/>
          </p:nvCxnSpPr>
          <p:spPr>
            <a:xfrm>
              <a:off x="1616364" y="6604000"/>
              <a:ext cx="10330871"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C4EDC800-6235-B9AE-2BCC-8A17F124749E}"/>
                </a:ext>
              </a:extLst>
            </p:cNvPr>
            <p:cNvSpPr/>
            <p:nvPr/>
          </p:nvSpPr>
          <p:spPr>
            <a:xfrm>
              <a:off x="1818768" y="398886"/>
              <a:ext cx="2560061" cy="707886"/>
            </a:xfrm>
            <a:prstGeom prst="rect">
              <a:avLst/>
            </a:prstGeom>
            <a:noFill/>
            <a:ln w="28575">
              <a:noFill/>
            </a:ln>
          </p:spPr>
          <p:txBody>
            <a:bodyPr wrap="square" lIns="91440" tIns="45720" rIns="91440" bIns="45720">
              <a:spAutoFit/>
            </a:bodyPr>
            <a:lstStyle/>
            <a:p>
              <a:pPr algn="ctr"/>
              <a:r>
                <a:rPr lang="en-US" sz="4000" b="1" cap="none" spc="50" dirty="0">
                  <a:ln w="0"/>
                  <a:solidFill>
                    <a:schemeClr val="bg2"/>
                  </a:solidFill>
                  <a:effectLst>
                    <a:innerShdw blurRad="63500" dist="50800" dir="13500000">
                      <a:srgbClr val="000000">
                        <a:alpha val="50000"/>
                      </a:srgbClr>
                    </a:innerShdw>
                  </a:effectLst>
                </a:rPr>
                <a:t>SOURCE</a:t>
              </a:r>
            </a:p>
          </p:txBody>
        </p:sp>
        <p:sp>
          <p:nvSpPr>
            <p:cNvPr id="17" name="Rectangle 16">
              <a:extLst>
                <a:ext uri="{FF2B5EF4-FFF2-40B4-BE49-F238E27FC236}">
                  <a16:creationId xmlns:a16="http://schemas.microsoft.com/office/drawing/2014/main" id="{DCB8A1A8-54CC-D9B7-15E3-18886856B0FB}"/>
                </a:ext>
              </a:extLst>
            </p:cNvPr>
            <p:cNvSpPr/>
            <p:nvPr/>
          </p:nvSpPr>
          <p:spPr>
            <a:xfrm>
              <a:off x="5139240" y="356616"/>
              <a:ext cx="2560061"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WORK</a:t>
              </a:r>
              <a:endParaRPr lang="en-US" sz="4000" b="1" cap="none" spc="50" dirty="0">
                <a:ln w="0"/>
                <a:solidFill>
                  <a:schemeClr val="bg2"/>
                </a:solidFill>
                <a:effectLst>
                  <a:innerShdw blurRad="63500" dist="50800" dir="13500000">
                    <a:srgbClr val="000000">
                      <a:alpha val="50000"/>
                    </a:srgbClr>
                  </a:innerShdw>
                </a:effectLst>
              </a:endParaRPr>
            </a:p>
          </p:txBody>
        </p:sp>
        <p:sp>
          <p:nvSpPr>
            <p:cNvPr id="18" name="Rectangle 17">
              <a:extLst>
                <a:ext uri="{FF2B5EF4-FFF2-40B4-BE49-F238E27FC236}">
                  <a16:creationId xmlns:a16="http://schemas.microsoft.com/office/drawing/2014/main" id="{2F2308A1-7292-C274-104C-EC34695DE63E}"/>
                </a:ext>
              </a:extLst>
            </p:cNvPr>
            <p:cNvSpPr/>
            <p:nvPr/>
          </p:nvSpPr>
          <p:spPr>
            <a:xfrm>
              <a:off x="8708402" y="356616"/>
              <a:ext cx="2773885" cy="707886"/>
            </a:xfrm>
            <a:prstGeom prst="rect">
              <a:avLst/>
            </a:prstGeom>
            <a:noFill/>
            <a:ln w="28575">
              <a:noFill/>
            </a:ln>
          </p:spPr>
          <p:txBody>
            <a:bodyPr wrap="square" lIns="91440" tIns="45720" rIns="91440" bIns="45720">
              <a:spAutoFit/>
            </a:bodyPr>
            <a:lstStyle/>
            <a:p>
              <a:pPr algn="ctr"/>
              <a:r>
                <a:rPr lang="en-US" sz="4000" b="1" spc="50" dirty="0">
                  <a:ln w="0"/>
                  <a:solidFill>
                    <a:schemeClr val="bg2"/>
                  </a:solidFill>
                  <a:effectLst>
                    <a:innerShdw blurRad="63500" dist="50800" dir="13500000">
                      <a:srgbClr val="000000">
                        <a:alpha val="50000"/>
                      </a:srgbClr>
                    </a:innerShdw>
                  </a:effectLst>
                </a:rPr>
                <a:t>INFERENCE</a:t>
              </a:r>
              <a:endParaRPr lang="en-US" sz="4000" b="1" cap="none" spc="50" dirty="0">
                <a:ln w="0"/>
                <a:solidFill>
                  <a:schemeClr val="bg2"/>
                </a:solidFill>
                <a:effectLst>
                  <a:innerShdw blurRad="63500" dist="50800" dir="13500000">
                    <a:srgbClr val="000000">
                      <a:alpha val="50000"/>
                    </a:srgbClr>
                  </a:innerShdw>
                </a:effectLst>
              </a:endParaRPr>
            </a:p>
          </p:txBody>
        </p:sp>
      </p:grpSp>
      <p:sp>
        <p:nvSpPr>
          <p:cNvPr id="21" name="TextBox 20">
            <a:extLst>
              <a:ext uri="{FF2B5EF4-FFF2-40B4-BE49-F238E27FC236}">
                <a16:creationId xmlns:a16="http://schemas.microsoft.com/office/drawing/2014/main" id="{BC46ADB2-0B75-6E9B-227F-25BF9DEB92F5}"/>
              </a:ext>
            </a:extLst>
          </p:cNvPr>
          <p:cNvSpPr txBox="1"/>
          <p:nvPr/>
        </p:nvSpPr>
        <p:spPr>
          <a:xfrm>
            <a:off x="2313842" y="2285782"/>
            <a:ext cx="2636543" cy="3970318"/>
          </a:xfrm>
          <a:prstGeom prst="rect">
            <a:avLst/>
          </a:prstGeom>
          <a:noFill/>
        </p:spPr>
        <p:txBody>
          <a:bodyPr wrap="square" rtlCol="0">
            <a:spAutoFit/>
          </a:bodyPr>
          <a:lstStyle/>
          <a:p>
            <a:r>
              <a:rPr lang="en-IN" sz="1400">
                <a:solidFill>
                  <a:schemeClr val="bg1"/>
                </a:solidFill>
              </a:rPr>
              <a:t>M. I. Hosny, N. Alswaidan and A. Benabid Najjar, "An optimized single-finger Arabic keyboard layout," 2014 Science and Information Conference, London, UK, 2014, pp. 321-328, doi: 10.1109/SAI.2014.6918206. keywords: {Keyboards;Layout;Linear programming;Genetic algorithms;Simulated annealing;Algorithm design and analysis;Keyboard Design;Combinatorial Optimization;Metaheuristics;Genetic Algorithms;Quadratic Assignment Problem},</a:t>
            </a:r>
          </a:p>
          <a:p>
            <a:endParaRPr lang="en-IN" sz="1400" dirty="0">
              <a:solidFill>
                <a:schemeClr val="bg1"/>
              </a:solidFill>
            </a:endParaRPr>
          </a:p>
        </p:txBody>
      </p:sp>
      <p:sp>
        <p:nvSpPr>
          <p:cNvPr id="25" name="TextBox 24">
            <a:extLst>
              <a:ext uri="{FF2B5EF4-FFF2-40B4-BE49-F238E27FC236}">
                <a16:creationId xmlns:a16="http://schemas.microsoft.com/office/drawing/2014/main" id="{90D57A97-902C-43D2-2085-AAAA1FCAD01E}"/>
              </a:ext>
            </a:extLst>
          </p:cNvPr>
          <p:cNvSpPr txBox="1"/>
          <p:nvPr/>
        </p:nvSpPr>
        <p:spPr>
          <a:xfrm>
            <a:off x="5094664" y="2273701"/>
            <a:ext cx="3454507" cy="4154984"/>
          </a:xfrm>
          <a:prstGeom prst="rect">
            <a:avLst/>
          </a:prstGeom>
          <a:noFill/>
        </p:spPr>
        <p:txBody>
          <a:bodyPr wrap="square" rtlCol="0">
            <a:spAutoFit/>
          </a:bodyPr>
          <a:lstStyle/>
          <a:p>
            <a:pPr algn="l"/>
            <a:r>
              <a:rPr lang="en-IN" sz="1100" b="0" i="0">
                <a:solidFill>
                  <a:srgbClr val="ECECEC"/>
                </a:solidFill>
                <a:effectLst/>
                <a:highlight>
                  <a:srgbClr val="212121"/>
                </a:highlight>
                <a:latin typeface="Söhne"/>
              </a:rPr>
              <a:t>This paper focuses on optimizing Arabic keyboard layouts specifically designed for single-finger typing on handheld devices. It addresses the inefficiencies and ergonomic challenges present in current keyboards used for tasks like writing emails and notes on mobile phones. By formulating the problem as a Quadratic Assignment Problem (QAP), the study considers factors like letter distance, row weights, and finger hit direction to improve typing speed and user comfort.</a:t>
            </a:r>
          </a:p>
          <a:p>
            <a:pPr algn="l"/>
            <a:r>
              <a:rPr lang="en-IN" sz="1100" b="0" i="0">
                <a:solidFill>
                  <a:srgbClr val="ECECEC"/>
                </a:solidFill>
                <a:effectLst/>
                <a:highlight>
                  <a:srgbClr val="212121"/>
                </a:highlight>
                <a:latin typeface="Söhne"/>
              </a:rPr>
              <a:t>The research employs metaheuristic algorithms, notably the Genetic Algorithm (GA), to optimize keyboard layouts. It explores different crossover types and mutation operators within the GA framework, comparing its performance against a Simulated Annealing (SA) algorithm with the same optimization objectives. Furthermore, a Memetic Algorithm that combines GA and SA is developed to further enhance solution quality. Comparative analyses with existing and proposed layouts demonstrate the superiority of the optimized keyboards in terms of defined optimization criteria, validated through virtual typing speed tests. Overall, the study contributes valuable insights into optimizing Arabic keyboards for handheld devices using metaheuristic algorithms.</a:t>
            </a:r>
          </a:p>
        </p:txBody>
      </p:sp>
      <p:sp>
        <p:nvSpPr>
          <p:cNvPr id="26" name="TextBox 25">
            <a:extLst>
              <a:ext uri="{FF2B5EF4-FFF2-40B4-BE49-F238E27FC236}">
                <a16:creationId xmlns:a16="http://schemas.microsoft.com/office/drawing/2014/main" id="{7337427E-FED0-5AFD-1D65-B0F85D0FB929}"/>
              </a:ext>
            </a:extLst>
          </p:cNvPr>
          <p:cNvSpPr txBox="1"/>
          <p:nvPr/>
        </p:nvSpPr>
        <p:spPr>
          <a:xfrm>
            <a:off x="8631657" y="2270123"/>
            <a:ext cx="3302558" cy="4154984"/>
          </a:xfrm>
          <a:prstGeom prst="rect">
            <a:avLst/>
          </a:prstGeom>
          <a:noFill/>
        </p:spPr>
        <p:txBody>
          <a:bodyPr wrap="square" rtlCol="0">
            <a:spAutoFit/>
          </a:bodyPr>
          <a:lstStyle/>
          <a:p>
            <a:pPr algn="l"/>
            <a:r>
              <a:rPr lang="en-IN" sz="1100" b="0" i="0" dirty="0">
                <a:solidFill>
                  <a:srgbClr val="ECECEC"/>
                </a:solidFill>
                <a:effectLst/>
                <a:highlight>
                  <a:srgbClr val="212121"/>
                </a:highlight>
                <a:latin typeface="Söhne"/>
              </a:rPr>
              <a:t>This research delves into optimizing Arabic keyboard layouts specifically tailored for single-finger typing on handheld devices. It addresses the inefficiencies of current keyboards in facilitating rapid and ergonomic typing for tasks such as writing emails and notes on mobile phones. The study adopts a Quadratic Assignment Problem (QAP) approach, considering factors like letter distance, row weights, and finger hit direction to enhance typing speed and user comfort.</a:t>
            </a:r>
          </a:p>
          <a:p>
            <a:pPr algn="l"/>
            <a:r>
              <a:rPr lang="en-IN" sz="1100" b="0" i="0" dirty="0">
                <a:solidFill>
                  <a:srgbClr val="ECECEC"/>
                </a:solidFill>
                <a:effectLst/>
                <a:highlight>
                  <a:srgbClr val="212121"/>
                </a:highlight>
                <a:latin typeface="Söhne"/>
              </a:rPr>
              <a:t>To achieve optimization, the research employs metaheuristic algorithms such as the Genetic Algorithm (GA) and Simulated Annealing (SA). It explores different crossover types and mutation operators within the GA framework and compares their performance against an SA algorithm with similar optimization objectives. Additionally, a Memetic Algorithm combining GA and SA is developed to further improve solution quality. The resulting optimized keyboard layouts demonstrate superiority over existing and proposed layouts, validated through virtual typing speed tests. Overall, the study contributes valuable insights into optimizing Arabic keyboards for handheld devices using metaheuristic algorithms.</a:t>
            </a:r>
          </a:p>
        </p:txBody>
      </p:sp>
      <p:sp>
        <p:nvSpPr>
          <p:cNvPr id="2" name="Rectangle 1">
            <a:extLst>
              <a:ext uri="{FF2B5EF4-FFF2-40B4-BE49-F238E27FC236}">
                <a16:creationId xmlns:a16="http://schemas.microsoft.com/office/drawing/2014/main" id="{F13C9E34-4544-7A5A-5888-C1645F801EB6}"/>
              </a:ext>
            </a:extLst>
          </p:cNvPr>
          <p:cNvSpPr/>
          <p:nvPr/>
        </p:nvSpPr>
        <p:spPr>
          <a:xfrm>
            <a:off x="344918" y="2722"/>
            <a:ext cx="3788217" cy="646331"/>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3600" b="1" u="sng" cap="none" spc="0" dirty="0" err="1">
                <a:ln/>
                <a:solidFill>
                  <a:schemeClr val="accent4"/>
                </a:solidFill>
                <a:effectLst/>
                <a:latin typeface="Britannic Bold" panose="020B0903060703020204" pitchFamily="34" charset="0"/>
              </a:rPr>
              <a:t>Literarure</a:t>
            </a:r>
            <a:r>
              <a:rPr lang="en-US" sz="3600" b="1" u="sng" cap="none" spc="0" dirty="0">
                <a:ln/>
                <a:solidFill>
                  <a:schemeClr val="accent4"/>
                </a:solidFill>
                <a:effectLst/>
                <a:latin typeface="Britannic Bold" panose="020B0903060703020204" pitchFamily="34" charset="0"/>
              </a:rPr>
              <a:t> Review</a:t>
            </a:r>
          </a:p>
        </p:txBody>
      </p:sp>
      <p:sp>
        <p:nvSpPr>
          <p:cNvPr id="3" name="Rectangle 2">
            <a:extLst>
              <a:ext uri="{FF2B5EF4-FFF2-40B4-BE49-F238E27FC236}">
                <a16:creationId xmlns:a16="http://schemas.microsoft.com/office/drawing/2014/main" id="{D3BBF505-34CA-5601-0FBE-B72298AD0B5D}"/>
              </a:ext>
            </a:extLst>
          </p:cNvPr>
          <p:cNvSpPr/>
          <p:nvPr/>
        </p:nvSpPr>
        <p:spPr>
          <a:xfrm>
            <a:off x="344918" y="730983"/>
            <a:ext cx="7260321" cy="461665"/>
          </a:xfrm>
          <a:prstGeom prst="rect">
            <a:avLst/>
          </a:prstGeom>
          <a:noFill/>
        </p:spPr>
        <p:txBody>
          <a:bodyPr wrap="none" lIns="91440" tIns="45720" rIns="91440" bIns="45720">
            <a:spAutoFit/>
          </a:bodyPr>
          <a:lstStyle/>
          <a:p>
            <a:pPr algn="ctr"/>
            <a:r>
              <a:rPr lang="en-IN"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rPr>
              <a:t>An optimized single-finger Arabic keyboard layout</a:t>
            </a:r>
            <a:endParaRPr lang="en-US" sz="2400" b="1" u="sng" spc="50" dirty="0">
              <a:ln w="0"/>
              <a:solidFill>
                <a:schemeClr val="bg2"/>
              </a:solidFill>
              <a:effectLst>
                <a:innerShdw blurRad="63500" dist="50800" dir="13500000">
                  <a:srgbClr val="000000">
                    <a:alpha val="50000"/>
                  </a:srgbClr>
                </a:innerShdw>
              </a:effectLst>
              <a:latin typeface="Britannic Bold" panose="020B0903060703020204" pitchFamily="34" charset="0"/>
            </a:endParaRPr>
          </a:p>
        </p:txBody>
      </p:sp>
    </p:spTree>
    <p:extLst>
      <p:ext uri="{BB962C8B-B14F-4D97-AF65-F5344CB8AC3E}">
        <p14:creationId xmlns:p14="http://schemas.microsoft.com/office/powerpoint/2010/main" val="3170402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3097</TotalTime>
  <Words>2092</Words>
  <Application>Microsoft Office PowerPoint</Application>
  <PresentationFormat>Widescreen</PresentationFormat>
  <Paragraphs>47</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Britannic Bold</vt:lpstr>
      <vt:lpstr>Calibri</vt:lpstr>
      <vt:lpstr>Calibri Light</vt:lpstr>
      <vt:lpstr>Söhne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Ayush Bist</dc:creator>
  <cp:lastModifiedBy>Ayush Bist</cp:lastModifiedBy>
  <cp:revision>3</cp:revision>
  <dcterms:created xsi:type="dcterms:W3CDTF">2023-11-08T07:31:29Z</dcterms:created>
  <dcterms:modified xsi:type="dcterms:W3CDTF">2024-08-14T15:10:15Z</dcterms:modified>
</cp:coreProperties>
</file>