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9" r:id="rId4"/>
    <p:sldId id="282"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4.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5.xml.rels><?xml version="1.0" encoding="UTF-8" standalone="yes"?>
<Relationships xmlns="http://schemas.openxmlformats.org/package/2006/relationships"><Relationship Id="rId8" Type="http://schemas.openxmlformats.org/officeDocument/2006/relationships/image" Target="../media/image39.svg"/><Relationship Id="rId13" Type="http://schemas.openxmlformats.org/officeDocument/2006/relationships/image" Target="../media/image44.pn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sv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 Id="rId14" Type="http://schemas.openxmlformats.org/officeDocument/2006/relationships/image" Target="../media/image4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9.svg"/><Relationship Id="rId13" Type="http://schemas.openxmlformats.org/officeDocument/2006/relationships/image" Target="../media/image44.pn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sv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 Id="rId14" Type="http://schemas.openxmlformats.org/officeDocument/2006/relationships/image" Target="../media/image4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D4A2D4-3BFC-4013-9119-0119CF4A200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F08CA29-F28A-4196-B7CC-11515A7806B8}">
      <dgm:prSet/>
      <dgm:spPr/>
      <dgm:t>
        <a:bodyPr/>
        <a:lstStyle/>
        <a:p>
          <a:pPr>
            <a:lnSpc>
              <a:spcPct val="100000"/>
            </a:lnSpc>
          </a:pPr>
          <a:r>
            <a:rPr lang="en-US" b="1"/>
            <a:t>Insights:</a:t>
          </a:r>
          <a:endParaRPr lang="en-US"/>
        </a:p>
      </dgm:t>
    </dgm:pt>
    <dgm:pt modelId="{9C933B40-08C8-44D0-A701-FA661D7BCDB3}" type="parTrans" cxnId="{E565E56E-62C4-430D-ACA0-18D2A4C1F298}">
      <dgm:prSet/>
      <dgm:spPr/>
      <dgm:t>
        <a:bodyPr/>
        <a:lstStyle/>
        <a:p>
          <a:endParaRPr lang="en-US"/>
        </a:p>
      </dgm:t>
    </dgm:pt>
    <dgm:pt modelId="{12CA39DC-8469-4BB3-8B1F-9A2FF7C07F53}" type="sibTrans" cxnId="{E565E56E-62C4-430D-ACA0-18D2A4C1F298}">
      <dgm:prSet/>
      <dgm:spPr/>
      <dgm:t>
        <a:bodyPr/>
        <a:lstStyle/>
        <a:p>
          <a:endParaRPr lang="en-US"/>
        </a:p>
      </dgm:t>
    </dgm:pt>
    <dgm:pt modelId="{73D9C648-88CA-4881-8ABD-BE2ABF460915}">
      <dgm:prSet/>
      <dgm:spPr/>
      <dgm:t>
        <a:bodyPr/>
        <a:lstStyle/>
        <a:p>
          <a:pPr>
            <a:lnSpc>
              <a:spcPct val="100000"/>
            </a:lnSpc>
          </a:pPr>
          <a:r>
            <a:rPr lang="en-US"/>
            <a:t>Consumption peaked in </a:t>
          </a:r>
          <a:r>
            <a:rPr lang="en-US" b="1"/>
            <a:t>2005</a:t>
          </a:r>
          <a:r>
            <a:rPr lang="en-US"/>
            <a:t>, reaching over </a:t>
          </a:r>
          <a:r>
            <a:rPr lang="en-US" b="1"/>
            <a:t>6,000 MW</a:t>
          </a:r>
          <a:r>
            <a:rPr lang="en-US"/>
            <a:t> on average.</a:t>
          </a:r>
        </a:p>
      </dgm:t>
    </dgm:pt>
    <dgm:pt modelId="{F07205CD-0BA8-4500-928A-99F7EF157E52}" type="parTrans" cxnId="{AC04001F-D5F9-4A0C-8DFC-0F6B06F745BB}">
      <dgm:prSet/>
      <dgm:spPr/>
      <dgm:t>
        <a:bodyPr/>
        <a:lstStyle/>
        <a:p>
          <a:endParaRPr lang="en-US"/>
        </a:p>
      </dgm:t>
    </dgm:pt>
    <dgm:pt modelId="{6BB9364C-349D-449D-B465-D4DCE0E8207B}" type="sibTrans" cxnId="{AC04001F-D5F9-4A0C-8DFC-0F6B06F745BB}">
      <dgm:prSet/>
      <dgm:spPr/>
      <dgm:t>
        <a:bodyPr/>
        <a:lstStyle/>
        <a:p>
          <a:endParaRPr lang="en-US"/>
        </a:p>
      </dgm:t>
    </dgm:pt>
    <dgm:pt modelId="{22BA802B-C97F-4E64-98FD-9F91C2F84A7E}">
      <dgm:prSet/>
      <dgm:spPr/>
      <dgm:t>
        <a:bodyPr/>
        <a:lstStyle/>
        <a:p>
          <a:pPr>
            <a:lnSpc>
              <a:spcPct val="100000"/>
            </a:lnSpc>
          </a:pPr>
          <a:r>
            <a:rPr lang="en-US"/>
            <a:t>Noticeable drop after 2005, possibly due to </a:t>
          </a:r>
          <a:r>
            <a:rPr lang="en-US" b="1"/>
            <a:t>energy efficiency improvements</a:t>
          </a:r>
          <a:r>
            <a:rPr lang="en-US"/>
            <a:t> or </a:t>
          </a:r>
          <a:r>
            <a:rPr lang="en-US" b="1"/>
            <a:t>economic changes</a:t>
          </a:r>
          <a:r>
            <a:rPr lang="en-US"/>
            <a:t>.</a:t>
          </a:r>
        </a:p>
      </dgm:t>
    </dgm:pt>
    <dgm:pt modelId="{070CE390-D08F-400D-9FF9-999E0D61DCA8}" type="parTrans" cxnId="{E10530CD-330F-4593-AA36-3BD6E7CFD133}">
      <dgm:prSet/>
      <dgm:spPr/>
      <dgm:t>
        <a:bodyPr/>
        <a:lstStyle/>
        <a:p>
          <a:endParaRPr lang="en-US"/>
        </a:p>
      </dgm:t>
    </dgm:pt>
    <dgm:pt modelId="{4AE3BF85-3BEC-4A11-846D-413C80CE5261}" type="sibTrans" cxnId="{E10530CD-330F-4593-AA36-3BD6E7CFD133}">
      <dgm:prSet/>
      <dgm:spPr/>
      <dgm:t>
        <a:bodyPr/>
        <a:lstStyle/>
        <a:p>
          <a:endParaRPr lang="en-US"/>
        </a:p>
      </dgm:t>
    </dgm:pt>
    <dgm:pt modelId="{F7A80D5F-FCE6-47AF-8055-AF3B5F5B131D}">
      <dgm:prSet/>
      <dgm:spPr/>
      <dgm:t>
        <a:bodyPr/>
        <a:lstStyle/>
        <a:p>
          <a:pPr>
            <a:lnSpc>
              <a:spcPct val="100000"/>
            </a:lnSpc>
          </a:pPr>
          <a:r>
            <a:rPr lang="en-US"/>
            <a:t>Lowest consumption observed around </a:t>
          </a:r>
          <a:r>
            <a:rPr lang="en-US" b="1"/>
            <a:t>2009</a:t>
          </a:r>
          <a:r>
            <a:rPr lang="en-US"/>
            <a:t>, coinciding with the global recession.</a:t>
          </a:r>
        </a:p>
      </dgm:t>
    </dgm:pt>
    <dgm:pt modelId="{D594F338-8CCB-4A48-AAEB-70AFD8866CB0}" type="parTrans" cxnId="{9983D600-009B-46BF-95E2-A46A6DF2F8BD}">
      <dgm:prSet/>
      <dgm:spPr/>
      <dgm:t>
        <a:bodyPr/>
        <a:lstStyle/>
        <a:p>
          <a:endParaRPr lang="en-US"/>
        </a:p>
      </dgm:t>
    </dgm:pt>
    <dgm:pt modelId="{C8C7304A-3A26-4696-BD09-D29A86FA349E}" type="sibTrans" cxnId="{9983D600-009B-46BF-95E2-A46A6DF2F8BD}">
      <dgm:prSet/>
      <dgm:spPr/>
      <dgm:t>
        <a:bodyPr/>
        <a:lstStyle/>
        <a:p>
          <a:endParaRPr lang="en-US"/>
        </a:p>
      </dgm:t>
    </dgm:pt>
    <dgm:pt modelId="{6243A8B2-8E5A-4EA9-A013-8960232A5D26}">
      <dgm:prSet/>
      <dgm:spPr/>
      <dgm:t>
        <a:bodyPr/>
        <a:lstStyle/>
        <a:p>
          <a:pPr>
            <a:lnSpc>
              <a:spcPct val="100000"/>
            </a:lnSpc>
          </a:pPr>
          <a:r>
            <a:rPr lang="en-US"/>
            <a:t>A recovery trend is visible after 2010, with a sharp rise in </a:t>
          </a:r>
          <a:r>
            <a:rPr lang="en-US" b="1"/>
            <a:t>2018</a:t>
          </a:r>
          <a:r>
            <a:rPr lang="en-US"/>
            <a:t>.</a:t>
          </a:r>
        </a:p>
      </dgm:t>
    </dgm:pt>
    <dgm:pt modelId="{C039826C-F57C-450F-9F34-51453D58BBA8}" type="parTrans" cxnId="{6B8310FC-0900-4918-8DCC-7F60772128B7}">
      <dgm:prSet/>
      <dgm:spPr/>
      <dgm:t>
        <a:bodyPr/>
        <a:lstStyle/>
        <a:p>
          <a:endParaRPr lang="en-US"/>
        </a:p>
      </dgm:t>
    </dgm:pt>
    <dgm:pt modelId="{DC659C3A-EA4F-4E73-A833-F20E080E4144}" type="sibTrans" cxnId="{6B8310FC-0900-4918-8DCC-7F60772128B7}">
      <dgm:prSet/>
      <dgm:spPr/>
      <dgm:t>
        <a:bodyPr/>
        <a:lstStyle/>
        <a:p>
          <a:endParaRPr lang="en-US"/>
        </a:p>
      </dgm:t>
    </dgm:pt>
    <dgm:pt modelId="{EE5B6A51-B3DE-4A8C-B789-6A276783C337}" type="pres">
      <dgm:prSet presAssocID="{59D4A2D4-3BFC-4013-9119-0119CF4A200F}" presName="root" presStyleCnt="0">
        <dgm:presLayoutVars>
          <dgm:dir/>
          <dgm:resizeHandles val="exact"/>
        </dgm:presLayoutVars>
      </dgm:prSet>
      <dgm:spPr/>
    </dgm:pt>
    <dgm:pt modelId="{D9826E37-A65A-4A71-967D-ACD3F11CA683}" type="pres">
      <dgm:prSet presAssocID="{CF08CA29-F28A-4196-B7CC-11515A7806B8}" presName="compNode" presStyleCnt="0"/>
      <dgm:spPr/>
    </dgm:pt>
    <dgm:pt modelId="{F9854D81-01B8-4378-8A8D-63FD27FC65A0}" type="pres">
      <dgm:prSet presAssocID="{CF08CA29-F28A-4196-B7CC-11515A7806B8}" presName="bgRect" presStyleLbl="bgShp" presStyleIdx="0" presStyleCnt="5"/>
      <dgm:spPr/>
    </dgm:pt>
    <dgm:pt modelId="{FFA71D71-ACFC-4B29-820F-9EAFC9A4A5AE}" type="pres">
      <dgm:prSet presAssocID="{CF08CA29-F28A-4196-B7CC-11515A7806B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ghtbulb"/>
        </a:ext>
      </dgm:extLst>
    </dgm:pt>
    <dgm:pt modelId="{FCEC3EF3-1DA4-4727-BAF0-3C04462B3D50}" type="pres">
      <dgm:prSet presAssocID="{CF08CA29-F28A-4196-B7CC-11515A7806B8}" presName="spaceRect" presStyleCnt="0"/>
      <dgm:spPr/>
    </dgm:pt>
    <dgm:pt modelId="{50E7550F-3C0E-4F6D-B72D-5B0F7F608354}" type="pres">
      <dgm:prSet presAssocID="{CF08CA29-F28A-4196-B7CC-11515A7806B8}" presName="parTx" presStyleLbl="revTx" presStyleIdx="0" presStyleCnt="5">
        <dgm:presLayoutVars>
          <dgm:chMax val="0"/>
          <dgm:chPref val="0"/>
        </dgm:presLayoutVars>
      </dgm:prSet>
      <dgm:spPr/>
    </dgm:pt>
    <dgm:pt modelId="{1CAFD603-1EF3-417F-9F41-1997E5258D33}" type="pres">
      <dgm:prSet presAssocID="{12CA39DC-8469-4BB3-8B1F-9A2FF7C07F53}" presName="sibTrans" presStyleCnt="0"/>
      <dgm:spPr/>
    </dgm:pt>
    <dgm:pt modelId="{5244E890-7425-4F72-AC0E-C0A62B372E00}" type="pres">
      <dgm:prSet presAssocID="{73D9C648-88CA-4881-8ABD-BE2ABF460915}" presName="compNode" presStyleCnt="0"/>
      <dgm:spPr/>
    </dgm:pt>
    <dgm:pt modelId="{C28EBB39-7793-4B46-A993-001D82C5C3E0}" type="pres">
      <dgm:prSet presAssocID="{73D9C648-88CA-4881-8ABD-BE2ABF460915}" presName="bgRect" presStyleLbl="bgShp" presStyleIdx="1" presStyleCnt="5"/>
      <dgm:spPr/>
    </dgm:pt>
    <dgm:pt modelId="{A33D890E-F11F-4A00-9031-85A90E04776D}" type="pres">
      <dgm:prSet presAssocID="{73D9C648-88CA-4881-8ABD-BE2ABF46091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indmill"/>
        </a:ext>
      </dgm:extLst>
    </dgm:pt>
    <dgm:pt modelId="{8E8BB3A7-6588-44F5-BEE9-ACA770E0EC1B}" type="pres">
      <dgm:prSet presAssocID="{73D9C648-88CA-4881-8ABD-BE2ABF460915}" presName="spaceRect" presStyleCnt="0"/>
      <dgm:spPr/>
    </dgm:pt>
    <dgm:pt modelId="{77C974B8-7EFB-43FF-94EF-4FA93D7CA827}" type="pres">
      <dgm:prSet presAssocID="{73D9C648-88CA-4881-8ABD-BE2ABF460915}" presName="parTx" presStyleLbl="revTx" presStyleIdx="1" presStyleCnt="5">
        <dgm:presLayoutVars>
          <dgm:chMax val="0"/>
          <dgm:chPref val="0"/>
        </dgm:presLayoutVars>
      </dgm:prSet>
      <dgm:spPr/>
    </dgm:pt>
    <dgm:pt modelId="{FDF94C7F-D0BA-4B8A-93AE-4E56227C4535}" type="pres">
      <dgm:prSet presAssocID="{6BB9364C-349D-449D-B465-D4DCE0E8207B}" presName="sibTrans" presStyleCnt="0"/>
      <dgm:spPr/>
    </dgm:pt>
    <dgm:pt modelId="{E7969B91-049E-45AB-A65D-5FB7D4F41EFF}" type="pres">
      <dgm:prSet presAssocID="{22BA802B-C97F-4E64-98FD-9F91C2F84A7E}" presName="compNode" presStyleCnt="0"/>
      <dgm:spPr/>
    </dgm:pt>
    <dgm:pt modelId="{96A454C6-41DA-43A9-9A78-7FCD76FC950A}" type="pres">
      <dgm:prSet presAssocID="{22BA802B-C97F-4E64-98FD-9F91C2F84A7E}" presName="bgRect" presStyleLbl="bgShp" presStyleIdx="2" presStyleCnt="5"/>
      <dgm:spPr/>
    </dgm:pt>
    <dgm:pt modelId="{057A6AA3-0F4B-49CD-91EE-B7681A232901}" type="pres">
      <dgm:prSet presAssocID="{22BA802B-C97F-4E64-98FD-9F91C2F84A7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pward trend"/>
        </a:ext>
      </dgm:extLst>
    </dgm:pt>
    <dgm:pt modelId="{D7E30249-3D79-49B4-B434-EC4618EA9E56}" type="pres">
      <dgm:prSet presAssocID="{22BA802B-C97F-4E64-98FD-9F91C2F84A7E}" presName="spaceRect" presStyleCnt="0"/>
      <dgm:spPr/>
    </dgm:pt>
    <dgm:pt modelId="{1EDC876A-9AB1-4912-A922-3A72203BE12C}" type="pres">
      <dgm:prSet presAssocID="{22BA802B-C97F-4E64-98FD-9F91C2F84A7E}" presName="parTx" presStyleLbl="revTx" presStyleIdx="2" presStyleCnt="5">
        <dgm:presLayoutVars>
          <dgm:chMax val="0"/>
          <dgm:chPref val="0"/>
        </dgm:presLayoutVars>
      </dgm:prSet>
      <dgm:spPr/>
    </dgm:pt>
    <dgm:pt modelId="{F3B3F74D-44F6-4E08-9946-8A05B133A481}" type="pres">
      <dgm:prSet presAssocID="{4AE3BF85-3BEC-4A11-846D-413C80CE5261}" presName="sibTrans" presStyleCnt="0"/>
      <dgm:spPr/>
    </dgm:pt>
    <dgm:pt modelId="{A8F84B9D-98D2-4240-9DB6-4FD3B57C6C10}" type="pres">
      <dgm:prSet presAssocID="{F7A80D5F-FCE6-47AF-8055-AF3B5F5B131D}" presName="compNode" presStyleCnt="0"/>
      <dgm:spPr/>
    </dgm:pt>
    <dgm:pt modelId="{3133E752-00A9-48A6-9C0C-91265C84314D}" type="pres">
      <dgm:prSet presAssocID="{F7A80D5F-FCE6-47AF-8055-AF3B5F5B131D}" presName="bgRect" presStyleLbl="bgShp" presStyleIdx="3" presStyleCnt="5"/>
      <dgm:spPr/>
    </dgm:pt>
    <dgm:pt modelId="{F09122FB-D11E-4B06-9A81-D900F43F235E}" type="pres">
      <dgm:prSet presAssocID="{F7A80D5F-FCE6-47AF-8055-AF3B5F5B131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Euro"/>
        </a:ext>
      </dgm:extLst>
    </dgm:pt>
    <dgm:pt modelId="{D2D412A2-B759-4889-BF52-2A8337D6CD52}" type="pres">
      <dgm:prSet presAssocID="{F7A80D5F-FCE6-47AF-8055-AF3B5F5B131D}" presName="spaceRect" presStyleCnt="0"/>
      <dgm:spPr/>
    </dgm:pt>
    <dgm:pt modelId="{2CBB118D-AE70-4AF3-8C41-E32A36D506DF}" type="pres">
      <dgm:prSet presAssocID="{F7A80D5F-FCE6-47AF-8055-AF3B5F5B131D}" presName="parTx" presStyleLbl="revTx" presStyleIdx="3" presStyleCnt="5">
        <dgm:presLayoutVars>
          <dgm:chMax val="0"/>
          <dgm:chPref val="0"/>
        </dgm:presLayoutVars>
      </dgm:prSet>
      <dgm:spPr/>
    </dgm:pt>
    <dgm:pt modelId="{E5431AF6-E107-4CDC-B01C-96F02B9C28C1}" type="pres">
      <dgm:prSet presAssocID="{C8C7304A-3A26-4696-BD09-D29A86FA349E}" presName="sibTrans" presStyleCnt="0"/>
      <dgm:spPr/>
    </dgm:pt>
    <dgm:pt modelId="{24207F4A-B8C0-4936-97B4-BD18DD2FE868}" type="pres">
      <dgm:prSet presAssocID="{6243A8B2-8E5A-4EA9-A013-8960232A5D26}" presName="compNode" presStyleCnt="0"/>
      <dgm:spPr/>
    </dgm:pt>
    <dgm:pt modelId="{4C3A0E5C-3AE6-48F3-BA3C-C0D6DCE36747}" type="pres">
      <dgm:prSet presAssocID="{6243A8B2-8E5A-4EA9-A013-8960232A5D26}" presName="bgRect" presStyleLbl="bgShp" presStyleIdx="4" presStyleCnt="5"/>
      <dgm:spPr/>
    </dgm:pt>
    <dgm:pt modelId="{D14AB2E2-0051-467D-A685-4294C0BEDE26}" type="pres">
      <dgm:prSet presAssocID="{6243A8B2-8E5A-4EA9-A013-8960232A5D2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peed Bump"/>
        </a:ext>
      </dgm:extLst>
    </dgm:pt>
    <dgm:pt modelId="{A4F9F79B-142F-4EB3-8C88-415E93421BB2}" type="pres">
      <dgm:prSet presAssocID="{6243A8B2-8E5A-4EA9-A013-8960232A5D26}" presName="spaceRect" presStyleCnt="0"/>
      <dgm:spPr/>
    </dgm:pt>
    <dgm:pt modelId="{5257DE88-58BF-481E-805F-66945DCA5494}" type="pres">
      <dgm:prSet presAssocID="{6243A8B2-8E5A-4EA9-A013-8960232A5D26}" presName="parTx" presStyleLbl="revTx" presStyleIdx="4" presStyleCnt="5">
        <dgm:presLayoutVars>
          <dgm:chMax val="0"/>
          <dgm:chPref val="0"/>
        </dgm:presLayoutVars>
      </dgm:prSet>
      <dgm:spPr/>
    </dgm:pt>
  </dgm:ptLst>
  <dgm:cxnLst>
    <dgm:cxn modelId="{9983D600-009B-46BF-95E2-A46A6DF2F8BD}" srcId="{59D4A2D4-3BFC-4013-9119-0119CF4A200F}" destId="{F7A80D5F-FCE6-47AF-8055-AF3B5F5B131D}" srcOrd="3" destOrd="0" parTransId="{D594F338-8CCB-4A48-AAEB-70AFD8866CB0}" sibTransId="{C8C7304A-3A26-4696-BD09-D29A86FA349E}"/>
    <dgm:cxn modelId="{AC04001F-D5F9-4A0C-8DFC-0F6B06F745BB}" srcId="{59D4A2D4-3BFC-4013-9119-0119CF4A200F}" destId="{73D9C648-88CA-4881-8ABD-BE2ABF460915}" srcOrd="1" destOrd="0" parTransId="{F07205CD-0BA8-4500-928A-99F7EF157E52}" sibTransId="{6BB9364C-349D-449D-B465-D4DCE0E8207B}"/>
    <dgm:cxn modelId="{F475E227-9391-409F-8B91-A99E960E595B}" type="presOf" srcId="{F7A80D5F-FCE6-47AF-8055-AF3B5F5B131D}" destId="{2CBB118D-AE70-4AF3-8C41-E32A36D506DF}" srcOrd="0" destOrd="0" presId="urn:microsoft.com/office/officeart/2018/2/layout/IconVerticalSolidList"/>
    <dgm:cxn modelId="{E565E56E-62C4-430D-ACA0-18D2A4C1F298}" srcId="{59D4A2D4-3BFC-4013-9119-0119CF4A200F}" destId="{CF08CA29-F28A-4196-B7CC-11515A7806B8}" srcOrd="0" destOrd="0" parTransId="{9C933B40-08C8-44D0-A701-FA661D7BCDB3}" sibTransId="{12CA39DC-8469-4BB3-8B1F-9A2FF7C07F53}"/>
    <dgm:cxn modelId="{C2A3E896-181B-48B0-B6E1-0907F150D337}" type="presOf" srcId="{22BA802B-C97F-4E64-98FD-9F91C2F84A7E}" destId="{1EDC876A-9AB1-4912-A922-3A72203BE12C}" srcOrd="0" destOrd="0" presId="urn:microsoft.com/office/officeart/2018/2/layout/IconVerticalSolidList"/>
    <dgm:cxn modelId="{E10530CD-330F-4593-AA36-3BD6E7CFD133}" srcId="{59D4A2D4-3BFC-4013-9119-0119CF4A200F}" destId="{22BA802B-C97F-4E64-98FD-9F91C2F84A7E}" srcOrd="2" destOrd="0" parTransId="{070CE390-D08F-400D-9FF9-999E0D61DCA8}" sibTransId="{4AE3BF85-3BEC-4A11-846D-413C80CE5261}"/>
    <dgm:cxn modelId="{FE3144D0-12A9-41A9-A177-16621FDAFE80}" type="presOf" srcId="{73D9C648-88CA-4881-8ABD-BE2ABF460915}" destId="{77C974B8-7EFB-43FF-94EF-4FA93D7CA827}" srcOrd="0" destOrd="0" presId="urn:microsoft.com/office/officeart/2018/2/layout/IconVerticalSolidList"/>
    <dgm:cxn modelId="{96E363E4-B35D-4D96-B287-08A15EA40DB9}" type="presOf" srcId="{CF08CA29-F28A-4196-B7CC-11515A7806B8}" destId="{50E7550F-3C0E-4F6D-B72D-5B0F7F608354}" srcOrd="0" destOrd="0" presId="urn:microsoft.com/office/officeart/2018/2/layout/IconVerticalSolidList"/>
    <dgm:cxn modelId="{AF5D69FA-A506-4C66-B33F-B3679C43DC69}" type="presOf" srcId="{59D4A2D4-3BFC-4013-9119-0119CF4A200F}" destId="{EE5B6A51-B3DE-4A8C-B789-6A276783C337}" srcOrd="0" destOrd="0" presId="urn:microsoft.com/office/officeart/2018/2/layout/IconVerticalSolidList"/>
    <dgm:cxn modelId="{6B8310FC-0900-4918-8DCC-7F60772128B7}" srcId="{59D4A2D4-3BFC-4013-9119-0119CF4A200F}" destId="{6243A8B2-8E5A-4EA9-A013-8960232A5D26}" srcOrd="4" destOrd="0" parTransId="{C039826C-F57C-450F-9F34-51453D58BBA8}" sibTransId="{DC659C3A-EA4F-4E73-A833-F20E080E4144}"/>
    <dgm:cxn modelId="{3EB358FD-1F76-488E-966F-B0072060B87E}" type="presOf" srcId="{6243A8B2-8E5A-4EA9-A013-8960232A5D26}" destId="{5257DE88-58BF-481E-805F-66945DCA5494}" srcOrd="0" destOrd="0" presId="urn:microsoft.com/office/officeart/2018/2/layout/IconVerticalSolidList"/>
    <dgm:cxn modelId="{71AF42E7-D3DA-4C0F-998D-8D5C06116539}" type="presParOf" srcId="{EE5B6A51-B3DE-4A8C-B789-6A276783C337}" destId="{D9826E37-A65A-4A71-967D-ACD3F11CA683}" srcOrd="0" destOrd="0" presId="urn:microsoft.com/office/officeart/2018/2/layout/IconVerticalSolidList"/>
    <dgm:cxn modelId="{EB39AD18-A002-4941-9408-3A23B9A231F4}" type="presParOf" srcId="{D9826E37-A65A-4A71-967D-ACD3F11CA683}" destId="{F9854D81-01B8-4378-8A8D-63FD27FC65A0}" srcOrd="0" destOrd="0" presId="urn:microsoft.com/office/officeart/2018/2/layout/IconVerticalSolidList"/>
    <dgm:cxn modelId="{5EA751EA-AB91-4352-A665-DF3459CDB996}" type="presParOf" srcId="{D9826E37-A65A-4A71-967D-ACD3F11CA683}" destId="{FFA71D71-ACFC-4B29-820F-9EAFC9A4A5AE}" srcOrd="1" destOrd="0" presId="urn:microsoft.com/office/officeart/2018/2/layout/IconVerticalSolidList"/>
    <dgm:cxn modelId="{8FE38C48-CFDE-431A-A636-C4E7A50EEB2A}" type="presParOf" srcId="{D9826E37-A65A-4A71-967D-ACD3F11CA683}" destId="{FCEC3EF3-1DA4-4727-BAF0-3C04462B3D50}" srcOrd="2" destOrd="0" presId="urn:microsoft.com/office/officeart/2018/2/layout/IconVerticalSolidList"/>
    <dgm:cxn modelId="{6AB71950-37CE-480A-9B13-1E3FB7012086}" type="presParOf" srcId="{D9826E37-A65A-4A71-967D-ACD3F11CA683}" destId="{50E7550F-3C0E-4F6D-B72D-5B0F7F608354}" srcOrd="3" destOrd="0" presId="urn:microsoft.com/office/officeart/2018/2/layout/IconVerticalSolidList"/>
    <dgm:cxn modelId="{7E91CE0C-737F-4E48-B76A-896116A3C51E}" type="presParOf" srcId="{EE5B6A51-B3DE-4A8C-B789-6A276783C337}" destId="{1CAFD603-1EF3-417F-9F41-1997E5258D33}" srcOrd="1" destOrd="0" presId="urn:microsoft.com/office/officeart/2018/2/layout/IconVerticalSolidList"/>
    <dgm:cxn modelId="{8A82E69F-4637-4D18-BD84-7D8117FC6A20}" type="presParOf" srcId="{EE5B6A51-B3DE-4A8C-B789-6A276783C337}" destId="{5244E890-7425-4F72-AC0E-C0A62B372E00}" srcOrd="2" destOrd="0" presId="urn:microsoft.com/office/officeart/2018/2/layout/IconVerticalSolidList"/>
    <dgm:cxn modelId="{394773FB-C04A-4621-968B-7C1748C0EB2D}" type="presParOf" srcId="{5244E890-7425-4F72-AC0E-C0A62B372E00}" destId="{C28EBB39-7793-4B46-A993-001D82C5C3E0}" srcOrd="0" destOrd="0" presId="urn:microsoft.com/office/officeart/2018/2/layout/IconVerticalSolidList"/>
    <dgm:cxn modelId="{2239048A-100E-4928-A2F5-008F46593DDB}" type="presParOf" srcId="{5244E890-7425-4F72-AC0E-C0A62B372E00}" destId="{A33D890E-F11F-4A00-9031-85A90E04776D}" srcOrd="1" destOrd="0" presId="urn:microsoft.com/office/officeart/2018/2/layout/IconVerticalSolidList"/>
    <dgm:cxn modelId="{40C47E91-AA46-4889-850F-08100E3ACA09}" type="presParOf" srcId="{5244E890-7425-4F72-AC0E-C0A62B372E00}" destId="{8E8BB3A7-6588-44F5-BEE9-ACA770E0EC1B}" srcOrd="2" destOrd="0" presId="urn:microsoft.com/office/officeart/2018/2/layout/IconVerticalSolidList"/>
    <dgm:cxn modelId="{86274969-DA1D-4ABD-9574-3DDD38CC01F1}" type="presParOf" srcId="{5244E890-7425-4F72-AC0E-C0A62B372E00}" destId="{77C974B8-7EFB-43FF-94EF-4FA93D7CA827}" srcOrd="3" destOrd="0" presId="urn:microsoft.com/office/officeart/2018/2/layout/IconVerticalSolidList"/>
    <dgm:cxn modelId="{512F8B8E-949C-484B-AF39-EC7676687ECE}" type="presParOf" srcId="{EE5B6A51-B3DE-4A8C-B789-6A276783C337}" destId="{FDF94C7F-D0BA-4B8A-93AE-4E56227C4535}" srcOrd="3" destOrd="0" presId="urn:microsoft.com/office/officeart/2018/2/layout/IconVerticalSolidList"/>
    <dgm:cxn modelId="{F8213853-03CE-41A0-BFB2-09E54FF1B7C5}" type="presParOf" srcId="{EE5B6A51-B3DE-4A8C-B789-6A276783C337}" destId="{E7969B91-049E-45AB-A65D-5FB7D4F41EFF}" srcOrd="4" destOrd="0" presId="urn:microsoft.com/office/officeart/2018/2/layout/IconVerticalSolidList"/>
    <dgm:cxn modelId="{22D75D76-2DBF-44E5-A5FB-7A963F5634CF}" type="presParOf" srcId="{E7969B91-049E-45AB-A65D-5FB7D4F41EFF}" destId="{96A454C6-41DA-43A9-9A78-7FCD76FC950A}" srcOrd="0" destOrd="0" presId="urn:microsoft.com/office/officeart/2018/2/layout/IconVerticalSolidList"/>
    <dgm:cxn modelId="{C016C2FE-6234-4131-8246-F667E9D5882A}" type="presParOf" srcId="{E7969B91-049E-45AB-A65D-5FB7D4F41EFF}" destId="{057A6AA3-0F4B-49CD-91EE-B7681A232901}" srcOrd="1" destOrd="0" presId="urn:microsoft.com/office/officeart/2018/2/layout/IconVerticalSolidList"/>
    <dgm:cxn modelId="{B2D7C3A7-E8AE-45F4-A849-94A4D302C622}" type="presParOf" srcId="{E7969B91-049E-45AB-A65D-5FB7D4F41EFF}" destId="{D7E30249-3D79-49B4-B434-EC4618EA9E56}" srcOrd="2" destOrd="0" presId="urn:microsoft.com/office/officeart/2018/2/layout/IconVerticalSolidList"/>
    <dgm:cxn modelId="{C030EDD1-83F5-4D65-BAF5-A336131E6EB4}" type="presParOf" srcId="{E7969B91-049E-45AB-A65D-5FB7D4F41EFF}" destId="{1EDC876A-9AB1-4912-A922-3A72203BE12C}" srcOrd="3" destOrd="0" presId="urn:microsoft.com/office/officeart/2018/2/layout/IconVerticalSolidList"/>
    <dgm:cxn modelId="{9034751C-BB2E-4068-98EF-5A73A61444A5}" type="presParOf" srcId="{EE5B6A51-B3DE-4A8C-B789-6A276783C337}" destId="{F3B3F74D-44F6-4E08-9946-8A05B133A481}" srcOrd="5" destOrd="0" presId="urn:microsoft.com/office/officeart/2018/2/layout/IconVerticalSolidList"/>
    <dgm:cxn modelId="{5821DC4F-8712-40F2-8889-CA3CE1C945A4}" type="presParOf" srcId="{EE5B6A51-B3DE-4A8C-B789-6A276783C337}" destId="{A8F84B9D-98D2-4240-9DB6-4FD3B57C6C10}" srcOrd="6" destOrd="0" presId="urn:microsoft.com/office/officeart/2018/2/layout/IconVerticalSolidList"/>
    <dgm:cxn modelId="{88F7D611-70A6-4863-9FBC-2D546EADA9E7}" type="presParOf" srcId="{A8F84B9D-98D2-4240-9DB6-4FD3B57C6C10}" destId="{3133E752-00A9-48A6-9C0C-91265C84314D}" srcOrd="0" destOrd="0" presId="urn:microsoft.com/office/officeart/2018/2/layout/IconVerticalSolidList"/>
    <dgm:cxn modelId="{6AAAC2BA-9636-4114-93E0-0A07D9541A9B}" type="presParOf" srcId="{A8F84B9D-98D2-4240-9DB6-4FD3B57C6C10}" destId="{F09122FB-D11E-4B06-9A81-D900F43F235E}" srcOrd="1" destOrd="0" presId="urn:microsoft.com/office/officeart/2018/2/layout/IconVerticalSolidList"/>
    <dgm:cxn modelId="{77CF941E-D469-4460-91DE-66CE40738C55}" type="presParOf" srcId="{A8F84B9D-98D2-4240-9DB6-4FD3B57C6C10}" destId="{D2D412A2-B759-4889-BF52-2A8337D6CD52}" srcOrd="2" destOrd="0" presId="urn:microsoft.com/office/officeart/2018/2/layout/IconVerticalSolidList"/>
    <dgm:cxn modelId="{09CBCC49-5C3F-4706-AD5D-2396CC56DB58}" type="presParOf" srcId="{A8F84B9D-98D2-4240-9DB6-4FD3B57C6C10}" destId="{2CBB118D-AE70-4AF3-8C41-E32A36D506DF}" srcOrd="3" destOrd="0" presId="urn:microsoft.com/office/officeart/2018/2/layout/IconVerticalSolidList"/>
    <dgm:cxn modelId="{16A104A8-25BF-4C8D-8DCF-D33EC5BD2E83}" type="presParOf" srcId="{EE5B6A51-B3DE-4A8C-B789-6A276783C337}" destId="{E5431AF6-E107-4CDC-B01C-96F02B9C28C1}" srcOrd="7" destOrd="0" presId="urn:microsoft.com/office/officeart/2018/2/layout/IconVerticalSolidList"/>
    <dgm:cxn modelId="{D06389A5-776A-440E-AD15-2168E45CFBF0}" type="presParOf" srcId="{EE5B6A51-B3DE-4A8C-B789-6A276783C337}" destId="{24207F4A-B8C0-4936-97B4-BD18DD2FE868}" srcOrd="8" destOrd="0" presId="urn:microsoft.com/office/officeart/2018/2/layout/IconVerticalSolidList"/>
    <dgm:cxn modelId="{3EBCF026-9F7B-47FB-868B-E6382FB0FAB4}" type="presParOf" srcId="{24207F4A-B8C0-4936-97B4-BD18DD2FE868}" destId="{4C3A0E5C-3AE6-48F3-BA3C-C0D6DCE36747}" srcOrd="0" destOrd="0" presId="urn:microsoft.com/office/officeart/2018/2/layout/IconVerticalSolidList"/>
    <dgm:cxn modelId="{A554742B-E527-4FDA-A5DF-198BEBCEA326}" type="presParOf" srcId="{24207F4A-B8C0-4936-97B4-BD18DD2FE868}" destId="{D14AB2E2-0051-467D-A685-4294C0BEDE26}" srcOrd="1" destOrd="0" presId="urn:microsoft.com/office/officeart/2018/2/layout/IconVerticalSolidList"/>
    <dgm:cxn modelId="{668A2EB8-E266-431E-BB73-BF0874329987}" type="presParOf" srcId="{24207F4A-B8C0-4936-97B4-BD18DD2FE868}" destId="{A4F9F79B-142F-4EB3-8C88-415E93421BB2}" srcOrd="2" destOrd="0" presId="urn:microsoft.com/office/officeart/2018/2/layout/IconVerticalSolidList"/>
    <dgm:cxn modelId="{87B49797-4B4E-411D-9069-E456BAE36550}" type="presParOf" srcId="{24207F4A-B8C0-4936-97B4-BD18DD2FE868}" destId="{5257DE88-58BF-481E-805F-66945DCA549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4C5073-36A6-437B-A18C-7A846A4E5F2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7A6A2E6-6EE1-4C80-9D1D-1983E184FB6B}">
      <dgm:prSet/>
      <dgm:spPr/>
      <dgm:t>
        <a:bodyPr/>
        <a:lstStyle/>
        <a:p>
          <a:pPr>
            <a:lnSpc>
              <a:spcPct val="100000"/>
            </a:lnSpc>
          </a:pPr>
          <a:r>
            <a:rPr lang="en-US" b="1"/>
            <a:t>Insights:</a:t>
          </a:r>
          <a:endParaRPr lang="en-US"/>
        </a:p>
      </dgm:t>
    </dgm:pt>
    <dgm:pt modelId="{AB0C3620-0B3D-4430-89E9-D82DF320AAE9}" type="parTrans" cxnId="{EA12F615-49D5-4AD4-BFB9-66DFD51FCDAC}">
      <dgm:prSet/>
      <dgm:spPr/>
      <dgm:t>
        <a:bodyPr/>
        <a:lstStyle/>
        <a:p>
          <a:endParaRPr lang="en-US"/>
        </a:p>
      </dgm:t>
    </dgm:pt>
    <dgm:pt modelId="{AF90A4F5-2373-406D-8AF8-D8C6C7727238}" type="sibTrans" cxnId="{EA12F615-49D5-4AD4-BFB9-66DFD51FCDAC}">
      <dgm:prSet/>
      <dgm:spPr/>
      <dgm:t>
        <a:bodyPr/>
        <a:lstStyle/>
        <a:p>
          <a:endParaRPr lang="en-US"/>
        </a:p>
      </dgm:t>
    </dgm:pt>
    <dgm:pt modelId="{B7E0BC7C-6320-404F-B264-0D23F7FAEA23}">
      <dgm:prSet/>
      <dgm:spPr/>
      <dgm:t>
        <a:bodyPr/>
        <a:lstStyle/>
        <a:p>
          <a:pPr>
            <a:lnSpc>
              <a:spcPct val="100000"/>
            </a:lnSpc>
          </a:pPr>
          <a:r>
            <a:rPr lang="en-US" b="1"/>
            <a:t>Peak demand</a:t>
          </a:r>
          <a:r>
            <a:rPr lang="en-US"/>
            <a:t> occurs around </a:t>
          </a:r>
          <a:r>
            <a:rPr lang="en-US" b="1"/>
            <a:t>6–7 PM</a:t>
          </a:r>
          <a:r>
            <a:rPr lang="en-US"/>
            <a:t>, likely due to residential evening activities (lighting, cooking, heating/cooling).</a:t>
          </a:r>
        </a:p>
      </dgm:t>
    </dgm:pt>
    <dgm:pt modelId="{79DF6837-9D6B-44C3-9F19-3FEE2E15D4EF}" type="parTrans" cxnId="{F144FA99-78C6-4938-B2DF-4E25F4031D36}">
      <dgm:prSet/>
      <dgm:spPr/>
      <dgm:t>
        <a:bodyPr/>
        <a:lstStyle/>
        <a:p>
          <a:endParaRPr lang="en-US"/>
        </a:p>
      </dgm:t>
    </dgm:pt>
    <dgm:pt modelId="{B8A7FA14-6962-4155-92E9-9F7014FCD897}" type="sibTrans" cxnId="{F144FA99-78C6-4938-B2DF-4E25F4031D36}">
      <dgm:prSet/>
      <dgm:spPr/>
      <dgm:t>
        <a:bodyPr/>
        <a:lstStyle/>
        <a:p>
          <a:endParaRPr lang="en-US"/>
        </a:p>
      </dgm:t>
    </dgm:pt>
    <dgm:pt modelId="{058614F1-082A-49E5-ACEA-842D45A8B20F}">
      <dgm:prSet/>
      <dgm:spPr/>
      <dgm:t>
        <a:bodyPr/>
        <a:lstStyle/>
        <a:p>
          <a:pPr>
            <a:lnSpc>
              <a:spcPct val="100000"/>
            </a:lnSpc>
          </a:pPr>
          <a:r>
            <a:rPr lang="en-US" b="1"/>
            <a:t>Lowest demand</a:t>
          </a:r>
          <a:r>
            <a:rPr lang="en-US"/>
            <a:t> recorded between </a:t>
          </a:r>
          <a:r>
            <a:rPr lang="en-US" b="1"/>
            <a:t>2–5 AM</a:t>
          </a:r>
          <a:r>
            <a:rPr lang="en-US"/>
            <a:t>, when most people are asleep and industrial activity is minimal.</a:t>
          </a:r>
        </a:p>
      </dgm:t>
    </dgm:pt>
    <dgm:pt modelId="{C59B6750-E827-48D3-8170-44E3D88718C5}" type="parTrans" cxnId="{B7EDA916-F75A-4338-BB8D-5E2127D5AD8D}">
      <dgm:prSet/>
      <dgm:spPr/>
      <dgm:t>
        <a:bodyPr/>
        <a:lstStyle/>
        <a:p>
          <a:endParaRPr lang="en-US"/>
        </a:p>
      </dgm:t>
    </dgm:pt>
    <dgm:pt modelId="{5DB83A73-D727-4F85-85E0-F0732C7992A6}" type="sibTrans" cxnId="{B7EDA916-F75A-4338-BB8D-5E2127D5AD8D}">
      <dgm:prSet/>
      <dgm:spPr/>
      <dgm:t>
        <a:bodyPr/>
        <a:lstStyle/>
        <a:p>
          <a:endParaRPr lang="en-US"/>
        </a:p>
      </dgm:t>
    </dgm:pt>
    <dgm:pt modelId="{F1F10561-B117-4935-9EFB-7F85A8A6FF28}">
      <dgm:prSet/>
      <dgm:spPr/>
      <dgm:t>
        <a:bodyPr/>
        <a:lstStyle/>
        <a:p>
          <a:pPr>
            <a:lnSpc>
              <a:spcPct val="100000"/>
            </a:lnSpc>
          </a:pPr>
          <a:r>
            <a:rPr lang="en-US"/>
            <a:t>Gradual rise starts around </a:t>
          </a:r>
          <a:r>
            <a:rPr lang="en-US" b="1"/>
            <a:t>5–6 AM</a:t>
          </a:r>
          <a:r>
            <a:rPr lang="en-US"/>
            <a:t>, marking the beginning of the workday.</a:t>
          </a:r>
        </a:p>
      </dgm:t>
    </dgm:pt>
    <dgm:pt modelId="{842BED59-6648-457D-927C-7F2A1DB1DFEF}" type="parTrans" cxnId="{71293062-6745-4486-9F87-06236C80410A}">
      <dgm:prSet/>
      <dgm:spPr/>
      <dgm:t>
        <a:bodyPr/>
        <a:lstStyle/>
        <a:p>
          <a:endParaRPr lang="en-US"/>
        </a:p>
      </dgm:t>
    </dgm:pt>
    <dgm:pt modelId="{6F87A54D-6903-43F5-8FCD-B64B1A28D268}" type="sibTrans" cxnId="{71293062-6745-4486-9F87-06236C80410A}">
      <dgm:prSet/>
      <dgm:spPr/>
      <dgm:t>
        <a:bodyPr/>
        <a:lstStyle/>
        <a:p>
          <a:endParaRPr lang="en-US"/>
        </a:p>
      </dgm:t>
    </dgm:pt>
    <dgm:pt modelId="{6036F144-57B2-4730-85E9-B3B24D7D881C}" type="pres">
      <dgm:prSet presAssocID="{E64C5073-36A6-437B-A18C-7A846A4E5F2E}" presName="root" presStyleCnt="0">
        <dgm:presLayoutVars>
          <dgm:dir/>
          <dgm:resizeHandles val="exact"/>
        </dgm:presLayoutVars>
      </dgm:prSet>
      <dgm:spPr/>
    </dgm:pt>
    <dgm:pt modelId="{D6FAEF18-7078-4219-9E86-56D52ED304EB}" type="pres">
      <dgm:prSet presAssocID="{47A6A2E6-6EE1-4C80-9D1D-1983E184FB6B}" presName="compNode" presStyleCnt="0"/>
      <dgm:spPr/>
    </dgm:pt>
    <dgm:pt modelId="{5213C80C-A352-4AE3-B4BF-59BAF2D2B097}" type="pres">
      <dgm:prSet presAssocID="{47A6A2E6-6EE1-4C80-9D1D-1983E184FB6B}" presName="bgRect" presStyleLbl="bgShp" presStyleIdx="0" presStyleCnt="4"/>
      <dgm:spPr/>
    </dgm:pt>
    <dgm:pt modelId="{E0F4C643-B272-43B9-8288-1FA9435A550D}" type="pres">
      <dgm:prSet presAssocID="{47A6A2E6-6EE1-4C80-9D1D-1983E184FB6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ghtbulb"/>
        </a:ext>
      </dgm:extLst>
    </dgm:pt>
    <dgm:pt modelId="{26E34F09-BEEC-4721-A2FE-297470234BA7}" type="pres">
      <dgm:prSet presAssocID="{47A6A2E6-6EE1-4C80-9D1D-1983E184FB6B}" presName="spaceRect" presStyleCnt="0"/>
      <dgm:spPr/>
    </dgm:pt>
    <dgm:pt modelId="{582D4529-6800-4B0B-9859-E3770130CDAA}" type="pres">
      <dgm:prSet presAssocID="{47A6A2E6-6EE1-4C80-9D1D-1983E184FB6B}" presName="parTx" presStyleLbl="revTx" presStyleIdx="0" presStyleCnt="4">
        <dgm:presLayoutVars>
          <dgm:chMax val="0"/>
          <dgm:chPref val="0"/>
        </dgm:presLayoutVars>
      </dgm:prSet>
      <dgm:spPr/>
    </dgm:pt>
    <dgm:pt modelId="{2F6AF631-203D-4C23-8944-5901EF70967B}" type="pres">
      <dgm:prSet presAssocID="{AF90A4F5-2373-406D-8AF8-D8C6C7727238}" presName="sibTrans" presStyleCnt="0"/>
      <dgm:spPr/>
    </dgm:pt>
    <dgm:pt modelId="{F9455179-70FE-459F-89BF-2AAB0FC377D1}" type="pres">
      <dgm:prSet presAssocID="{B7E0BC7C-6320-404F-B264-0D23F7FAEA23}" presName="compNode" presStyleCnt="0"/>
      <dgm:spPr/>
    </dgm:pt>
    <dgm:pt modelId="{430FD9C5-DDC3-49A3-9F44-6826500CB7C9}" type="pres">
      <dgm:prSet presAssocID="{B7E0BC7C-6320-404F-B264-0D23F7FAEA23}" presName="bgRect" presStyleLbl="bgShp" presStyleIdx="1" presStyleCnt="4"/>
      <dgm:spPr/>
    </dgm:pt>
    <dgm:pt modelId="{7096BC3E-98EF-49C1-892E-C4C851A116FA}" type="pres">
      <dgm:prSet presAssocID="{B7E0BC7C-6320-404F-B264-0D23F7FAEA2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unset scene"/>
        </a:ext>
      </dgm:extLst>
    </dgm:pt>
    <dgm:pt modelId="{A8997710-ECDD-41ED-BBA6-4100BCFF8D01}" type="pres">
      <dgm:prSet presAssocID="{B7E0BC7C-6320-404F-B264-0D23F7FAEA23}" presName="spaceRect" presStyleCnt="0"/>
      <dgm:spPr/>
    </dgm:pt>
    <dgm:pt modelId="{53426A48-BBB8-4AAA-BB13-828B508E60EF}" type="pres">
      <dgm:prSet presAssocID="{B7E0BC7C-6320-404F-B264-0D23F7FAEA23}" presName="parTx" presStyleLbl="revTx" presStyleIdx="1" presStyleCnt="4">
        <dgm:presLayoutVars>
          <dgm:chMax val="0"/>
          <dgm:chPref val="0"/>
        </dgm:presLayoutVars>
      </dgm:prSet>
      <dgm:spPr/>
    </dgm:pt>
    <dgm:pt modelId="{E06A2E7C-F11E-4E20-9094-554A84A8681C}" type="pres">
      <dgm:prSet presAssocID="{B8A7FA14-6962-4155-92E9-9F7014FCD897}" presName="sibTrans" presStyleCnt="0"/>
      <dgm:spPr/>
    </dgm:pt>
    <dgm:pt modelId="{AC8A63C4-678D-46C8-A2A2-480D3F3ED669}" type="pres">
      <dgm:prSet presAssocID="{058614F1-082A-49E5-ACEA-842D45A8B20F}" presName="compNode" presStyleCnt="0"/>
      <dgm:spPr/>
    </dgm:pt>
    <dgm:pt modelId="{6FE85595-7EB4-4A69-ADA1-C8C8DFFB6C54}" type="pres">
      <dgm:prSet presAssocID="{058614F1-082A-49E5-ACEA-842D45A8B20F}" presName="bgRect" presStyleLbl="bgShp" presStyleIdx="2" presStyleCnt="4"/>
      <dgm:spPr/>
    </dgm:pt>
    <dgm:pt modelId="{AE7D8105-8F91-4B02-BD7E-AD5BB8187738}" type="pres">
      <dgm:prSet presAssocID="{058614F1-082A-49E5-ACEA-842D45A8B20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oading"/>
        </a:ext>
      </dgm:extLst>
    </dgm:pt>
    <dgm:pt modelId="{7C772666-E9F3-42AD-996A-958C5CF2C758}" type="pres">
      <dgm:prSet presAssocID="{058614F1-082A-49E5-ACEA-842D45A8B20F}" presName="spaceRect" presStyleCnt="0"/>
      <dgm:spPr/>
    </dgm:pt>
    <dgm:pt modelId="{EF8536F0-0FE0-4013-B033-F52034740F9B}" type="pres">
      <dgm:prSet presAssocID="{058614F1-082A-49E5-ACEA-842D45A8B20F}" presName="parTx" presStyleLbl="revTx" presStyleIdx="2" presStyleCnt="4">
        <dgm:presLayoutVars>
          <dgm:chMax val="0"/>
          <dgm:chPref val="0"/>
        </dgm:presLayoutVars>
      </dgm:prSet>
      <dgm:spPr/>
    </dgm:pt>
    <dgm:pt modelId="{DDE7B49E-C0D8-426A-869A-2C9532BC217B}" type="pres">
      <dgm:prSet presAssocID="{5DB83A73-D727-4F85-85E0-F0732C7992A6}" presName="sibTrans" presStyleCnt="0"/>
      <dgm:spPr/>
    </dgm:pt>
    <dgm:pt modelId="{5B7B415F-5A6A-46DE-821D-1CD8B79DFBE5}" type="pres">
      <dgm:prSet presAssocID="{F1F10561-B117-4935-9EFB-7F85A8A6FF28}" presName="compNode" presStyleCnt="0"/>
      <dgm:spPr/>
    </dgm:pt>
    <dgm:pt modelId="{C6152B45-9618-4460-86D1-D192755D66C7}" type="pres">
      <dgm:prSet presAssocID="{F1F10561-B117-4935-9EFB-7F85A8A6FF28}" presName="bgRect" presStyleLbl="bgShp" presStyleIdx="3" presStyleCnt="4"/>
      <dgm:spPr/>
    </dgm:pt>
    <dgm:pt modelId="{879105A4-0565-49E8-A205-B0525D44C645}" type="pres">
      <dgm:prSet presAssocID="{F1F10561-B117-4935-9EFB-7F85A8A6FF2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orkflow"/>
        </a:ext>
      </dgm:extLst>
    </dgm:pt>
    <dgm:pt modelId="{AFBAFDBD-5EC2-4733-9650-F2412A2F01C3}" type="pres">
      <dgm:prSet presAssocID="{F1F10561-B117-4935-9EFB-7F85A8A6FF28}" presName="spaceRect" presStyleCnt="0"/>
      <dgm:spPr/>
    </dgm:pt>
    <dgm:pt modelId="{5ED0C72E-5E2D-4178-BF2A-F39706E2755E}" type="pres">
      <dgm:prSet presAssocID="{F1F10561-B117-4935-9EFB-7F85A8A6FF28}" presName="parTx" presStyleLbl="revTx" presStyleIdx="3" presStyleCnt="4">
        <dgm:presLayoutVars>
          <dgm:chMax val="0"/>
          <dgm:chPref val="0"/>
        </dgm:presLayoutVars>
      </dgm:prSet>
      <dgm:spPr/>
    </dgm:pt>
  </dgm:ptLst>
  <dgm:cxnLst>
    <dgm:cxn modelId="{EA12F615-49D5-4AD4-BFB9-66DFD51FCDAC}" srcId="{E64C5073-36A6-437B-A18C-7A846A4E5F2E}" destId="{47A6A2E6-6EE1-4C80-9D1D-1983E184FB6B}" srcOrd="0" destOrd="0" parTransId="{AB0C3620-0B3D-4430-89E9-D82DF320AAE9}" sibTransId="{AF90A4F5-2373-406D-8AF8-D8C6C7727238}"/>
    <dgm:cxn modelId="{B7EDA916-F75A-4338-BB8D-5E2127D5AD8D}" srcId="{E64C5073-36A6-437B-A18C-7A846A4E5F2E}" destId="{058614F1-082A-49E5-ACEA-842D45A8B20F}" srcOrd="2" destOrd="0" parTransId="{C59B6750-E827-48D3-8170-44E3D88718C5}" sibTransId="{5DB83A73-D727-4F85-85E0-F0732C7992A6}"/>
    <dgm:cxn modelId="{A5738B39-8E2A-4A09-9B2E-7B6EC783B662}" type="presOf" srcId="{E64C5073-36A6-437B-A18C-7A846A4E5F2E}" destId="{6036F144-57B2-4730-85E9-B3B24D7D881C}" srcOrd="0" destOrd="0" presId="urn:microsoft.com/office/officeart/2018/2/layout/IconVerticalSolidList"/>
    <dgm:cxn modelId="{39F1C940-C05A-4C20-898B-D9FB3BBF3A62}" type="presOf" srcId="{F1F10561-B117-4935-9EFB-7F85A8A6FF28}" destId="{5ED0C72E-5E2D-4178-BF2A-F39706E2755E}" srcOrd="0" destOrd="0" presId="urn:microsoft.com/office/officeart/2018/2/layout/IconVerticalSolidList"/>
    <dgm:cxn modelId="{71293062-6745-4486-9F87-06236C80410A}" srcId="{E64C5073-36A6-437B-A18C-7A846A4E5F2E}" destId="{F1F10561-B117-4935-9EFB-7F85A8A6FF28}" srcOrd="3" destOrd="0" parTransId="{842BED59-6648-457D-927C-7F2A1DB1DFEF}" sibTransId="{6F87A54D-6903-43F5-8FCD-B64B1A28D268}"/>
    <dgm:cxn modelId="{1DCD5545-7E3C-4D4E-97FE-273D7067B1D1}" type="presOf" srcId="{058614F1-082A-49E5-ACEA-842D45A8B20F}" destId="{EF8536F0-0FE0-4013-B033-F52034740F9B}" srcOrd="0" destOrd="0" presId="urn:microsoft.com/office/officeart/2018/2/layout/IconVerticalSolidList"/>
    <dgm:cxn modelId="{8C579776-A466-40D3-ADE3-267B06F410AF}" type="presOf" srcId="{B7E0BC7C-6320-404F-B264-0D23F7FAEA23}" destId="{53426A48-BBB8-4AAA-BB13-828B508E60EF}" srcOrd="0" destOrd="0" presId="urn:microsoft.com/office/officeart/2018/2/layout/IconVerticalSolidList"/>
    <dgm:cxn modelId="{234DFD90-B105-490A-8789-23627E289806}" type="presOf" srcId="{47A6A2E6-6EE1-4C80-9D1D-1983E184FB6B}" destId="{582D4529-6800-4B0B-9859-E3770130CDAA}" srcOrd="0" destOrd="0" presId="urn:microsoft.com/office/officeart/2018/2/layout/IconVerticalSolidList"/>
    <dgm:cxn modelId="{F144FA99-78C6-4938-B2DF-4E25F4031D36}" srcId="{E64C5073-36A6-437B-A18C-7A846A4E5F2E}" destId="{B7E0BC7C-6320-404F-B264-0D23F7FAEA23}" srcOrd="1" destOrd="0" parTransId="{79DF6837-9D6B-44C3-9F19-3FEE2E15D4EF}" sibTransId="{B8A7FA14-6962-4155-92E9-9F7014FCD897}"/>
    <dgm:cxn modelId="{023FDFFE-E870-4A09-A477-31EE56D38375}" type="presParOf" srcId="{6036F144-57B2-4730-85E9-B3B24D7D881C}" destId="{D6FAEF18-7078-4219-9E86-56D52ED304EB}" srcOrd="0" destOrd="0" presId="urn:microsoft.com/office/officeart/2018/2/layout/IconVerticalSolidList"/>
    <dgm:cxn modelId="{B51E85D3-B2AC-490D-887D-1AF64ABFF368}" type="presParOf" srcId="{D6FAEF18-7078-4219-9E86-56D52ED304EB}" destId="{5213C80C-A352-4AE3-B4BF-59BAF2D2B097}" srcOrd="0" destOrd="0" presId="urn:microsoft.com/office/officeart/2018/2/layout/IconVerticalSolidList"/>
    <dgm:cxn modelId="{CBF4652B-F393-4C38-9409-48CB2182152F}" type="presParOf" srcId="{D6FAEF18-7078-4219-9E86-56D52ED304EB}" destId="{E0F4C643-B272-43B9-8288-1FA9435A550D}" srcOrd="1" destOrd="0" presId="urn:microsoft.com/office/officeart/2018/2/layout/IconVerticalSolidList"/>
    <dgm:cxn modelId="{99DC560C-41C6-4BD9-9DE1-841487C46AC8}" type="presParOf" srcId="{D6FAEF18-7078-4219-9E86-56D52ED304EB}" destId="{26E34F09-BEEC-4721-A2FE-297470234BA7}" srcOrd="2" destOrd="0" presId="urn:microsoft.com/office/officeart/2018/2/layout/IconVerticalSolidList"/>
    <dgm:cxn modelId="{A66AE984-EE44-4745-A941-1D98D8FA85D8}" type="presParOf" srcId="{D6FAEF18-7078-4219-9E86-56D52ED304EB}" destId="{582D4529-6800-4B0B-9859-E3770130CDAA}" srcOrd="3" destOrd="0" presId="urn:microsoft.com/office/officeart/2018/2/layout/IconVerticalSolidList"/>
    <dgm:cxn modelId="{BDE5DABF-E498-4E5C-95E4-5F6C9AD7D078}" type="presParOf" srcId="{6036F144-57B2-4730-85E9-B3B24D7D881C}" destId="{2F6AF631-203D-4C23-8944-5901EF70967B}" srcOrd="1" destOrd="0" presId="urn:microsoft.com/office/officeart/2018/2/layout/IconVerticalSolidList"/>
    <dgm:cxn modelId="{2B11C0FC-7846-4230-AE3A-FF62B39E328C}" type="presParOf" srcId="{6036F144-57B2-4730-85E9-B3B24D7D881C}" destId="{F9455179-70FE-459F-89BF-2AAB0FC377D1}" srcOrd="2" destOrd="0" presId="urn:microsoft.com/office/officeart/2018/2/layout/IconVerticalSolidList"/>
    <dgm:cxn modelId="{AEA3729B-319D-440E-8AC1-5101418AC65A}" type="presParOf" srcId="{F9455179-70FE-459F-89BF-2AAB0FC377D1}" destId="{430FD9C5-DDC3-49A3-9F44-6826500CB7C9}" srcOrd="0" destOrd="0" presId="urn:microsoft.com/office/officeart/2018/2/layout/IconVerticalSolidList"/>
    <dgm:cxn modelId="{8748A47F-C121-4B9E-9F59-810972849688}" type="presParOf" srcId="{F9455179-70FE-459F-89BF-2AAB0FC377D1}" destId="{7096BC3E-98EF-49C1-892E-C4C851A116FA}" srcOrd="1" destOrd="0" presId="urn:microsoft.com/office/officeart/2018/2/layout/IconVerticalSolidList"/>
    <dgm:cxn modelId="{5AD5A762-36F1-453E-9A6F-0B4B37907ECB}" type="presParOf" srcId="{F9455179-70FE-459F-89BF-2AAB0FC377D1}" destId="{A8997710-ECDD-41ED-BBA6-4100BCFF8D01}" srcOrd="2" destOrd="0" presId="urn:microsoft.com/office/officeart/2018/2/layout/IconVerticalSolidList"/>
    <dgm:cxn modelId="{DD2227DF-2074-466F-AB71-C0A3E4686EE7}" type="presParOf" srcId="{F9455179-70FE-459F-89BF-2AAB0FC377D1}" destId="{53426A48-BBB8-4AAA-BB13-828B508E60EF}" srcOrd="3" destOrd="0" presId="urn:microsoft.com/office/officeart/2018/2/layout/IconVerticalSolidList"/>
    <dgm:cxn modelId="{C7BC0122-069B-4C5B-A820-1637549ABC6C}" type="presParOf" srcId="{6036F144-57B2-4730-85E9-B3B24D7D881C}" destId="{E06A2E7C-F11E-4E20-9094-554A84A8681C}" srcOrd="3" destOrd="0" presId="urn:microsoft.com/office/officeart/2018/2/layout/IconVerticalSolidList"/>
    <dgm:cxn modelId="{DB885EC1-C8EE-4087-9A39-5C1854DE805D}" type="presParOf" srcId="{6036F144-57B2-4730-85E9-B3B24D7D881C}" destId="{AC8A63C4-678D-46C8-A2A2-480D3F3ED669}" srcOrd="4" destOrd="0" presId="urn:microsoft.com/office/officeart/2018/2/layout/IconVerticalSolidList"/>
    <dgm:cxn modelId="{75F37CD7-44FC-4DD1-8A84-302934664E5F}" type="presParOf" srcId="{AC8A63C4-678D-46C8-A2A2-480D3F3ED669}" destId="{6FE85595-7EB4-4A69-ADA1-C8C8DFFB6C54}" srcOrd="0" destOrd="0" presId="urn:microsoft.com/office/officeart/2018/2/layout/IconVerticalSolidList"/>
    <dgm:cxn modelId="{034B315C-8A43-40CE-906C-D5EE569DBB63}" type="presParOf" srcId="{AC8A63C4-678D-46C8-A2A2-480D3F3ED669}" destId="{AE7D8105-8F91-4B02-BD7E-AD5BB8187738}" srcOrd="1" destOrd="0" presId="urn:microsoft.com/office/officeart/2018/2/layout/IconVerticalSolidList"/>
    <dgm:cxn modelId="{0D06D389-BC46-4F75-90F9-0223BA032257}" type="presParOf" srcId="{AC8A63C4-678D-46C8-A2A2-480D3F3ED669}" destId="{7C772666-E9F3-42AD-996A-958C5CF2C758}" srcOrd="2" destOrd="0" presId="urn:microsoft.com/office/officeart/2018/2/layout/IconVerticalSolidList"/>
    <dgm:cxn modelId="{C58353EF-450D-413A-BB90-7CA527A4D947}" type="presParOf" srcId="{AC8A63C4-678D-46C8-A2A2-480D3F3ED669}" destId="{EF8536F0-0FE0-4013-B033-F52034740F9B}" srcOrd="3" destOrd="0" presId="urn:microsoft.com/office/officeart/2018/2/layout/IconVerticalSolidList"/>
    <dgm:cxn modelId="{9B9B95E8-E13E-4F37-95CE-74C8B8629EEA}" type="presParOf" srcId="{6036F144-57B2-4730-85E9-B3B24D7D881C}" destId="{DDE7B49E-C0D8-426A-869A-2C9532BC217B}" srcOrd="5" destOrd="0" presId="urn:microsoft.com/office/officeart/2018/2/layout/IconVerticalSolidList"/>
    <dgm:cxn modelId="{6CD7E597-B00F-442A-9D61-5EC17D27A13D}" type="presParOf" srcId="{6036F144-57B2-4730-85E9-B3B24D7D881C}" destId="{5B7B415F-5A6A-46DE-821D-1CD8B79DFBE5}" srcOrd="6" destOrd="0" presId="urn:microsoft.com/office/officeart/2018/2/layout/IconVerticalSolidList"/>
    <dgm:cxn modelId="{486F0E6C-E5DD-4FAF-B017-0D2CBE263D4F}" type="presParOf" srcId="{5B7B415F-5A6A-46DE-821D-1CD8B79DFBE5}" destId="{C6152B45-9618-4460-86D1-D192755D66C7}" srcOrd="0" destOrd="0" presId="urn:microsoft.com/office/officeart/2018/2/layout/IconVerticalSolidList"/>
    <dgm:cxn modelId="{23EC1B8B-BD34-490E-ABC2-D3C7FCD72C4A}" type="presParOf" srcId="{5B7B415F-5A6A-46DE-821D-1CD8B79DFBE5}" destId="{879105A4-0565-49E8-A205-B0525D44C645}" srcOrd="1" destOrd="0" presId="urn:microsoft.com/office/officeart/2018/2/layout/IconVerticalSolidList"/>
    <dgm:cxn modelId="{54B947AB-C297-4A09-AEA8-DA16A074632B}" type="presParOf" srcId="{5B7B415F-5A6A-46DE-821D-1CD8B79DFBE5}" destId="{AFBAFDBD-5EC2-4733-9650-F2412A2F01C3}" srcOrd="2" destOrd="0" presId="urn:microsoft.com/office/officeart/2018/2/layout/IconVerticalSolidList"/>
    <dgm:cxn modelId="{2EBDDCFA-F63D-436A-8CE4-7B98EA06BBA7}" type="presParOf" srcId="{5B7B415F-5A6A-46DE-821D-1CD8B79DFBE5}" destId="{5ED0C72E-5E2D-4178-BF2A-F39706E2755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FC0D93-E9D8-42A4-A87F-6D5A7D5A5BA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A6FD5AAB-C6CD-4393-AACD-89C10CCD47B2}">
      <dgm:prSet/>
      <dgm:spPr/>
      <dgm:t>
        <a:bodyPr/>
        <a:lstStyle/>
        <a:p>
          <a:r>
            <a:rPr lang="en-US" b="0" i="0" baseline="0" dirty="0"/>
            <a:t>Created </a:t>
          </a:r>
          <a:r>
            <a:rPr lang="en-US" b="1" i="0" baseline="0" dirty="0"/>
            <a:t>time-based features</a:t>
          </a:r>
          <a:r>
            <a:rPr lang="en-US" b="0" i="0" baseline="0" dirty="0"/>
            <a:t>: hour of day, day of week, month, season, holiday flag.</a:t>
          </a:r>
          <a:endParaRPr lang="en-US" dirty="0"/>
        </a:p>
      </dgm:t>
    </dgm:pt>
    <dgm:pt modelId="{7F16E48E-4FC1-4D9D-A9DA-680DDA776BDD}" type="parTrans" cxnId="{CB3B10D4-1A4A-40C1-8CCE-5AF8E8080E50}">
      <dgm:prSet/>
      <dgm:spPr/>
      <dgm:t>
        <a:bodyPr/>
        <a:lstStyle/>
        <a:p>
          <a:endParaRPr lang="en-US"/>
        </a:p>
      </dgm:t>
    </dgm:pt>
    <dgm:pt modelId="{90C52B04-32D9-42F2-AEBA-E9AD6A1709D0}" type="sibTrans" cxnId="{CB3B10D4-1A4A-40C1-8CCE-5AF8E8080E50}">
      <dgm:prSet/>
      <dgm:spPr/>
      <dgm:t>
        <a:bodyPr/>
        <a:lstStyle/>
        <a:p>
          <a:endParaRPr lang="en-US"/>
        </a:p>
      </dgm:t>
    </dgm:pt>
    <dgm:pt modelId="{BC5847D6-02F4-4D63-992C-D3FF9E61E6B4}">
      <dgm:prSet/>
      <dgm:spPr/>
      <dgm:t>
        <a:bodyPr/>
        <a:lstStyle/>
        <a:p>
          <a:r>
            <a:rPr lang="en-US" b="0" i="0" baseline="0"/>
            <a:t>Generated </a:t>
          </a:r>
          <a:r>
            <a:rPr lang="en-US" b="1" i="0" baseline="0"/>
            <a:t>lag features</a:t>
          </a:r>
          <a:r>
            <a:rPr lang="en-US" b="0" i="0" baseline="0"/>
            <a:t> (past 24, 48, 72 hours) for time series memory.</a:t>
          </a:r>
          <a:endParaRPr lang="en-US"/>
        </a:p>
      </dgm:t>
    </dgm:pt>
    <dgm:pt modelId="{161E4E82-E3D1-49AD-8995-DB1F99551D1E}" type="parTrans" cxnId="{8CDE633F-BB9A-488D-B7EA-94946EB8E68B}">
      <dgm:prSet/>
      <dgm:spPr/>
      <dgm:t>
        <a:bodyPr/>
        <a:lstStyle/>
        <a:p>
          <a:endParaRPr lang="en-US"/>
        </a:p>
      </dgm:t>
    </dgm:pt>
    <dgm:pt modelId="{2C525CE1-48F4-4700-9882-D0D12E3BACBD}" type="sibTrans" cxnId="{8CDE633F-BB9A-488D-B7EA-94946EB8E68B}">
      <dgm:prSet/>
      <dgm:spPr/>
      <dgm:t>
        <a:bodyPr/>
        <a:lstStyle/>
        <a:p>
          <a:endParaRPr lang="en-US"/>
        </a:p>
      </dgm:t>
    </dgm:pt>
    <dgm:pt modelId="{CA358CA2-6856-4344-9101-ADBB9B2BA3EA}">
      <dgm:prSet/>
      <dgm:spPr/>
      <dgm:t>
        <a:bodyPr/>
        <a:lstStyle/>
        <a:p>
          <a:r>
            <a:rPr lang="en-US" b="0" i="0" baseline="0" dirty="0"/>
            <a:t>Added </a:t>
          </a:r>
          <a:r>
            <a:rPr lang="en-US" b="1" i="0" baseline="0" dirty="0"/>
            <a:t>rolling window statistics</a:t>
          </a:r>
          <a:r>
            <a:rPr lang="en-US" b="0" i="0" baseline="0" dirty="0"/>
            <a:t> (mean, std dev) to capture short-term trends.</a:t>
          </a:r>
          <a:endParaRPr lang="en-US" dirty="0"/>
        </a:p>
      </dgm:t>
    </dgm:pt>
    <dgm:pt modelId="{097A315D-F740-4375-8B05-E56352B7BF58}" type="parTrans" cxnId="{0F63DBD6-EE97-4F7B-8BE7-1CA9865E4F54}">
      <dgm:prSet/>
      <dgm:spPr/>
      <dgm:t>
        <a:bodyPr/>
        <a:lstStyle/>
        <a:p>
          <a:endParaRPr lang="en-US"/>
        </a:p>
      </dgm:t>
    </dgm:pt>
    <dgm:pt modelId="{F01F0767-3864-4106-8467-3D24C975DC28}" type="sibTrans" cxnId="{0F63DBD6-EE97-4F7B-8BE7-1CA9865E4F54}">
      <dgm:prSet/>
      <dgm:spPr/>
      <dgm:t>
        <a:bodyPr/>
        <a:lstStyle/>
        <a:p>
          <a:endParaRPr lang="en-US"/>
        </a:p>
      </dgm:t>
    </dgm:pt>
    <dgm:pt modelId="{BD11EBF3-3A71-45A4-8A42-16DFBB0F6289}">
      <dgm:prSet/>
      <dgm:spPr/>
      <dgm:t>
        <a:bodyPr/>
        <a:lstStyle/>
        <a:p>
          <a:r>
            <a:rPr lang="en-US" b="0" i="0" baseline="0" dirty="0"/>
            <a:t>Normalized data using </a:t>
          </a:r>
          <a:r>
            <a:rPr lang="en-US" b="1" i="0" baseline="0" dirty="0" err="1"/>
            <a:t>MinMaxScaler</a:t>
          </a:r>
          <a:r>
            <a:rPr lang="en-US" b="0" i="0" baseline="0" dirty="0"/>
            <a:t> for LSTM compatibility.</a:t>
          </a:r>
          <a:endParaRPr lang="en-US" dirty="0"/>
        </a:p>
      </dgm:t>
    </dgm:pt>
    <dgm:pt modelId="{FE07B59B-8A3E-4F65-BC68-87B6EC6F4A32}" type="parTrans" cxnId="{38D0C650-802C-4A0F-AF0B-DBA5B61F8D84}">
      <dgm:prSet/>
      <dgm:spPr/>
      <dgm:t>
        <a:bodyPr/>
        <a:lstStyle/>
        <a:p>
          <a:endParaRPr lang="en-US"/>
        </a:p>
      </dgm:t>
    </dgm:pt>
    <dgm:pt modelId="{0EC26897-7E2E-4C29-B670-74D992494AAE}" type="sibTrans" cxnId="{38D0C650-802C-4A0F-AF0B-DBA5B61F8D84}">
      <dgm:prSet/>
      <dgm:spPr/>
      <dgm:t>
        <a:bodyPr/>
        <a:lstStyle/>
        <a:p>
          <a:endParaRPr lang="en-US"/>
        </a:p>
      </dgm:t>
    </dgm:pt>
    <dgm:pt modelId="{DD6B532B-EB2D-4289-97C1-3F332F4AD5D2}" type="pres">
      <dgm:prSet presAssocID="{65FC0D93-E9D8-42A4-A87F-6D5A7D5A5BA7}" presName="vert0" presStyleCnt="0">
        <dgm:presLayoutVars>
          <dgm:dir/>
          <dgm:animOne val="branch"/>
          <dgm:animLvl val="lvl"/>
        </dgm:presLayoutVars>
      </dgm:prSet>
      <dgm:spPr/>
    </dgm:pt>
    <dgm:pt modelId="{FC536A83-8603-416D-8646-28F989D99262}" type="pres">
      <dgm:prSet presAssocID="{A6FD5AAB-C6CD-4393-AACD-89C10CCD47B2}" presName="thickLine" presStyleLbl="alignNode1" presStyleIdx="0" presStyleCnt="4"/>
      <dgm:spPr/>
    </dgm:pt>
    <dgm:pt modelId="{3956E116-40D9-4EB9-8820-B99C2088E3BA}" type="pres">
      <dgm:prSet presAssocID="{A6FD5AAB-C6CD-4393-AACD-89C10CCD47B2}" presName="horz1" presStyleCnt="0"/>
      <dgm:spPr/>
    </dgm:pt>
    <dgm:pt modelId="{1BEDC194-551D-4687-88B7-F6FB39887A04}" type="pres">
      <dgm:prSet presAssocID="{A6FD5AAB-C6CD-4393-AACD-89C10CCD47B2}" presName="tx1" presStyleLbl="revTx" presStyleIdx="0" presStyleCnt="4"/>
      <dgm:spPr/>
    </dgm:pt>
    <dgm:pt modelId="{2F5AD4ED-78C9-4E13-BAC5-CF2CB8E8AB1A}" type="pres">
      <dgm:prSet presAssocID="{A6FD5AAB-C6CD-4393-AACD-89C10CCD47B2}" presName="vert1" presStyleCnt="0"/>
      <dgm:spPr/>
    </dgm:pt>
    <dgm:pt modelId="{6CA26939-ACA1-4F9F-BFD9-D8E8EFAF0517}" type="pres">
      <dgm:prSet presAssocID="{BC5847D6-02F4-4D63-992C-D3FF9E61E6B4}" presName="thickLine" presStyleLbl="alignNode1" presStyleIdx="1" presStyleCnt="4"/>
      <dgm:spPr/>
    </dgm:pt>
    <dgm:pt modelId="{D6E488CD-DBC5-4E8C-BDDC-C9498876877C}" type="pres">
      <dgm:prSet presAssocID="{BC5847D6-02F4-4D63-992C-D3FF9E61E6B4}" presName="horz1" presStyleCnt="0"/>
      <dgm:spPr/>
    </dgm:pt>
    <dgm:pt modelId="{357AFAAF-8239-4106-8A5A-247C757E7EC3}" type="pres">
      <dgm:prSet presAssocID="{BC5847D6-02F4-4D63-992C-D3FF9E61E6B4}" presName="tx1" presStyleLbl="revTx" presStyleIdx="1" presStyleCnt="4"/>
      <dgm:spPr/>
    </dgm:pt>
    <dgm:pt modelId="{58AF8B7A-576A-454B-B076-BA59BFCCE4B2}" type="pres">
      <dgm:prSet presAssocID="{BC5847D6-02F4-4D63-992C-D3FF9E61E6B4}" presName="vert1" presStyleCnt="0"/>
      <dgm:spPr/>
    </dgm:pt>
    <dgm:pt modelId="{3E9843BB-6B16-468C-B16B-42AEB1469EBB}" type="pres">
      <dgm:prSet presAssocID="{CA358CA2-6856-4344-9101-ADBB9B2BA3EA}" presName="thickLine" presStyleLbl="alignNode1" presStyleIdx="2" presStyleCnt="4"/>
      <dgm:spPr/>
    </dgm:pt>
    <dgm:pt modelId="{3519D45B-AB18-4440-A4A2-C65D4D13D6BE}" type="pres">
      <dgm:prSet presAssocID="{CA358CA2-6856-4344-9101-ADBB9B2BA3EA}" presName="horz1" presStyleCnt="0"/>
      <dgm:spPr/>
    </dgm:pt>
    <dgm:pt modelId="{7D8169CC-EA67-49CD-8D41-F9573A388786}" type="pres">
      <dgm:prSet presAssocID="{CA358CA2-6856-4344-9101-ADBB9B2BA3EA}" presName="tx1" presStyleLbl="revTx" presStyleIdx="2" presStyleCnt="4"/>
      <dgm:spPr/>
    </dgm:pt>
    <dgm:pt modelId="{10B60A5C-0D31-492C-9702-05399DB5B86B}" type="pres">
      <dgm:prSet presAssocID="{CA358CA2-6856-4344-9101-ADBB9B2BA3EA}" presName="vert1" presStyleCnt="0"/>
      <dgm:spPr/>
    </dgm:pt>
    <dgm:pt modelId="{DF81E2A2-FD9F-4816-9BF0-4A9E3AE35C0B}" type="pres">
      <dgm:prSet presAssocID="{BD11EBF3-3A71-45A4-8A42-16DFBB0F6289}" presName="thickLine" presStyleLbl="alignNode1" presStyleIdx="3" presStyleCnt="4"/>
      <dgm:spPr/>
    </dgm:pt>
    <dgm:pt modelId="{ABD0892C-E858-437A-93AC-39261A87FE51}" type="pres">
      <dgm:prSet presAssocID="{BD11EBF3-3A71-45A4-8A42-16DFBB0F6289}" presName="horz1" presStyleCnt="0"/>
      <dgm:spPr/>
    </dgm:pt>
    <dgm:pt modelId="{D68F9531-B783-460C-9821-6FC1E068A9AC}" type="pres">
      <dgm:prSet presAssocID="{BD11EBF3-3A71-45A4-8A42-16DFBB0F6289}" presName="tx1" presStyleLbl="revTx" presStyleIdx="3" presStyleCnt="4"/>
      <dgm:spPr/>
    </dgm:pt>
    <dgm:pt modelId="{96E51EC1-7292-46D7-AA3F-80308194D6FF}" type="pres">
      <dgm:prSet presAssocID="{BD11EBF3-3A71-45A4-8A42-16DFBB0F6289}" presName="vert1" presStyleCnt="0"/>
      <dgm:spPr/>
    </dgm:pt>
  </dgm:ptLst>
  <dgm:cxnLst>
    <dgm:cxn modelId="{8CDE633F-BB9A-488D-B7EA-94946EB8E68B}" srcId="{65FC0D93-E9D8-42A4-A87F-6D5A7D5A5BA7}" destId="{BC5847D6-02F4-4D63-992C-D3FF9E61E6B4}" srcOrd="1" destOrd="0" parTransId="{161E4E82-E3D1-49AD-8995-DB1F99551D1E}" sibTransId="{2C525CE1-48F4-4700-9882-D0D12E3BACBD}"/>
    <dgm:cxn modelId="{38D0C650-802C-4A0F-AF0B-DBA5B61F8D84}" srcId="{65FC0D93-E9D8-42A4-A87F-6D5A7D5A5BA7}" destId="{BD11EBF3-3A71-45A4-8A42-16DFBB0F6289}" srcOrd="3" destOrd="0" parTransId="{FE07B59B-8A3E-4F65-BC68-87B6EC6F4A32}" sibTransId="{0EC26897-7E2E-4C29-B670-74D992494AAE}"/>
    <dgm:cxn modelId="{B5571A56-CE4C-4FE5-9A9C-F4E52901BFCD}" type="presOf" srcId="{BD11EBF3-3A71-45A4-8A42-16DFBB0F6289}" destId="{D68F9531-B783-460C-9821-6FC1E068A9AC}" srcOrd="0" destOrd="0" presId="urn:microsoft.com/office/officeart/2008/layout/LinedList"/>
    <dgm:cxn modelId="{6C559377-73FC-4954-9289-4CCAE9B110B0}" type="presOf" srcId="{A6FD5AAB-C6CD-4393-AACD-89C10CCD47B2}" destId="{1BEDC194-551D-4687-88B7-F6FB39887A04}" srcOrd="0" destOrd="0" presId="urn:microsoft.com/office/officeart/2008/layout/LinedList"/>
    <dgm:cxn modelId="{E05A3680-4E03-474C-ABCD-5C02EB512A05}" type="presOf" srcId="{65FC0D93-E9D8-42A4-A87F-6D5A7D5A5BA7}" destId="{DD6B532B-EB2D-4289-97C1-3F332F4AD5D2}" srcOrd="0" destOrd="0" presId="urn:microsoft.com/office/officeart/2008/layout/LinedList"/>
    <dgm:cxn modelId="{72D41285-6BC8-4FD5-A0D9-82C43995853B}" type="presOf" srcId="{BC5847D6-02F4-4D63-992C-D3FF9E61E6B4}" destId="{357AFAAF-8239-4106-8A5A-247C757E7EC3}" srcOrd="0" destOrd="0" presId="urn:microsoft.com/office/officeart/2008/layout/LinedList"/>
    <dgm:cxn modelId="{CB3B10D4-1A4A-40C1-8CCE-5AF8E8080E50}" srcId="{65FC0D93-E9D8-42A4-A87F-6D5A7D5A5BA7}" destId="{A6FD5AAB-C6CD-4393-AACD-89C10CCD47B2}" srcOrd="0" destOrd="0" parTransId="{7F16E48E-4FC1-4D9D-A9DA-680DDA776BDD}" sibTransId="{90C52B04-32D9-42F2-AEBA-E9AD6A1709D0}"/>
    <dgm:cxn modelId="{0F63DBD6-EE97-4F7B-8BE7-1CA9865E4F54}" srcId="{65FC0D93-E9D8-42A4-A87F-6D5A7D5A5BA7}" destId="{CA358CA2-6856-4344-9101-ADBB9B2BA3EA}" srcOrd="2" destOrd="0" parTransId="{097A315D-F740-4375-8B05-E56352B7BF58}" sibTransId="{F01F0767-3864-4106-8467-3D24C975DC28}"/>
    <dgm:cxn modelId="{81EA54F0-D74E-443A-9A3B-8534E6FBC35B}" type="presOf" srcId="{CA358CA2-6856-4344-9101-ADBB9B2BA3EA}" destId="{7D8169CC-EA67-49CD-8D41-F9573A388786}" srcOrd="0" destOrd="0" presId="urn:microsoft.com/office/officeart/2008/layout/LinedList"/>
    <dgm:cxn modelId="{3EE17DCB-FD22-45BE-9007-8AFDC857D3B9}" type="presParOf" srcId="{DD6B532B-EB2D-4289-97C1-3F332F4AD5D2}" destId="{FC536A83-8603-416D-8646-28F989D99262}" srcOrd="0" destOrd="0" presId="urn:microsoft.com/office/officeart/2008/layout/LinedList"/>
    <dgm:cxn modelId="{8E7AC312-7ECF-4321-8339-307F52722953}" type="presParOf" srcId="{DD6B532B-EB2D-4289-97C1-3F332F4AD5D2}" destId="{3956E116-40D9-4EB9-8820-B99C2088E3BA}" srcOrd="1" destOrd="0" presId="urn:microsoft.com/office/officeart/2008/layout/LinedList"/>
    <dgm:cxn modelId="{5A3BCABE-00EE-4526-AE93-DA2028BA0721}" type="presParOf" srcId="{3956E116-40D9-4EB9-8820-B99C2088E3BA}" destId="{1BEDC194-551D-4687-88B7-F6FB39887A04}" srcOrd="0" destOrd="0" presId="urn:microsoft.com/office/officeart/2008/layout/LinedList"/>
    <dgm:cxn modelId="{62860087-F396-46CC-94F8-78FEDA2D8EC6}" type="presParOf" srcId="{3956E116-40D9-4EB9-8820-B99C2088E3BA}" destId="{2F5AD4ED-78C9-4E13-BAC5-CF2CB8E8AB1A}" srcOrd="1" destOrd="0" presId="urn:microsoft.com/office/officeart/2008/layout/LinedList"/>
    <dgm:cxn modelId="{22B89143-FF54-4F24-A595-13AD053590AD}" type="presParOf" srcId="{DD6B532B-EB2D-4289-97C1-3F332F4AD5D2}" destId="{6CA26939-ACA1-4F9F-BFD9-D8E8EFAF0517}" srcOrd="2" destOrd="0" presId="urn:microsoft.com/office/officeart/2008/layout/LinedList"/>
    <dgm:cxn modelId="{F2ACA9C0-0A82-44FE-9C9D-A2D8E11226E2}" type="presParOf" srcId="{DD6B532B-EB2D-4289-97C1-3F332F4AD5D2}" destId="{D6E488CD-DBC5-4E8C-BDDC-C9498876877C}" srcOrd="3" destOrd="0" presId="urn:microsoft.com/office/officeart/2008/layout/LinedList"/>
    <dgm:cxn modelId="{020941D1-2435-4185-AED2-BF5FA77CCD17}" type="presParOf" srcId="{D6E488CD-DBC5-4E8C-BDDC-C9498876877C}" destId="{357AFAAF-8239-4106-8A5A-247C757E7EC3}" srcOrd="0" destOrd="0" presId="urn:microsoft.com/office/officeart/2008/layout/LinedList"/>
    <dgm:cxn modelId="{5B47C736-F90D-462C-858F-04FB2BF28D26}" type="presParOf" srcId="{D6E488CD-DBC5-4E8C-BDDC-C9498876877C}" destId="{58AF8B7A-576A-454B-B076-BA59BFCCE4B2}" srcOrd="1" destOrd="0" presId="urn:microsoft.com/office/officeart/2008/layout/LinedList"/>
    <dgm:cxn modelId="{8F7A6441-9141-496C-AC41-3A3F92586191}" type="presParOf" srcId="{DD6B532B-EB2D-4289-97C1-3F332F4AD5D2}" destId="{3E9843BB-6B16-468C-B16B-42AEB1469EBB}" srcOrd="4" destOrd="0" presId="urn:microsoft.com/office/officeart/2008/layout/LinedList"/>
    <dgm:cxn modelId="{90D7E25E-A140-4F74-AE4E-9CE865CC0B67}" type="presParOf" srcId="{DD6B532B-EB2D-4289-97C1-3F332F4AD5D2}" destId="{3519D45B-AB18-4440-A4A2-C65D4D13D6BE}" srcOrd="5" destOrd="0" presId="urn:microsoft.com/office/officeart/2008/layout/LinedList"/>
    <dgm:cxn modelId="{0CE0DE88-3495-4C1E-A609-11F786657483}" type="presParOf" srcId="{3519D45B-AB18-4440-A4A2-C65D4D13D6BE}" destId="{7D8169CC-EA67-49CD-8D41-F9573A388786}" srcOrd="0" destOrd="0" presId="urn:microsoft.com/office/officeart/2008/layout/LinedList"/>
    <dgm:cxn modelId="{A2F46AFB-2384-4741-9976-E6791A10D51F}" type="presParOf" srcId="{3519D45B-AB18-4440-A4A2-C65D4D13D6BE}" destId="{10B60A5C-0D31-492C-9702-05399DB5B86B}" srcOrd="1" destOrd="0" presId="urn:microsoft.com/office/officeart/2008/layout/LinedList"/>
    <dgm:cxn modelId="{7D0786E4-45C9-4A37-8F37-14AD30DE5409}" type="presParOf" srcId="{DD6B532B-EB2D-4289-97C1-3F332F4AD5D2}" destId="{DF81E2A2-FD9F-4816-9BF0-4A9E3AE35C0B}" srcOrd="6" destOrd="0" presId="urn:microsoft.com/office/officeart/2008/layout/LinedList"/>
    <dgm:cxn modelId="{04F9498B-5E8D-4C70-9B85-1268825C7A54}" type="presParOf" srcId="{DD6B532B-EB2D-4289-97C1-3F332F4AD5D2}" destId="{ABD0892C-E858-437A-93AC-39261A87FE51}" srcOrd="7" destOrd="0" presId="urn:microsoft.com/office/officeart/2008/layout/LinedList"/>
    <dgm:cxn modelId="{485EA8A4-E69C-4299-9145-B1C3C7C87FA1}" type="presParOf" srcId="{ABD0892C-E858-437A-93AC-39261A87FE51}" destId="{D68F9531-B783-460C-9821-6FC1E068A9AC}" srcOrd="0" destOrd="0" presId="urn:microsoft.com/office/officeart/2008/layout/LinedList"/>
    <dgm:cxn modelId="{B82A151E-0201-467E-BB32-6262DBE802FB}" type="presParOf" srcId="{ABD0892C-E858-437A-93AC-39261A87FE51}" destId="{96E51EC1-7292-46D7-AA3F-80308194D6F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0FA4914-87CF-4EE5-A35B-9BA3268B04BA}"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87043106-5F6E-4AA1-BD55-BB574F63F921}">
      <dgm:prSet/>
      <dgm:spPr/>
      <dgm:t>
        <a:bodyPr/>
        <a:lstStyle/>
        <a:p>
          <a:r>
            <a:rPr lang="en-US" b="0" i="0" baseline="0"/>
            <a:t>Handled missing timestamps and filled missing values (interpolation).</a:t>
          </a:r>
          <a:endParaRPr lang="en-US"/>
        </a:p>
      </dgm:t>
    </dgm:pt>
    <dgm:pt modelId="{9EF3C7F4-DC0A-49AF-A83F-8F2E9B3EA2A3}" type="parTrans" cxnId="{E16E2050-DEF2-4CA9-955D-6A0202492B59}">
      <dgm:prSet/>
      <dgm:spPr/>
      <dgm:t>
        <a:bodyPr/>
        <a:lstStyle/>
        <a:p>
          <a:endParaRPr lang="en-US"/>
        </a:p>
      </dgm:t>
    </dgm:pt>
    <dgm:pt modelId="{6FBD3541-75B5-4C76-A8A4-BA6DBB4CED82}" type="sibTrans" cxnId="{E16E2050-DEF2-4CA9-955D-6A0202492B59}">
      <dgm:prSet/>
      <dgm:spPr/>
      <dgm:t>
        <a:bodyPr/>
        <a:lstStyle/>
        <a:p>
          <a:endParaRPr lang="en-US"/>
        </a:p>
      </dgm:t>
    </dgm:pt>
    <dgm:pt modelId="{28A71EB0-0B09-4C42-A751-F0F30AC9E48B}">
      <dgm:prSet/>
      <dgm:spPr/>
      <dgm:t>
        <a:bodyPr/>
        <a:lstStyle/>
        <a:p>
          <a:r>
            <a:rPr lang="en-US" b="0" i="0" baseline="0"/>
            <a:t>Resampled to hourly granularity.</a:t>
          </a:r>
          <a:endParaRPr lang="en-US"/>
        </a:p>
      </dgm:t>
    </dgm:pt>
    <dgm:pt modelId="{01559750-C6BC-4BC1-A3F5-53264A5D8843}" type="parTrans" cxnId="{266BDC67-3FC4-497E-B62A-4BAFE6192365}">
      <dgm:prSet/>
      <dgm:spPr/>
      <dgm:t>
        <a:bodyPr/>
        <a:lstStyle/>
        <a:p>
          <a:endParaRPr lang="en-US"/>
        </a:p>
      </dgm:t>
    </dgm:pt>
    <dgm:pt modelId="{9018ACE0-191F-4DEB-A885-6DF3493A4404}" type="sibTrans" cxnId="{266BDC67-3FC4-497E-B62A-4BAFE6192365}">
      <dgm:prSet/>
      <dgm:spPr/>
      <dgm:t>
        <a:bodyPr/>
        <a:lstStyle/>
        <a:p>
          <a:endParaRPr lang="en-US"/>
        </a:p>
      </dgm:t>
    </dgm:pt>
    <dgm:pt modelId="{9287EEF3-5445-4024-B1F9-F28014387D67}">
      <dgm:prSet/>
      <dgm:spPr/>
      <dgm:t>
        <a:bodyPr/>
        <a:lstStyle/>
        <a:p>
          <a:r>
            <a:rPr lang="en-US" b="0" i="0" baseline="0"/>
            <a:t>Created time-based features (hour of day, day of week, month, holidays).</a:t>
          </a:r>
          <a:endParaRPr lang="en-US"/>
        </a:p>
      </dgm:t>
    </dgm:pt>
    <dgm:pt modelId="{72FF21DD-4755-423A-B344-EF95475961E3}" type="parTrans" cxnId="{84DC5275-7F34-4D00-B420-7FD7E2610FF2}">
      <dgm:prSet/>
      <dgm:spPr/>
      <dgm:t>
        <a:bodyPr/>
        <a:lstStyle/>
        <a:p>
          <a:endParaRPr lang="en-US"/>
        </a:p>
      </dgm:t>
    </dgm:pt>
    <dgm:pt modelId="{6798D58E-7442-4806-95B3-E7E9C3B14667}" type="sibTrans" cxnId="{84DC5275-7F34-4D00-B420-7FD7E2610FF2}">
      <dgm:prSet/>
      <dgm:spPr/>
      <dgm:t>
        <a:bodyPr/>
        <a:lstStyle/>
        <a:p>
          <a:endParaRPr lang="en-US"/>
        </a:p>
      </dgm:t>
    </dgm:pt>
    <dgm:pt modelId="{02CF0712-E281-413C-B0F3-79F89D132E00}">
      <dgm:prSet/>
      <dgm:spPr/>
      <dgm:t>
        <a:bodyPr/>
        <a:lstStyle/>
        <a:p>
          <a:r>
            <a:rPr lang="en-US" b="0" i="0" baseline="0"/>
            <a:t>Scaled numerical values using </a:t>
          </a:r>
          <a:r>
            <a:rPr lang="en-US" b="1" i="0" baseline="0"/>
            <a:t>MinMaxScaler</a:t>
          </a:r>
          <a:r>
            <a:rPr lang="en-US" b="0" i="0" baseline="0"/>
            <a:t> for models like LSTM.</a:t>
          </a:r>
          <a:endParaRPr lang="en-US"/>
        </a:p>
      </dgm:t>
    </dgm:pt>
    <dgm:pt modelId="{82144586-D48F-4819-BC21-6BE26964E0AA}" type="parTrans" cxnId="{F94F4B0E-3C3D-4A8E-8D57-535F40B2FF25}">
      <dgm:prSet/>
      <dgm:spPr/>
      <dgm:t>
        <a:bodyPr/>
        <a:lstStyle/>
        <a:p>
          <a:endParaRPr lang="en-US"/>
        </a:p>
      </dgm:t>
    </dgm:pt>
    <dgm:pt modelId="{75EE8A1E-2BF0-4F94-BD09-B73388A7FA65}" type="sibTrans" cxnId="{F94F4B0E-3C3D-4A8E-8D57-535F40B2FF25}">
      <dgm:prSet/>
      <dgm:spPr/>
      <dgm:t>
        <a:bodyPr/>
        <a:lstStyle/>
        <a:p>
          <a:endParaRPr lang="en-US"/>
        </a:p>
      </dgm:t>
    </dgm:pt>
    <dgm:pt modelId="{747D0671-B242-429B-BF77-2A9F9C233154}" type="pres">
      <dgm:prSet presAssocID="{20FA4914-87CF-4EE5-A35B-9BA3268B04BA}" presName="root" presStyleCnt="0">
        <dgm:presLayoutVars>
          <dgm:dir/>
          <dgm:resizeHandles val="exact"/>
        </dgm:presLayoutVars>
      </dgm:prSet>
      <dgm:spPr/>
    </dgm:pt>
    <dgm:pt modelId="{D17F1117-F0A2-417E-88D4-0D2591774B08}" type="pres">
      <dgm:prSet presAssocID="{87043106-5F6E-4AA1-BD55-BB574F63F921}" presName="compNode" presStyleCnt="0"/>
      <dgm:spPr/>
    </dgm:pt>
    <dgm:pt modelId="{9B10CB7B-768E-41AA-86D0-9B851572D965}" type="pres">
      <dgm:prSet presAssocID="{87043106-5F6E-4AA1-BD55-BB574F63F921}" presName="bgRect" presStyleLbl="bgShp" presStyleIdx="0" presStyleCnt="4"/>
      <dgm:spPr/>
    </dgm:pt>
    <dgm:pt modelId="{3927BDD6-71BD-4EAA-9BC4-FB24A5D2F8E5}" type="pres">
      <dgm:prSet presAssocID="{87043106-5F6E-4AA1-BD55-BB574F63F92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raser"/>
        </a:ext>
      </dgm:extLst>
    </dgm:pt>
    <dgm:pt modelId="{87BD27F0-06E9-49C2-8D7D-DFBF2C4CCE4A}" type="pres">
      <dgm:prSet presAssocID="{87043106-5F6E-4AA1-BD55-BB574F63F921}" presName="spaceRect" presStyleCnt="0"/>
      <dgm:spPr/>
    </dgm:pt>
    <dgm:pt modelId="{795E267D-F515-4855-9792-43DFF249E22E}" type="pres">
      <dgm:prSet presAssocID="{87043106-5F6E-4AA1-BD55-BB574F63F921}" presName="parTx" presStyleLbl="revTx" presStyleIdx="0" presStyleCnt="4">
        <dgm:presLayoutVars>
          <dgm:chMax val="0"/>
          <dgm:chPref val="0"/>
        </dgm:presLayoutVars>
      </dgm:prSet>
      <dgm:spPr/>
    </dgm:pt>
    <dgm:pt modelId="{2FB09393-F060-4DD8-9F57-4403D0A7659F}" type="pres">
      <dgm:prSet presAssocID="{6FBD3541-75B5-4C76-A8A4-BA6DBB4CED82}" presName="sibTrans" presStyleCnt="0"/>
      <dgm:spPr/>
    </dgm:pt>
    <dgm:pt modelId="{7AD68AAC-64EB-400D-A56B-2E9A58C27E3B}" type="pres">
      <dgm:prSet presAssocID="{28A71EB0-0B09-4C42-A751-F0F30AC9E48B}" presName="compNode" presStyleCnt="0"/>
      <dgm:spPr/>
    </dgm:pt>
    <dgm:pt modelId="{240A559B-C1EC-4C4B-AC08-4CAD02857DDD}" type="pres">
      <dgm:prSet presAssocID="{28A71EB0-0B09-4C42-A751-F0F30AC9E48B}" presName="bgRect" presStyleLbl="bgShp" presStyleIdx="1" presStyleCnt="4"/>
      <dgm:spPr/>
    </dgm:pt>
    <dgm:pt modelId="{0620A9ED-2C71-420E-89BB-60DF9B8136C8}" type="pres">
      <dgm:prSet presAssocID="{28A71EB0-0B09-4C42-A751-F0F30AC9E48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09896F50-8110-4821-92D3-5E0F8270C70A}" type="pres">
      <dgm:prSet presAssocID="{28A71EB0-0B09-4C42-A751-F0F30AC9E48B}" presName="spaceRect" presStyleCnt="0"/>
      <dgm:spPr/>
    </dgm:pt>
    <dgm:pt modelId="{9B7E79F8-C9AD-4C66-8F81-42B1F75AD541}" type="pres">
      <dgm:prSet presAssocID="{28A71EB0-0B09-4C42-A751-F0F30AC9E48B}" presName="parTx" presStyleLbl="revTx" presStyleIdx="1" presStyleCnt="4">
        <dgm:presLayoutVars>
          <dgm:chMax val="0"/>
          <dgm:chPref val="0"/>
        </dgm:presLayoutVars>
      </dgm:prSet>
      <dgm:spPr/>
    </dgm:pt>
    <dgm:pt modelId="{DAAE9588-B96F-4D73-95F0-CDC02BC7BD7D}" type="pres">
      <dgm:prSet presAssocID="{9018ACE0-191F-4DEB-A885-6DF3493A4404}" presName="sibTrans" presStyleCnt="0"/>
      <dgm:spPr/>
    </dgm:pt>
    <dgm:pt modelId="{1B53240A-810B-4360-92C3-70DA14AE4BD9}" type="pres">
      <dgm:prSet presAssocID="{9287EEF3-5445-4024-B1F9-F28014387D67}" presName="compNode" presStyleCnt="0"/>
      <dgm:spPr/>
    </dgm:pt>
    <dgm:pt modelId="{69FC0A30-26C4-480D-AC1E-BE949406C052}" type="pres">
      <dgm:prSet presAssocID="{9287EEF3-5445-4024-B1F9-F28014387D67}" presName="bgRect" presStyleLbl="bgShp" presStyleIdx="2" presStyleCnt="4"/>
      <dgm:spPr/>
    </dgm:pt>
    <dgm:pt modelId="{F0D03F48-2756-4491-9BBF-66C731612D17}" type="pres">
      <dgm:prSet presAssocID="{9287EEF3-5445-4024-B1F9-F28014387D6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estive Lantern"/>
        </a:ext>
      </dgm:extLst>
    </dgm:pt>
    <dgm:pt modelId="{A290AA86-0FD9-40AA-8B3A-F5043EE9EB77}" type="pres">
      <dgm:prSet presAssocID="{9287EEF3-5445-4024-B1F9-F28014387D67}" presName="spaceRect" presStyleCnt="0"/>
      <dgm:spPr/>
    </dgm:pt>
    <dgm:pt modelId="{23CD7AA8-50FD-4DB0-964D-54E2603E9BA1}" type="pres">
      <dgm:prSet presAssocID="{9287EEF3-5445-4024-B1F9-F28014387D67}" presName="parTx" presStyleLbl="revTx" presStyleIdx="2" presStyleCnt="4">
        <dgm:presLayoutVars>
          <dgm:chMax val="0"/>
          <dgm:chPref val="0"/>
        </dgm:presLayoutVars>
      </dgm:prSet>
      <dgm:spPr/>
    </dgm:pt>
    <dgm:pt modelId="{54FC8CA9-A6C3-4632-9FD3-3B3A06D5ED24}" type="pres">
      <dgm:prSet presAssocID="{6798D58E-7442-4806-95B3-E7E9C3B14667}" presName="sibTrans" presStyleCnt="0"/>
      <dgm:spPr/>
    </dgm:pt>
    <dgm:pt modelId="{8B723AA7-53D4-49F8-8EBF-3C5A21136094}" type="pres">
      <dgm:prSet presAssocID="{02CF0712-E281-413C-B0F3-79F89D132E00}" presName="compNode" presStyleCnt="0"/>
      <dgm:spPr/>
    </dgm:pt>
    <dgm:pt modelId="{AC5DBF5A-4A00-405C-9917-80D6063D5A67}" type="pres">
      <dgm:prSet presAssocID="{02CF0712-E281-413C-B0F3-79F89D132E00}" presName="bgRect" presStyleLbl="bgShp" presStyleIdx="3" presStyleCnt="4"/>
      <dgm:spPr/>
    </dgm:pt>
    <dgm:pt modelId="{8A1F81FA-4D5A-4639-8DAA-4F6C9C849782}" type="pres">
      <dgm:prSet presAssocID="{02CF0712-E281-413C-B0F3-79F89D132E0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thematics"/>
        </a:ext>
      </dgm:extLst>
    </dgm:pt>
    <dgm:pt modelId="{6DD3D073-78D7-4620-AF64-700DD1FFC76F}" type="pres">
      <dgm:prSet presAssocID="{02CF0712-E281-413C-B0F3-79F89D132E00}" presName="spaceRect" presStyleCnt="0"/>
      <dgm:spPr/>
    </dgm:pt>
    <dgm:pt modelId="{3346B611-A871-4C3F-AB4A-20EFFBBB61CF}" type="pres">
      <dgm:prSet presAssocID="{02CF0712-E281-413C-B0F3-79F89D132E00}" presName="parTx" presStyleLbl="revTx" presStyleIdx="3" presStyleCnt="4">
        <dgm:presLayoutVars>
          <dgm:chMax val="0"/>
          <dgm:chPref val="0"/>
        </dgm:presLayoutVars>
      </dgm:prSet>
      <dgm:spPr/>
    </dgm:pt>
  </dgm:ptLst>
  <dgm:cxnLst>
    <dgm:cxn modelId="{F94F4B0E-3C3D-4A8E-8D57-535F40B2FF25}" srcId="{20FA4914-87CF-4EE5-A35B-9BA3268B04BA}" destId="{02CF0712-E281-413C-B0F3-79F89D132E00}" srcOrd="3" destOrd="0" parTransId="{82144586-D48F-4819-BC21-6BE26964E0AA}" sibTransId="{75EE8A1E-2BF0-4F94-BD09-B73388A7FA65}"/>
    <dgm:cxn modelId="{266BDC67-3FC4-497E-B62A-4BAFE6192365}" srcId="{20FA4914-87CF-4EE5-A35B-9BA3268B04BA}" destId="{28A71EB0-0B09-4C42-A751-F0F30AC9E48B}" srcOrd="1" destOrd="0" parTransId="{01559750-C6BC-4BC1-A3F5-53264A5D8843}" sibTransId="{9018ACE0-191F-4DEB-A885-6DF3493A4404}"/>
    <dgm:cxn modelId="{6C5E704E-A2D9-4149-AFB5-00809B5F47C2}" type="presOf" srcId="{02CF0712-E281-413C-B0F3-79F89D132E00}" destId="{3346B611-A871-4C3F-AB4A-20EFFBBB61CF}" srcOrd="0" destOrd="0" presId="urn:microsoft.com/office/officeart/2018/2/layout/IconVerticalSolidList"/>
    <dgm:cxn modelId="{E16E2050-DEF2-4CA9-955D-6A0202492B59}" srcId="{20FA4914-87CF-4EE5-A35B-9BA3268B04BA}" destId="{87043106-5F6E-4AA1-BD55-BB574F63F921}" srcOrd="0" destOrd="0" parTransId="{9EF3C7F4-DC0A-49AF-A83F-8F2E9B3EA2A3}" sibTransId="{6FBD3541-75B5-4C76-A8A4-BA6DBB4CED82}"/>
    <dgm:cxn modelId="{84DC5275-7F34-4D00-B420-7FD7E2610FF2}" srcId="{20FA4914-87CF-4EE5-A35B-9BA3268B04BA}" destId="{9287EEF3-5445-4024-B1F9-F28014387D67}" srcOrd="2" destOrd="0" parTransId="{72FF21DD-4755-423A-B344-EF95475961E3}" sibTransId="{6798D58E-7442-4806-95B3-E7E9C3B14667}"/>
    <dgm:cxn modelId="{0A095182-841D-485C-93CA-30DB3D06F89E}" type="presOf" srcId="{87043106-5F6E-4AA1-BD55-BB574F63F921}" destId="{795E267D-F515-4855-9792-43DFF249E22E}" srcOrd="0" destOrd="0" presId="urn:microsoft.com/office/officeart/2018/2/layout/IconVerticalSolidList"/>
    <dgm:cxn modelId="{FCAAA184-DCA0-40E9-B9F1-D0EFA8EDA2B4}" type="presOf" srcId="{28A71EB0-0B09-4C42-A751-F0F30AC9E48B}" destId="{9B7E79F8-C9AD-4C66-8F81-42B1F75AD541}" srcOrd="0" destOrd="0" presId="urn:microsoft.com/office/officeart/2018/2/layout/IconVerticalSolidList"/>
    <dgm:cxn modelId="{200654E0-FF97-4ACA-94D1-A4F532E60F8A}" type="presOf" srcId="{20FA4914-87CF-4EE5-A35B-9BA3268B04BA}" destId="{747D0671-B242-429B-BF77-2A9F9C233154}" srcOrd="0" destOrd="0" presId="urn:microsoft.com/office/officeart/2018/2/layout/IconVerticalSolidList"/>
    <dgm:cxn modelId="{4014B4E2-83F6-4D74-936D-E7FB28AFC89C}" type="presOf" srcId="{9287EEF3-5445-4024-B1F9-F28014387D67}" destId="{23CD7AA8-50FD-4DB0-964D-54E2603E9BA1}" srcOrd="0" destOrd="0" presId="urn:microsoft.com/office/officeart/2018/2/layout/IconVerticalSolidList"/>
    <dgm:cxn modelId="{2FFF48E7-6B3B-49A9-984D-F1C4B737C6E0}" type="presParOf" srcId="{747D0671-B242-429B-BF77-2A9F9C233154}" destId="{D17F1117-F0A2-417E-88D4-0D2591774B08}" srcOrd="0" destOrd="0" presId="urn:microsoft.com/office/officeart/2018/2/layout/IconVerticalSolidList"/>
    <dgm:cxn modelId="{81E2E229-AD73-4CD7-89A8-71B4633E1D6D}" type="presParOf" srcId="{D17F1117-F0A2-417E-88D4-0D2591774B08}" destId="{9B10CB7B-768E-41AA-86D0-9B851572D965}" srcOrd="0" destOrd="0" presId="urn:microsoft.com/office/officeart/2018/2/layout/IconVerticalSolidList"/>
    <dgm:cxn modelId="{64E4C3CF-DAF2-46DB-A534-205B7F13BBD9}" type="presParOf" srcId="{D17F1117-F0A2-417E-88D4-0D2591774B08}" destId="{3927BDD6-71BD-4EAA-9BC4-FB24A5D2F8E5}" srcOrd="1" destOrd="0" presId="urn:microsoft.com/office/officeart/2018/2/layout/IconVerticalSolidList"/>
    <dgm:cxn modelId="{82C9DF52-DB6D-4387-9B21-31104EEF0027}" type="presParOf" srcId="{D17F1117-F0A2-417E-88D4-0D2591774B08}" destId="{87BD27F0-06E9-49C2-8D7D-DFBF2C4CCE4A}" srcOrd="2" destOrd="0" presId="urn:microsoft.com/office/officeart/2018/2/layout/IconVerticalSolidList"/>
    <dgm:cxn modelId="{192A7A6F-ECD6-4713-B9BF-7CD2278DB825}" type="presParOf" srcId="{D17F1117-F0A2-417E-88D4-0D2591774B08}" destId="{795E267D-F515-4855-9792-43DFF249E22E}" srcOrd="3" destOrd="0" presId="urn:microsoft.com/office/officeart/2018/2/layout/IconVerticalSolidList"/>
    <dgm:cxn modelId="{62E9329B-C386-4A31-AE0E-45886980E766}" type="presParOf" srcId="{747D0671-B242-429B-BF77-2A9F9C233154}" destId="{2FB09393-F060-4DD8-9F57-4403D0A7659F}" srcOrd="1" destOrd="0" presId="urn:microsoft.com/office/officeart/2018/2/layout/IconVerticalSolidList"/>
    <dgm:cxn modelId="{79CBDECB-5F97-4484-876A-BC6C14CC3640}" type="presParOf" srcId="{747D0671-B242-429B-BF77-2A9F9C233154}" destId="{7AD68AAC-64EB-400D-A56B-2E9A58C27E3B}" srcOrd="2" destOrd="0" presId="urn:microsoft.com/office/officeart/2018/2/layout/IconVerticalSolidList"/>
    <dgm:cxn modelId="{DD2B8F3F-F541-49D9-A147-E9F49375F87E}" type="presParOf" srcId="{7AD68AAC-64EB-400D-A56B-2E9A58C27E3B}" destId="{240A559B-C1EC-4C4B-AC08-4CAD02857DDD}" srcOrd="0" destOrd="0" presId="urn:microsoft.com/office/officeart/2018/2/layout/IconVerticalSolidList"/>
    <dgm:cxn modelId="{6B22940D-E90A-4C3F-AB7C-69DCA8F01BA3}" type="presParOf" srcId="{7AD68AAC-64EB-400D-A56B-2E9A58C27E3B}" destId="{0620A9ED-2C71-420E-89BB-60DF9B8136C8}" srcOrd="1" destOrd="0" presId="urn:microsoft.com/office/officeart/2018/2/layout/IconVerticalSolidList"/>
    <dgm:cxn modelId="{CDDDB86A-0B57-4A61-A4F1-62F0A56F64B4}" type="presParOf" srcId="{7AD68AAC-64EB-400D-A56B-2E9A58C27E3B}" destId="{09896F50-8110-4821-92D3-5E0F8270C70A}" srcOrd="2" destOrd="0" presId="urn:microsoft.com/office/officeart/2018/2/layout/IconVerticalSolidList"/>
    <dgm:cxn modelId="{2336A71C-DB4D-4C3A-B5A9-021F8DBE0ECA}" type="presParOf" srcId="{7AD68AAC-64EB-400D-A56B-2E9A58C27E3B}" destId="{9B7E79F8-C9AD-4C66-8F81-42B1F75AD541}" srcOrd="3" destOrd="0" presId="urn:microsoft.com/office/officeart/2018/2/layout/IconVerticalSolidList"/>
    <dgm:cxn modelId="{0309BA6B-7E57-4EEA-9DE8-720427F187E5}" type="presParOf" srcId="{747D0671-B242-429B-BF77-2A9F9C233154}" destId="{DAAE9588-B96F-4D73-95F0-CDC02BC7BD7D}" srcOrd="3" destOrd="0" presId="urn:microsoft.com/office/officeart/2018/2/layout/IconVerticalSolidList"/>
    <dgm:cxn modelId="{F97E4D56-B144-4AEC-B25B-F9CFEEE676DC}" type="presParOf" srcId="{747D0671-B242-429B-BF77-2A9F9C233154}" destId="{1B53240A-810B-4360-92C3-70DA14AE4BD9}" srcOrd="4" destOrd="0" presId="urn:microsoft.com/office/officeart/2018/2/layout/IconVerticalSolidList"/>
    <dgm:cxn modelId="{3B022116-49E1-443C-B443-EA5A0825BC53}" type="presParOf" srcId="{1B53240A-810B-4360-92C3-70DA14AE4BD9}" destId="{69FC0A30-26C4-480D-AC1E-BE949406C052}" srcOrd="0" destOrd="0" presId="urn:microsoft.com/office/officeart/2018/2/layout/IconVerticalSolidList"/>
    <dgm:cxn modelId="{83710811-57A7-456E-B822-2B6C564E0086}" type="presParOf" srcId="{1B53240A-810B-4360-92C3-70DA14AE4BD9}" destId="{F0D03F48-2756-4491-9BBF-66C731612D17}" srcOrd="1" destOrd="0" presId="urn:microsoft.com/office/officeart/2018/2/layout/IconVerticalSolidList"/>
    <dgm:cxn modelId="{39131D9B-095A-4C9A-BF51-6396EEEB8BB3}" type="presParOf" srcId="{1B53240A-810B-4360-92C3-70DA14AE4BD9}" destId="{A290AA86-0FD9-40AA-8B3A-F5043EE9EB77}" srcOrd="2" destOrd="0" presId="urn:microsoft.com/office/officeart/2018/2/layout/IconVerticalSolidList"/>
    <dgm:cxn modelId="{82817688-6DFB-4AE3-8E6A-00596A53F857}" type="presParOf" srcId="{1B53240A-810B-4360-92C3-70DA14AE4BD9}" destId="{23CD7AA8-50FD-4DB0-964D-54E2603E9BA1}" srcOrd="3" destOrd="0" presId="urn:microsoft.com/office/officeart/2018/2/layout/IconVerticalSolidList"/>
    <dgm:cxn modelId="{FFA375A6-1C65-4F0D-8879-03D32DCF94E7}" type="presParOf" srcId="{747D0671-B242-429B-BF77-2A9F9C233154}" destId="{54FC8CA9-A6C3-4632-9FD3-3B3A06D5ED24}" srcOrd="5" destOrd="0" presId="urn:microsoft.com/office/officeart/2018/2/layout/IconVerticalSolidList"/>
    <dgm:cxn modelId="{877D43A5-6B1C-479E-9F53-A4F6BC83738B}" type="presParOf" srcId="{747D0671-B242-429B-BF77-2A9F9C233154}" destId="{8B723AA7-53D4-49F8-8EBF-3C5A21136094}" srcOrd="6" destOrd="0" presId="urn:microsoft.com/office/officeart/2018/2/layout/IconVerticalSolidList"/>
    <dgm:cxn modelId="{4191915B-1EBA-4785-BEDF-D8D744FA109E}" type="presParOf" srcId="{8B723AA7-53D4-49F8-8EBF-3C5A21136094}" destId="{AC5DBF5A-4A00-405C-9917-80D6063D5A67}" srcOrd="0" destOrd="0" presId="urn:microsoft.com/office/officeart/2018/2/layout/IconVerticalSolidList"/>
    <dgm:cxn modelId="{39D0943B-0077-4506-BECD-C26A7B9A36B2}" type="presParOf" srcId="{8B723AA7-53D4-49F8-8EBF-3C5A21136094}" destId="{8A1F81FA-4D5A-4639-8DAA-4F6C9C849782}" srcOrd="1" destOrd="0" presId="urn:microsoft.com/office/officeart/2018/2/layout/IconVerticalSolidList"/>
    <dgm:cxn modelId="{DA4E46C5-3C17-4867-A0CB-DD369DA6C772}" type="presParOf" srcId="{8B723AA7-53D4-49F8-8EBF-3C5A21136094}" destId="{6DD3D073-78D7-4620-AF64-700DD1FFC76F}" srcOrd="2" destOrd="0" presId="urn:microsoft.com/office/officeart/2018/2/layout/IconVerticalSolidList"/>
    <dgm:cxn modelId="{B16EE40E-2160-4EE4-A0DC-909F218DE047}" type="presParOf" srcId="{8B723AA7-53D4-49F8-8EBF-3C5A21136094}" destId="{3346B611-A871-4C3F-AB4A-20EFFBBB61C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34AE3A0-2041-42A6-9700-F9D69394E97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0C19FAF-1740-4B89-BA41-69C702422E8D}">
      <dgm:prSet/>
      <dgm:spPr/>
      <dgm:t>
        <a:bodyPr/>
        <a:lstStyle/>
        <a:p>
          <a:pPr>
            <a:lnSpc>
              <a:spcPct val="100000"/>
            </a:lnSpc>
          </a:pPr>
          <a:r>
            <a:rPr lang="en-US" b="1"/>
            <a:t>Key Observations:</a:t>
          </a:r>
          <a:endParaRPr lang="en-US"/>
        </a:p>
      </dgm:t>
    </dgm:pt>
    <dgm:pt modelId="{FD11AC5E-A6FC-44A6-811C-C0BED6184627}" type="parTrans" cxnId="{C2BD8092-5F0F-475A-8BBB-1FEE500F9F61}">
      <dgm:prSet/>
      <dgm:spPr/>
      <dgm:t>
        <a:bodyPr/>
        <a:lstStyle/>
        <a:p>
          <a:endParaRPr lang="en-US"/>
        </a:p>
      </dgm:t>
    </dgm:pt>
    <dgm:pt modelId="{C677D5B7-A18A-4FE7-AE41-F886BA7E5887}" type="sibTrans" cxnId="{C2BD8092-5F0F-475A-8BBB-1FEE500F9F61}">
      <dgm:prSet/>
      <dgm:spPr/>
      <dgm:t>
        <a:bodyPr/>
        <a:lstStyle/>
        <a:p>
          <a:endParaRPr lang="en-US"/>
        </a:p>
      </dgm:t>
    </dgm:pt>
    <dgm:pt modelId="{DFEBBEED-A64F-48BB-BF36-CE3CBE4B1C6D}">
      <dgm:prSet/>
      <dgm:spPr/>
      <dgm:t>
        <a:bodyPr/>
        <a:lstStyle/>
        <a:p>
          <a:pPr>
            <a:lnSpc>
              <a:spcPct val="100000"/>
            </a:lnSpc>
          </a:pPr>
          <a:r>
            <a:rPr lang="en-US"/>
            <a:t>Model predicts </a:t>
          </a:r>
          <a:r>
            <a:rPr lang="en-US" b="1"/>
            <a:t>strong daily seasonality</a:t>
          </a:r>
          <a:r>
            <a:rPr lang="en-US"/>
            <a:t> for the next month, matching historical demand behavior.</a:t>
          </a:r>
        </a:p>
      </dgm:t>
    </dgm:pt>
    <dgm:pt modelId="{713F781D-94AE-4387-9586-10BB5A8A3160}" type="parTrans" cxnId="{81C6182D-1D5B-47A1-97BB-B17222F37E00}">
      <dgm:prSet/>
      <dgm:spPr/>
      <dgm:t>
        <a:bodyPr/>
        <a:lstStyle/>
        <a:p>
          <a:endParaRPr lang="en-US"/>
        </a:p>
      </dgm:t>
    </dgm:pt>
    <dgm:pt modelId="{457C7775-38EA-4488-A2A4-DDF6FE59DAAE}" type="sibTrans" cxnId="{81C6182D-1D5B-47A1-97BB-B17222F37E00}">
      <dgm:prSet/>
      <dgm:spPr/>
      <dgm:t>
        <a:bodyPr/>
        <a:lstStyle/>
        <a:p>
          <a:endParaRPr lang="en-US"/>
        </a:p>
      </dgm:t>
    </dgm:pt>
    <dgm:pt modelId="{4155DC74-2CDC-48B1-BF2C-E28713F660E0}">
      <dgm:prSet/>
      <dgm:spPr/>
      <dgm:t>
        <a:bodyPr/>
        <a:lstStyle/>
        <a:p>
          <a:pPr>
            <a:lnSpc>
              <a:spcPct val="100000"/>
            </a:lnSpc>
          </a:pPr>
          <a:r>
            <a:rPr lang="en-US"/>
            <a:t>Hourly peaks remain consistent — highest demand expected in </a:t>
          </a:r>
          <a:r>
            <a:rPr lang="en-US" b="1"/>
            <a:t>morning &amp; evening hours</a:t>
          </a:r>
          <a:r>
            <a:rPr lang="en-US"/>
            <a:t>.</a:t>
          </a:r>
        </a:p>
      </dgm:t>
    </dgm:pt>
    <dgm:pt modelId="{F3ED1C79-99FA-4208-974F-6DBB5E14830E}" type="parTrans" cxnId="{13263F77-8463-43E0-AFA6-1684913764BE}">
      <dgm:prSet/>
      <dgm:spPr/>
      <dgm:t>
        <a:bodyPr/>
        <a:lstStyle/>
        <a:p>
          <a:endParaRPr lang="en-US"/>
        </a:p>
      </dgm:t>
    </dgm:pt>
    <dgm:pt modelId="{E720AE08-BD31-483C-999D-84BBB8C229A4}" type="sibTrans" cxnId="{13263F77-8463-43E0-AFA6-1684913764BE}">
      <dgm:prSet/>
      <dgm:spPr/>
      <dgm:t>
        <a:bodyPr/>
        <a:lstStyle/>
        <a:p>
          <a:endParaRPr lang="en-US"/>
        </a:p>
      </dgm:t>
    </dgm:pt>
    <dgm:pt modelId="{3856931B-E3FD-4DE4-B3F6-B104DBAC133E}">
      <dgm:prSet/>
      <dgm:spPr/>
      <dgm:t>
        <a:bodyPr/>
        <a:lstStyle/>
        <a:p>
          <a:pPr>
            <a:lnSpc>
              <a:spcPct val="100000"/>
            </a:lnSpc>
          </a:pPr>
          <a:r>
            <a:rPr lang="en-US" dirty="0"/>
            <a:t>No unusual spikes or drops, suggesting </a:t>
          </a:r>
          <a:r>
            <a:rPr lang="en-US" b="1" dirty="0"/>
            <a:t>stable demand</a:t>
          </a:r>
          <a:r>
            <a:rPr lang="en-US" dirty="0"/>
            <a:t> in the forecast horizon.</a:t>
          </a:r>
        </a:p>
      </dgm:t>
    </dgm:pt>
    <dgm:pt modelId="{EE543073-47EA-411A-92BE-9EAA8B32D94A}" type="parTrans" cxnId="{01EB5214-113C-4D54-B999-D0CC7EF544AE}">
      <dgm:prSet/>
      <dgm:spPr/>
      <dgm:t>
        <a:bodyPr/>
        <a:lstStyle/>
        <a:p>
          <a:endParaRPr lang="en-US"/>
        </a:p>
      </dgm:t>
    </dgm:pt>
    <dgm:pt modelId="{F13B12CD-2A3B-4B3A-AD71-3EF3FD8BF399}" type="sibTrans" cxnId="{01EB5214-113C-4D54-B999-D0CC7EF544AE}">
      <dgm:prSet/>
      <dgm:spPr/>
      <dgm:t>
        <a:bodyPr/>
        <a:lstStyle/>
        <a:p>
          <a:endParaRPr lang="en-US"/>
        </a:p>
      </dgm:t>
    </dgm:pt>
    <dgm:pt modelId="{B8032E35-605F-4B18-9171-1A8F9EA0E436}">
      <dgm:prSet/>
      <dgm:spPr/>
      <dgm:t>
        <a:bodyPr/>
        <a:lstStyle/>
        <a:p>
          <a:pPr>
            <a:lnSpc>
              <a:spcPct val="100000"/>
            </a:lnSpc>
          </a:pPr>
          <a:r>
            <a:rPr lang="en-US" b="1"/>
            <a:t>Implications:</a:t>
          </a:r>
          <a:endParaRPr lang="en-US"/>
        </a:p>
      </dgm:t>
    </dgm:pt>
    <dgm:pt modelId="{18F4D596-9A0D-47C6-9D8D-C863B99FE833}" type="parTrans" cxnId="{39CB769E-3099-4B2F-9865-EDDBC1AA9423}">
      <dgm:prSet/>
      <dgm:spPr/>
      <dgm:t>
        <a:bodyPr/>
        <a:lstStyle/>
        <a:p>
          <a:endParaRPr lang="en-US"/>
        </a:p>
      </dgm:t>
    </dgm:pt>
    <dgm:pt modelId="{2EB45567-9D6C-420C-8846-3B20CDA5D65C}" type="sibTrans" cxnId="{39CB769E-3099-4B2F-9865-EDDBC1AA9423}">
      <dgm:prSet/>
      <dgm:spPr/>
      <dgm:t>
        <a:bodyPr/>
        <a:lstStyle/>
        <a:p>
          <a:endParaRPr lang="en-US"/>
        </a:p>
      </dgm:t>
    </dgm:pt>
    <dgm:pt modelId="{2E0A4EF4-A3DE-46A5-9C42-38A8E669D507}">
      <dgm:prSet/>
      <dgm:spPr/>
      <dgm:t>
        <a:bodyPr/>
        <a:lstStyle/>
        <a:p>
          <a:pPr>
            <a:lnSpc>
              <a:spcPct val="100000"/>
            </a:lnSpc>
          </a:pPr>
          <a:r>
            <a:rPr lang="en-US"/>
            <a:t>Grid operators can </a:t>
          </a:r>
          <a:r>
            <a:rPr lang="en-US" b="1"/>
            <a:t>schedule maintenance during predicted low-demand hours</a:t>
          </a:r>
          <a:r>
            <a:rPr lang="en-US"/>
            <a:t>.</a:t>
          </a:r>
        </a:p>
      </dgm:t>
    </dgm:pt>
    <dgm:pt modelId="{431DF796-EA78-4D67-9C59-9249DBCA6C44}" type="parTrans" cxnId="{134BFE83-6355-4038-9F61-B5CB59D9F25B}">
      <dgm:prSet/>
      <dgm:spPr/>
      <dgm:t>
        <a:bodyPr/>
        <a:lstStyle/>
        <a:p>
          <a:endParaRPr lang="en-US"/>
        </a:p>
      </dgm:t>
    </dgm:pt>
    <dgm:pt modelId="{F0A2846F-9FD5-4F60-B018-B72614EB27D4}" type="sibTrans" cxnId="{134BFE83-6355-4038-9F61-B5CB59D9F25B}">
      <dgm:prSet/>
      <dgm:spPr/>
      <dgm:t>
        <a:bodyPr/>
        <a:lstStyle/>
        <a:p>
          <a:endParaRPr lang="en-US"/>
        </a:p>
      </dgm:t>
    </dgm:pt>
    <dgm:pt modelId="{367ED041-8741-487D-B85F-7F4335679E2C}">
      <dgm:prSet/>
      <dgm:spPr/>
      <dgm:t>
        <a:bodyPr/>
        <a:lstStyle/>
        <a:p>
          <a:pPr>
            <a:lnSpc>
              <a:spcPct val="100000"/>
            </a:lnSpc>
          </a:pPr>
          <a:r>
            <a:rPr lang="en-US"/>
            <a:t>Energy suppliers can </a:t>
          </a:r>
          <a:r>
            <a:rPr lang="en-US" b="1"/>
            <a:t>align generation and storage with peak cycles</a:t>
          </a:r>
          <a:r>
            <a:rPr lang="en-US"/>
            <a:t> to minimize costs.</a:t>
          </a:r>
        </a:p>
      </dgm:t>
    </dgm:pt>
    <dgm:pt modelId="{B87DCB9F-855F-4ADB-9321-21FB00BC6ED3}" type="parTrans" cxnId="{8C249E11-6DA0-4959-B731-B9A22076933B}">
      <dgm:prSet/>
      <dgm:spPr/>
      <dgm:t>
        <a:bodyPr/>
        <a:lstStyle/>
        <a:p>
          <a:endParaRPr lang="en-US"/>
        </a:p>
      </dgm:t>
    </dgm:pt>
    <dgm:pt modelId="{E1A974E6-2282-4E53-90E4-DDEE370BC41B}" type="sibTrans" cxnId="{8C249E11-6DA0-4959-B731-B9A22076933B}">
      <dgm:prSet/>
      <dgm:spPr/>
      <dgm:t>
        <a:bodyPr/>
        <a:lstStyle/>
        <a:p>
          <a:endParaRPr lang="en-US"/>
        </a:p>
      </dgm:t>
    </dgm:pt>
    <dgm:pt modelId="{D963BC70-E905-4588-A989-1B46D8CC2F90}" type="pres">
      <dgm:prSet presAssocID="{534AE3A0-2041-42A6-9700-F9D69394E97B}" presName="root" presStyleCnt="0">
        <dgm:presLayoutVars>
          <dgm:dir/>
          <dgm:resizeHandles val="exact"/>
        </dgm:presLayoutVars>
      </dgm:prSet>
      <dgm:spPr/>
    </dgm:pt>
    <dgm:pt modelId="{043258A3-69EC-4FD3-9914-6C764415AA5E}" type="pres">
      <dgm:prSet presAssocID="{C0C19FAF-1740-4B89-BA41-69C702422E8D}" presName="compNode" presStyleCnt="0"/>
      <dgm:spPr/>
    </dgm:pt>
    <dgm:pt modelId="{57D66C5A-ED7B-484E-83C0-B7C05C28BE40}" type="pres">
      <dgm:prSet presAssocID="{C0C19FAF-1740-4B89-BA41-69C702422E8D}" presName="bgRect" presStyleLbl="bgShp" presStyleIdx="0" presStyleCnt="7"/>
      <dgm:spPr/>
    </dgm:pt>
    <dgm:pt modelId="{C47AC00D-79E9-4870-8FB6-9687CADD29AA}" type="pres">
      <dgm:prSet presAssocID="{C0C19FAF-1740-4B89-BA41-69C702422E8D}"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ey"/>
        </a:ext>
      </dgm:extLst>
    </dgm:pt>
    <dgm:pt modelId="{0316BB10-248C-4DF3-AFDD-EE14206288CF}" type="pres">
      <dgm:prSet presAssocID="{C0C19FAF-1740-4B89-BA41-69C702422E8D}" presName="spaceRect" presStyleCnt="0"/>
      <dgm:spPr/>
    </dgm:pt>
    <dgm:pt modelId="{D61D0B5A-C2F9-4A3E-B8E3-3B10C1753937}" type="pres">
      <dgm:prSet presAssocID="{C0C19FAF-1740-4B89-BA41-69C702422E8D}" presName="parTx" presStyleLbl="revTx" presStyleIdx="0" presStyleCnt="7">
        <dgm:presLayoutVars>
          <dgm:chMax val="0"/>
          <dgm:chPref val="0"/>
        </dgm:presLayoutVars>
      </dgm:prSet>
      <dgm:spPr/>
    </dgm:pt>
    <dgm:pt modelId="{0466A3BB-529A-4E74-8FEA-942056F95714}" type="pres">
      <dgm:prSet presAssocID="{C677D5B7-A18A-4FE7-AE41-F886BA7E5887}" presName="sibTrans" presStyleCnt="0"/>
      <dgm:spPr/>
    </dgm:pt>
    <dgm:pt modelId="{2CEE60FD-C85B-456E-8A80-A323D4B6EFE3}" type="pres">
      <dgm:prSet presAssocID="{DFEBBEED-A64F-48BB-BF36-CE3CBE4B1C6D}" presName="compNode" presStyleCnt="0"/>
      <dgm:spPr/>
    </dgm:pt>
    <dgm:pt modelId="{5D943581-7D6D-48CC-86DC-350A8BE5E535}" type="pres">
      <dgm:prSet presAssocID="{DFEBBEED-A64F-48BB-BF36-CE3CBE4B1C6D}" presName="bgRect" presStyleLbl="bgShp" presStyleIdx="1" presStyleCnt="7"/>
      <dgm:spPr/>
    </dgm:pt>
    <dgm:pt modelId="{379A0996-36E1-49F2-9B1C-34038EF4D153}" type="pres">
      <dgm:prSet presAssocID="{DFEBBEED-A64F-48BB-BF36-CE3CBE4B1C6D}"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rrow Circle"/>
        </a:ext>
      </dgm:extLst>
    </dgm:pt>
    <dgm:pt modelId="{190143E5-D0C9-453F-9C74-69945AD91727}" type="pres">
      <dgm:prSet presAssocID="{DFEBBEED-A64F-48BB-BF36-CE3CBE4B1C6D}" presName="spaceRect" presStyleCnt="0"/>
      <dgm:spPr/>
    </dgm:pt>
    <dgm:pt modelId="{3F9A1E95-77C9-47A3-9B37-D1A0C52977BF}" type="pres">
      <dgm:prSet presAssocID="{DFEBBEED-A64F-48BB-BF36-CE3CBE4B1C6D}" presName="parTx" presStyleLbl="revTx" presStyleIdx="1" presStyleCnt="7">
        <dgm:presLayoutVars>
          <dgm:chMax val="0"/>
          <dgm:chPref val="0"/>
        </dgm:presLayoutVars>
      </dgm:prSet>
      <dgm:spPr/>
    </dgm:pt>
    <dgm:pt modelId="{38F3CEE4-9501-444E-9AB9-4A9B9ECF32F7}" type="pres">
      <dgm:prSet presAssocID="{457C7775-38EA-4488-A2A4-DDF6FE59DAAE}" presName="sibTrans" presStyleCnt="0"/>
      <dgm:spPr/>
    </dgm:pt>
    <dgm:pt modelId="{86CB2AC1-2694-4DC0-BE84-623FB99E79C4}" type="pres">
      <dgm:prSet presAssocID="{4155DC74-2CDC-48B1-BF2C-E28713F660E0}" presName="compNode" presStyleCnt="0"/>
      <dgm:spPr/>
    </dgm:pt>
    <dgm:pt modelId="{64E5A540-1B4F-4839-85BF-5CA9E33D6614}" type="pres">
      <dgm:prSet presAssocID="{4155DC74-2CDC-48B1-BF2C-E28713F660E0}" presName="bgRect" presStyleLbl="bgShp" presStyleIdx="2" presStyleCnt="7"/>
      <dgm:spPr/>
    </dgm:pt>
    <dgm:pt modelId="{9B5B80BC-81F3-49E9-8D42-B41D62A513B8}" type="pres">
      <dgm:prSet presAssocID="{4155DC74-2CDC-48B1-BF2C-E28713F660E0}"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nset scene"/>
        </a:ext>
      </dgm:extLst>
    </dgm:pt>
    <dgm:pt modelId="{7ABBAA89-EB8A-433F-B24B-D753C115F959}" type="pres">
      <dgm:prSet presAssocID="{4155DC74-2CDC-48B1-BF2C-E28713F660E0}" presName="spaceRect" presStyleCnt="0"/>
      <dgm:spPr/>
    </dgm:pt>
    <dgm:pt modelId="{C7EA5A2B-5DF4-4AC4-A7DF-83815FB9D76F}" type="pres">
      <dgm:prSet presAssocID="{4155DC74-2CDC-48B1-BF2C-E28713F660E0}" presName="parTx" presStyleLbl="revTx" presStyleIdx="2" presStyleCnt="7">
        <dgm:presLayoutVars>
          <dgm:chMax val="0"/>
          <dgm:chPref val="0"/>
        </dgm:presLayoutVars>
      </dgm:prSet>
      <dgm:spPr/>
    </dgm:pt>
    <dgm:pt modelId="{4C07298C-2807-4350-A9F4-A09878F611C5}" type="pres">
      <dgm:prSet presAssocID="{E720AE08-BD31-483C-999D-84BBB8C229A4}" presName="sibTrans" presStyleCnt="0"/>
      <dgm:spPr/>
    </dgm:pt>
    <dgm:pt modelId="{5AF33F2F-B4BF-43EF-A59B-96C8B8A68280}" type="pres">
      <dgm:prSet presAssocID="{3856931B-E3FD-4DE4-B3F6-B104DBAC133E}" presName="compNode" presStyleCnt="0"/>
      <dgm:spPr/>
    </dgm:pt>
    <dgm:pt modelId="{E89CD2C6-6C57-4240-A833-F5FE4433D653}" type="pres">
      <dgm:prSet presAssocID="{3856931B-E3FD-4DE4-B3F6-B104DBAC133E}" presName="bgRect" presStyleLbl="bgShp" presStyleIdx="3" presStyleCnt="7" custLinFactNeighborX="-1145" custLinFactNeighborY="-30922"/>
      <dgm:spPr/>
    </dgm:pt>
    <dgm:pt modelId="{E135B57C-C1CA-4EDC-A6FC-E4CD09ECC46A}" type="pres">
      <dgm:prSet presAssocID="{3856931B-E3FD-4DE4-B3F6-B104DBAC133E}" presName="iconRect" presStyleLbl="node1" presStyleIdx="3" presStyleCnt="7" custLinFactNeighborX="-5438" custLinFactNeighborY="-3701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7FF30E8F-C7D9-411E-B8DD-3D2AEF54AE2C}" type="pres">
      <dgm:prSet presAssocID="{3856931B-E3FD-4DE4-B3F6-B104DBAC133E}" presName="spaceRect" presStyleCnt="0"/>
      <dgm:spPr/>
    </dgm:pt>
    <dgm:pt modelId="{D12A4A84-2A39-44C7-AE7B-EC1BED9F3BD2}" type="pres">
      <dgm:prSet presAssocID="{3856931B-E3FD-4DE4-B3F6-B104DBAC133E}" presName="parTx" presStyleLbl="revTx" presStyleIdx="3" presStyleCnt="7" custLinFactNeighborX="179" custLinFactNeighborY="-25424">
        <dgm:presLayoutVars>
          <dgm:chMax val="0"/>
          <dgm:chPref val="0"/>
        </dgm:presLayoutVars>
      </dgm:prSet>
      <dgm:spPr/>
    </dgm:pt>
    <dgm:pt modelId="{DF091A2E-2ECE-425A-98CC-0FA84E132489}" type="pres">
      <dgm:prSet presAssocID="{F13B12CD-2A3B-4B3A-AD71-3EF3FD8BF399}" presName="sibTrans" presStyleCnt="0"/>
      <dgm:spPr/>
    </dgm:pt>
    <dgm:pt modelId="{A3ECAECF-A41B-4849-8282-F9F645F1C63F}" type="pres">
      <dgm:prSet presAssocID="{B8032E35-605F-4B18-9171-1A8F9EA0E436}" presName="compNode" presStyleCnt="0"/>
      <dgm:spPr/>
    </dgm:pt>
    <dgm:pt modelId="{F74CD15B-DF5A-4535-90C4-5768B4EB9FE8}" type="pres">
      <dgm:prSet presAssocID="{B8032E35-605F-4B18-9171-1A8F9EA0E436}" presName="bgRect" presStyleLbl="bgShp" presStyleIdx="4" presStyleCnt="7"/>
      <dgm:spPr/>
    </dgm:pt>
    <dgm:pt modelId="{7116FA9E-18F5-46D1-9C8F-846BE15DF268}" type="pres">
      <dgm:prSet presAssocID="{B8032E35-605F-4B18-9171-1A8F9EA0E436}"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0AC41356-CD77-41FE-B09E-D06A31155CC4}" type="pres">
      <dgm:prSet presAssocID="{B8032E35-605F-4B18-9171-1A8F9EA0E436}" presName="spaceRect" presStyleCnt="0"/>
      <dgm:spPr/>
    </dgm:pt>
    <dgm:pt modelId="{62FE2BE9-6DC2-4025-824E-5623702BEAAB}" type="pres">
      <dgm:prSet presAssocID="{B8032E35-605F-4B18-9171-1A8F9EA0E436}" presName="parTx" presStyleLbl="revTx" presStyleIdx="4" presStyleCnt="7">
        <dgm:presLayoutVars>
          <dgm:chMax val="0"/>
          <dgm:chPref val="0"/>
        </dgm:presLayoutVars>
      </dgm:prSet>
      <dgm:spPr/>
    </dgm:pt>
    <dgm:pt modelId="{F96FF15C-43D7-4D11-B141-29342EDC92C5}" type="pres">
      <dgm:prSet presAssocID="{2EB45567-9D6C-420C-8846-3B20CDA5D65C}" presName="sibTrans" presStyleCnt="0"/>
      <dgm:spPr/>
    </dgm:pt>
    <dgm:pt modelId="{CE474824-CCFB-4E1F-94A1-00B33F941E50}" type="pres">
      <dgm:prSet presAssocID="{2E0A4EF4-A3DE-46A5-9C42-38A8E669D507}" presName="compNode" presStyleCnt="0"/>
      <dgm:spPr/>
    </dgm:pt>
    <dgm:pt modelId="{A706A199-870C-471D-9F58-7F3C6D0D5CE8}" type="pres">
      <dgm:prSet presAssocID="{2E0A4EF4-A3DE-46A5-9C42-38A8E669D507}" presName="bgRect" presStyleLbl="bgShp" presStyleIdx="5" presStyleCnt="7"/>
      <dgm:spPr/>
    </dgm:pt>
    <dgm:pt modelId="{5FE97043-9E92-4506-BD56-D6A79599D33C}" type="pres">
      <dgm:prSet presAssocID="{2E0A4EF4-A3DE-46A5-9C42-38A8E669D507}"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Electric Car"/>
        </a:ext>
      </dgm:extLst>
    </dgm:pt>
    <dgm:pt modelId="{EE652FD8-7EDF-4726-9FC0-B7E2F7992F6A}" type="pres">
      <dgm:prSet presAssocID="{2E0A4EF4-A3DE-46A5-9C42-38A8E669D507}" presName="spaceRect" presStyleCnt="0"/>
      <dgm:spPr/>
    </dgm:pt>
    <dgm:pt modelId="{C1F73377-EA56-496B-9E81-49C309D736D6}" type="pres">
      <dgm:prSet presAssocID="{2E0A4EF4-A3DE-46A5-9C42-38A8E669D507}" presName="parTx" presStyleLbl="revTx" presStyleIdx="5" presStyleCnt="7">
        <dgm:presLayoutVars>
          <dgm:chMax val="0"/>
          <dgm:chPref val="0"/>
        </dgm:presLayoutVars>
      </dgm:prSet>
      <dgm:spPr/>
    </dgm:pt>
    <dgm:pt modelId="{B96A76A8-B978-4464-83A7-41DDA7D2E437}" type="pres">
      <dgm:prSet presAssocID="{F0A2846F-9FD5-4F60-B018-B72614EB27D4}" presName="sibTrans" presStyleCnt="0"/>
      <dgm:spPr/>
    </dgm:pt>
    <dgm:pt modelId="{4B311971-F8EC-4E8D-AF46-DE320CB89C43}" type="pres">
      <dgm:prSet presAssocID="{367ED041-8741-487D-B85F-7F4335679E2C}" presName="compNode" presStyleCnt="0"/>
      <dgm:spPr/>
    </dgm:pt>
    <dgm:pt modelId="{7D797E91-F622-4D07-9B9C-E6171D27C99B}" type="pres">
      <dgm:prSet presAssocID="{367ED041-8741-487D-B85F-7F4335679E2C}" presName="bgRect" presStyleLbl="bgShp" presStyleIdx="6" presStyleCnt="7"/>
      <dgm:spPr/>
    </dgm:pt>
    <dgm:pt modelId="{4940F978-8BD2-4F0D-A1E8-35F7E57BD078}" type="pres">
      <dgm:prSet presAssocID="{367ED041-8741-487D-B85F-7F4335679E2C}"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Windmill"/>
        </a:ext>
      </dgm:extLst>
    </dgm:pt>
    <dgm:pt modelId="{500AA72F-354C-40AE-B7FB-0BF4483AE8DE}" type="pres">
      <dgm:prSet presAssocID="{367ED041-8741-487D-B85F-7F4335679E2C}" presName="spaceRect" presStyleCnt="0"/>
      <dgm:spPr/>
    </dgm:pt>
    <dgm:pt modelId="{7626CB33-822E-4136-ADAA-5CD135C49578}" type="pres">
      <dgm:prSet presAssocID="{367ED041-8741-487D-B85F-7F4335679E2C}" presName="parTx" presStyleLbl="revTx" presStyleIdx="6" presStyleCnt="7">
        <dgm:presLayoutVars>
          <dgm:chMax val="0"/>
          <dgm:chPref val="0"/>
        </dgm:presLayoutVars>
      </dgm:prSet>
      <dgm:spPr/>
    </dgm:pt>
  </dgm:ptLst>
  <dgm:cxnLst>
    <dgm:cxn modelId="{8C249E11-6DA0-4959-B731-B9A22076933B}" srcId="{534AE3A0-2041-42A6-9700-F9D69394E97B}" destId="{367ED041-8741-487D-B85F-7F4335679E2C}" srcOrd="6" destOrd="0" parTransId="{B87DCB9F-855F-4ADB-9321-21FB00BC6ED3}" sibTransId="{E1A974E6-2282-4E53-90E4-DDEE370BC41B}"/>
    <dgm:cxn modelId="{01EB5214-113C-4D54-B999-D0CC7EF544AE}" srcId="{534AE3A0-2041-42A6-9700-F9D69394E97B}" destId="{3856931B-E3FD-4DE4-B3F6-B104DBAC133E}" srcOrd="3" destOrd="0" parTransId="{EE543073-47EA-411A-92BE-9EAA8B32D94A}" sibTransId="{F13B12CD-2A3B-4B3A-AD71-3EF3FD8BF399}"/>
    <dgm:cxn modelId="{81C6182D-1D5B-47A1-97BB-B17222F37E00}" srcId="{534AE3A0-2041-42A6-9700-F9D69394E97B}" destId="{DFEBBEED-A64F-48BB-BF36-CE3CBE4B1C6D}" srcOrd="1" destOrd="0" parTransId="{713F781D-94AE-4387-9586-10BB5A8A3160}" sibTransId="{457C7775-38EA-4488-A2A4-DDF6FE59DAAE}"/>
    <dgm:cxn modelId="{31F50E5F-16A5-41FE-AD22-A4654FB5ABB4}" type="presOf" srcId="{B8032E35-605F-4B18-9171-1A8F9EA0E436}" destId="{62FE2BE9-6DC2-4025-824E-5623702BEAAB}" srcOrd="0" destOrd="0" presId="urn:microsoft.com/office/officeart/2018/2/layout/IconVerticalSolidList"/>
    <dgm:cxn modelId="{02C8DB45-6DE5-4E6E-AEB4-4FD0DF63852E}" type="presOf" srcId="{367ED041-8741-487D-B85F-7F4335679E2C}" destId="{7626CB33-822E-4136-ADAA-5CD135C49578}" srcOrd="0" destOrd="0" presId="urn:microsoft.com/office/officeart/2018/2/layout/IconVerticalSolidList"/>
    <dgm:cxn modelId="{4F0D8D4B-5986-46FF-B682-B9DB0780490C}" type="presOf" srcId="{4155DC74-2CDC-48B1-BF2C-E28713F660E0}" destId="{C7EA5A2B-5DF4-4AC4-A7DF-83815FB9D76F}" srcOrd="0" destOrd="0" presId="urn:microsoft.com/office/officeart/2018/2/layout/IconVerticalSolidList"/>
    <dgm:cxn modelId="{FAB2914F-77BC-4E6A-9DCD-B2FBEFBA561C}" type="presOf" srcId="{C0C19FAF-1740-4B89-BA41-69C702422E8D}" destId="{D61D0B5A-C2F9-4A3E-B8E3-3B10C1753937}" srcOrd="0" destOrd="0" presId="urn:microsoft.com/office/officeart/2018/2/layout/IconVerticalSolidList"/>
    <dgm:cxn modelId="{65008875-24B7-461A-AF23-0BA4AEBB7302}" type="presOf" srcId="{3856931B-E3FD-4DE4-B3F6-B104DBAC133E}" destId="{D12A4A84-2A39-44C7-AE7B-EC1BED9F3BD2}" srcOrd="0" destOrd="0" presId="urn:microsoft.com/office/officeart/2018/2/layout/IconVerticalSolidList"/>
    <dgm:cxn modelId="{13263F77-8463-43E0-AFA6-1684913764BE}" srcId="{534AE3A0-2041-42A6-9700-F9D69394E97B}" destId="{4155DC74-2CDC-48B1-BF2C-E28713F660E0}" srcOrd="2" destOrd="0" parTransId="{F3ED1C79-99FA-4208-974F-6DBB5E14830E}" sibTransId="{E720AE08-BD31-483C-999D-84BBB8C229A4}"/>
    <dgm:cxn modelId="{D93F6F81-B9D0-4551-A079-26BD43CBFBA6}" type="presOf" srcId="{2E0A4EF4-A3DE-46A5-9C42-38A8E669D507}" destId="{C1F73377-EA56-496B-9E81-49C309D736D6}" srcOrd="0" destOrd="0" presId="urn:microsoft.com/office/officeart/2018/2/layout/IconVerticalSolidList"/>
    <dgm:cxn modelId="{134BFE83-6355-4038-9F61-B5CB59D9F25B}" srcId="{534AE3A0-2041-42A6-9700-F9D69394E97B}" destId="{2E0A4EF4-A3DE-46A5-9C42-38A8E669D507}" srcOrd="5" destOrd="0" parTransId="{431DF796-EA78-4D67-9C59-9249DBCA6C44}" sibTransId="{F0A2846F-9FD5-4F60-B018-B72614EB27D4}"/>
    <dgm:cxn modelId="{C2BD8092-5F0F-475A-8BBB-1FEE500F9F61}" srcId="{534AE3A0-2041-42A6-9700-F9D69394E97B}" destId="{C0C19FAF-1740-4B89-BA41-69C702422E8D}" srcOrd="0" destOrd="0" parTransId="{FD11AC5E-A6FC-44A6-811C-C0BED6184627}" sibTransId="{C677D5B7-A18A-4FE7-AE41-F886BA7E5887}"/>
    <dgm:cxn modelId="{39CB769E-3099-4B2F-9865-EDDBC1AA9423}" srcId="{534AE3A0-2041-42A6-9700-F9D69394E97B}" destId="{B8032E35-605F-4B18-9171-1A8F9EA0E436}" srcOrd="4" destOrd="0" parTransId="{18F4D596-9A0D-47C6-9D8D-C863B99FE833}" sibTransId="{2EB45567-9D6C-420C-8846-3B20CDA5D65C}"/>
    <dgm:cxn modelId="{59BD7DA3-50DC-4036-83F4-232428E63772}" type="presOf" srcId="{534AE3A0-2041-42A6-9700-F9D69394E97B}" destId="{D963BC70-E905-4588-A989-1B46D8CC2F90}" srcOrd="0" destOrd="0" presId="urn:microsoft.com/office/officeart/2018/2/layout/IconVerticalSolidList"/>
    <dgm:cxn modelId="{CCB7EEE0-6E66-4013-8394-1D997000B362}" type="presOf" srcId="{DFEBBEED-A64F-48BB-BF36-CE3CBE4B1C6D}" destId="{3F9A1E95-77C9-47A3-9B37-D1A0C52977BF}" srcOrd="0" destOrd="0" presId="urn:microsoft.com/office/officeart/2018/2/layout/IconVerticalSolidList"/>
    <dgm:cxn modelId="{739F8D4E-6692-488A-95F2-1E8A46B3D2E4}" type="presParOf" srcId="{D963BC70-E905-4588-A989-1B46D8CC2F90}" destId="{043258A3-69EC-4FD3-9914-6C764415AA5E}" srcOrd="0" destOrd="0" presId="urn:microsoft.com/office/officeart/2018/2/layout/IconVerticalSolidList"/>
    <dgm:cxn modelId="{5BBBD25C-CA07-4EAC-B3B6-63F838B157CF}" type="presParOf" srcId="{043258A3-69EC-4FD3-9914-6C764415AA5E}" destId="{57D66C5A-ED7B-484E-83C0-B7C05C28BE40}" srcOrd="0" destOrd="0" presId="urn:microsoft.com/office/officeart/2018/2/layout/IconVerticalSolidList"/>
    <dgm:cxn modelId="{28261DAC-37E3-40BD-9756-7CE1968D99B9}" type="presParOf" srcId="{043258A3-69EC-4FD3-9914-6C764415AA5E}" destId="{C47AC00D-79E9-4870-8FB6-9687CADD29AA}" srcOrd="1" destOrd="0" presId="urn:microsoft.com/office/officeart/2018/2/layout/IconVerticalSolidList"/>
    <dgm:cxn modelId="{AA70BD05-1DC7-467B-B1CA-268034873508}" type="presParOf" srcId="{043258A3-69EC-4FD3-9914-6C764415AA5E}" destId="{0316BB10-248C-4DF3-AFDD-EE14206288CF}" srcOrd="2" destOrd="0" presId="urn:microsoft.com/office/officeart/2018/2/layout/IconVerticalSolidList"/>
    <dgm:cxn modelId="{52A71121-BCE8-4EFE-809A-13C2E4EF3F7B}" type="presParOf" srcId="{043258A3-69EC-4FD3-9914-6C764415AA5E}" destId="{D61D0B5A-C2F9-4A3E-B8E3-3B10C1753937}" srcOrd="3" destOrd="0" presId="urn:microsoft.com/office/officeart/2018/2/layout/IconVerticalSolidList"/>
    <dgm:cxn modelId="{BE31285B-55FE-4716-A16D-814AF82B9256}" type="presParOf" srcId="{D963BC70-E905-4588-A989-1B46D8CC2F90}" destId="{0466A3BB-529A-4E74-8FEA-942056F95714}" srcOrd="1" destOrd="0" presId="urn:microsoft.com/office/officeart/2018/2/layout/IconVerticalSolidList"/>
    <dgm:cxn modelId="{3DA6FEBE-215E-4E57-8BF5-AA5DCB6C44B3}" type="presParOf" srcId="{D963BC70-E905-4588-A989-1B46D8CC2F90}" destId="{2CEE60FD-C85B-456E-8A80-A323D4B6EFE3}" srcOrd="2" destOrd="0" presId="urn:microsoft.com/office/officeart/2018/2/layout/IconVerticalSolidList"/>
    <dgm:cxn modelId="{93DE3FB4-06B5-456C-98F4-BA85C3D65692}" type="presParOf" srcId="{2CEE60FD-C85B-456E-8A80-A323D4B6EFE3}" destId="{5D943581-7D6D-48CC-86DC-350A8BE5E535}" srcOrd="0" destOrd="0" presId="urn:microsoft.com/office/officeart/2018/2/layout/IconVerticalSolidList"/>
    <dgm:cxn modelId="{481F6D90-AE22-48CE-AE45-BB572AD419EF}" type="presParOf" srcId="{2CEE60FD-C85B-456E-8A80-A323D4B6EFE3}" destId="{379A0996-36E1-49F2-9B1C-34038EF4D153}" srcOrd="1" destOrd="0" presId="urn:microsoft.com/office/officeart/2018/2/layout/IconVerticalSolidList"/>
    <dgm:cxn modelId="{58987725-A6A7-4A8E-945B-3AA12FA9DE0E}" type="presParOf" srcId="{2CEE60FD-C85B-456E-8A80-A323D4B6EFE3}" destId="{190143E5-D0C9-453F-9C74-69945AD91727}" srcOrd="2" destOrd="0" presId="urn:microsoft.com/office/officeart/2018/2/layout/IconVerticalSolidList"/>
    <dgm:cxn modelId="{29680FDC-6379-461C-916C-7AAD076F0009}" type="presParOf" srcId="{2CEE60FD-C85B-456E-8A80-A323D4B6EFE3}" destId="{3F9A1E95-77C9-47A3-9B37-D1A0C52977BF}" srcOrd="3" destOrd="0" presId="urn:microsoft.com/office/officeart/2018/2/layout/IconVerticalSolidList"/>
    <dgm:cxn modelId="{57B9DEE9-A939-4E0B-B223-E8F547D8BF41}" type="presParOf" srcId="{D963BC70-E905-4588-A989-1B46D8CC2F90}" destId="{38F3CEE4-9501-444E-9AB9-4A9B9ECF32F7}" srcOrd="3" destOrd="0" presId="urn:microsoft.com/office/officeart/2018/2/layout/IconVerticalSolidList"/>
    <dgm:cxn modelId="{99F0D279-0ACB-4299-AB36-0AEADA22DC45}" type="presParOf" srcId="{D963BC70-E905-4588-A989-1B46D8CC2F90}" destId="{86CB2AC1-2694-4DC0-BE84-623FB99E79C4}" srcOrd="4" destOrd="0" presId="urn:microsoft.com/office/officeart/2018/2/layout/IconVerticalSolidList"/>
    <dgm:cxn modelId="{74EEF1F5-DE1D-4F3C-9E99-C5CC33ECD531}" type="presParOf" srcId="{86CB2AC1-2694-4DC0-BE84-623FB99E79C4}" destId="{64E5A540-1B4F-4839-85BF-5CA9E33D6614}" srcOrd="0" destOrd="0" presId="urn:microsoft.com/office/officeart/2018/2/layout/IconVerticalSolidList"/>
    <dgm:cxn modelId="{05244AE0-F0FB-403C-AD1E-A572B11CEC80}" type="presParOf" srcId="{86CB2AC1-2694-4DC0-BE84-623FB99E79C4}" destId="{9B5B80BC-81F3-49E9-8D42-B41D62A513B8}" srcOrd="1" destOrd="0" presId="urn:microsoft.com/office/officeart/2018/2/layout/IconVerticalSolidList"/>
    <dgm:cxn modelId="{1A45DAF0-E72C-4E8F-BFEB-A28FC2114972}" type="presParOf" srcId="{86CB2AC1-2694-4DC0-BE84-623FB99E79C4}" destId="{7ABBAA89-EB8A-433F-B24B-D753C115F959}" srcOrd="2" destOrd="0" presId="urn:microsoft.com/office/officeart/2018/2/layout/IconVerticalSolidList"/>
    <dgm:cxn modelId="{7616350B-BDB3-4FF2-9FBD-8AD7F636AF93}" type="presParOf" srcId="{86CB2AC1-2694-4DC0-BE84-623FB99E79C4}" destId="{C7EA5A2B-5DF4-4AC4-A7DF-83815FB9D76F}" srcOrd="3" destOrd="0" presId="urn:microsoft.com/office/officeart/2018/2/layout/IconVerticalSolidList"/>
    <dgm:cxn modelId="{FB6216B9-CBCE-4294-9520-A9F0063289AC}" type="presParOf" srcId="{D963BC70-E905-4588-A989-1B46D8CC2F90}" destId="{4C07298C-2807-4350-A9F4-A09878F611C5}" srcOrd="5" destOrd="0" presId="urn:microsoft.com/office/officeart/2018/2/layout/IconVerticalSolidList"/>
    <dgm:cxn modelId="{C507C7D1-C65C-4383-9B33-9211BB6BF5C4}" type="presParOf" srcId="{D963BC70-E905-4588-A989-1B46D8CC2F90}" destId="{5AF33F2F-B4BF-43EF-A59B-96C8B8A68280}" srcOrd="6" destOrd="0" presId="urn:microsoft.com/office/officeart/2018/2/layout/IconVerticalSolidList"/>
    <dgm:cxn modelId="{06CDD110-9885-48C4-9A55-925032B35AB8}" type="presParOf" srcId="{5AF33F2F-B4BF-43EF-A59B-96C8B8A68280}" destId="{E89CD2C6-6C57-4240-A833-F5FE4433D653}" srcOrd="0" destOrd="0" presId="urn:microsoft.com/office/officeart/2018/2/layout/IconVerticalSolidList"/>
    <dgm:cxn modelId="{CFAD50D7-A94D-44F9-9C96-304EF15A5432}" type="presParOf" srcId="{5AF33F2F-B4BF-43EF-A59B-96C8B8A68280}" destId="{E135B57C-C1CA-4EDC-A6FC-E4CD09ECC46A}" srcOrd="1" destOrd="0" presId="urn:microsoft.com/office/officeart/2018/2/layout/IconVerticalSolidList"/>
    <dgm:cxn modelId="{7FC11797-766C-479B-AED8-7A90921ECE7F}" type="presParOf" srcId="{5AF33F2F-B4BF-43EF-A59B-96C8B8A68280}" destId="{7FF30E8F-C7D9-411E-B8DD-3D2AEF54AE2C}" srcOrd="2" destOrd="0" presId="urn:microsoft.com/office/officeart/2018/2/layout/IconVerticalSolidList"/>
    <dgm:cxn modelId="{C92262DD-54D2-4DDE-BE5D-8E398D031B46}" type="presParOf" srcId="{5AF33F2F-B4BF-43EF-A59B-96C8B8A68280}" destId="{D12A4A84-2A39-44C7-AE7B-EC1BED9F3BD2}" srcOrd="3" destOrd="0" presId="urn:microsoft.com/office/officeart/2018/2/layout/IconVerticalSolidList"/>
    <dgm:cxn modelId="{9064FB91-592F-40C0-BCE5-2D8785E679DB}" type="presParOf" srcId="{D963BC70-E905-4588-A989-1B46D8CC2F90}" destId="{DF091A2E-2ECE-425A-98CC-0FA84E132489}" srcOrd="7" destOrd="0" presId="urn:microsoft.com/office/officeart/2018/2/layout/IconVerticalSolidList"/>
    <dgm:cxn modelId="{25AA5CDC-95A9-49D5-AB02-0EC663DA521E}" type="presParOf" srcId="{D963BC70-E905-4588-A989-1B46D8CC2F90}" destId="{A3ECAECF-A41B-4849-8282-F9F645F1C63F}" srcOrd="8" destOrd="0" presId="urn:microsoft.com/office/officeart/2018/2/layout/IconVerticalSolidList"/>
    <dgm:cxn modelId="{750E748C-776F-4D9A-8A6E-3D19E566481E}" type="presParOf" srcId="{A3ECAECF-A41B-4849-8282-F9F645F1C63F}" destId="{F74CD15B-DF5A-4535-90C4-5768B4EB9FE8}" srcOrd="0" destOrd="0" presId="urn:microsoft.com/office/officeart/2018/2/layout/IconVerticalSolidList"/>
    <dgm:cxn modelId="{C4C19EF8-B388-4082-AF68-9B566796F136}" type="presParOf" srcId="{A3ECAECF-A41B-4849-8282-F9F645F1C63F}" destId="{7116FA9E-18F5-46D1-9C8F-846BE15DF268}" srcOrd="1" destOrd="0" presId="urn:microsoft.com/office/officeart/2018/2/layout/IconVerticalSolidList"/>
    <dgm:cxn modelId="{5DA72E7A-FF50-4C0D-B755-BB0C5020A745}" type="presParOf" srcId="{A3ECAECF-A41B-4849-8282-F9F645F1C63F}" destId="{0AC41356-CD77-41FE-B09E-D06A31155CC4}" srcOrd="2" destOrd="0" presId="urn:microsoft.com/office/officeart/2018/2/layout/IconVerticalSolidList"/>
    <dgm:cxn modelId="{CCF81B05-210B-4589-85E8-D2A00C61E54E}" type="presParOf" srcId="{A3ECAECF-A41B-4849-8282-F9F645F1C63F}" destId="{62FE2BE9-6DC2-4025-824E-5623702BEAAB}" srcOrd="3" destOrd="0" presId="urn:microsoft.com/office/officeart/2018/2/layout/IconVerticalSolidList"/>
    <dgm:cxn modelId="{9DE5356E-832F-4BF8-A501-6CCCC47FA9DF}" type="presParOf" srcId="{D963BC70-E905-4588-A989-1B46D8CC2F90}" destId="{F96FF15C-43D7-4D11-B141-29342EDC92C5}" srcOrd="9" destOrd="0" presId="urn:microsoft.com/office/officeart/2018/2/layout/IconVerticalSolidList"/>
    <dgm:cxn modelId="{E5329043-556E-4BCA-82FF-22C1A1B1D458}" type="presParOf" srcId="{D963BC70-E905-4588-A989-1B46D8CC2F90}" destId="{CE474824-CCFB-4E1F-94A1-00B33F941E50}" srcOrd="10" destOrd="0" presId="urn:microsoft.com/office/officeart/2018/2/layout/IconVerticalSolidList"/>
    <dgm:cxn modelId="{AF8A293F-89BF-4E15-BFB0-F84CC92DCDCA}" type="presParOf" srcId="{CE474824-CCFB-4E1F-94A1-00B33F941E50}" destId="{A706A199-870C-471D-9F58-7F3C6D0D5CE8}" srcOrd="0" destOrd="0" presId="urn:microsoft.com/office/officeart/2018/2/layout/IconVerticalSolidList"/>
    <dgm:cxn modelId="{9AAB642E-956D-424C-A78A-0AD190465FD9}" type="presParOf" srcId="{CE474824-CCFB-4E1F-94A1-00B33F941E50}" destId="{5FE97043-9E92-4506-BD56-D6A79599D33C}" srcOrd="1" destOrd="0" presId="urn:microsoft.com/office/officeart/2018/2/layout/IconVerticalSolidList"/>
    <dgm:cxn modelId="{3AE3C3ED-0663-4AA0-AF06-F4756729DDD9}" type="presParOf" srcId="{CE474824-CCFB-4E1F-94A1-00B33F941E50}" destId="{EE652FD8-7EDF-4726-9FC0-B7E2F7992F6A}" srcOrd="2" destOrd="0" presId="urn:microsoft.com/office/officeart/2018/2/layout/IconVerticalSolidList"/>
    <dgm:cxn modelId="{BC2A8BF9-FD9B-464B-810F-3AFBB3811306}" type="presParOf" srcId="{CE474824-CCFB-4E1F-94A1-00B33F941E50}" destId="{C1F73377-EA56-496B-9E81-49C309D736D6}" srcOrd="3" destOrd="0" presId="urn:microsoft.com/office/officeart/2018/2/layout/IconVerticalSolidList"/>
    <dgm:cxn modelId="{45F104E3-8CF4-4206-A669-3532CF54C8C0}" type="presParOf" srcId="{D963BC70-E905-4588-A989-1B46D8CC2F90}" destId="{B96A76A8-B978-4464-83A7-41DDA7D2E437}" srcOrd="11" destOrd="0" presId="urn:microsoft.com/office/officeart/2018/2/layout/IconVerticalSolidList"/>
    <dgm:cxn modelId="{3FC909EA-0E8E-4229-B49B-44FDE3C70459}" type="presParOf" srcId="{D963BC70-E905-4588-A989-1B46D8CC2F90}" destId="{4B311971-F8EC-4E8D-AF46-DE320CB89C43}" srcOrd="12" destOrd="0" presId="urn:microsoft.com/office/officeart/2018/2/layout/IconVerticalSolidList"/>
    <dgm:cxn modelId="{110DC9BE-7697-4962-A972-62BA817F9369}" type="presParOf" srcId="{4B311971-F8EC-4E8D-AF46-DE320CB89C43}" destId="{7D797E91-F622-4D07-9B9C-E6171D27C99B}" srcOrd="0" destOrd="0" presId="urn:microsoft.com/office/officeart/2018/2/layout/IconVerticalSolidList"/>
    <dgm:cxn modelId="{B26D13FE-EDAB-457C-BF42-C2A13D03E915}" type="presParOf" srcId="{4B311971-F8EC-4E8D-AF46-DE320CB89C43}" destId="{4940F978-8BD2-4F0D-A1E8-35F7E57BD078}" srcOrd="1" destOrd="0" presId="urn:microsoft.com/office/officeart/2018/2/layout/IconVerticalSolidList"/>
    <dgm:cxn modelId="{39EA0AE4-FF32-4B86-B604-89F9B0F916A7}" type="presParOf" srcId="{4B311971-F8EC-4E8D-AF46-DE320CB89C43}" destId="{500AA72F-354C-40AE-B7FB-0BF4483AE8DE}" srcOrd="2" destOrd="0" presId="urn:microsoft.com/office/officeart/2018/2/layout/IconVerticalSolidList"/>
    <dgm:cxn modelId="{8244B540-F861-46A7-8A1B-03BE617D3712}" type="presParOf" srcId="{4B311971-F8EC-4E8D-AF46-DE320CB89C43}" destId="{7626CB33-822E-4136-ADAA-5CD135C4957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854D81-01B8-4378-8A8D-63FD27FC65A0}">
      <dsp:nvSpPr>
        <dsp:cNvPr id="0" name=""/>
        <dsp:cNvSpPr/>
      </dsp:nvSpPr>
      <dsp:spPr>
        <a:xfrm>
          <a:off x="0" y="5893"/>
          <a:ext cx="4865627" cy="7060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A71D71-ACFC-4B29-820F-9EAFC9A4A5AE}">
      <dsp:nvSpPr>
        <dsp:cNvPr id="0" name=""/>
        <dsp:cNvSpPr/>
      </dsp:nvSpPr>
      <dsp:spPr>
        <a:xfrm>
          <a:off x="213576" y="164751"/>
          <a:ext cx="388699" cy="3883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E7550F-3C0E-4F6D-B72D-5B0F7F608354}">
      <dsp:nvSpPr>
        <dsp:cNvPr id="0" name=""/>
        <dsp:cNvSpPr/>
      </dsp:nvSpPr>
      <dsp:spPr>
        <a:xfrm>
          <a:off x="815851" y="5893"/>
          <a:ext cx="4012918" cy="772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727" tIns="81727" rIns="81727" bIns="81727" numCol="1" spcCol="1270" anchor="ctr" anchorCtr="0">
          <a:noAutofit/>
        </a:bodyPr>
        <a:lstStyle/>
        <a:p>
          <a:pPr marL="0" lvl="0" indent="0" algn="l" defTabSz="622300">
            <a:lnSpc>
              <a:spcPct val="100000"/>
            </a:lnSpc>
            <a:spcBef>
              <a:spcPct val="0"/>
            </a:spcBef>
            <a:spcAft>
              <a:spcPct val="35000"/>
            </a:spcAft>
            <a:buNone/>
          </a:pPr>
          <a:r>
            <a:rPr lang="en-US" sz="1400" b="1" kern="1200"/>
            <a:t>Insights:</a:t>
          </a:r>
          <a:endParaRPr lang="en-US" sz="1400" kern="1200"/>
        </a:p>
      </dsp:txBody>
      <dsp:txXfrm>
        <a:off x="815851" y="5893"/>
        <a:ext cx="4012918" cy="772227"/>
      </dsp:txXfrm>
    </dsp:sp>
    <dsp:sp modelId="{C28EBB39-7793-4B46-A993-001D82C5C3E0}">
      <dsp:nvSpPr>
        <dsp:cNvPr id="0" name=""/>
        <dsp:cNvSpPr/>
      </dsp:nvSpPr>
      <dsp:spPr>
        <a:xfrm>
          <a:off x="0" y="971177"/>
          <a:ext cx="4865627" cy="7060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3D890E-F11F-4A00-9031-85A90E04776D}">
      <dsp:nvSpPr>
        <dsp:cNvPr id="0" name=""/>
        <dsp:cNvSpPr/>
      </dsp:nvSpPr>
      <dsp:spPr>
        <a:xfrm>
          <a:off x="213576" y="1130036"/>
          <a:ext cx="388699" cy="3883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C974B8-7EFB-43FF-94EF-4FA93D7CA827}">
      <dsp:nvSpPr>
        <dsp:cNvPr id="0" name=""/>
        <dsp:cNvSpPr/>
      </dsp:nvSpPr>
      <dsp:spPr>
        <a:xfrm>
          <a:off x="815851" y="971177"/>
          <a:ext cx="4012918" cy="772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727" tIns="81727" rIns="81727" bIns="81727" numCol="1" spcCol="1270" anchor="ctr" anchorCtr="0">
          <a:noAutofit/>
        </a:bodyPr>
        <a:lstStyle/>
        <a:p>
          <a:pPr marL="0" lvl="0" indent="0" algn="l" defTabSz="622300">
            <a:lnSpc>
              <a:spcPct val="100000"/>
            </a:lnSpc>
            <a:spcBef>
              <a:spcPct val="0"/>
            </a:spcBef>
            <a:spcAft>
              <a:spcPct val="35000"/>
            </a:spcAft>
            <a:buNone/>
          </a:pPr>
          <a:r>
            <a:rPr lang="en-US" sz="1400" kern="1200"/>
            <a:t>Consumption peaked in </a:t>
          </a:r>
          <a:r>
            <a:rPr lang="en-US" sz="1400" b="1" kern="1200"/>
            <a:t>2005</a:t>
          </a:r>
          <a:r>
            <a:rPr lang="en-US" sz="1400" kern="1200"/>
            <a:t>, reaching over </a:t>
          </a:r>
          <a:r>
            <a:rPr lang="en-US" sz="1400" b="1" kern="1200"/>
            <a:t>6,000 MW</a:t>
          </a:r>
          <a:r>
            <a:rPr lang="en-US" sz="1400" kern="1200"/>
            <a:t> on average.</a:t>
          </a:r>
        </a:p>
      </dsp:txBody>
      <dsp:txXfrm>
        <a:off x="815851" y="971177"/>
        <a:ext cx="4012918" cy="772227"/>
      </dsp:txXfrm>
    </dsp:sp>
    <dsp:sp modelId="{96A454C6-41DA-43A9-9A78-7FCD76FC950A}">
      <dsp:nvSpPr>
        <dsp:cNvPr id="0" name=""/>
        <dsp:cNvSpPr/>
      </dsp:nvSpPr>
      <dsp:spPr>
        <a:xfrm>
          <a:off x="0" y="1936462"/>
          <a:ext cx="4865627" cy="7060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7A6AA3-0F4B-49CD-91EE-B7681A232901}">
      <dsp:nvSpPr>
        <dsp:cNvPr id="0" name=""/>
        <dsp:cNvSpPr/>
      </dsp:nvSpPr>
      <dsp:spPr>
        <a:xfrm>
          <a:off x="213576" y="2095320"/>
          <a:ext cx="388699" cy="3883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DC876A-9AB1-4912-A922-3A72203BE12C}">
      <dsp:nvSpPr>
        <dsp:cNvPr id="0" name=""/>
        <dsp:cNvSpPr/>
      </dsp:nvSpPr>
      <dsp:spPr>
        <a:xfrm>
          <a:off x="815851" y="1936462"/>
          <a:ext cx="4012918" cy="772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727" tIns="81727" rIns="81727" bIns="81727" numCol="1" spcCol="1270" anchor="ctr" anchorCtr="0">
          <a:noAutofit/>
        </a:bodyPr>
        <a:lstStyle/>
        <a:p>
          <a:pPr marL="0" lvl="0" indent="0" algn="l" defTabSz="622300">
            <a:lnSpc>
              <a:spcPct val="100000"/>
            </a:lnSpc>
            <a:spcBef>
              <a:spcPct val="0"/>
            </a:spcBef>
            <a:spcAft>
              <a:spcPct val="35000"/>
            </a:spcAft>
            <a:buNone/>
          </a:pPr>
          <a:r>
            <a:rPr lang="en-US" sz="1400" kern="1200"/>
            <a:t>Noticeable drop after 2005, possibly due to </a:t>
          </a:r>
          <a:r>
            <a:rPr lang="en-US" sz="1400" b="1" kern="1200"/>
            <a:t>energy efficiency improvements</a:t>
          </a:r>
          <a:r>
            <a:rPr lang="en-US" sz="1400" kern="1200"/>
            <a:t> or </a:t>
          </a:r>
          <a:r>
            <a:rPr lang="en-US" sz="1400" b="1" kern="1200"/>
            <a:t>economic changes</a:t>
          </a:r>
          <a:r>
            <a:rPr lang="en-US" sz="1400" kern="1200"/>
            <a:t>.</a:t>
          </a:r>
        </a:p>
      </dsp:txBody>
      <dsp:txXfrm>
        <a:off x="815851" y="1936462"/>
        <a:ext cx="4012918" cy="772227"/>
      </dsp:txXfrm>
    </dsp:sp>
    <dsp:sp modelId="{3133E752-00A9-48A6-9C0C-91265C84314D}">
      <dsp:nvSpPr>
        <dsp:cNvPr id="0" name=""/>
        <dsp:cNvSpPr/>
      </dsp:nvSpPr>
      <dsp:spPr>
        <a:xfrm>
          <a:off x="0" y="2901746"/>
          <a:ext cx="4865627" cy="7060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9122FB-D11E-4B06-9A81-D900F43F235E}">
      <dsp:nvSpPr>
        <dsp:cNvPr id="0" name=""/>
        <dsp:cNvSpPr/>
      </dsp:nvSpPr>
      <dsp:spPr>
        <a:xfrm>
          <a:off x="213576" y="3060604"/>
          <a:ext cx="388699" cy="3883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BB118D-AE70-4AF3-8C41-E32A36D506DF}">
      <dsp:nvSpPr>
        <dsp:cNvPr id="0" name=""/>
        <dsp:cNvSpPr/>
      </dsp:nvSpPr>
      <dsp:spPr>
        <a:xfrm>
          <a:off x="815851" y="2901746"/>
          <a:ext cx="4012918" cy="772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727" tIns="81727" rIns="81727" bIns="81727" numCol="1" spcCol="1270" anchor="ctr" anchorCtr="0">
          <a:noAutofit/>
        </a:bodyPr>
        <a:lstStyle/>
        <a:p>
          <a:pPr marL="0" lvl="0" indent="0" algn="l" defTabSz="622300">
            <a:lnSpc>
              <a:spcPct val="100000"/>
            </a:lnSpc>
            <a:spcBef>
              <a:spcPct val="0"/>
            </a:spcBef>
            <a:spcAft>
              <a:spcPct val="35000"/>
            </a:spcAft>
            <a:buNone/>
          </a:pPr>
          <a:r>
            <a:rPr lang="en-US" sz="1400" kern="1200"/>
            <a:t>Lowest consumption observed around </a:t>
          </a:r>
          <a:r>
            <a:rPr lang="en-US" sz="1400" b="1" kern="1200"/>
            <a:t>2009</a:t>
          </a:r>
          <a:r>
            <a:rPr lang="en-US" sz="1400" kern="1200"/>
            <a:t>, coinciding with the global recession.</a:t>
          </a:r>
        </a:p>
      </dsp:txBody>
      <dsp:txXfrm>
        <a:off x="815851" y="2901746"/>
        <a:ext cx="4012918" cy="772227"/>
      </dsp:txXfrm>
    </dsp:sp>
    <dsp:sp modelId="{4C3A0E5C-3AE6-48F3-BA3C-C0D6DCE36747}">
      <dsp:nvSpPr>
        <dsp:cNvPr id="0" name=""/>
        <dsp:cNvSpPr/>
      </dsp:nvSpPr>
      <dsp:spPr>
        <a:xfrm>
          <a:off x="0" y="3867030"/>
          <a:ext cx="4865627" cy="7060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4AB2E2-0051-467D-A685-4294C0BEDE26}">
      <dsp:nvSpPr>
        <dsp:cNvPr id="0" name=""/>
        <dsp:cNvSpPr/>
      </dsp:nvSpPr>
      <dsp:spPr>
        <a:xfrm>
          <a:off x="213576" y="4025889"/>
          <a:ext cx="388699" cy="38832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57DE88-58BF-481E-805F-66945DCA5494}">
      <dsp:nvSpPr>
        <dsp:cNvPr id="0" name=""/>
        <dsp:cNvSpPr/>
      </dsp:nvSpPr>
      <dsp:spPr>
        <a:xfrm>
          <a:off x="815851" y="3867030"/>
          <a:ext cx="4012918" cy="772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727" tIns="81727" rIns="81727" bIns="81727" numCol="1" spcCol="1270" anchor="ctr" anchorCtr="0">
          <a:noAutofit/>
        </a:bodyPr>
        <a:lstStyle/>
        <a:p>
          <a:pPr marL="0" lvl="0" indent="0" algn="l" defTabSz="622300">
            <a:lnSpc>
              <a:spcPct val="100000"/>
            </a:lnSpc>
            <a:spcBef>
              <a:spcPct val="0"/>
            </a:spcBef>
            <a:spcAft>
              <a:spcPct val="35000"/>
            </a:spcAft>
            <a:buNone/>
          </a:pPr>
          <a:r>
            <a:rPr lang="en-US" sz="1400" kern="1200"/>
            <a:t>A recovery trend is visible after 2010, with a sharp rise in </a:t>
          </a:r>
          <a:r>
            <a:rPr lang="en-US" sz="1400" b="1" kern="1200"/>
            <a:t>2018</a:t>
          </a:r>
          <a:r>
            <a:rPr lang="en-US" sz="1400" kern="1200"/>
            <a:t>.</a:t>
          </a:r>
        </a:p>
      </dsp:txBody>
      <dsp:txXfrm>
        <a:off x="815851" y="3867030"/>
        <a:ext cx="4012918" cy="7722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13C80C-A352-4AE3-B4BF-59BAF2D2B097}">
      <dsp:nvSpPr>
        <dsp:cNvPr id="0" name=""/>
        <dsp:cNvSpPr/>
      </dsp:nvSpPr>
      <dsp:spPr>
        <a:xfrm>
          <a:off x="0" y="1808"/>
          <a:ext cx="5437950" cy="9165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F4C643-B272-43B9-8288-1FA9435A550D}">
      <dsp:nvSpPr>
        <dsp:cNvPr id="0" name=""/>
        <dsp:cNvSpPr/>
      </dsp:nvSpPr>
      <dsp:spPr>
        <a:xfrm>
          <a:off x="277258" y="208034"/>
          <a:ext cx="504107" cy="5041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2D4529-6800-4B0B-9859-E3770130CDAA}">
      <dsp:nvSpPr>
        <dsp:cNvPr id="0" name=""/>
        <dsp:cNvSpPr/>
      </dsp:nvSpPr>
      <dsp:spPr>
        <a:xfrm>
          <a:off x="1058625" y="1808"/>
          <a:ext cx="4379324" cy="916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2" tIns="97002" rIns="97002" bIns="97002" numCol="1" spcCol="1270" anchor="ctr" anchorCtr="0">
          <a:noAutofit/>
        </a:bodyPr>
        <a:lstStyle/>
        <a:p>
          <a:pPr marL="0" lvl="0" indent="0" algn="l" defTabSz="666750">
            <a:lnSpc>
              <a:spcPct val="100000"/>
            </a:lnSpc>
            <a:spcBef>
              <a:spcPct val="0"/>
            </a:spcBef>
            <a:spcAft>
              <a:spcPct val="35000"/>
            </a:spcAft>
            <a:buNone/>
          </a:pPr>
          <a:r>
            <a:rPr lang="en-US" sz="1500" b="1" kern="1200"/>
            <a:t>Insights:</a:t>
          </a:r>
          <a:endParaRPr lang="en-US" sz="1500" kern="1200"/>
        </a:p>
      </dsp:txBody>
      <dsp:txXfrm>
        <a:off x="1058625" y="1808"/>
        <a:ext cx="4379324" cy="916558"/>
      </dsp:txXfrm>
    </dsp:sp>
    <dsp:sp modelId="{430FD9C5-DDC3-49A3-9F44-6826500CB7C9}">
      <dsp:nvSpPr>
        <dsp:cNvPr id="0" name=""/>
        <dsp:cNvSpPr/>
      </dsp:nvSpPr>
      <dsp:spPr>
        <a:xfrm>
          <a:off x="0" y="1147506"/>
          <a:ext cx="5437950" cy="9165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96BC3E-98EF-49C1-892E-C4C851A116FA}">
      <dsp:nvSpPr>
        <dsp:cNvPr id="0" name=""/>
        <dsp:cNvSpPr/>
      </dsp:nvSpPr>
      <dsp:spPr>
        <a:xfrm>
          <a:off x="277258" y="1353732"/>
          <a:ext cx="504107" cy="5041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426A48-BBB8-4AAA-BB13-828B508E60EF}">
      <dsp:nvSpPr>
        <dsp:cNvPr id="0" name=""/>
        <dsp:cNvSpPr/>
      </dsp:nvSpPr>
      <dsp:spPr>
        <a:xfrm>
          <a:off x="1058625" y="1147506"/>
          <a:ext cx="4379324" cy="916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2" tIns="97002" rIns="97002" bIns="97002" numCol="1" spcCol="1270" anchor="ctr" anchorCtr="0">
          <a:noAutofit/>
        </a:bodyPr>
        <a:lstStyle/>
        <a:p>
          <a:pPr marL="0" lvl="0" indent="0" algn="l" defTabSz="666750">
            <a:lnSpc>
              <a:spcPct val="100000"/>
            </a:lnSpc>
            <a:spcBef>
              <a:spcPct val="0"/>
            </a:spcBef>
            <a:spcAft>
              <a:spcPct val="35000"/>
            </a:spcAft>
            <a:buNone/>
          </a:pPr>
          <a:r>
            <a:rPr lang="en-US" sz="1500" b="1" kern="1200"/>
            <a:t>Peak demand</a:t>
          </a:r>
          <a:r>
            <a:rPr lang="en-US" sz="1500" kern="1200"/>
            <a:t> occurs around </a:t>
          </a:r>
          <a:r>
            <a:rPr lang="en-US" sz="1500" b="1" kern="1200"/>
            <a:t>6–7 PM</a:t>
          </a:r>
          <a:r>
            <a:rPr lang="en-US" sz="1500" kern="1200"/>
            <a:t>, likely due to residential evening activities (lighting, cooking, heating/cooling).</a:t>
          </a:r>
        </a:p>
      </dsp:txBody>
      <dsp:txXfrm>
        <a:off x="1058625" y="1147506"/>
        <a:ext cx="4379324" cy="916558"/>
      </dsp:txXfrm>
    </dsp:sp>
    <dsp:sp modelId="{6FE85595-7EB4-4A69-ADA1-C8C8DFFB6C54}">
      <dsp:nvSpPr>
        <dsp:cNvPr id="0" name=""/>
        <dsp:cNvSpPr/>
      </dsp:nvSpPr>
      <dsp:spPr>
        <a:xfrm>
          <a:off x="0" y="2293204"/>
          <a:ext cx="5437950" cy="9165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7D8105-8F91-4B02-BD7E-AD5BB8187738}">
      <dsp:nvSpPr>
        <dsp:cNvPr id="0" name=""/>
        <dsp:cNvSpPr/>
      </dsp:nvSpPr>
      <dsp:spPr>
        <a:xfrm>
          <a:off x="277258" y="2499430"/>
          <a:ext cx="504107" cy="5041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8536F0-0FE0-4013-B033-F52034740F9B}">
      <dsp:nvSpPr>
        <dsp:cNvPr id="0" name=""/>
        <dsp:cNvSpPr/>
      </dsp:nvSpPr>
      <dsp:spPr>
        <a:xfrm>
          <a:off x="1058625" y="2293204"/>
          <a:ext cx="4379324" cy="916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2" tIns="97002" rIns="97002" bIns="97002" numCol="1" spcCol="1270" anchor="ctr" anchorCtr="0">
          <a:noAutofit/>
        </a:bodyPr>
        <a:lstStyle/>
        <a:p>
          <a:pPr marL="0" lvl="0" indent="0" algn="l" defTabSz="666750">
            <a:lnSpc>
              <a:spcPct val="100000"/>
            </a:lnSpc>
            <a:spcBef>
              <a:spcPct val="0"/>
            </a:spcBef>
            <a:spcAft>
              <a:spcPct val="35000"/>
            </a:spcAft>
            <a:buNone/>
          </a:pPr>
          <a:r>
            <a:rPr lang="en-US" sz="1500" b="1" kern="1200"/>
            <a:t>Lowest demand</a:t>
          </a:r>
          <a:r>
            <a:rPr lang="en-US" sz="1500" kern="1200"/>
            <a:t> recorded between </a:t>
          </a:r>
          <a:r>
            <a:rPr lang="en-US" sz="1500" b="1" kern="1200"/>
            <a:t>2–5 AM</a:t>
          </a:r>
          <a:r>
            <a:rPr lang="en-US" sz="1500" kern="1200"/>
            <a:t>, when most people are asleep and industrial activity is minimal.</a:t>
          </a:r>
        </a:p>
      </dsp:txBody>
      <dsp:txXfrm>
        <a:off x="1058625" y="2293204"/>
        <a:ext cx="4379324" cy="916558"/>
      </dsp:txXfrm>
    </dsp:sp>
    <dsp:sp modelId="{C6152B45-9618-4460-86D1-D192755D66C7}">
      <dsp:nvSpPr>
        <dsp:cNvPr id="0" name=""/>
        <dsp:cNvSpPr/>
      </dsp:nvSpPr>
      <dsp:spPr>
        <a:xfrm>
          <a:off x="0" y="3438903"/>
          <a:ext cx="5437950" cy="9165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9105A4-0565-49E8-A205-B0525D44C645}">
      <dsp:nvSpPr>
        <dsp:cNvPr id="0" name=""/>
        <dsp:cNvSpPr/>
      </dsp:nvSpPr>
      <dsp:spPr>
        <a:xfrm>
          <a:off x="277258" y="3645128"/>
          <a:ext cx="504107" cy="5041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D0C72E-5E2D-4178-BF2A-F39706E2755E}">
      <dsp:nvSpPr>
        <dsp:cNvPr id="0" name=""/>
        <dsp:cNvSpPr/>
      </dsp:nvSpPr>
      <dsp:spPr>
        <a:xfrm>
          <a:off x="1058625" y="3438903"/>
          <a:ext cx="4379324" cy="916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2" tIns="97002" rIns="97002" bIns="97002" numCol="1" spcCol="1270" anchor="ctr" anchorCtr="0">
          <a:noAutofit/>
        </a:bodyPr>
        <a:lstStyle/>
        <a:p>
          <a:pPr marL="0" lvl="0" indent="0" algn="l" defTabSz="666750">
            <a:lnSpc>
              <a:spcPct val="100000"/>
            </a:lnSpc>
            <a:spcBef>
              <a:spcPct val="0"/>
            </a:spcBef>
            <a:spcAft>
              <a:spcPct val="35000"/>
            </a:spcAft>
            <a:buNone/>
          </a:pPr>
          <a:r>
            <a:rPr lang="en-US" sz="1500" kern="1200"/>
            <a:t>Gradual rise starts around </a:t>
          </a:r>
          <a:r>
            <a:rPr lang="en-US" sz="1500" b="1" kern="1200"/>
            <a:t>5–6 AM</a:t>
          </a:r>
          <a:r>
            <a:rPr lang="en-US" sz="1500" kern="1200"/>
            <a:t>, marking the beginning of the workday.</a:t>
          </a:r>
        </a:p>
      </dsp:txBody>
      <dsp:txXfrm>
        <a:off x="1058625" y="3438903"/>
        <a:ext cx="4379324" cy="9165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36A83-8603-416D-8646-28F989D99262}">
      <dsp:nvSpPr>
        <dsp:cNvPr id="0" name=""/>
        <dsp:cNvSpPr/>
      </dsp:nvSpPr>
      <dsp:spPr>
        <a:xfrm>
          <a:off x="0" y="0"/>
          <a:ext cx="5511704"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EDC194-551D-4687-88B7-F6FB39887A04}">
      <dsp:nvSpPr>
        <dsp:cNvPr id="0" name=""/>
        <dsp:cNvSpPr/>
      </dsp:nvSpPr>
      <dsp:spPr>
        <a:xfrm>
          <a:off x="0" y="0"/>
          <a:ext cx="5511704" cy="1357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0" i="0" kern="1200" baseline="0" dirty="0"/>
            <a:t>Created </a:t>
          </a:r>
          <a:r>
            <a:rPr lang="en-US" sz="2700" b="1" i="0" kern="1200" baseline="0" dirty="0"/>
            <a:t>time-based features</a:t>
          </a:r>
          <a:r>
            <a:rPr lang="en-US" sz="2700" b="0" i="0" kern="1200" baseline="0" dirty="0"/>
            <a:t>: hour of day, day of week, month, season, holiday flag.</a:t>
          </a:r>
          <a:endParaRPr lang="en-US" sz="2700" kern="1200" dirty="0"/>
        </a:p>
      </dsp:txBody>
      <dsp:txXfrm>
        <a:off x="0" y="0"/>
        <a:ext cx="5511704" cy="1357843"/>
      </dsp:txXfrm>
    </dsp:sp>
    <dsp:sp modelId="{6CA26939-ACA1-4F9F-BFD9-D8E8EFAF0517}">
      <dsp:nvSpPr>
        <dsp:cNvPr id="0" name=""/>
        <dsp:cNvSpPr/>
      </dsp:nvSpPr>
      <dsp:spPr>
        <a:xfrm>
          <a:off x="0" y="1357843"/>
          <a:ext cx="5511704"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7AFAAF-8239-4106-8A5A-247C757E7EC3}">
      <dsp:nvSpPr>
        <dsp:cNvPr id="0" name=""/>
        <dsp:cNvSpPr/>
      </dsp:nvSpPr>
      <dsp:spPr>
        <a:xfrm>
          <a:off x="0" y="1357843"/>
          <a:ext cx="5511704" cy="1357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0" i="0" kern="1200" baseline="0"/>
            <a:t>Generated </a:t>
          </a:r>
          <a:r>
            <a:rPr lang="en-US" sz="2700" b="1" i="0" kern="1200" baseline="0"/>
            <a:t>lag features</a:t>
          </a:r>
          <a:r>
            <a:rPr lang="en-US" sz="2700" b="0" i="0" kern="1200" baseline="0"/>
            <a:t> (past 24, 48, 72 hours) for time series memory.</a:t>
          </a:r>
          <a:endParaRPr lang="en-US" sz="2700" kern="1200"/>
        </a:p>
      </dsp:txBody>
      <dsp:txXfrm>
        <a:off x="0" y="1357843"/>
        <a:ext cx="5511704" cy="1357843"/>
      </dsp:txXfrm>
    </dsp:sp>
    <dsp:sp modelId="{3E9843BB-6B16-468C-B16B-42AEB1469EBB}">
      <dsp:nvSpPr>
        <dsp:cNvPr id="0" name=""/>
        <dsp:cNvSpPr/>
      </dsp:nvSpPr>
      <dsp:spPr>
        <a:xfrm>
          <a:off x="0" y="2715687"/>
          <a:ext cx="5511704"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8169CC-EA67-49CD-8D41-F9573A388786}">
      <dsp:nvSpPr>
        <dsp:cNvPr id="0" name=""/>
        <dsp:cNvSpPr/>
      </dsp:nvSpPr>
      <dsp:spPr>
        <a:xfrm>
          <a:off x="0" y="2715687"/>
          <a:ext cx="5511704" cy="1357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0" i="0" kern="1200" baseline="0" dirty="0"/>
            <a:t>Added </a:t>
          </a:r>
          <a:r>
            <a:rPr lang="en-US" sz="2700" b="1" i="0" kern="1200" baseline="0" dirty="0"/>
            <a:t>rolling window statistics</a:t>
          </a:r>
          <a:r>
            <a:rPr lang="en-US" sz="2700" b="0" i="0" kern="1200" baseline="0" dirty="0"/>
            <a:t> (mean, std dev) to capture short-term trends.</a:t>
          </a:r>
          <a:endParaRPr lang="en-US" sz="2700" kern="1200" dirty="0"/>
        </a:p>
      </dsp:txBody>
      <dsp:txXfrm>
        <a:off x="0" y="2715687"/>
        <a:ext cx="5511704" cy="1357843"/>
      </dsp:txXfrm>
    </dsp:sp>
    <dsp:sp modelId="{DF81E2A2-FD9F-4816-9BF0-4A9E3AE35C0B}">
      <dsp:nvSpPr>
        <dsp:cNvPr id="0" name=""/>
        <dsp:cNvSpPr/>
      </dsp:nvSpPr>
      <dsp:spPr>
        <a:xfrm>
          <a:off x="0" y="4073531"/>
          <a:ext cx="5511704"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8F9531-B783-460C-9821-6FC1E068A9AC}">
      <dsp:nvSpPr>
        <dsp:cNvPr id="0" name=""/>
        <dsp:cNvSpPr/>
      </dsp:nvSpPr>
      <dsp:spPr>
        <a:xfrm>
          <a:off x="0" y="4073531"/>
          <a:ext cx="5511704" cy="1357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0" i="0" kern="1200" baseline="0" dirty="0"/>
            <a:t>Normalized data using </a:t>
          </a:r>
          <a:r>
            <a:rPr lang="en-US" sz="2700" b="1" i="0" kern="1200" baseline="0" dirty="0" err="1"/>
            <a:t>MinMaxScaler</a:t>
          </a:r>
          <a:r>
            <a:rPr lang="en-US" sz="2700" b="0" i="0" kern="1200" baseline="0" dirty="0"/>
            <a:t> for LSTM compatibility.</a:t>
          </a:r>
          <a:endParaRPr lang="en-US" sz="2700" kern="1200" dirty="0"/>
        </a:p>
      </dsp:txBody>
      <dsp:txXfrm>
        <a:off x="0" y="4073531"/>
        <a:ext cx="5511704" cy="13578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0CB7B-768E-41AA-86D0-9B851572D965}">
      <dsp:nvSpPr>
        <dsp:cNvPr id="0" name=""/>
        <dsp:cNvSpPr/>
      </dsp:nvSpPr>
      <dsp:spPr>
        <a:xfrm>
          <a:off x="0" y="2288"/>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27BDD6-71BD-4EAA-9BC4-FB24A5D2F8E5}">
      <dsp:nvSpPr>
        <dsp:cNvPr id="0" name=""/>
        <dsp:cNvSpPr/>
      </dsp:nvSpPr>
      <dsp:spPr>
        <a:xfrm>
          <a:off x="350852" y="263253"/>
          <a:ext cx="637913" cy="637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5E267D-F515-4855-9792-43DFF249E22E}">
      <dsp:nvSpPr>
        <dsp:cNvPr id="0" name=""/>
        <dsp:cNvSpPr/>
      </dsp:nvSpPr>
      <dsp:spPr>
        <a:xfrm>
          <a:off x="1339618" y="2288"/>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US" sz="2200" b="0" i="0" kern="1200" baseline="0"/>
            <a:t>Handled missing timestamps and filled missing values (interpolation).</a:t>
          </a:r>
          <a:endParaRPr lang="en-US" sz="2200" kern="1200"/>
        </a:p>
      </dsp:txBody>
      <dsp:txXfrm>
        <a:off x="1339618" y="2288"/>
        <a:ext cx="5024605" cy="1159843"/>
      </dsp:txXfrm>
    </dsp:sp>
    <dsp:sp modelId="{240A559B-C1EC-4C4B-AC08-4CAD02857DDD}">
      <dsp:nvSpPr>
        <dsp:cNvPr id="0" name=""/>
        <dsp:cNvSpPr/>
      </dsp:nvSpPr>
      <dsp:spPr>
        <a:xfrm>
          <a:off x="0" y="1452092"/>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20A9ED-2C71-420E-89BB-60DF9B8136C8}">
      <dsp:nvSpPr>
        <dsp:cNvPr id="0" name=""/>
        <dsp:cNvSpPr/>
      </dsp:nvSpPr>
      <dsp:spPr>
        <a:xfrm>
          <a:off x="350852" y="1713057"/>
          <a:ext cx="637913" cy="6379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7E79F8-C9AD-4C66-8F81-42B1F75AD541}">
      <dsp:nvSpPr>
        <dsp:cNvPr id="0" name=""/>
        <dsp:cNvSpPr/>
      </dsp:nvSpPr>
      <dsp:spPr>
        <a:xfrm>
          <a:off x="1339618" y="1452092"/>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US" sz="2200" b="0" i="0" kern="1200" baseline="0"/>
            <a:t>Resampled to hourly granularity.</a:t>
          </a:r>
          <a:endParaRPr lang="en-US" sz="2200" kern="1200"/>
        </a:p>
      </dsp:txBody>
      <dsp:txXfrm>
        <a:off x="1339618" y="1452092"/>
        <a:ext cx="5024605" cy="1159843"/>
      </dsp:txXfrm>
    </dsp:sp>
    <dsp:sp modelId="{69FC0A30-26C4-480D-AC1E-BE949406C052}">
      <dsp:nvSpPr>
        <dsp:cNvPr id="0" name=""/>
        <dsp:cNvSpPr/>
      </dsp:nvSpPr>
      <dsp:spPr>
        <a:xfrm>
          <a:off x="0" y="2901896"/>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D03F48-2756-4491-9BBF-66C731612D17}">
      <dsp:nvSpPr>
        <dsp:cNvPr id="0" name=""/>
        <dsp:cNvSpPr/>
      </dsp:nvSpPr>
      <dsp:spPr>
        <a:xfrm>
          <a:off x="350852" y="3162861"/>
          <a:ext cx="637913" cy="6379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CD7AA8-50FD-4DB0-964D-54E2603E9BA1}">
      <dsp:nvSpPr>
        <dsp:cNvPr id="0" name=""/>
        <dsp:cNvSpPr/>
      </dsp:nvSpPr>
      <dsp:spPr>
        <a:xfrm>
          <a:off x="1339618" y="2901896"/>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US" sz="2200" b="0" i="0" kern="1200" baseline="0"/>
            <a:t>Created time-based features (hour of day, day of week, month, holidays).</a:t>
          </a:r>
          <a:endParaRPr lang="en-US" sz="2200" kern="1200"/>
        </a:p>
      </dsp:txBody>
      <dsp:txXfrm>
        <a:off x="1339618" y="2901896"/>
        <a:ext cx="5024605" cy="1159843"/>
      </dsp:txXfrm>
    </dsp:sp>
    <dsp:sp modelId="{AC5DBF5A-4A00-405C-9917-80D6063D5A67}">
      <dsp:nvSpPr>
        <dsp:cNvPr id="0" name=""/>
        <dsp:cNvSpPr/>
      </dsp:nvSpPr>
      <dsp:spPr>
        <a:xfrm>
          <a:off x="0" y="4351700"/>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1F81FA-4D5A-4639-8DAA-4F6C9C849782}">
      <dsp:nvSpPr>
        <dsp:cNvPr id="0" name=""/>
        <dsp:cNvSpPr/>
      </dsp:nvSpPr>
      <dsp:spPr>
        <a:xfrm>
          <a:off x="350852" y="4612665"/>
          <a:ext cx="637913" cy="6379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46B611-A871-4C3F-AB4A-20EFFBBB61CF}">
      <dsp:nvSpPr>
        <dsp:cNvPr id="0" name=""/>
        <dsp:cNvSpPr/>
      </dsp:nvSpPr>
      <dsp:spPr>
        <a:xfrm>
          <a:off x="1339618" y="4351700"/>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US" sz="2200" b="0" i="0" kern="1200" baseline="0"/>
            <a:t>Scaled numerical values using </a:t>
          </a:r>
          <a:r>
            <a:rPr lang="en-US" sz="2200" b="1" i="0" kern="1200" baseline="0"/>
            <a:t>MinMaxScaler</a:t>
          </a:r>
          <a:r>
            <a:rPr lang="en-US" sz="2200" b="0" i="0" kern="1200" baseline="0"/>
            <a:t> for models like LSTM.</a:t>
          </a:r>
          <a:endParaRPr lang="en-US" sz="2200" kern="1200"/>
        </a:p>
      </dsp:txBody>
      <dsp:txXfrm>
        <a:off x="1339618" y="4351700"/>
        <a:ext cx="5024605" cy="11598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D66C5A-ED7B-484E-83C0-B7C05C28BE40}">
      <dsp:nvSpPr>
        <dsp:cNvPr id="0" name=""/>
        <dsp:cNvSpPr/>
      </dsp:nvSpPr>
      <dsp:spPr>
        <a:xfrm>
          <a:off x="0" y="477"/>
          <a:ext cx="6245265"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7AC00D-79E9-4870-8FB6-9687CADD29AA}">
      <dsp:nvSpPr>
        <dsp:cNvPr id="0" name=""/>
        <dsp:cNvSpPr/>
      </dsp:nvSpPr>
      <dsp:spPr>
        <a:xfrm>
          <a:off x="198881" y="148405"/>
          <a:ext cx="361601" cy="3616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1D0B5A-C2F9-4A3E-B8E3-3B10C1753937}">
      <dsp:nvSpPr>
        <dsp:cNvPr id="0" name=""/>
        <dsp:cNvSpPr/>
      </dsp:nvSpPr>
      <dsp:spPr>
        <a:xfrm>
          <a:off x="759363" y="477"/>
          <a:ext cx="5485901"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100000"/>
            </a:lnSpc>
            <a:spcBef>
              <a:spcPct val="0"/>
            </a:spcBef>
            <a:spcAft>
              <a:spcPct val="35000"/>
            </a:spcAft>
            <a:buNone/>
          </a:pPr>
          <a:r>
            <a:rPr lang="en-US" sz="1600" b="1" kern="1200"/>
            <a:t>Key Observations:</a:t>
          </a:r>
          <a:endParaRPr lang="en-US" sz="1600" kern="1200"/>
        </a:p>
      </dsp:txBody>
      <dsp:txXfrm>
        <a:off x="759363" y="477"/>
        <a:ext cx="5485901" cy="657457"/>
      </dsp:txXfrm>
    </dsp:sp>
    <dsp:sp modelId="{5D943581-7D6D-48CC-86DC-350A8BE5E535}">
      <dsp:nvSpPr>
        <dsp:cNvPr id="0" name=""/>
        <dsp:cNvSpPr/>
      </dsp:nvSpPr>
      <dsp:spPr>
        <a:xfrm>
          <a:off x="0" y="822299"/>
          <a:ext cx="6245265"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9A0996-36E1-49F2-9B1C-34038EF4D153}">
      <dsp:nvSpPr>
        <dsp:cNvPr id="0" name=""/>
        <dsp:cNvSpPr/>
      </dsp:nvSpPr>
      <dsp:spPr>
        <a:xfrm>
          <a:off x="198881" y="970227"/>
          <a:ext cx="361601" cy="3616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9A1E95-77C9-47A3-9B37-D1A0C52977BF}">
      <dsp:nvSpPr>
        <dsp:cNvPr id="0" name=""/>
        <dsp:cNvSpPr/>
      </dsp:nvSpPr>
      <dsp:spPr>
        <a:xfrm>
          <a:off x="759363" y="822299"/>
          <a:ext cx="5485901"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100000"/>
            </a:lnSpc>
            <a:spcBef>
              <a:spcPct val="0"/>
            </a:spcBef>
            <a:spcAft>
              <a:spcPct val="35000"/>
            </a:spcAft>
            <a:buNone/>
          </a:pPr>
          <a:r>
            <a:rPr lang="en-US" sz="1600" kern="1200"/>
            <a:t>Model predicts </a:t>
          </a:r>
          <a:r>
            <a:rPr lang="en-US" sz="1600" b="1" kern="1200"/>
            <a:t>strong daily seasonality</a:t>
          </a:r>
          <a:r>
            <a:rPr lang="en-US" sz="1600" kern="1200"/>
            <a:t> for the next month, matching historical demand behavior.</a:t>
          </a:r>
        </a:p>
      </dsp:txBody>
      <dsp:txXfrm>
        <a:off x="759363" y="822299"/>
        <a:ext cx="5485901" cy="657457"/>
      </dsp:txXfrm>
    </dsp:sp>
    <dsp:sp modelId="{64E5A540-1B4F-4839-85BF-5CA9E33D6614}">
      <dsp:nvSpPr>
        <dsp:cNvPr id="0" name=""/>
        <dsp:cNvSpPr/>
      </dsp:nvSpPr>
      <dsp:spPr>
        <a:xfrm>
          <a:off x="0" y="1644122"/>
          <a:ext cx="6245265"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5B80BC-81F3-49E9-8D42-B41D62A513B8}">
      <dsp:nvSpPr>
        <dsp:cNvPr id="0" name=""/>
        <dsp:cNvSpPr/>
      </dsp:nvSpPr>
      <dsp:spPr>
        <a:xfrm>
          <a:off x="198881" y="1792050"/>
          <a:ext cx="361601" cy="3616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EA5A2B-5DF4-4AC4-A7DF-83815FB9D76F}">
      <dsp:nvSpPr>
        <dsp:cNvPr id="0" name=""/>
        <dsp:cNvSpPr/>
      </dsp:nvSpPr>
      <dsp:spPr>
        <a:xfrm>
          <a:off x="759363" y="1644122"/>
          <a:ext cx="5485901"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100000"/>
            </a:lnSpc>
            <a:spcBef>
              <a:spcPct val="0"/>
            </a:spcBef>
            <a:spcAft>
              <a:spcPct val="35000"/>
            </a:spcAft>
            <a:buNone/>
          </a:pPr>
          <a:r>
            <a:rPr lang="en-US" sz="1600" kern="1200"/>
            <a:t>Hourly peaks remain consistent — highest demand expected in </a:t>
          </a:r>
          <a:r>
            <a:rPr lang="en-US" sz="1600" b="1" kern="1200"/>
            <a:t>morning &amp; evening hours</a:t>
          </a:r>
          <a:r>
            <a:rPr lang="en-US" sz="1600" kern="1200"/>
            <a:t>.</a:t>
          </a:r>
        </a:p>
      </dsp:txBody>
      <dsp:txXfrm>
        <a:off x="759363" y="1644122"/>
        <a:ext cx="5485901" cy="657457"/>
      </dsp:txXfrm>
    </dsp:sp>
    <dsp:sp modelId="{E89CD2C6-6C57-4240-A833-F5FE4433D653}">
      <dsp:nvSpPr>
        <dsp:cNvPr id="0" name=""/>
        <dsp:cNvSpPr/>
      </dsp:nvSpPr>
      <dsp:spPr>
        <a:xfrm>
          <a:off x="0" y="2262645"/>
          <a:ext cx="6245265"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35B57C-C1CA-4EDC-A6FC-E4CD09ECC46A}">
      <dsp:nvSpPr>
        <dsp:cNvPr id="0" name=""/>
        <dsp:cNvSpPr/>
      </dsp:nvSpPr>
      <dsp:spPr>
        <a:xfrm>
          <a:off x="179217" y="2480018"/>
          <a:ext cx="361601" cy="3616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2A4A84-2A39-44C7-AE7B-EC1BED9F3BD2}">
      <dsp:nvSpPr>
        <dsp:cNvPr id="0" name=""/>
        <dsp:cNvSpPr/>
      </dsp:nvSpPr>
      <dsp:spPr>
        <a:xfrm>
          <a:off x="759363" y="2298792"/>
          <a:ext cx="5485901"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100000"/>
            </a:lnSpc>
            <a:spcBef>
              <a:spcPct val="0"/>
            </a:spcBef>
            <a:spcAft>
              <a:spcPct val="35000"/>
            </a:spcAft>
            <a:buNone/>
          </a:pPr>
          <a:r>
            <a:rPr lang="en-US" sz="1600" kern="1200" dirty="0"/>
            <a:t>No unusual spikes or drops, suggesting </a:t>
          </a:r>
          <a:r>
            <a:rPr lang="en-US" sz="1600" b="1" kern="1200" dirty="0"/>
            <a:t>stable demand</a:t>
          </a:r>
          <a:r>
            <a:rPr lang="en-US" sz="1600" kern="1200" dirty="0"/>
            <a:t> in the forecast horizon.</a:t>
          </a:r>
        </a:p>
      </dsp:txBody>
      <dsp:txXfrm>
        <a:off x="759363" y="2298792"/>
        <a:ext cx="5485901" cy="657457"/>
      </dsp:txXfrm>
    </dsp:sp>
    <dsp:sp modelId="{F74CD15B-DF5A-4535-90C4-5768B4EB9FE8}">
      <dsp:nvSpPr>
        <dsp:cNvPr id="0" name=""/>
        <dsp:cNvSpPr/>
      </dsp:nvSpPr>
      <dsp:spPr>
        <a:xfrm>
          <a:off x="0" y="3287766"/>
          <a:ext cx="6245265"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16FA9E-18F5-46D1-9C8F-846BE15DF268}">
      <dsp:nvSpPr>
        <dsp:cNvPr id="0" name=""/>
        <dsp:cNvSpPr/>
      </dsp:nvSpPr>
      <dsp:spPr>
        <a:xfrm>
          <a:off x="198881" y="3435694"/>
          <a:ext cx="361601" cy="36160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FE2BE9-6DC2-4025-824E-5623702BEAAB}">
      <dsp:nvSpPr>
        <dsp:cNvPr id="0" name=""/>
        <dsp:cNvSpPr/>
      </dsp:nvSpPr>
      <dsp:spPr>
        <a:xfrm>
          <a:off x="759363" y="3287766"/>
          <a:ext cx="5485901"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100000"/>
            </a:lnSpc>
            <a:spcBef>
              <a:spcPct val="0"/>
            </a:spcBef>
            <a:spcAft>
              <a:spcPct val="35000"/>
            </a:spcAft>
            <a:buNone/>
          </a:pPr>
          <a:r>
            <a:rPr lang="en-US" sz="1600" b="1" kern="1200"/>
            <a:t>Implications:</a:t>
          </a:r>
          <a:endParaRPr lang="en-US" sz="1600" kern="1200"/>
        </a:p>
      </dsp:txBody>
      <dsp:txXfrm>
        <a:off x="759363" y="3287766"/>
        <a:ext cx="5485901" cy="657457"/>
      </dsp:txXfrm>
    </dsp:sp>
    <dsp:sp modelId="{A706A199-870C-471D-9F58-7F3C6D0D5CE8}">
      <dsp:nvSpPr>
        <dsp:cNvPr id="0" name=""/>
        <dsp:cNvSpPr/>
      </dsp:nvSpPr>
      <dsp:spPr>
        <a:xfrm>
          <a:off x="0" y="4109589"/>
          <a:ext cx="6245265"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E97043-9E92-4506-BD56-D6A79599D33C}">
      <dsp:nvSpPr>
        <dsp:cNvPr id="0" name=""/>
        <dsp:cNvSpPr/>
      </dsp:nvSpPr>
      <dsp:spPr>
        <a:xfrm>
          <a:off x="198881" y="4257517"/>
          <a:ext cx="361601" cy="36160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F73377-EA56-496B-9E81-49C309D736D6}">
      <dsp:nvSpPr>
        <dsp:cNvPr id="0" name=""/>
        <dsp:cNvSpPr/>
      </dsp:nvSpPr>
      <dsp:spPr>
        <a:xfrm>
          <a:off x="759363" y="4109589"/>
          <a:ext cx="5485901"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100000"/>
            </a:lnSpc>
            <a:spcBef>
              <a:spcPct val="0"/>
            </a:spcBef>
            <a:spcAft>
              <a:spcPct val="35000"/>
            </a:spcAft>
            <a:buNone/>
          </a:pPr>
          <a:r>
            <a:rPr lang="en-US" sz="1600" kern="1200"/>
            <a:t>Grid operators can </a:t>
          </a:r>
          <a:r>
            <a:rPr lang="en-US" sz="1600" b="1" kern="1200"/>
            <a:t>schedule maintenance during predicted low-demand hours</a:t>
          </a:r>
          <a:r>
            <a:rPr lang="en-US" sz="1600" kern="1200"/>
            <a:t>.</a:t>
          </a:r>
        </a:p>
      </dsp:txBody>
      <dsp:txXfrm>
        <a:off x="759363" y="4109589"/>
        <a:ext cx="5485901" cy="657457"/>
      </dsp:txXfrm>
    </dsp:sp>
    <dsp:sp modelId="{7D797E91-F622-4D07-9B9C-E6171D27C99B}">
      <dsp:nvSpPr>
        <dsp:cNvPr id="0" name=""/>
        <dsp:cNvSpPr/>
      </dsp:nvSpPr>
      <dsp:spPr>
        <a:xfrm>
          <a:off x="0" y="4931411"/>
          <a:ext cx="6245265"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40F978-8BD2-4F0D-A1E8-35F7E57BD078}">
      <dsp:nvSpPr>
        <dsp:cNvPr id="0" name=""/>
        <dsp:cNvSpPr/>
      </dsp:nvSpPr>
      <dsp:spPr>
        <a:xfrm>
          <a:off x="198881" y="5079339"/>
          <a:ext cx="361601" cy="361601"/>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26CB33-822E-4136-ADAA-5CD135C49578}">
      <dsp:nvSpPr>
        <dsp:cNvPr id="0" name=""/>
        <dsp:cNvSpPr/>
      </dsp:nvSpPr>
      <dsp:spPr>
        <a:xfrm>
          <a:off x="759363" y="4931411"/>
          <a:ext cx="5485901"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100000"/>
            </a:lnSpc>
            <a:spcBef>
              <a:spcPct val="0"/>
            </a:spcBef>
            <a:spcAft>
              <a:spcPct val="35000"/>
            </a:spcAft>
            <a:buNone/>
          </a:pPr>
          <a:r>
            <a:rPr lang="en-US" sz="1600" kern="1200"/>
            <a:t>Energy suppliers can </a:t>
          </a:r>
          <a:r>
            <a:rPr lang="en-US" sz="1600" b="1" kern="1200"/>
            <a:t>align generation and storage with peak cycles</a:t>
          </a:r>
          <a:r>
            <a:rPr lang="en-US" sz="1600" kern="1200"/>
            <a:t> to minimize costs.</a:t>
          </a:r>
        </a:p>
      </dsp:txBody>
      <dsp:txXfrm>
        <a:off x="759363" y="4931411"/>
        <a:ext cx="5485901" cy="65745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AA85AC-5EF7-4E26-8ED7-250F132B8439}" type="datetimeFigureOut">
              <a:rPr lang="en-IN" smtClean="0"/>
              <a:t>14-08-2025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25C25-80D0-45FC-AE49-ACEAAE955CC9}" type="slidenum">
              <a:rPr lang="en-IN" smtClean="0"/>
              <a:t>‹#›</a:t>
            </a:fld>
            <a:endParaRPr lang="en-IN"/>
          </a:p>
        </p:txBody>
      </p:sp>
    </p:spTree>
    <p:extLst>
      <p:ext uri="{BB962C8B-B14F-4D97-AF65-F5344CB8AC3E}">
        <p14:creationId xmlns:p14="http://schemas.microsoft.com/office/powerpoint/2010/main" val="291005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625C25-80D0-45FC-AE49-ACEAAE955CC9}" type="slidenum">
              <a:rPr lang="en-IN" smtClean="0"/>
              <a:t>2</a:t>
            </a:fld>
            <a:endParaRPr lang="en-IN"/>
          </a:p>
        </p:txBody>
      </p:sp>
    </p:spTree>
    <p:extLst>
      <p:ext uri="{BB962C8B-B14F-4D97-AF65-F5344CB8AC3E}">
        <p14:creationId xmlns:p14="http://schemas.microsoft.com/office/powerpoint/2010/main" val="274167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29F62-8DDC-0A02-F7F7-B62F722C12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DCB41BE-10F1-31EB-5119-AEA320CDD4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F051BFD-E8D2-D112-DD79-39F08BEFD30A}"/>
              </a:ext>
            </a:extLst>
          </p:cNvPr>
          <p:cNvSpPr>
            <a:spLocks noGrp="1"/>
          </p:cNvSpPr>
          <p:nvPr>
            <p:ph type="dt" sz="half" idx="10"/>
          </p:nvPr>
        </p:nvSpPr>
        <p:spPr/>
        <p:txBody>
          <a:bodyPr/>
          <a:lstStyle/>
          <a:p>
            <a:fld id="{9085B280-B54B-4D27-BE7F-06AFF150C547}" type="datetimeFigureOut">
              <a:rPr lang="en-IN" smtClean="0"/>
              <a:t>14-08-2025</a:t>
            </a:fld>
            <a:endParaRPr lang="en-IN"/>
          </a:p>
        </p:txBody>
      </p:sp>
      <p:sp>
        <p:nvSpPr>
          <p:cNvPr id="5" name="Footer Placeholder 4">
            <a:extLst>
              <a:ext uri="{FF2B5EF4-FFF2-40B4-BE49-F238E27FC236}">
                <a16:creationId xmlns:a16="http://schemas.microsoft.com/office/drawing/2014/main" id="{AF0A132E-479D-779C-88FC-75770A57CB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803A2E-6121-942A-4E1E-95223B570101}"/>
              </a:ext>
            </a:extLst>
          </p:cNvPr>
          <p:cNvSpPr>
            <a:spLocks noGrp="1"/>
          </p:cNvSpPr>
          <p:nvPr>
            <p:ph type="sldNum" sz="quarter" idx="12"/>
          </p:nvPr>
        </p:nvSpPr>
        <p:spPr/>
        <p:txBody>
          <a:bodyPr/>
          <a:lstStyle/>
          <a:p>
            <a:fld id="{6A60BFEB-B351-403B-A365-C7EA3C7D31C8}" type="slidenum">
              <a:rPr lang="en-IN" smtClean="0"/>
              <a:t>‹#›</a:t>
            </a:fld>
            <a:endParaRPr lang="en-IN"/>
          </a:p>
        </p:txBody>
      </p:sp>
    </p:spTree>
    <p:extLst>
      <p:ext uri="{BB962C8B-B14F-4D97-AF65-F5344CB8AC3E}">
        <p14:creationId xmlns:p14="http://schemas.microsoft.com/office/powerpoint/2010/main" val="3523026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3F15E-EBAA-D14C-6B64-4BB21CF68D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CC4DB4-1B8C-1B6E-4E30-8F2DF75658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03F85D-8D63-C87F-8265-AE582C47C83F}"/>
              </a:ext>
            </a:extLst>
          </p:cNvPr>
          <p:cNvSpPr>
            <a:spLocks noGrp="1"/>
          </p:cNvSpPr>
          <p:nvPr>
            <p:ph type="dt" sz="half" idx="10"/>
          </p:nvPr>
        </p:nvSpPr>
        <p:spPr/>
        <p:txBody>
          <a:bodyPr/>
          <a:lstStyle/>
          <a:p>
            <a:fld id="{9085B280-B54B-4D27-BE7F-06AFF150C547}" type="datetimeFigureOut">
              <a:rPr lang="en-IN" smtClean="0"/>
              <a:t>14-08-2025</a:t>
            </a:fld>
            <a:endParaRPr lang="en-IN"/>
          </a:p>
        </p:txBody>
      </p:sp>
      <p:sp>
        <p:nvSpPr>
          <p:cNvPr id="5" name="Footer Placeholder 4">
            <a:extLst>
              <a:ext uri="{FF2B5EF4-FFF2-40B4-BE49-F238E27FC236}">
                <a16:creationId xmlns:a16="http://schemas.microsoft.com/office/drawing/2014/main" id="{92F279F9-7258-951D-E7F4-2928D85887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413A01-4E6D-D24D-6089-848BF58CD46E}"/>
              </a:ext>
            </a:extLst>
          </p:cNvPr>
          <p:cNvSpPr>
            <a:spLocks noGrp="1"/>
          </p:cNvSpPr>
          <p:nvPr>
            <p:ph type="sldNum" sz="quarter" idx="12"/>
          </p:nvPr>
        </p:nvSpPr>
        <p:spPr/>
        <p:txBody>
          <a:bodyPr/>
          <a:lstStyle/>
          <a:p>
            <a:fld id="{6A60BFEB-B351-403B-A365-C7EA3C7D31C8}" type="slidenum">
              <a:rPr lang="en-IN" smtClean="0"/>
              <a:t>‹#›</a:t>
            </a:fld>
            <a:endParaRPr lang="en-IN"/>
          </a:p>
        </p:txBody>
      </p:sp>
    </p:spTree>
    <p:extLst>
      <p:ext uri="{BB962C8B-B14F-4D97-AF65-F5344CB8AC3E}">
        <p14:creationId xmlns:p14="http://schemas.microsoft.com/office/powerpoint/2010/main" val="3648982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A7596E-9C60-4DB5-BF77-C65C9C3640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4E2455-C7AB-0CC9-C80B-4A404FE6B9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69EE37-6EB9-C009-2C83-3632E415B075}"/>
              </a:ext>
            </a:extLst>
          </p:cNvPr>
          <p:cNvSpPr>
            <a:spLocks noGrp="1"/>
          </p:cNvSpPr>
          <p:nvPr>
            <p:ph type="dt" sz="half" idx="10"/>
          </p:nvPr>
        </p:nvSpPr>
        <p:spPr/>
        <p:txBody>
          <a:bodyPr/>
          <a:lstStyle/>
          <a:p>
            <a:fld id="{9085B280-B54B-4D27-BE7F-06AFF150C547}" type="datetimeFigureOut">
              <a:rPr lang="en-IN" smtClean="0"/>
              <a:t>14-08-2025</a:t>
            </a:fld>
            <a:endParaRPr lang="en-IN"/>
          </a:p>
        </p:txBody>
      </p:sp>
      <p:sp>
        <p:nvSpPr>
          <p:cNvPr id="5" name="Footer Placeholder 4">
            <a:extLst>
              <a:ext uri="{FF2B5EF4-FFF2-40B4-BE49-F238E27FC236}">
                <a16:creationId xmlns:a16="http://schemas.microsoft.com/office/drawing/2014/main" id="{9157AAFB-561A-36C2-94AE-9BC63E40CE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3241B3-B1F9-E434-E57C-CFADE642C219}"/>
              </a:ext>
            </a:extLst>
          </p:cNvPr>
          <p:cNvSpPr>
            <a:spLocks noGrp="1"/>
          </p:cNvSpPr>
          <p:nvPr>
            <p:ph type="sldNum" sz="quarter" idx="12"/>
          </p:nvPr>
        </p:nvSpPr>
        <p:spPr/>
        <p:txBody>
          <a:bodyPr/>
          <a:lstStyle/>
          <a:p>
            <a:fld id="{6A60BFEB-B351-403B-A365-C7EA3C7D31C8}" type="slidenum">
              <a:rPr lang="en-IN" smtClean="0"/>
              <a:t>‹#›</a:t>
            </a:fld>
            <a:endParaRPr lang="en-IN"/>
          </a:p>
        </p:txBody>
      </p:sp>
    </p:spTree>
    <p:extLst>
      <p:ext uri="{BB962C8B-B14F-4D97-AF65-F5344CB8AC3E}">
        <p14:creationId xmlns:p14="http://schemas.microsoft.com/office/powerpoint/2010/main" val="2162946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5B9E1-A88C-EFAF-6E8B-9A8946828E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2C774D-8F89-AA4C-1C9C-39FB91E6F7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CC0DF6-0CBB-428E-879F-79B8074B90C2}"/>
              </a:ext>
            </a:extLst>
          </p:cNvPr>
          <p:cNvSpPr>
            <a:spLocks noGrp="1"/>
          </p:cNvSpPr>
          <p:nvPr>
            <p:ph type="dt" sz="half" idx="10"/>
          </p:nvPr>
        </p:nvSpPr>
        <p:spPr/>
        <p:txBody>
          <a:bodyPr/>
          <a:lstStyle/>
          <a:p>
            <a:fld id="{9085B280-B54B-4D27-BE7F-06AFF150C547}" type="datetimeFigureOut">
              <a:rPr lang="en-IN" smtClean="0"/>
              <a:t>14-08-2025</a:t>
            </a:fld>
            <a:endParaRPr lang="en-IN"/>
          </a:p>
        </p:txBody>
      </p:sp>
      <p:sp>
        <p:nvSpPr>
          <p:cNvPr id="5" name="Footer Placeholder 4">
            <a:extLst>
              <a:ext uri="{FF2B5EF4-FFF2-40B4-BE49-F238E27FC236}">
                <a16:creationId xmlns:a16="http://schemas.microsoft.com/office/drawing/2014/main" id="{3BA452AD-F462-2DC9-F0E9-F582BCC0E0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FF31F6-F54D-AD98-E48A-CD3AED630FA6}"/>
              </a:ext>
            </a:extLst>
          </p:cNvPr>
          <p:cNvSpPr>
            <a:spLocks noGrp="1"/>
          </p:cNvSpPr>
          <p:nvPr>
            <p:ph type="sldNum" sz="quarter" idx="12"/>
          </p:nvPr>
        </p:nvSpPr>
        <p:spPr/>
        <p:txBody>
          <a:bodyPr/>
          <a:lstStyle/>
          <a:p>
            <a:fld id="{6A60BFEB-B351-403B-A365-C7EA3C7D31C8}" type="slidenum">
              <a:rPr lang="en-IN" smtClean="0"/>
              <a:t>‹#›</a:t>
            </a:fld>
            <a:endParaRPr lang="en-IN"/>
          </a:p>
        </p:txBody>
      </p:sp>
    </p:spTree>
    <p:extLst>
      <p:ext uri="{BB962C8B-B14F-4D97-AF65-F5344CB8AC3E}">
        <p14:creationId xmlns:p14="http://schemas.microsoft.com/office/powerpoint/2010/main" val="2218372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F4DAA-A684-9FC3-9878-BCD5B517F7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FE43C91-75C4-F9D8-DEDF-1812130A12C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DE13B4-FF6B-31DA-80F8-D6AE3FCA0DDE}"/>
              </a:ext>
            </a:extLst>
          </p:cNvPr>
          <p:cNvSpPr>
            <a:spLocks noGrp="1"/>
          </p:cNvSpPr>
          <p:nvPr>
            <p:ph type="dt" sz="half" idx="10"/>
          </p:nvPr>
        </p:nvSpPr>
        <p:spPr/>
        <p:txBody>
          <a:bodyPr/>
          <a:lstStyle/>
          <a:p>
            <a:fld id="{9085B280-B54B-4D27-BE7F-06AFF150C547}" type="datetimeFigureOut">
              <a:rPr lang="en-IN" smtClean="0"/>
              <a:t>14-08-2025</a:t>
            </a:fld>
            <a:endParaRPr lang="en-IN"/>
          </a:p>
        </p:txBody>
      </p:sp>
      <p:sp>
        <p:nvSpPr>
          <p:cNvPr id="5" name="Footer Placeholder 4">
            <a:extLst>
              <a:ext uri="{FF2B5EF4-FFF2-40B4-BE49-F238E27FC236}">
                <a16:creationId xmlns:a16="http://schemas.microsoft.com/office/drawing/2014/main" id="{2D327DBC-BAF1-26EB-0D1D-7400A18EF6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248300-7718-97C6-EBFF-4E127F155884}"/>
              </a:ext>
            </a:extLst>
          </p:cNvPr>
          <p:cNvSpPr>
            <a:spLocks noGrp="1"/>
          </p:cNvSpPr>
          <p:nvPr>
            <p:ph type="sldNum" sz="quarter" idx="12"/>
          </p:nvPr>
        </p:nvSpPr>
        <p:spPr/>
        <p:txBody>
          <a:bodyPr/>
          <a:lstStyle/>
          <a:p>
            <a:fld id="{6A60BFEB-B351-403B-A365-C7EA3C7D31C8}" type="slidenum">
              <a:rPr lang="en-IN" smtClean="0"/>
              <a:t>‹#›</a:t>
            </a:fld>
            <a:endParaRPr lang="en-IN"/>
          </a:p>
        </p:txBody>
      </p:sp>
    </p:spTree>
    <p:extLst>
      <p:ext uri="{BB962C8B-B14F-4D97-AF65-F5344CB8AC3E}">
        <p14:creationId xmlns:p14="http://schemas.microsoft.com/office/powerpoint/2010/main" val="2546450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0108C-E9DF-3329-0C17-73D8290B87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44F0B7-70D5-74E9-3DA3-628D4BB510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29F9D33-A632-999B-D0CE-059EB0FDEE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73CFC8-DBF6-B761-9A03-15D324DC5615}"/>
              </a:ext>
            </a:extLst>
          </p:cNvPr>
          <p:cNvSpPr>
            <a:spLocks noGrp="1"/>
          </p:cNvSpPr>
          <p:nvPr>
            <p:ph type="dt" sz="half" idx="10"/>
          </p:nvPr>
        </p:nvSpPr>
        <p:spPr/>
        <p:txBody>
          <a:bodyPr/>
          <a:lstStyle/>
          <a:p>
            <a:fld id="{9085B280-B54B-4D27-BE7F-06AFF150C547}" type="datetimeFigureOut">
              <a:rPr lang="en-IN" smtClean="0"/>
              <a:t>14-08-2025</a:t>
            </a:fld>
            <a:endParaRPr lang="en-IN"/>
          </a:p>
        </p:txBody>
      </p:sp>
      <p:sp>
        <p:nvSpPr>
          <p:cNvPr id="6" name="Footer Placeholder 5">
            <a:extLst>
              <a:ext uri="{FF2B5EF4-FFF2-40B4-BE49-F238E27FC236}">
                <a16:creationId xmlns:a16="http://schemas.microsoft.com/office/drawing/2014/main" id="{D8F25EC0-D2C1-E41A-CBBF-DAB5BE8865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B48714-56EC-8B8B-2BDB-5C4994E46246}"/>
              </a:ext>
            </a:extLst>
          </p:cNvPr>
          <p:cNvSpPr>
            <a:spLocks noGrp="1"/>
          </p:cNvSpPr>
          <p:nvPr>
            <p:ph type="sldNum" sz="quarter" idx="12"/>
          </p:nvPr>
        </p:nvSpPr>
        <p:spPr/>
        <p:txBody>
          <a:bodyPr/>
          <a:lstStyle/>
          <a:p>
            <a:fld id="{6A60BFEB-B351-403B-A365-C7EA3C7D31C8}" type="slidenum">
              <a:rPr lang="en-IN" smtClean="0"/>
              <a:t>‹#›</a:t>
            </a:fld>
            <a:endParaRPr lang="en-IN"/>
          </a:p>
        </p:txBody>
      </p:sp>
    </p:spTree>
    <p:extLst>
      <p:ext uri="{BB962C8B-B14F-4D97-AF65-F5344CB8AC3E}">
        <p14:creationId xmlns:p14="http://schemas.microsoft.com/office/powerpoint/2010/main" val="1600182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857F9-068E-6835-8A32-DBE69235CB8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DFA3E5-35C5-40A4-0FE5-28CCFCC00E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112097-DE7B-B29C-674D-339A6F47A2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850824-74DE-63FA-AAD8-63D6AB59E5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EAF999-0266-009B-80CB-649E254BCA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00A571D-CF79-81A4-6293-16EC9943E42B}"/>
              </a:ext>
            </a:extLst>
          </p:cNvPr>
          <p:cNvSpPr>
            <a:spLocks noGrp="1"/>
          </p:cNvSpPr>
          <p:nvPr>
            <p:ph type="dt" sz="half" idx="10"/>
          </p:nvPr>
        </p:nvSpPr>
        <p:spPr/>
        <p:txBody>
          <a:bodyPr/>
          <a:lstStyle/>
          <a:p>
            <a:fld id="{9085B280-B54B-4D27-BE7F-06AFF150C547}" type="datetimeFigureOut">
              <a:rPr lang="en-IN" smtClean="0"/>
              <a:t>14-08-2025</a:t>
            </a:fld>
            <a:endParaRPr lang="en-IN"/>
          </a:p>
        </p:txBody>
      </p:sp>
      <p:sp>
        <p:nvSpPr>
          <p:cNvPr id="8" name="Footer Placeholder 7">
            <a:extLst>
              <a:ext uri="{FF2B5EF4-FFF2-40B4-BE49-F238E27FC236}">
                <a16:creationId xmlns:a16="http://schemas.microsoft.com/office/drawing/2014/main" id="{938AB6BA-CAB9-29F2-7F78-7C2D0CD72B0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AB1B481-88B2-3F36-E2F6-568F10665656}"/>
              </a:ext>
            </a:extLst>
          </p:cNvPr>
          <p:cNvSpPr>
            <a:spLocks noGrp="1"/>
          </p:cNvSpPr>
          <p:nvPr>
            <p:ph type="sldNum" sz="quarter" idx="12"/>
          </p:nvPr>
        </p:nvSpPr>
        <p:spPr/>
        <p:txBody>
          <a:bodyPr/>
          <a:lstStyle/>
          <a:p>
            <a:fld id="{6A60BFEB-B351-403B-A365-C7EA3C7D31C8}" type="slidenum">
              <a:rPr lang="en-IN" smtClean="0"/>
              <a:t>‹#›</a:t>
            </a:fld>
            <a:endParaRPr lang="en-IN"/>
          </a:p>
        </p:txBody>
      </p:sp>
    </p:spTree>
    <p:extLst>
      <p:ext uri="{BB962C8B-B14F-4D97-AF65-F5344CB8AC3E}">
        <p14:creationId xmlns:p14="http://schemas.microsoft.com/office/powerpoint/2010/main" val="1588204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3B9EA-F4DD-4AD0-62F1-A79515B97A2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D0A306-6D7D-8CC4-CD8B-232B517FB3AB}"/>
              </a:ext>
            </a:extLst>
          </p:cNvPr>
          <p:cNvSpPr>
            <a:spLocks noGrp="1"/>
          </p:cNvSpPr>
          <p:nvPr>
            <p:ph type="dt" sz="half" idx="10"/>
          </p:nvPr>
        </p:nvSpPr>
        <p:spPr/>
        <p:txBody>
          <a:bodyPr/>
          <a:lstStyle/>
          <a:p>
            <a:fld id="{9085B280-B54B-4D27-BE7F-06AFF150C547}" type="datetimeFigureOut">
              <a:rPr lang="en-IN" smtClean="0"/>
              <a:t>14-08-2025</a:t>
            </a:fld>
            <a:endParaRPr lang="en-IN"/>
          </a:p>
        </p:txBody>
      </p:sp>
      <p:sp>
        <p:nvSpPr>
          <p:cNvPr id="4" name="Footer Placeholder 3">
            <a:extLst>
              <a:ext uri="{FF2B5EF4-FFF2-40B4-BE49-F238E27FC236}">
                <a16:creationId xmlns:a16="http://schemas.microsoft.com/office/drawing/2014/main" id="{70A95CC6-C654-D65E-2EF3-F0369EED296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7924A48-538F-1D4C-B2F5-AC245D684CC9}"/>
              </a:ext>
            </a:extLst>
          </p:cNvPr>
          <p:cNvSpPr>
            <a:spLocks noGrp="1"/>
          </p:cNvSpPr>
          <p:nvPr>
            <p:ph type="sldNum" sz="quarter" idx="12"/>
          </p:nvPr>
        </p:nvSpPr>
        <p:spPr/>
        <p:txBody>
          <a:bodyPr/>
          <a:lstStyle/>
          <a:p>
            <a:fld id="{6A60BFEB-B351-403B-A365-C7EA3C7D31C8}" type="slidenum">
              <a:rPr lang="en-IN" smtClean="0"/>
              <a:t>‹#›</a:t>
            </a:fld>
            <a:endParaRPr lang="en-IN"/>
          </a:p>
        </p:txBody>
      </p:sp>
    </p:spTree>
    <p:extLst>
      <p:ext uri="{BB962C8B-B14F-4D97-AF65-F5344CB8AC3E}">
        <p14:creationId xmlns:p14="http://schemas.microsoft.com/office/powerpoint/2010/main" val="395291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C448C5-E311-65D5-E7E2-4616F1EF0840}"/>
              </a:ext>
            </a:extLst>
          </p:cNvPr>
          <p:cNvSpPr>
            <a:spLocks noGrp="1"/>
          </p:cNvSpPr>
          <p:nvPr>
            <p:ph type="dt" sz="half" idx="10"/>
          </p:nvPr>
        </p:nvSpPr>
        <p:spPr/>
        <p:txBody>
          <a:bodyPr/>
          <a:lstStyle/>
          <a:p>
            <a:fld id="{9085B280-B54B-4D27-BE7F-06AFF150C547}" type="datetimeFigureOut">
              <a:rPr lang="en-IN" smtClean="0"/>
              <a:t>14-08-2025</a:t>
            </a:fld>
            <a:endParaRPr lang="en-IN"/>
          </a:p>
        </p:txBody>
      </p:sp>
      <p:sp>
        <p:nvSpPr>
          <p:cNvPr id="3" name="Footer Placeholder 2">
            <a:extLst>
              <a:ext uri="{FF2B5EF4-FFF2-40B4-BE49-F238E27FC236}">
                <a16:creationId xmlns:a16="http://schemas.microsoft.com/office/drawing/2014/main" id="{46219445-EA43-1ADA-F263-31E28F4BE4A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ECE7D0-91D6-8F3C-A535-857B46DAE8B7}"/>
              </a:ext>
            </a:extLst>
          </p:cNvPr>
          <p:cNvSpPr>
            <a:spLocks noGrp="1"/>
          </p:cNvSpPr>
          <p:nvPr>
            <p:ph type="sldNum" sz="quarter" idx="12"/>
          </p:nvPr>
        </p:nvSpPr>
        <p:spPr/>
        <p:txBody>
          <a:bodyPr/>
          <a:lstStyle/>
          <a:p>
            <a:fld id="{6A60BFEB-B351-403B-A365-C7EA3C7D31C8}" type="slidenum">
              <a:rPr lang="en-IN" smtClean="0"/>
              <a:t>‹#›</a:t>
            </a:fld>
            <a:endParaRPr lang="en-IN"/>
          </a:p>
        </p:txBody>
      </p:sp>
    </p:spTree>
    <p:extLst>
      <p:ext uri="{BB962C8B-B14F-4D97-AF65-F5344CB8AC3E}">
        <p14:creationId xmlns:p14="http://schemas.microsoft.com/office/powerpoint/2010/main" val="200275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BA01C-730F-AE60-137E-33432FDD76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B18397-EBFD-9D8E-555C-2A071437C8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80C850-9B43-8F17-DA5E-A1C601331A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64442A-9502-A335-CC06-DAC299E06B35}"/>
              </a:ext>
            </a:extLst>
          </p:cNvPr>
          <p:cNvSpPr>
            <a:spLocks noGrp="1"/>
          </p:cNvSpPr>
          <p:nvPr>
            <p:ph type="dt" sz="half" idx="10"/>
          </p:nvPr>
        </p:nvSpPr>
        <p:spPr/>
        <p:txBody>
          <a:bodyPr/>
          <a:lstStyle/>
          <a:p>
            <a:fld id="{9085B280-B54B-4D27-BE7F-06AFF150C547}" type="datetimeFigureOut">
              <a:rPr lang="en-IN" smtClean="0"/>
              <a:t>14-08-2025</a:t>
            </a:fld>
            <a:endParaRPr lang="en-IN"/>
          </a:p>
        </p:txBody>
      </p:sp>
      <p:sp>
        <p:nvSpPr>
          <p:cNvPr id="6" name="Footer Placeholder 5">
            <a:extLst>
              <a:ext uri="{FF2B5EF4-FFF2-40B4-BE49-F238E27FC236}">
                <a16:creationId xmlns:a16="http://schemas.microsoft.com/office/drawing/2014/main" id="{50D4B5AF-A72B-CBD0-9893-1A9AC61982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45ABB7-AFC8-BF7F-6AB5-6E0C72609BB6}"/>
              </a:ext>
            </a:extLst>
          </p:cNvPr>
          <p:cNvSpPr>
            <a:spLocks noGrp="1"/>
          </p:cNvSpPr>
          <p:nvPr>
            <p:ph type="sldNum" sz="quarter" idx="12"/>
          </p:nvPr>
        </p:nvSpPr>
        <p:spPr/>
        <p:txBody>
          <a:bodyPr/>
          <a:lstStyle/>
          <a:p>
            <a:fld id="{6A60BFEB-B351-403B-A365-C7EA3C7D31C8}" type="slidenum">
              <a:rPr lang="en-IN" smtClean="0"/>
              <a:t>‹#›</a:t>
            </a:fld>
            <a:endParaRPr lang="en-IN"/>
          </a:p>
        </p:txBody>
      </p:sp>
    </p:spTree>
    <p:extLst>
      <p:ext uri="{BB962C8B-B14F-4D97-AF65-F5344CB8AC3E}">
        <p14:creationId xmlns:p14="http://schemas.microsoft.com/office/powerpoint/2010/main" val="3165723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E61D5-9096-1DF2-7737-9B12109159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AB6F97-C36D-1DE0-1B94-7E14C5A210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645E0E0-6A4F-9FB0-41DC-0BD151976B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FC7ACE-B308-E1A7-B57F-104C76E0CAF9}"/>
              </a:ext>
            </a:extLst>
          </p:cNvPr>
          <p:cNvSpPr>
            <a:spLocks noGrp="1"/>
          </p:cNvSpPr>
          <p:nvPr>
            <p:ph type="dt" sz="half" idx="10"/>
          </p:nvPr>
        </p:nvSpPr>
        <p:spPr/>
        <p:txBody>
          <a:bodyPr/>
          <a:lstStyle/>
          <a:p>
            <a:fld id="{9085B280-B54B-4D27-BE7F-06AFF150C547}" type="datetimeFigureOut">
              <a:rPr lang="en-IN" smtClean="0"/>
              <a:t>14-08-2025</a:t>
            </a:fld>
            <a:endParaRPr lang="en-IN"/>
          </a:p>
        </p:txBody>
      </p:sp>
      <p:sp>
        <p:nvSpPr>
          <p:cNvPr id="6" name="Footer Placeholder 5">
            <a:extLst>
              <a:ext uri="{FF2B5EF4-FFF2-40B4-BE49-F238E27FC236}">
                <a16:creationId xmlns:a16="http://schemas.microsoft.com/office/drawing/2014/main" id="{1B6377D9-C627-FB23-B766-D555DB88FD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404A5E-698D-37CD-B743-AEB2A28DDEC9}"/>
              </a:ext>
            </a:extLst>
          </p:cNvPr>
          <p:cNvSpPr>
            <a:spLocks noGrp="1"/>
          </p:cNvSpPr>
          <p:nvPr>
            <p:ph type="sldNum" sz="quarter" idx="12"/>
          </p:nvPr>
        </p:nvSpPr>
        <p:spPr/>
        <p:txBody>
          <a:bodyPr/>
          <a:lstStyle/>
          <a:p>
            <a:fld id="{6A60BFEB-B351-403B-A365-C7EA3C7D31C8}" type="slidenum">
              <a:rPr lang="en-IN" smtClean="0"/>
              <a:t>‹#›</a:t>
            </a:fld>
            <a:endParaRPr lang="en-IN"/>
          </a:p>
        </p:txBody>
      </p:sp>
    </p:spTree>
    <p:extLst>
      <p:ext uri="{BB962C8B-B14F-4D97-AF65-F5344CB8AC3E}">
        <p14:creationId xmlns:p14="http://schemas.microsoft.com/office/powerpoint/2010/main" val="4013349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5A690F-CEDC-7658-4B7C-5843266A14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B35325-591B-A5D1-8071-2C1EC6A708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660F19-57FC-F392-F8F4-A8A252E1C8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085B280-B54B-4D27-BE7F-06AFF150C547}" type="datetimeFigureOut">
              <a:rPr lang="en-IN" smtClean="0"/>
              <a:t>14-08-2025</a:t>
            </a:fld>
            <a:endParaRPr lang="en-IN"/>
          </a:p>
        </p:txBody>
      </p:sp>
      <p:sp>
        <p:nvSpPr>
          <p:cNvPr id="5" name="Footer Placeholder 4">
            <a:extLst>
              <a:ext uri="{FF2B5EF4-FFF2-40B4-BE49-F238E27FC236}">
                <a16:creationId xmlns:a16="http://schemas.microsoft.com/office/drawing/2014/main" id="{5F50D081-A3A0-C8E7-81D6-7BBA68C5F3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E9D14685-CD23-2D9A-7584-9F064698C5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A60BFEB-B351-403B-A365-C7EA3C7D31C8}" type="slidenum">
              <a:rPr lang="en-IN" smtClean="0"/>
              <a:t>‹#›</a:t>
            </a:fld>
            <a:endParaRPr lang="en-IN"/>
          </a:p>
        </p:txBody>
      </p:sp>
    </p:spTree>
    <p:extLst>
      <p:ext uri="{BB962C8B-B14F-4D97-AF65-F5344CB8AC3E}">
        <p14:creationId xmlns:p14="http://schemas.microsoft.com/office/powerpoint/2010/main" val="720769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3.png"/><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typing on a keyboard&#10;&#10;AI-generated content may be incorrect.">
            <a:extLst>
              <a:ext uri="{FF2B5EF4-FFF2-40B4-BE49-F238E27FC236}">
                <a16:creationId xmlns:a16="http://schemas.microsoft.com/office/drawing/2014/main" id="{ECEB1B50-ACB0-F3E4-6F28-9155478C55C1}"/>
              </a:ext>
            </a:extLst>
          </p:cNvPr>
          <p:cNvPicPr>
            <a:picLocks noChangeAspect="1"/>
          </p:cNvPicPr>
          <p:nvPr/>
        </p:nvPicPr>
        <p:blipFill>
          <a:blip r:embed="rId2">
            <a:alphaModFix amt="50000"/>
          </a:blip>
          <a:srcRect t="4352" r="-1" b="11356"/>
          <a:stretch>
            <a:fillRect/>
          </a:stretch>
        </p:blipFill>
        <p:spPr>
          <a:xfrm>
            <a:off x="20" y="10"/>
            <a:ext cx="12188930" cy="6857990"/>
          </a:xfrm>
          <a:prstGeom prst="rect">
            <a:avLst/>
          </a:prstGeom>
        </p:spPr>
      </p:pic>
      <p:sp>
        <p:nvSpPr>
          <p:cNvPr id="2" name="Title 1">
            <a:extLst>
              <a:ext uri="{FF2B5EF4-FFF2-40B4-BE49-F238E27FC236}">
                <a16:creationId xmlns:a16="http://schemas.microsoft.com/office/drawing/2014/main" id="{EB910285-9848-DCEB-FCE5-59E2F0F17A07}"/>
              </a:ext>
            </a:extLst>
          </p:cNvPr>
          <p:cNvSpPr>
            <a:spLocks noGrp="1"/>
          </p:cNvSpPr>
          <p:nvPr>
            <p:ph type="ctrTitle"/>
          </p:nvPr>
        </p:nvSpPr>
        <p:spPr>
          <a:xfrm>
            <a:off x="1524000" y="1122363"/>
            <a:ext cx="9144000" cy="3063240"/>
          </a:xfrm>
        </p:spPr>
        <p:txBody>
          <a:bodyPr>
            <a:normAutofit/>
          </a:bodyPr>
          <a:lstStyle/>
          <a:p>
            <a:r>
              <a:rPr lang="en-IN" sz="6600">
                <a:solidFill>
                  <a:schemeClr val="bg1"/>
                </a:solidFill>
              </a:rPr>
              <a:t>Hourly Energy Consumption Forecasting</a:t>
            </a:r>
          </a:p>
        </p:txBody>
      </p:sp>
      <p:sp>
        <p:nvSpPr>
          <p:cNvPr id="3" name="Subtitle 2">
            <a:extLst>
              <a:ext uri="{FF2B5EF4-FFF2-40B4-BE49-F238E27FC236}">
                <a16:creationId xmlns:a16="http://schemas.microsoft.com/office/drawing/2014/main" id="{CE6237EC-54D1-0978-7DBC-D3D2FC892D2F}"/>
              </a:ext>
            </a:extLst>
          </p:cNvPr>
          <p:cNvSpPr>
            <a:spLocks noGrp="1"/>
          </p:cNvSpPr>
          <p:nvPr>
            <p:ph type="subTitle" idx="1"/>
          </p:nvPr>
        </p:nvSpPr>
        <p:spPr>
          <a:xfrm>
            <a:off x="1527048" y="4599432"/>
            <a:ext cx="9144000" cy="1536192"/>
          </a:xfrm>
        </p:spPr>
        <p:txBody>
          <a:bodyPr>
            <a:normAutofit/>
          </a:bodyPr>
          <a:lstStyle/>
          <a:p>
            <a:r>
              <a:rPr lang="en-IN" b="1">
                <a:solidFill>
                  <a:schemeClr val="bg1"/>
                </a:solidFill>
              </a:rPr>
              <a:t>P-562 : </a:t>
            </a:r>
            <a:r>
              <a:rPr lang="en-IN">
                <a:solidFill>
                  <a:schemeClr val="bg1"/>
                </a:solidFill>
              </a:rPr>
              <a:t>Hourly Energy Consumption Forecasting</a:t>
            </a:r>
          </a:p>
        </p:txBody>
      </p:sp>
      <p:sp>
        <p:nvSpPr>
          <p:cNvPr id="32"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67049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207C84D-5FDC-7FFB-1BD3-8E2A59EB3C81}"/>
            </a:ext>
          </a:extLst>
        </p:cNvPr>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5" name="Title 4">
            <a:extLst>
              <a:ext uri="{FF2B5EF4-FFF2-40B4-BE49-F238E27FC236}">
                <a16:creationId xmlns:a16="http://schemas.microsoft.com/office/drawing/2014/main" id="{1582CC70-325A-E593-A504-C90AA0783404}"/>
              </a:ext>
            </a:extLst>
          </p:cNvPr>
          <p:cNvSpPr>
            <a:spLocks noGrp="1"/>
          </p:cNvSpPr>
          <p:nvPr>
            <p:ph type="title"/>
          </p:nvPr>
        </p:nvSpPr>
        <p:spPr>
          <a:xfrm>
            <a:off x="838200" y="713312"/>
            <a:ext cx="4038600" cy="5431376"/>
          </a:xfrm>
        </p:spPr>
        <p:txBody>
          <a:bodyPr vert="horz" lIns="91440" tIns="45720" rIns="91440" bIns="45720" rtlCol="0" anchor="ctr">
            <a:normAutofit/>
          </a:bodyPr>
          <a:lstStyle/>
          <a:p>
            <a:r>
              <a:rPr lang="en-US" kern="1200" dirty="0">
                <a:solidFill>
                  <a:schemeClr val="tx1"/>
                </a:solidFill>
                <a:latin typeface="+mj-lt"/>
                <a:ea typeface="+mj-ea"/>
                <a:cs typeface="+mj-cs"/>
              </a:rPr>
              <a:t>⚙  Model Preparation</a:t>
            </a:r>
          </a:p>
        </p:txBody>
      </p:sp>
      <p:sp>
        <p:nvSpPr>
          <p:cNvPr id="32" name="Content Placeholder 7">
            <a:extLst>
              <a:ext uri="{FF2B5EF4-FFF2-40B4-BE49-F238E27FC236}">
                <a16:creationId xmlns:a16="http://schemas.microsoft.com/office/drawing/2014/main" id="{6F56BE71-9D84-DD50-0F6E-49DBB5E042C0}"/>
              </a:ext>
            </a:extLst>
          </p:cNvPr>
          <p:cNvSpPr>
            <a:spLocks noGrp="1"/>
          </p:cNvSpPr>
          <p:nvPr>
            <p:ph sz="half" idx="2"/>
          </p:nvPr>
        </p:nvSpPr>
        <p:spPr>
          <a:xfrm>
            <a:off x="6096000" y="713313"/>
            <a:ext cx="5328976" cy="5154924"/>
          </a:xfrm>
        </p:spPr>
        <p:txBody>
          <a:bodyPr vert="horz" lIns="91440" tIns="45720" rIns="91440" bIns="45720" rtlCol="0" anchor="ctr">
            <a:normAutofit/>
          </a:bodyPr>
          <a:lstStyle/>
          <a:p>
            <a:r>
              <a:rPr lang="en-US" sz="2000" dirty="0"/>
              <a:t>Data split: Train (80%) &amp; Test (20%), last year as test set.</a:t>
            </a:r>
          </a:p>
          <a:p>
            <a:r>
              <a:rPr lang="en-US" sz="2000" dirty="0"/>
              <a:t>Reshaped input for LSTM format → (samples, timesteps, features).</a:t>
            </a:r>
          </a:p>
          <a:p>
            <a:r>
              <a:rPr lang="en-US" sz="2000" b="1" dirty="0"/>
              <a:t>Tried multiple models:</a:t>
            </a:r>
          </a:p>
          <a:p>
            <a:pPr marL="0" indent="0">
              <a:buNone/>
            </a:pPr>
            <a:r>
              <a:rPr lang="en-US" sz="2000" dirty="0"/>
              <a:t>SARIMAX – Captured seasonal trend, moderate accuracy.</a:t>
            </a:r>
          </a:p>
          <a:p>
            <a:pPr marL="0" indent="0">
              <a:buNone/>
            </a:pPr>
            <a:r>
              <a:rPr lang="en-US" sz="2000" dirty="0" err="1"/>
              <a:t>XGBoost</a:t>
            </a:r>
            <a:r>
              <a:rPr lang="en-US" sz="2000" dirty="0"/>
              <a:t> – Strong for short-term predictions.</a:t>
            </a:r>
          </a:p>
          <a:p>
            <a:pPr marL="0" indent="0">
              <a:buNone/>
            </a:pPr>
            <a:r>
              <a:rPr lang="en-US" sz="2000" dirty="0"/>
              <a:t>LSTM– Best for sequential patterns, chosen as final model.</a:t>
            </a:r>
          </a:p>
        </p:txBody>
      </p:sp>
    </p:spTree>
    <p:extLst>
      <p:ext uri="{BB962C8B-B14F-4D97-AF65-F5344CB8AC3E}">
        <p14:creationId xmlns:p14="http://schemas.microsoft.com/office/powerpoint/2010/main" val="561898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3BC2237-A1C0-B3B3-1EA5-23EEA2287175}"/>
              </a:ext>
            </a:extLst>
          </p:cNvPr>
          <p:cNvSpPr>
            <a:spLocks noGrp="1"/>
          </p:cNvSpPr>
          <p:nvPr>
            <p:ph type="title"/>
          </p:nvPr>
        </p:nvSpPr>
        <p:spPr>
          <a:xfrm>
            <a:off x="621792" y="1161288"/>
            <a:ext cx="3602736" cy="4526280"/>
          </a:xfrm>
        </p:spPr>
        <p:txBody>
          <a:bodyPr>
            <a:normAutofit/>
          </a:bodyPr>
          <a:lstStyle/>
          <a:p>
            <a:r>
              <a:rPr lang="en-IN" sz="4000" dirty="0"/>
              <a:t>Data Preprocessing</a:t>
            </a:r>
          </a:p>
        </p:txBody>
      </p:sp>
      <p:sp>
        <p:nvSpPr>
          <p:cNvPr id="23" name="Rectangle 22">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3" name="Rectangle 1">
            <a:extLst>
              <a:ext uri="{FF2B5EF4-FFF2-40B4-BE49-F238E27FC236}">
                <a16:creationId xmlns:a16="http://schemas.microsoft.com/office/drawing/2014/main" id="{FF2DD87F-D1C7-B3DB-F30D-99915B63C9E3}"/>
              </a:ext>
            </a:extLst>
          </p:cNvPr>
          <p:cNvGraphicFramePr>
            <a:graphicFrameLocks noGrp="1"/>
          </p:cNvGraphicFramePr>
          <p:nvPr>
            <p:ph idx="1"/>
            <p:extLst>
              <p:ext uri="{D42A27DB-BD31-4B8C-83A1-F6EECF244321}">
                <p14:modId xmlns:p14="http://schemas.microsoft.com/office/powerpoint/2010/main" val="2447312738"/>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659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6">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416D13A-2768-398B-8A9C-F97A5B3D7E45}"/>
              </a:ext>
            </a:extLst>
          </p:cNvPr>
          <p:cNvSpPr>
            <a:spLocks noGrp="1"/>
          </p:cNvSpPr>
          <p:nvPr>
            <p:ph type="title"/>
          </p:nvPr>
        </p:nvSpPr>
        <p:spPr>
          <a:xfrm>
            <a:off x="1115568" y="548640"/>
            <a:ext cx="10168128" cy="1179576"/>
          </a:xfrm>
        </p:spPr>
        <p:txBody>
          <a:bodyPr>
            <a:normAutofit/>
          </a:bodyPr>
          <a:lstStyle/>
          <a:p>
            <a:r>
              <a:rPr lang="en-IN" sz="4000" dirty="0"/>
              <a:t>Linear Regression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4BD4DAC-6D40-A412-EF4D-22D5D5D3D646}"/>
              </a:ext>
            </a:extLst>
          </p:cNvPr>
          <p:cNvSpPr>
            <a:spLocks noGrp="1"/>
          </p:cNvSpPr>
          <p:nvPr>
            <p:ph idx="1"/>
          </p:nvPr>
        </p:nvSpPr>
        <p:spPr>
          <a:xfrm>
            <a:off x="1115568" y="2481943"/>
            <a:ext cx="10168128" cy="3695020"/>
          </a:xfrm>
        </p:spPr>
        <p:txBody>
          <a:bodyPr>
            <a:normAutofit/>
          </a:bodyPr>
          <a:lstStyle/>
          <a:p>
            <a:pPr marL="0" indent="0">
              <a:buNone/>
            </a:pPr>
            <a:r>
              <a:rPr lang="en-US" sz="1700" b="1" dirty="0"/>
              <a:t>Approach:</a:t>
            </a:r>
            <a:br>
              <a:rPr lang="en-US" sz="1700" dirty="0"/>
            </a:br>
            <a:r>
              <a:rPr lang="en-US" sz="1700" dirty="0"/>
              <a:t>A simple machine learning model that predicts energy consumption based on a linear relationship between features and the target. Works well for trends but not for capturing complex seasonality.</a:t>
            </a:r>
          </a:p>
          <a:p>
            <a:pPr marL="0" indent="0">
              <a:buNone/>
            </a:pPr>
            <a:r>
              <a:rPr lang="en-US" sz="1700" b="1" dirty="0"/>
              <a:t>Performance:</a:t>
            </a:r>
            <a:endParaRPr lang="en-US" sz="1700" dirty="0"/>
          </a:p>
          <a:p>
            <a:r>
              <a:rPr lang="en-US" sz="1700" b="1" dirty="0"/>
              <a:t>MAE:</a:t>
            </a:r>
            <a:r>
              <a:rPr lang="en-US" sz="1700" dirty="0"/>
              <a:t> 156.32</a:t>
            </a:r>
          </a:p>
          <a:p>
            <a:r>
              <a:rPr lang="en-US" sz="1700" b="1" dirty="0"/>
              <a:t>RMSE:</a:t>
            </a:r>
            <a:r>
              <a:rPr lang="en-US" sz="1700" dirty="0"/>
              <a:t> 198.59</a:t>
            </a:r>
          </a:p>
          <a:p>
            <a:pPr marL="0" indent="0">
              <a:buNone/>
            </a:pPr>
            <a:r>
              <a:rPr lang="en-US" sz="1700" b="1" dirty="0"/>
              <a:t>Insights:</a:t>
            </a:r>
            <a:endParaRPr lang="en-US" sz="1700" dirty="0"/>
          </a:p>
          <a:p>
            <a:r>
              <a:rPr lang="en-US" sz="1700" dirty="0"/>
              <a:t>Captures the overall trend of consumption.</a:t>
            </a:r>
          </a:p>
          <a:p>
            <a:r>
              <a:rPr lang="en-US" sz="1700" dirty="0"/>
              <a:t>Struggles during sharp seasonal peaks or holiday effects.</a:t>
            </a:r>
          </a:p>
          <a:p>
            <a:r>
              <a:rPr lang="en-US" sz="1700" dirty="0"/>
              <a:t>Suitable as a quick baseline model.</a:t>
            </a:r>
          </a:p>
          <a:p>
            <a:endParaRPr lang="en-IN" sz="1700" dirty="0"/>
          </a:p>
        </p:txBody>
      </p:sp>
    </p:spTree>
    <p:extLst>
      <p:ext uri="{BB962C8B-B14F-4D97-AF65-F5344CB8AC3E}">
        <p14:creationId xmlns:p14="http://schemas.microsoft.com/office/powerpoint/2010/main" val="1862259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CA3DB9-2DEF-9A8B-73CF-B3E0FCAD97BC}"/>
              </a:ext>
            </a:extLst>
          </p:cNvPr>
          <p:cNvSpPr>
            <a:spLocks noGrp="1"/>
          </p:cNvSpPr>
          <p:nvPr>
            <p:ph type="title"/>
          </p:nvPr>
        </p:nvSpPr>
        <p:spPr>
          <a:xfrm>
            <a:off x="1043631" y="809898"/>
            <a:ext cx="9942716" cy="1554480"/>
          </a:xfrm>
        </p:spPr>
        <p:txBody>
          <a:bodyPr anchor="ctr">
            <a:normAutofit/>
          </a:bodyPr>
          <a:lstStyle/>
          <a:p>
            <a:r>
              <a:rPr lang="en-US" sz="4800" b="1" dirty="0" err="1"/>
              <a:t>XGBoost</a:t>
            </a:r>
            <a:endParaRPr lang="en-IN" sz="4800" dirty="0"/>
          </a:p>
        </p:txBody>
      </p:sp>
      <p:sp>
        <p:nvSpPr>
          <p:cNvPr id="3" name="Content Placeholder 2">
            <a:extLst>
              <a:ext uri="{FF2B5EF4-FFF2-40B4-BE49-F238E27FC236}">
                <a16:creationId xmlns:a16="http://schemas.microsoft.com/office/drawing/2014/main" id="{B280C1BB-7B72-5CF4-68A6-8F0183CD99DC}"/>
              </a:ext>
            </a:extLst>
          </p:cNvPr>
          <p:cNvSpPr>
            <a:spLocks noGrp="1"/>
          </p:cNvSpPr>
          <p:nvPr>
            <p:ph idx="1"/>
          </p:nvPr>
        </p:nvSpPr>
        <p:spPr>
          <a:xfrm>
            <a:off x="1045028" y="3017522"/>
            <a:ext cx="9941319" cy="3124658"/>
          </a:xfrm>
        </p:spPr>
        <p:txBody>
          <a:bodyPr anchor="ctr">
            <a:normAutofit/>
          </a:bodyPr>
          <a:lstStyle/>
          <a:p>
            <a:pPr marL="0" indent="0">
              <a:buNone/>
            </a:pPr>
            <a:r>
              <a:rPr lang="en-US" sz="1500" b="1" dirty="0"/>
              <a:t>Approach:</a:t>
            </a:r>
            <a:br>
              <a:rPr lang="en-US" sz="1500" dirty="0"/>
            </a:br>
            <a:r>
              <a:rPr lang="en-US" sz="1500" dirty="0"/>
              <a:t>An advanced gradient boosting algorithm that builds decision trees sequentially to minimize errors. It can handle non-linear relationships and capture complex seasonal patterns better than simple regression.</a:t>
            </a:r>
          </a:p>
          <a:p>
            <a:pPr marL="0" indent="0">
              <a:buNone/>
            </a:pPr>
            <a:r>
              <a:rPr lang="en-US" sz="1500" b="1" dirty="0"/>
              <a:t>Performance:</a:t>
            </a:r>
            <a:endParaRPr lang="en-US" sz="1500" dirty="0"/>
          </a:p>
          <a:p>
            <a:r>
              <a:rPr lang="en-US" sz="1500" b="1" dirty="0"/>
              <a:t>MAE:</a:t>
            </a:r>
            <a:r>
              <a:rPr lang="en-US" sz="1500" dirty="0"/>
              <a:t> 150.24</a:t>
            </a:r>
          </a:p>
          <a:p>
            <a:r>
              <a:rPr lang="en-US" sz="1500" b="1" dirty="0"/>
              <a:t>RMSE:</a:t>
            </a:r>
            <a:r>
              <a:rPr lang="en-US" sz="1500" dirty="0"/>
              <a:t> 194.41</a:t>
            </a:r>
          </a:p>
          <a:p>
            <a:pPr marL="0" indent="0">
              <a:buNone/>
            </a:pPr>
            <a:r>
              <a:rPr lang="en-US" sz="1500" b="1" dirty="0"/>
              <a:t>Insights:</a:t>
            </a:r>
            <a:endParaRPr lang="en-US" sz="1500" dirty="0"/>
          </a:p>
          <a:p>
            <a:r>
              <a:rPr lang="en-US" sz="1500" dirty="0"/>
              <a:t>Performs better than Linear Regression in capturing variations.</a:t>
            </a:r>
          </a:p>
          <a:p>
            <a:r>
              <a:rPr lang="en-US" sz="1500" dirty="0"/>
              <a:t>Handles sudden changes in consumption more effectively.</a:t>
            </a:r>
          </a:p>
          <a:p>
            <a:r>
              <a:rPr lang="en-US" sz="1500" dirty="0"/>
              <a:t>Still misses some extreme peaks, but is closer to actual values than simpler models.</a:t>
            </a:r>
          </a:p>
          <a:p>
            <a:endParaRPr lang="en-IN" sz="15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9458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236D66-193B-7C2A-07B6-D860BD9FE44A}"/>
              </a:ext>
            </a:extLst>
          </p:cNvPr>
          <p:cNvSpPr>
            <a:spLocks noGrp="1"/>
          </p:cNvSpPr>
          <p:nvPr>
            <p:ph type="title"/>
          </p:nvPr>
        </p:nvSpPr>
        <p:spPr>
          <a:xfrm>
            <a:off x="907912" y="783772"/>
            <a:ext cx="9942716" cy="1554480"/>
          </a:xfrm>
        </p:spPr>
        <p:txBody>
          <a:bodyPr anchor="ctr">
            <a:normAutofit/>
          </a:bodyPr>
          <a:lstStyle/>
          <a:p>
            <a:r>
              <a:rPr lang="en-US" sz="4800" b="1" dirty="0"/>
              <a:t>Moving Average</a:t>
            </a:r>
            <a:endParaRPr lang="en-IN" sz="4800" dirty="0"/>
          </a:p>
        </p:txBody>
      </p:sp>
      <p:sp>
        <p:nvSpPr>
          <p:cNvPr id="3" name="Content Placeholder 2">
            <a:extLst>
              <a:ext uri="{FF2B5EF4-FFF2-40B4-BE49-F238E27FC236}">
                <a16:creationId xmlns:a16="http://schemas.microsoft.com/office/drawing/2014/main" id="{0C1C5153-A4EC-33D8-E53F-09E475995572}"/>
              </a:ext>
            </a:extLst>
          </p:cNvPr>
          <p:cNvSpPr>
            <a:spLocks noGrp="1"/>
          </p:cNvSpPr>
          <p:nvPr>
            <p:ph idx="1"/>
          </p:nvPr>
        </p:nvSpPr>
        <p:spPr>
          <a:xfrm>
            <a:off x="1045028" y="2870363"/>
            <a:ext cx="10128739" cy="3271817"/>
          </a:xfrm>
        </p:spPr>
        <p:txBody>
          <a:bodyPr anchor="ctr">
            <a:normAutofit/>
          </a:bodyPr>
          <a:lstStyle/>
          <a:p>
            <a:pPr marL="0" indent="0">
              <a:buNone/>
            </a:pPr>
            <a:r>
              <a:rPr lang="en-US" sz="1500" b="1" dirty="0"/>
              <a:t>Approach:</a:t>
            </a:r>
            <a:br>
              <a:rPr lang="en-US" sz="1500" dirty="0"/>
            </a:br>
            <a:r>
              <a:rPr lang="en-US" sz="1500" dirty="0"/>
              <a:t>Uses the </a:t>
            </a:r>
            <a:r>
              <a:rPr lang="en-US" sz="1500" b="1" dirty="0"/>
              <a:t>7-day rolling average</a:t>
            </a:r>
            <a:r>
              <a:rPr lang="en-US" sz="1500" dirty="0"/>
              <a:t> of past consumption values (168 hours) to forecast the next value, shifted by 1 to prevent data leakage. It smooths out short-term fluctuations to capture overall trends.</a:t>
            </a:r>
          </a:p>
          <a:p>
            <a:pPr marL="0" indent="0">
              <a:buNone/>
            </a:pPr>
            <a:r>
              <a:rPr lang="en-US" sz="1500" b="1" dirty="0"/>
              <a:t>Performance:</a:t>
            </a:r>
            <a:endParaRPr lang="en-US" sz="1500" dirty="0"/>
          </a:p>
          <a:p>
            <a:r>
              <a:rPr lang="en-US" sz="1500" b="1" dirty="0"/>
              <a:t>MAE:</a:t>
            </a:r>
            <a:r>
              <a:rPr lang="en-US" sz="1500" dirty="0"/>
              <a:t> 656.84</a:t>
            </a:r>
          </a:p>
          <a:p>
            <a:r>
              <a:rPr lang="en-US" sz="1500" b="1" dirty="0"/>
              <a:t>RMSE:</a:t>
            </a:r>
            <a:r>
              <a:rPr lang="en-US" sz="1500" dirty="0"/>
              <a:t> 820.29</a:t>
            </a:r>
          </a:p>
          <a:p>
            <a:pPr marL="0" indent="0">
              <a:buNone/>
            </a:pPr>
            <a:r>
              <a:rPr lang="en-US" sz="1500" b="1" dirty="0"/>
              <a:t>Insights:</a:t>
            </a:r>
            <a:endParaRPr lang="en-US" sz="1500" dirty="0"/>
          </a:p>
          <a:p>
            <a:r>
              <a:rPr lang="en-US" sz="1500" dirty="0"/>
              <a:t>Works well for identifying general consumption trends.</a:t>
            </a:r>
          </a:p>
          <a:p>
            <a:r>
              <a:rPr lang="en-US" sz="1500" dirty="0"/>
              <a:t>Poor at predicting sudden spikes or drops due to weather, holidays, or unusual events.</a:t>
            </a:r>
          </a:p>
          <a:p>
            <a:r>
              <a:rPr lang="en-US" sz="1500" dirty="0"/>
              <a:t>Performance is significantly worse than advanced models like LSTM or </a:t>
            </a:r>
            <a:r>
              <a:rPr lang="en-US" sz="1500" dirty="0" err="1"/>
              <a:t>XGBoost</a:t>
            </a:r>
            <a:r>
              <a:rPr lang="en-US" sz="1500" dirty="0"/>
              <a:t>.</a:t>
            </a:r>
          </a:p>
          <a:p>
            <a:pPr marL="0" indent="0">
              <a:buNone/>
            </a:pPr>
            <a:endParaRPr lang="en-IN" sz="15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471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4FDDEE-D5E3-19B1-3CFB-6BEDF4691C73}"/>
              </a:ext>
            </a:extLst>
          </p:cNvPr>
          <p:cNvSpPr>
            <a:spLocks noGrp="1"/>
          </p:cNvSpPr>
          <p:nvPr>
            <p:ph type="title"/>
          </p:nvPr>
        </p:nvSpPr>
        <p:spPr>
          <a:xfrm>
            <a:off x="1115568" y="548640"/>
            <a:ext cx="10168128" cy="1179576"/>
          </a:xfrm>
        </p:spPr>
        <p:txBody>
          <a:bodyPr>
            <a:normAutofit/>
          </a:bodyPr>
          <a:lstStyle/>
          <a:p>
            <a:r>
              <a:rPr lang="en-IN" sz="4000" dirty="0"/>
              <a:t>Simple Exponential Smoothing (SES)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3828AF6-3D0F-C45C-C656-A06B600EA41C}"/>
              </a:ext>
            </a:extLst>
          </p:cNvPr>
          <p:cNvSpPr>
            <a:spLocks noGrp="1"/>
          </p:cNvSpPr>
          <p:nvPr>
            <p:ph idx="1"/>
          </p:nvPr>
        </p:nvSpPr>
        <p:spPr>
          <a:xfrm>
            <a:off x="1115568" y="2481943"/>
            <a:ext cx="10168128" cy="3695020"/>
          </a:xfrm>
        </p:spPr>
        <p:txBody>
          <a:bodyPr>
            <a:normAutofit/>
          </a:bodyPr>
          <a:lstStyle/>
          <a:p>
            <a:pPr marL="0" indent="0">
              <a:buNone/>
            </a:pPr>
            <a:r>
              <a:rPr lang="en-US" sz="1700" b="1" dirty="0"/>
              <a:t>Approach:</a:t>
            </a:r>
            <a:endParaRPr lang="en-US" sz="1700" dirty="0"/>
          </a:p>
          <a:p>
            <a:pPr marL="0" indent="0">
              <a:buNone/>
            </a:pPr>
            <a:r>
              <a:rPr lang="en-US" sz="1700" dirty="0"/>
              <a:t>Uses a weighted average of past observations with exponentially decreasing weights.</a:t>
            </a:r>
          </a:p>
          <a:p>
            <a:pPr marL="0" indent="0">
              <a:buNone/>
            </a:pPr>
            <a:r>
              <a:rPr lang="en-US" sz="1700" dirty="0"/>
              <a:t>Recent data points have more influence on the forecast.</a:t>
            </a:r>
          </a:p>
          <a:p>
            <a:pPr marL="0" indent="0">
              <a:buNone/>
            </a:pPr>
            <a:r>
              <a:rPr lang="en-US" sz="1700" b="1" dirty="0"/>
              <a:t>Performance:</a:t>
            </a:r>
            <a:endParaRPr lang="en-US" sz="1700" dirty="0"/>
          </a:p>
          <a:p>
            <a:r>
              <a:rPr lang="en-US" sz="1700" b="1" dirty="0"/>
              <a:t>MAE:</a:t>
            </a:r>
            <a:r>
              <a:rPr lang="en-US" sz="1700" dirty="0"/>
              <a:t> 1,086.38</a:t>
            </a:r>
          </a:p>
          <a:p>
            <a:r>
              <a:rPr lang="en-US" sz="1700" b="1" dirty="0"/>
              <a:t>RMSE:</a:t>
            </a:r>
            <a:r>
              <a:rPr lang="en-US" sz="1700" dirty="0"/>
              <a:t> 1,277.65</a:t>
            </a:r>
          </a:p>
          <a:p>
            <a:pPr marL="0" indent="0">
              <a:buNone/>
            </a:pPr>
            <a:r>
              <a:rPr lang="en-US" sz="1700" b="1" dirty="0"/>
              <a:t>Insights:</a:t>
            </a:r>
            <a:endParaRPr lang="en-US" sz="1700" dirty="0"/>
          </a:p>
          <a:p>
            <a:r>
              <a:rPr lang="en-US" sz="1700" dirty="0"/>
              <a:t>Captures level/trend moderately well, but fails to adapt to seasonal variations or abrupt changes.</a:t>
            </a:r>
          </a:p>
          <a:p>
            <a:r>
              <a:rPr lang="en-US" sz="1700" dirty="0"/>
              <a:t>Performs worse compared to more sophisticated models like LSTM or </a:t>
            </a:r>
            <a:r>
              <a:rPr lang="en-US" sz="1700" dirty="0" err="1"/>
              <a:t>XGBoost</a:t>
            </a:r>
            <a:r>
              <a:rPr lang="en-US" sz="1700" dirty="0"/>
              <a:t>.</a:t>
            </a:r>
          </a:p>
          <a:p>
            <a:r>
              <a:rPr lang="en-US" sz="1700" dirty="0"/>
              <a:t>Suitable for stable datasets without strong seasonality.</a:t>
            </a:r>
          </a:p>
        </p:txBody>
      </p:sp>
    </p:spTree>
    <p:extLst>
      <p:ext uri="{BB962C8B-B14F-4D97-AF65-F5344CB8AC3E}">
        <p14:creationId xmlns:p14="http://schemas.microsoft.com/office/powerpoint/2010/main" val="2679812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FEECE-2CCF-A32F-BD15-C8794B6DCCAD}"/>
              </a:ext>
            </a:extLst>
          </p:cNvPr>
          <p:cNvSpPr>
            <a:spLocks noGrp="1"/>
          </p:cNvSpPr>
          <p:nvPr>
            <p:ph type="title"/>
          </p:nvPr>
        </p:nvSpPr>
        <p:spPr>
          <a:xfrm>
            <a:off x="1115568" y="548640"/>
            <a:ext cx="10168128" cy="1179576"/>
          </a:xfrm>
        </p:spPr>
        <p:txBody>
          <a:bodyPr>
            <a:normAutofit/>
          </a:bodyPr>
          <a:lstStyle/>
          <a:p>
            <a:r>
              <a:rPr lang="en-IN" sz="4000" dirty="0"/>
              <a:t>Holt’s Linear Trend</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B110377-F0DD-519D-CE90-FDE466C8671A}"/>
              </a:ext>
            </a:extLst>
          </p:cNvPr>
          <p:cNvSpPr>
            <a:spLocks noGrp="1"/>
          </p:cNvSpPr>
          <p:nvPr>
            <p:ph idx="1"/>
          </p:nvPr>
        </p:nvSpPr>
        <p:spPr>
          <a:xfrm>
            <a:off x="1115568" y="2481943"/>
            <a:ext cx="10168128" cy="3695020"/>
          </a:xfrm>
        </p:spPr>
        <p:txBody>
          <a:bodyPr>
            <a:normAutofit/>
          </a:bodyPr>
          <a:lstStyle/>
          <a:p>
            <a:pPr marL="0" indent="0">
              <a:buNone/>
            </a:pPr>
            <a:r>
              <a:rPr lang="en-US" sz="1500" b="1"/>
              <a:t>Approach:</a:t>
            </a:r>
            <a:endParaRPr lang="en-US" sz="1500"/>
          </a:p>
          <a:p>
            <a:pPr marL="0" indent="0">
              <a:buNone/>
            </a:pPr>
            <a:r>
              <a:rPr lang="en-US" sz="1500"/>
              <a:t>Extends simple exponential smoothing by adding a trend component.</a:t>
            </a:r>
          </a:p>
          <a:p>
            <a:pPr marL="0" indent="0">
              <a:buNone/>
            </a:pPr>
            <a:r>
              <a:rPr lang="en-US" sz="1500"/>
              <a:t>Forecast = Level + Trend, updated at each time step.</a:t>
            </a:r>
          </a:p>
          <a:p>
            <a:pPr marL="0" indent="0">
              <a:buNone/>
            </a:pPr>
            <a:r>
              <a:rPr lang="en-US" sz="1500" b="1"/>
              <a:t>Performance:</a:t>
            </a:r>
            <a:endParaRPr lang="en-US" sz="1500"/>
          </a:p>
          <a:p>
            <a:r>
              <a:rPr lang="en-US" sz="1500" b="1"/>
              <a:t>MAE:</a:t>
            </a:r>
            <a:r>
              <a:rPr lang="en-US" sz="1500"/>
              <a:t> 4,090,111.41</a:t>
            </a:r>
          </a:p>
          <a:p>
            <a:r>
              <a:rPr lang="en-US" sz="1500" b="1"/>
              <a:t>RMSE:</a:t>
            </a:r>
            <a:r>
              <a:rPr lang="en-US" sz="1500"/>
              <a:t> 4,723,060.33</a:t>
            </a:r>
          </a:p>
          <a:p>
            <a:pPr marL="0" indent="0">
              <a:buNone/>
            </a:pPr>
            <a:r>
              <a:rPr lang="en-US" sz="1500" b="1"/>
              <a:t>Insights:</a:t>
            </a:r>
            <a:endParaRPr lang="en-US" sz="1500"/>
          </a:p>
          <a:p>
            <a:pPr marL="0" indent="0">
              <a:buNone/>
            </a:pPr>
            <a:r>
              <a:rPr lang="en-US" sz="1500"/>
              <a:t>Extremely poor performance for this dataset — huge errors indicate that the model was unable to capture seasonal and hourly fluctuations.</a:t>
            </a:r>
          </a:p>
          <a:p>
            <a:pPr marL="0" indent="0">
              <a:buNone/>
            </a:pPr>
            <a:r>
              <a:rPr lang="en-US" sz="1500"/>
              <a:t>Trend-only approach is insufficient for high-frequency, seasonal energy data.</a:t>
            </a:r>
          </a:p>
          <a:p>
            <a:pPr marL="0" indent="0">
              <a:buNone/>
            </a:pPr>
            <a:r>
              <a:rPr lang="en-US" sz="1500"/>
              <a:t>Shows why seasonal components or advanced ML/DL models are needed.</a:t>
            </a:r>
          </a:p>
          <a:p>
            <a:pPr marL="0" indent="0">
              <a:buNone/>
            </a:pPr>
            <a:endParaRPr lang="en-IN" sz="1500"/>
          </a:p>
        </p:txBody>
      </p:sp>
    </p:spTree>
    <p:extLst>
      <p:ext uri="{BB962C8B-B14F-4D97-AF65-F5344CB8AC3E}">
        <p14:creationId xmlns:p14="http://schemas.microsoft.com/office/powerpoint/2010/main" val="2132322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8A8990-321B-4ACB-307C-CABB4C892FB7}"/>
              </a:ext>
            </a:extLst>
          </p:cNvPr>
          <p:cNvSpPr>
            <a:spLocks noGrp="1"/>
          </p:cNvSpPr>
          <p:nvPr>
            <p:ph type="title"/>
          </p:nvPr>
        </p:nvSpPr>
        <p:spPr>
          <a:xfrm>
            <a:off x="1115568" y="548640"/>
            <a:ext cx="10168128" cy="1179576"/>
          </a:xfrm>
        </p:spPr>
        <p:txBody>
          <a:bodyPr>
            <a:normAutofit/>
          </a:bodyPr>
          <a:lstStyle/>
          <a:p>
            <a:r>
              <a:rPr lang="en-IN" sz="4000" dirty="0"/>
              <a:t>Holt-Winters Method</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14BB026-E47E-583E-035E-13CE4C2F8952}"/>
              </a:ext>
            </a:extLst>
          </p:cNvPr>
          <p:cNvSpPr>
            <a:spLocks noGrp="1"/>
          </p:cNvSpPr>
          <p:nvPr>
            <p:ph idx="1"/>
          </p:nvPr>
        </p:nvSpPr>
        <p:spPr>
          <a:xfrm>
            <a:off x="1115568" y="2481943"/>
            <a:ext cx="10168128" cy="3695020"/>
          </a:xfrm>
        </p:spPr>
        <p:txBody>
          <a:bodyPr>
            <a:normAutofit/>
          </a:bodyPr>
          <a:lstStyle/>
          <a:p>
            <a:pPr marL="0" indent="0">
              <a:buNone/>
            </a:pPr>
            <a:r>
              <a:rPr lang="en-US" sz="1700" b="1"/>
              <a:t>Approach:</a:t>
            </a:r>
            <a:endParaRPr lang="en-US" sz="1700"/>
          </a:p>
          <a:p>
            <a:pPr marL="0" indent="0">
              <a:buNone/>
            </a:pPr>
            <a:r>
              <a:rPr lang="en-US" sz="1700"/>
              <a:t>Triple Exponential Smoothing: accounts for </a:t>
            </a:r>
            <a:r>
              <a:rPr lang="en-US" sz="1700" b="1"/>
              <a:t>level</a:t>
            </a:r>
            <a:r>
              <a:rPr lang="en-US" sz="1700"/>
              <a:t>, </a:t>
            </a:r>
            <a:r>
              <a:rPr lang="en-US" sz="1700" b="1"/>
              <a:t>trend</a:t>
            </a:r>
            <a:r>
              <a:rPr lang="en-US" sz="1700"/>
              <a:t>, and </a:t>
            </a:r>
            <a:r>
              <a:rPr lang="en-US" sz="1700" b="1"/>
              <a:t>seasonality</a:t>
            </a:r>
            <a:r>
              <a:rPr lang="en-US" sz="1700"/>
              <a:t>.</a:t>
            </a:r>
          </a:p>
          <a:p>
            <a:pPr marL="0" indent="0">
              <a:buNone/>
            </a:pPr>
            <a:r>
              <a:rPr lang="en-US" sz="1700"/>
              <a:t>Seasonal period set to </a:t>
            </a:r>
            <a:r>
              <a:rPr lang="en-US" sz="1700" b="1"/>
              <a:t>24 hours</a:t>
            </a:r>
            <a:r>
              <a:rPr lang="en-US" sz="1700"/>
              <a:t> to capture daily energy usage cycles.</a:t>
            </a:r>
          </a:p>
          <a:p>
            <a:pPr marL="0" indent="0">
              <a:buNone/>
            </a:pPr>
            <a:r>
              <a:rPr lang="en-US" sz="1700" b="1"/>
              <a:t>Performance:</a:t>
            </a:r>
            <a:endParaRPr lang="en-US" sz="1700"/>
          </a:p>
          <a:p>
            <a:r>
              <a:rPr lang="en-US" sz="1700" b="1"/>
              <a:t>MAE:</a:t>
            </a:r>
            <a:r>
              <a:rPr lang="en-US" sz="1700"/>
              <a:t> 1,034.86</a:t>
            </a:r>
          </a:p>
          <a:p>
            <a:r>
              <a:rPr lang="en-US" sz="1700" b="1"/>
              <a:t>RMSE:</a:t>
            </a:r>
            <a:r>
              <a:rPr lang="en-US" sz="1700"/>
              <a:t> 1,255.26</a:t>
            </a:r>
          </a:p>
          <a:p>
            <a:pPr marL="0" indent="0">
              <a:buNone/>
            </a:pPr>
            <a:r>
              <a:rPr lang="en-US" sz="1700" b="1"/>
              <a:t>Insights:</a:t>
            </a:r>
            <a:endParaRPr lang="en-US" sz="1700"/>
          </a:p>
          <a:p>
            <a:r>
              <a:rPr lang="en-US" sz="1700"/>
              <a:t>Performs better than </a:t>
            </a:r>
            <a:r>
              <a:rPr lang="en-US" sz="1700" b="1"/>
              <a:t>Holt’s Linear Trend</a:t>
            </a:r>
            <a:r>
              <a:rPr lang="en-US" sz="1700"/>
              <a:t> but still far less accurate than ML/DL approaches.</a:t>
            </a:r>
          </a:p>
          <a:p>
            <a:r>
              <a:rPr lang="en-US" sz="1700"/>
              <a:t>Seasonal component improved results, but additive seasonality couldn’t fully capture complex energy demand patterns across different seasons and holidays.</a:t>
            </a:r>
          </a:p>
          <a:p>
            <a:pPr marL="0" indent="0">
              <a:buNone/>
            </a:pPr>
            <a:endParaRPr lang="en-IN" sz="1700"/>
          </a:p>
        </p:txBody>
      </p:sp>
    </p:spTree>
    <p:extLst>
      <p:ext uri="{BB962C8B-B14F-4D97-AF65-F5344CB8AC3E}">
        <p14:creationId xmlns:p14="http://schemas.microsoft.com/office/powerpoint/2010/main" val="1110257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7EF4630-BFE7-F0F2-37D8-8EAAB77DA7A3}"/>
              </a:ext>
            </a:extLst>
          </p:cNvPr>
          <p:cNvSpPr>
            <a:spLocks noGrp="1"/>
          </p:cNvSpPr>
          <p:nvPr>
            <p:ph type="title"/>
          </p:nvPr>
        </p:nvSpPr>
        <p:spPr>
          <a:xfrm>
            <a:off x="1115568" y="548640"/>
            <a:ext cx="10168128" cy="1179576"/>
          </a:xfrm>
        </p:spPr>
        <p:txBody>
          <a:bodyPr>
            <a:normAutofit/>
          </a:bodyPr>
          <a:lstStyle/>
          <a:p>
            <a:r>
              <a:rPr lang="en-IN" sz="4000" dirty="0"/>
              <a:t>ARIMA Model</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B5A3187-4B65-AC7D-433D-280668504FF4}"/>
              </a:ext>
            </a:extLst>
          </p:cNvPr>
          <p:cNvSpPr>
            <a:spLocks noGrp="1"/>
          </p:cNvSpPr>
          <p:nvPr>
            <p:ph idx="1"/>
          </p:nvPr>
        </p:nvSpPr>
        <p:spPr>
          <a:xfrm>
            <a:off x="1115569" y="2276857"/>
            <a:ext cx="9693108" cy="4032504"/>
          </a:xfrm>
        </p:spPr>
        <p:txBody>
          <a:bodyPr>
            <a:normAutofit/>
          </a:bodyPr>
          <a:lstStyle/>
          <a:p>
            <a:pPr marL="0" indent="0">
              <a:buNone/>
            </a:pPr>
            <a:r>
              <a:rPr lang="en-US" sz="1400" b="1" dirty="0"/>
              <a:t>Approach:</a:t>
            </a:r>
            <a:endParaRPr lang="en-US" sz="1400" dirty="0"/>
          </a:p>
          <a:p>
            <a:pPr marL="0" indent="0">
              <a:buNone/>
            </a:pPr>
            <a:r>
              <a:rPr lang="en-US" sz="1400" b="1" dirty="0" err="1"/>
              <a:t>AutoRegressive</a:t>
            </a:r>
            <a:r>
              <a:rPr lang="en-US" sz="1400" b="1" dirty="0"/>
              <a:t> Integrated Moving Average</a:t>
            </a:r>
            <a:r>
              <a:rPr lang="en-US" sz="1400" dirty="0"/>
              <a:t> with parameters:</a:t>
            </a:r>
          </a:p>
          <a:p>
            <a:pPr marL="457200" lvl="1" indent="0">
              <a:buNone/>
            </a:pPr>
            <a:r>
              <a:rPr lang="en-US" sz="1400" b="1" dirty="0"/>
              <a:t>p=2</a:t>
            </a:r>
            <a:r>
              <a:rPr lang="en-US" sz="1400" dirty="0"/>
              <a:t> → two lag terms (autoregressive)</a:t>
            </a:r>
          </a:p>
          <a:p>
            <a:pPr marL="457200" lvl="1" indent="0">
              <a:buNone/>
            </a:pPr>
            <a:r>
              <a:rPr lang="en-US" sz="1400" b="1" dirty="0"/>
              <a:t>d=1</a:t>
            </a:r>
            <a:r>
              <a:rPr lang="en-US" sz="1400" dirty="0"/>
              <a:t> → first differencing to make the series stationary</a:t>
            </a:r>
          </a:p>
          <a:p>
            <a:pPr marL="457200" lvl="1" indent="0">
              <a:buNone/>
            </a:pPr>
            <a:r>
              <a:rPr lang="en-US" sz="1400" b="1" dirty="0"/>
              <a:t>q=2</a:t>
            </a:r>
            <a:r>
              <a:rPr lang="en-US" sz="1400" dirty="0"/>
              <a:t> → two lag terms for moving average</a:t>
            </a:r>
          </a:p>
          <a:p>
            <a:pPr marL="0" indent="0">
              <a:buNone/>
            </a:pPr>
            <a:r>
              <a:rPr lang="en-US" sz="1400" dirty="0"/>
              <a:t>Captures short-term dependencies and trends in time series.</a:t>
            </a:r>
          </a:p>
          <a:p>
            <a:pPr marL="0" indent="0">
              <a:buNone/>
            </a:pPr>
            <a:r>
              <a:rPr lang="en-US" sz="1400" b="1" dirty="0"/>
              <a:t>Performance:</a:t>
            </a:r>
            <a:endParaRPr lang="en-US" sz="1400" dirty="0"/>
          </a:p>
          <a:p>
            <a:r>
              <a:rPr lang="en-US" sz="1400" b="1" dirty="0"/>
              <a:t>MAE:</a:t>
            </a:r>
            <a:r>
              <a:rPr lang="en-US" sz="1400" dirty="0"/>
              <a:t> 1,000.00</a:t>
            </a:r>
          </a:p>
          <a:p>
            <a:r>
              <a:rPr lang="en-US" sz="1400" b="1" dirty="0"/>
              <a:t>RMSE:</a:t>
            </a:r>
            <a:r>
              <a:rPr lang="en-US" sz="1400" dirty="0"/>
              <a:t> 1,185.33</a:t>
            </a:r>
          </a:p>
          <a:p>
            <a:pPr marL="0" indent="0">
              <a:buNone/>
            </a:pPr>
            <a:r>
              <a:rPr lang="en-US" sz="1400" b="1" dirty="0"/>
              <a:t>Insights:</a:t>
            </a:r>
            <a:endParaRPr lang="en-US" sz="1400" dirty="0"/>
          </a:p>
          <a:p>
            <a:r>
              <a:rPr lang="en-US" sz="1400" dirty="0"/>
              <a:t>Performs better than Holt’s methods but still not competitive with </a:t>
            </a:r>
            <a:r>
              <a:rPr lang="en-US" sz="1400" b="1" dirty="0" err="1"/>
              <a:t>XGBoost</a:t>
            </a:r>
            <a:r>
              <a:rPr lang="en-US" sz="1400" dirty="0"/>
              <a:t> or </a:t>
            </a:r>
            <a:r>
              <a:rPr lang="en-US" sz="1400" b="1" dirty="0"/>
              <a:t>LSTM</a:t>
            </a:r>
            <a:r>
              <a:rPr lang="en-US" sz="1400" dirty="0"/>
              <a:t>.</a:t>
            </a:r>
          </a:p>
          <a:p>
            <a:r>
              <a:rPr lang="en-US" sz="1400" dirty="0"/>
              <a:t>Captures general trends but struggles with abrupt seasonal fluctuations.</a:t>
            </a:r>
          </a:p>
          <a:p>
            <a:r>
              <a:rPr lang="en-US" sz="1400" dirty="0"/>
              <a:t>Limited ability to adapt to holiday/seasonal patterns without external regressors.</a:t>
            </a:r>
          </a:p>
          <a:p>
            <a:pPr marL="0" indent="0">
              <a:buNone/>
            </a:pPr>
            <a:endParaRPr lang="en-IN" sz="1200" dirty="0"/>
          </a:p>
        </p:txBody>
      </p:sp>
    </p:spTree>
    <p:extLst>
      <p:ext uri="{BB962C8B-B14F-4D97-AF65-F5344CB8AC3E}">
        <p14:creationId xmlns:p14="http://schemas.microsoft.com/office/powerpoint/2010/main" val="3553254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8454C8-7E66-3F5B-AE28-02A93072F021}"/>
              </a:ext>
            </a:extLst>
          </p:cNvPr>
          <p:cNvSpPr>
            <a:spLocks noGrp="1"/>
          </p:cNvSpPr>
          <p:nvPr>
            <p:ph type="title"/>
          </p:nvPr>
        </p:nvSpPr>
        <p:spPr>
          <a:xfrm>
            <a:off x="1115568" y="548640"/>
            <a:ext cx="10168128" cy="1179576"/>
          </a:xfrm>
        </p:spPr>
        <p:txBody>
          <a:bodyPr>
            <a:normAutofit/>
          </a:bodyPr>
          <a:lstStyle/>
          <a:p>
            <a:r>
              <a:rPr lang="en-IN" sz="4000" dirty="0"/>
              <a:t>SARIMA Model</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0E790C3-5E7F-F632-0CAA-6423E2580747}"/>
              </a:ext>
            </a:extLst>
          </p:cNvPr>
          <p:cNvSpPr>
            <a:spLocks noGrp="1"/>
          </p:cNvSpPr>
          <p:nvPr>
            <p:ph idx="1"/>
          </p:nvPr>
        </p:nvSpPr>
        <p:spPr>
          <a:xfrm>
            <a:off x="1002890" y="2369574"/>
            <a:ext cx="10280806" cy="3807389"/>
          </a:xfrm>
        </p:spPr>
        <p:txBody>
          <a:bodyPr>
            <a:normAutofit/>
          </a:bodyPr>
          <a:lstStyle/>
          <a:p>
            <a:pPr marL="0" indent="0">
              <a:buNone/>
            </a:pPr>
            <a:r>
              <a:rPr lang="en-US" sz="1200" b="1" dirty="0"/>
              <a:t>Approach:</a:t>
            </a:r>
            <a:endParaRPr lang="en-US" sz="1200" dirty="0"/>
          </a:p>
          <a:p>
            <a:pPr marL="0" indent="0">
              <a:buNone/>
            </a:pPr>
            <a:r>
              <a:rPr lang="en-US" sz="1200" b="1" dirty="0"/>
              <a:t>Seasonal </a:t>
            </a:r>
            <a:r>
              <a:rPr lang="en-US" sz="1200" b="1" dirty="0" err="1"/>
              <a:t>AutoRegressive</a:t>
            </a:r>
            <a:r>
              <a:rPr lang="en-US" sz="1200" b="1" dirty="0"/>
              <a:t> Integrated Moving Average with Exogenous Factors</a:t>
            </a:r>
            <a:endParaRPr lang="en-US" sz="1200" dirty="0"/>
          </a:p>
          <a:p>
            <a:pPr marL="0" indent="0">
              <a:buNone/>
            </a:pPr>
            <a:r>
              <a:rPr lang="en-US" sz="1200" dirty="0"/>
              <a:t>Parameters:</a:t>
            </a:r>
          </a:p>
          <a:p>
            <a:pPr marL="457200" lvl="1" indent="0">
              <a:buNone/>
            </a:pPr>
            <a:r>
              <a:rPr lang="en-US" sz="1200" dirty="0"/>
              <a:t>Non-seasonal: </a:t>
            </a:r>
            <a:r>
              <a:rPr lang="en-US" sz="1200" b="1" dirty="0"/>
              <a:t>p=1, d=1, q=1</a:t>
            </a:r>
            <a:endParaRPr lang="en-US" sz="1200" dirty="0"/>
          </a:p>
          <a:p>
            <a:pPr marL="457200" lvl="1" indent="0">
              <a:buNone/>
            </a:pPr>
            <a:r>
              <a:rPr lang="en-US" sz="1200" dirty="0"/>
              <a:t>Seasonal: </a:t>
            </a:r>
            <a:r>
              <a:rPr lang="en-US" sz="1200" b="1" dirty="0"/>
              <a:t>P=1, D=1, Q=1, m=24</a:t>
            </a:r>
            <a:r>
              <a:rPr lang="en-US" sz="1200" dirty="0"/>
              <a:t> (daily seasonal cycle in hourly data)</a:t>
            </a:r>
          </a:p>
          <a:p>
            <a:pPr marL="0" indent="0">
              <a:buNone/>
            </a:pPr>
            <a:r>
              <a:rPr lang="en-US" sz="1200" dirty="0"/>
              <a:t>Designed to handle both short-term autocorrelation and 24-hour seasonality.</a:t>
            </a:r>
          </a:p>
          <a:p>
            <a:pPr marL="0" indent="0">
              <a:buNone/>
            </a:pPr>
            <a:r>
              <a:rPr lang="en-US" sz="1200" b="1" dirty="0"/>
              <a:t>Performance:</a:t>
            </a:r>
            <a:endParaRPr lang="en-US" sz="1200" dirty="0"/>
          </a:p>
          <a:p>
            <a:r>
              <a:rPr lang="en-US" sz="1200" b="1" dirty="0"/>
              <a:t>MAE:</a:t>
            </a:r>
            <a:r>
              <a:rPr lang="en-US" sz="1200" dirty="0"/>
              <a:t> 14,650.11</a:t>
            </a:r>
          </a:p>
          <a:p>
            <a:r>
              <a:rPr lang="en-US" sz="1200" b="1" dirty="0"/>
              <a:t>RMSE:</a:t>
            </a:r>
            <a:r>
              <a:rPr lang="en-US" sz="1200" dirty="0"/>
              <a:t> 16,673.55</a:t>
            </a:r>
          </a:p>
          <a:p>
            <a:pPr marL="0" indent="0">
              <a:buNone/>
            </a:pPr>
            <a:r>
              <a:rPr lang="en-US" sz="1200" b="1" dirty="0"/>
              <a:t>Insights:</a:t>
            </a:r>
            <a:endParaRPr lang="en-US" sz="1200" dirty="0"/>
          </a:p>
          <a:p>
            <a:r>
              <a:rPr lang="en-US" sz="1200" dirty="0"/>
              <a:t>Very poor performance compared to other models.</a:t>
            </a:r>
          </a:p>
          <a:p>
            <a:r>
              <a:rPr lang="en-US" sz="1200" dirty="0"/>
              <a:t>Struggles to capture large fluctuations in hourly consumption.</a:t>
            </a:r>
          </a:p>
          <a:p>
            <a:r>
              <a:rPr lang="en-US" sz="1200" dirty="0"/>
              <a:t>Possibly over-smoothed and lagged behind rapid demand changes.</a:t>
            </a:r>
          </a:p>
          <a:p>
            <a:pPr marL="0" indent="0">
              <a:buNone/>
            </a:pPr>
            <a:endParaRPr lang="en-IN" sz="1200" dirty="0"/>
          </a:p>
        </p:txBody>
      </p:sp>
    </p:spTree>
    <p:extLst>
      <p:ext uri="{BB962C8B-B14F-4D97-AF65-F5344CB8AC3E}">
        <p14:creationId xmlns:p14="http://schemas.microsoft.com/office/powerpoint/2010/main" val="356244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0" name="Rectangle 379">
            <a:extLst>
              <a:ext uri="{FF2B5EF4-FFF2-40B4-BE49-F238E27FC236}">
                <a16:creationId xmlns:a16="http://schemas.microsoft.com/office/drawing/2014/main" id="{21A75659-5A6F-4F77-9679-678A00B9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erson typing on a keyboard&#10;&#10;AI-generated content may be incorrect.">
            <a:extLst>
              <a:ext uri="{FF2B5EF4-FFF2-40B4-BE49-F238E27FC236}">
                <a16:creationId xmlns:a16="http://schemas.microsoft.com/office/drawing/2014/main" id="{A433EDAB-CD8A-84EF-906F-FED2723140EA}"/>
              </a:ext>
            </a:extLst>
          </p:cNvPr>
          <p:cNvPicPr>
            <a:picLocks noChangeAspect="1"/>
          </p:cNvPicPr>
          <p:nvPr/>
        </p:nvPicPr>
        <p:blipFill>
          <a:blip r:embed="rId3"/>
          <a:srcRect l="23298" t="4195" b="4897"/>
          <a:stretch>
            <a:fillRect/>
          </a:stretch>
        </p:blipFill>
        <p:spPr>
          <a:xfrm>
            <a:off x="20" y="10"/>
            <a:ext cx="8668492" cy="6857990"/>
          </a:xfrm>
          <a:prstGeom prst="rect">
            <a:avLst/>
          </a:prstGeom>
        </p:spPr>
      </p:pic>
      <p:sp>
        <p:nvSpPr>
          <p:cNvPr id="382" name="Rectangle 381">
            <a:extLst>
              <a:ext uri="{FF2B5EF4-FFF2-40B4-BE49-F238E27FC236}">
                <a16:creationId xmlns:a16="http://schemas.microsoft.com/office/drawing/2014/main" id="{E30A3A45-140E-431E-AED0-07EF83631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tx1"/>
              </a:gs>
              <a:gs pos="35000">
                <a:schemeClr val="tx1">
                  <a:alpha val="76000"/>
                </a:schemeClr>
              </a:gs>
              <a:gs pos="19000">
                <a:schemeClr val="tx1">
                  <a:alpha val="40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46E1DE-9504-E1CE-6E72-154EA3918F6A}"/>
              </a:ext>
            </a:extLst>
          </p:cNvPr>
          <p:cNvSpPr>
            <a:spLocks noGrp="1"/>
          </p:cNvSpPr>
          <p:nvPr>
            <p:ph type="title"/>
          </p:nvPr>
        </p:nvSpPr>
        <p:spPr>
          <a:xfrm>
            <a:off x="8395868" y="1161288"/>
            <a:ext cx="3438144" cy="1124712"/>
          </a:xfrm>
        </p:spPr>
        <p:txBody>
          <a:bodyPr anchor="b">
            <a:normAutofit/>
          </a:bodyPr>
          <a:lstStyle/>
          <a:p>
            <a:r>
              <a:rPr lang="en-US" sz="2400">
                <a:solidFill>
                  <a:schemeClr val="bg1"/>
                </a:solidFill>
              </a:rPr>
              <a:t>👥 </a:t>
            </a:r>
            <a:r>
              <a:rPr lang="en-US" sz="2400" b="1">
                <a:solidFill>
                  <a:schemeClr val="bg1"/>
                </a:solidFill>
              </a:rPr>
              <a:t>Mentor’s Name &amp; Team Members</a:t>
            </a:r>
            <a:br>
              <a:rPr lang="en-US" sz="2400">
                <a:solidFill>
                  <a:schemeClr val="bg1"/>
                </a:solidFill>
              </a:rPr>
            </a:br>
            <a:endParaRPr lang="en-IN" sz="2400">
              <a:solidFill>
                <a:schemeClr val="bg1"/>
              </a:solidFill>
            </a:endParaRPr>
          </a:p>
        </p:txBody>
      </p:sp>
      <p:sp>
        <p:nvSpPr>
          <p:cNvPr id="384" name="Rectangle 38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86" name="Rectangle 38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6250B48-7087-6747-32D1-82F727A53772}"/>
              </a:ext>
            </a:extLst>
          </p:cNvPr>
          <p:cNvSpPr>
            <a:spLocks noGrp="1"/>
          </p:cNvSpPr>
          <p:nvPr>
            <p:ph idx="1"/>
          </p:nvPr>
        </p:nvSpPr>
        <p:spPr>
          <a:xfrm>
            <a:off x="8395868" y="2718054"/>
            <a:ext cx="3438906" cy="3207258"/>
          </a:xfrm>
        </p:spPr>
        <p:txBody>
          <a:bodyPr anchor="t">
            <a:normAutofit/>
          </a:bodyPr>
          <a:lstStyle/>
          <a:p>
            <a:r>
              <a:rPr lang="en-US" sz="1700" dirty="0">
                <a:solidFill>
                  <a:schemeClr val="bg1"/>
                </a:solidFill>
              </a:rPr>
              <a:t>Mentor: </a:t>
            </a:r>
          </a:p>
          <a:p>
            <a:pPr marL="0" indent="0">
              <a:buNone/>
            </a:pPr>
            <a:r>
              <a:rPr lang="en-US" sz="1700" dirty="0">
                <a:solidFill>
                  <a:schemeClr val="bg1"/>
                </a:solidFill>
              </a:rPr>
              <a:t>Karthik </a:t>
            </a:r>
            <a:r>
              <a:rPr lang="en-US" sz="1700" dirty="0" err="1">
                <a:solidFill>
                  <a:schemeClr val="bg1"/>
                </a:solidFill>
              </a:rPr>
              <a:t>Muskula</a:t>
            </a:r>
            <a:endParaRPr lang="en-US" sz="1700" dirty="0">
              <a:solidFill>
                <a:schemeClr val="bg1"/>
              </a:solidFill>
            </a:endParaRPr>
          </a:p>
          <a:p>
            <a:pPr marL="0" indent="0">
              <a:buNone/>
            </a:pPr>
            <a:r>
              <a:rPr lang="en-US" sz="1700" dirty="0">
                <a:solidFill>
                  <a:schemeClr val="bg1"/>
                </a:solidFill>
              </a:rPr>
              <a:t>Prajwal A N </a:t>
            </a:r>
          </a:p>
          <a:p>
            <a:pPr marL="0" indent="0">
              <a:buNone/>
            </a:pPr>
            <a:endParaRPr lang="en-US" sz="1700" dirty="0">
              <a:solidFill>
                <a:schemeClr val="bg1"/>
              </a:solidFill>
            </a:endParaRPr>
          </a:p>
          <a:p>
            <a:r>
              <a:rPr lang="en-US" sz="1700" dirty="0">
                <a:solidFill>
                  <a:schemeClr val="bg1"/>
                </a:solidFill>
              </a:rPr>
              <a:t>Team: </a:t>
            </a:r>
          </a:p>
          <a:p>
            <a:pPr marL="0" indent="0">
              <a:buNone/>
            </a:pPr>
            <a:r>
              <a:rPr lang="en-US" sz="1700" dirty="0">
                <a:solidFill>
                  <a:schemeClr val="bg1"/>
                </a:solidFill>
              </a:rPr>
              <a:t>Ayush Sonawane</a:t>
            </a:r>
          </a:p>
          <a:p>
            <a:pPr marL="0" indent="0">
              <a:buNone/>
            </a:pPr>
            <a:r>
              <a:rPr lang="en-US" sz="1700" dirty="0">
                <a:solidFill>
                  <a:schemeClr val="bg1"/>
                </a:solidFill>
              </a:rPr>
              <a:t>Anurag </a:t>
            </a:r>
            <a:r>
              <a:rPr lang="en-US" sz="1700" dirty="0" err="1">
                <a:solidFill>
                  <a:schemeClr val="bg1"/>
                </a:solidFill>
              </a:rPr>
              <a:t>Gundapi</a:t>
            </a:r>
            <a:endParaRPr lang="en-US" sz="1700" dirty="0">
              <a:solidFill>
                <a:schemeClr val="bg1"/>
              </a:solidFill>
            </a:endParaRPr>
          </a:p>
          <a:p>
            <a:pPr marL="0" indent="0">
              <a:buNone/>
            </a:pPr>
            <a:r>
              <a:rPr lang="en-US" sz="1700" dirty="0">
                <a:solidFill>
                  <a:schemeClr val="bg1"/>
                </a:solidFill>
              </a:rPr>
              <a:t>Shreya Chaurasiya</a:t>
            </a:r>
            <a:endParaRPr lang="en-IN" sz="1700" dirty="0">
              <a:solidFill>
                <a:schemeClr val="bg1"/>
              </a:solidFill>
            </a:endParaRPr>
          </a:p>
        </p:txBody>
      </p:sp>
    </p:spTree>
    <p:extLst>
      <p:ext uri="{BB962C8B-B14F-4D97-AF65-F5344CB8AC3E}">
        <p14:creationId xmlns:p14="http://schemas.microsoft.com/office/powerpoint/2010/main" val="2276060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A904F5-B0B1-BFDE-3780-02D3D449E9EC}"/>
              </a:ext>
            </a:extLst>
          </p:cNvPr>
          <p:cNvSpPr>
            <a:spLocks noGrp="1"/>
          </p:cNvSpPr>
          <p:nvPr>
            <p:ph type="title"/>
          </p:nvPr>
        </p:nvSpPr>
        <p:spPr>
          <a:xfrm>
            <a:off x="1115568" y="548640"/>
            <a:ext cx="10168128" cy="1179576"/>
          </a:xfrm>
        </p:spPr>
        <p:txBody>
          <a:bodyPr>
            <a:normAutofit/>
          </a:bodyPr>
          <a:lstStyle/>
          <a:p>
            <a:r>
              <a:rPr lang="en-US" sz="4000" b="1" dirty="0"/>
              <a:t>LSTM Model</a:t>
            </a:r>
            <a:endParaRPr lang="en-IN" sz="4000" dirty="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4B4B2E5-25D2-1227-EDF6-42DE90D605FD}"/>
              </a:ext>
            </a:extLst>
          </p:cNvPr>
          <p:cNvSpPr>
            <a:spLocks noGrp="1"/>
          </p:cNvSpPr>
          <p:nvPr>
            <p:ph idx="1"/>
          </p:nvPr>
        </p:nvSpPr>
        <p:spPr>
          <a:xfrm>
            <a:off x="884904" y="2276856"/>
            <a:ext cx="8524568" cy="3900107"/>
          </a:xfrm>
        </p:spPr>
        <p:txBody>
          <a:bodyPr>
            <a:normAutofit fontScale="25000" lnSpcReduction="20000"/>
          </a:bodyPr>
          <a:lstStyle/>
          <a:p>
            <a:pPr marL="0" indent="0">
              <a:buNone/>
            </a:pPr>
            <a:r>
              <a:rPr lang="en-US" sz="4800" b="1" dirty="0"/>
              <a:t>Approach:</a:t>
            </a:r>
            <a:endParaRPr lang="en-US" sz="4800" dirty="0"/>
          </a:p>
          <a:p>
            <a:pPr marL="0" indent="0">
              <a:buNone/>
            </a:pPr>
            <a:r>
              <a:rPr lang="en-US" sz="4800" b="1" dirty="0"/>
              <a:t>Long Short-Term Memory (LSTM)</a:t>
            </a:r>
            <a:r>
              <a:rPr lang="en-US" sz="4800" dirty="0"/>
              <a:t> – a deep learning recurrent neural network designed to learn time dependencies.</a:t>
            </a:r>
          </a:p>
          <a:p>
            <a:pPr marL="0" indent="0">
              <a:buNone/>
            </a:pPr>
            <a:r>
              <a:rPr lang="en-US" sz="4800" dirty="0"/>
              <a:t>Input: </a:t>
            </a:r>
            <a:r>
              <a:rPr lang="en-US" sz="4800" b="1" dirty="0"/>
              <a:t>Past 24 hours</a:t>
            </a:r>
            <a:r>
              <a:rPr lang="en-US" sz="4800" dirty="0"/>
              <a:t> of scaled hourly consumption.</a:t>
            </a:r>
          </a:p>
          <a:p>
            <a:pPr marL="0" indent="0">
              <a:buNone/>
            </a:pPr>
            <a:r>
              <a:rPr lang="en-US" sz="4800" dirty="0"/>
              <a:t>Output: </a:t>
            </a:r>
            <a:r>
              <a:rPr lang="en-US" sz="4800" b="1" dirty="0"/>
              <a:t>Next 1 hour forecast</a:t>
            </a:r>
            <a:r>
              <a:rPr lang="en-US" sz="4800" dirty="0"/>
              <a:t>.</a:t>
            </a:r>
          </a:p>
          <a:p>
            <a:pPr marL="0" indent="0">
              <a:buNone/>
            </a:pPr>
            <a:r>
              <a:rPr lang="en-US" sz="4800" dirty="0"/>
              <a:t>Architecture:</a:t>
            </a:r>
          </a:p>
          <a:p>
            <a:pPr marL="457200" lvl="1" indent="0">
              <a:buNone/>
            </a:pPr>
            <a:r>
              <a:rPr lang="en-US" sz="4800" dirty="0"/>
              <a:t>LSTM layer: 50 units, </a:t>
            </a:r>
            <a:r>
              <a:rPr lang="en-US" sz="4800" dirty="0" err="1"/>
              <a:t>ReLU</a:t>
            </a:r>
            <a:r>
              <a:rPr lang="en-US" sz="4800" dirty="0"/>
              <a:t> activation.</a:t>
            </a:r>
          </a:p>
          <a:p>
            <a:pPr marL="457200" lvl="1" indent="0">
              <a:buNone/>
            </a:pPr>
            <a:r>
              <a:rPr lang="en-US" sz="4800" dirty="0"/>
              <a:t>Dense output layer (1 neuron).</a:t>
            </a:r>
          </a:p>
          <a:p>
            <a:pPr marL="457200" lvl="1" indent="0">
              <a:buNone/>
            </a:pPr>
            <a:r>
              <a:rPr lang="en-US" sz="4800" dirty="0"/>
              <a:t>Optimizer: Adam, Loss: MSE.</a:t>
            </a:r>
          </a:p>
          <a:p>
            <a:pPr marL="0" indent="0">
              <a:buNone/>
            </a:pPr>
            <a:r>
              <a:rPr lang="en-US" sz="4800" dirty="0"/>
              <a:t>Data scaled using </a:t>
            </a:r>
            <a:r>
              <a:rPr lang="en-US" sz="4800" b="1" dirty="0" err="1"/>
              <a:t>MinMaxScaler</a:t>
            </a:r>
            <a:r>
              <a:rPr lang="en-US" sz="4800" dirty="0"/>
              <a:t>.</a:t>
            </a:r>
          </a:p>
          <a:p>
            <a:pPr marL="0" indent="0">
              <a:buNone/>
            </a:pPr>
            <a:r>
              <a:rPr lang="en-US" sz="4800" b="1" dirty="0"/>
              <a:t>Performance:</a:t>
            </a:r>
            <a:endParaRPr lang="en-US" sz="4800" dirty="0"/>
          </a:p>
          <a:p>
            <a:r>
              <a:rPr lang="en-US" sz="4800" b="1" dirty="0"/>
              <a:t>MAE:</a:t>
            </a:r>
            <a:r>
              <a:rPr lang="en-US" sz="4800" dirty="0"/>
              <a:t> 62.54</a:t>
            </a:r>
          </a:p>
          <a:p>
            <a:r>
              <a:rPr lang="en-US" sz="4800" b="1" dirty="0"/>
              <a:t>RMSE:</a:t>
            </a:r>
            <a:r>
              <a:rPr lang="en-US" sz="4800" dirty="0"/>
              <a:t> 82.39</a:t>
            </a:r>
          </a:p>
          <a:p>
            <a:pPr marL="0" indent="0">
              <a:buNone/>
            </a:pPr>
            <a:r>
              <a:rPr lang="en-US" sz="4800" b="1" dirty="0"/>
              <a:t>Insights:</a:t>
            </a:r>
            <a:endParaRPr lang="en-US" sz="4800" dirty="0"/>
          </a:p>
          <a:p>
            <a:r>
              <a:rPr lang="en-US" sz="4800" dirty="0"/>
              <a:t>Outperformed all other models by a large margin.</a:t>
            </a:r>
          </a:p>
          <a:p>
            <a:r>
              <a:rPr lang="en-US" sz="4800" dirty="0"/>
              <a:t>Captures both short-term fluctuations and seasonal trends effectively.</a:t>
            </a:r>
          </a:p>
          <a:p>
            <a:r>
              <a:rPr lang="en-US" sz="4800" dirty="0"/>
              <a:t>Best suited for forecasting tasks with high-frequency time series.</a:t>
            </a:r>
          </a:p>
          <a:p>
            <a:endParaRPr lang="en-IN" sz="700" dirty="0"/>
          </a:p>
        </p:txBody>
      </p:sp>
    </p:spTree>
    <p:extLst>
      <p:ext uri="{BB962C8B-B14F-4D97-AF65-F5344CB8AC3E}">
        <p14:creationId xmlns:p14="http://schemas.microsoft.com/office/powerpoint/2010/main" val="3475623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B48306-5182-922D-2902-AB06570D0425}"/>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4600" kern="1200" dirty="0">
                <a:solidFill>
                  <a:schemeClr val="tx1"/>
                </a:solidFill>
                <a:latin typeface="+mj-lt"/>
                <a:ea typeface="+mj-ea"/>
                <a:cs typeface="+mj-cs"/>
              </a:rPr>
              <a:t>Model Performance </a:t>
            </a:r>
          </a:p>
        </p:txBody>
      </p:sp>
      <p:sp>
        <p:nvSpPr>
          <p:cNvPr id="28"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different sizes and colors">
            <a:extLst>
              <a:ext uri="{FF2B5EF4-FFF2-40B4-BE49-F238E27FC236}">
                <a16:creationId xmlns:a16="http://schemas.microsoft.com/office/drawing/2014/main" id="{9004700A-22E2-F1E8-9DE5-27F931B74F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4296" y="889962"/>
            <a:ext cx="6894576" cy="3395579"/>
          </a:xfrm>
          <a:prstGeom prst="rect">
            <a:avLst/>
          </a:prstGeom>
        </p:spPr>
      </p:pic>
      <p:sp>
        <p:nvSpPr>
          <p:cNvPr id="7" name="TextBox 6">
            <a:extLst>
              <a:ext uri="{FF2B5EF4-FFF2-40B4-BE49-F238E27FC236}">
                <a16:creationId xmlns:a16="http://schemas.microsoft.com/office/drawing/2014/main" id="{422BE1C9-1969-F305-4DD0-7AD00AF8E0D4}"/>
              </a:ext>
            </a:extLst>
          </p:cNvPr>
          <p:cNvSpPr txBox="1"/>
          <p:nvPr/>
        </p:nvSpPr>
        <p:spPr>
          <a:xfrm>
            <a:off x="4654296" y="4798577"/>
            <a:ext cx="6894576" cy="1428487"/>
          </a:xfrm>
          <a:prstGeom prst="rect">
            <a:avLst/>
          </a:prstGeom>
        </p:spPr>
        <p:txBody>
          <a:bodyPr vert="horz" lIns="91440" tIns="45720" rIns="91440" bIns="45720" rtlCol="0" anchor="t">
            <a:normAutofit/>
          </a:bodyPr>
          <a:lstStyle/>
          <a:p>
            <a:pPr algn="ctr">
              <a:lnSpc>
                <a:spcPct val="90000"/>
              </a:lnSpc>
              <a:spcAft>
                <a:spcPts val="600"/>
              </a:spcAft>
            </a:pPr>
            <a:r>
              <a:rPr lang="en-US" sz="2200" dirty="0"/>
              <a:t>"Among all tested models, LSTM achieved the lowest MAE (62.54) and RMSE (82.39), significantly outperforming traditional statistical and machine learning approaches."</a:t>
            </a:r>
          </a:p>
        </p:txBody>
      </p:sp>
    </p:spTree>
    <p:extLst>
      <p:ext uri="{BB962C8B-B14F-4D97-AF65-F5344CB8AC3E}">
        <p14:creationId xmlns:p14="http://schemas.microsoft.com/office/powerpoint/2010/main" val="1146909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D17EF7-C00E-CAA7-4083-ED9D4FECEF4D}"/>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5100" kern="1200" dirty="0">
                <a:solidFill>
                  <a:schemeClr val="tx1"/>
                </a:solidFill>
                <a:latin typeface="+mj-lt"/>
                <a:ea typeface="+mj-ea"/>
                <a:cs typeface="+mj-cs"/>
              </a:rPr>
              <a:t>Actual vs Predicted</a:t>
            </a:r>
          </a:p>
        </p:txBody>
      </p:sp>
      <p:sp>
        <p:nvSpPr>
          <p:cNvPr id="7" name="TextBox 6">
            <a:extLst>
              <a:ext uri="{FF2B5EF4-FFF2-40B4-BE49-F238E27FC236}">
                <a16:creationId xmlns:a16="http://schemas.microsoft.com/office/drawing/2014/main" id="{41BB2D83-1169-C599-8A1D-466CFC80074E}"/>
              </a:ext>
            </a:extLst>
          </p:cNvPr>
          <p:cNvSpPr txBox="1"/>
          <p:nvPr/>
        </p:nvSpPr>
        <p:spPr>
          <a:xfrm>
            <a:off x="638881" y="1809541"/>
            <a:ext cx="10909643" cy="687406"/>
          </a:xfrm>
          <a:prstGeom prst="rect">
            <a:avLst/>
          </a:prstGeom>
        </p:spPr>
        <p:txBody>
          <a:bodyPr vert="horz" lIns="91440" tIns="45720" rIns="91440" bIns="45720" rtlCol="0" anchor="ctr">
            <a:normAutofit/>
          </a:bodyPr>
          <a:lstStyle/>
          <a:p>
            <a:pPr algn="ctr">
              <a:lnSpc>
                <a:spcPct val="90000"/>
              </a:lnSpc>
              <a:spcBef>
                <a:spcPts val="1000"/>
              </a:spcBef>
            </a:pPr>
            <a:r>
              <a:rPr lang="en-US" sz="2000" kern="1200">
                <a:solidFill>
                  <a:schemeClr val="tx1"/>
                </a:solidFill>
                <a:latin typeface="+mn-lt"/>
                <a:ea typeface="+mn-ea"/>
                <a:cs typeface="+mn-cs"/>
              </a:rPr>
              <a:t>XGBoost tracks the general trend well, but shows small deviations during peak and low demand hours</a:t>
            </a:r>
          </a:p>
        </p:txBody>
      </p:sp>
      <p:sp>
        <p:nvSpPr>
          <p:cNvPr id="1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with blue lines&#10;&#10;AI-generated content may be incorrect.">
            <a:extLst>
              <a:ext uri="{FF2B5EF4-FFF2-40B4-BE49-F238E27FC236}">
                <a16:creationId xmlns:a16="http://schemas.microsoft.com/office/drawing/2014/main" id="{7B8C8F0E-33CE-81E6-DD6A-FA6EFB2895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3510" y="2633472"/>
            <a:ext cx="7281932" cy="3586353"/>
          </a:xfrm>
          <a:prstGeom prst="rect">
            <a:avLst/>
          </a:prstGeom>
        </p:spPr>
      </p:pic>
    </p:spTree>
    <p:extLst>
      <p:ext uri="{BB962C8B-B14F-4D97-AF65-F5344CB8AC3E}">
        <p14:creationId xmlns:p14="http://schemas.microsoft.com/office/powerpoint/2010/main" val="1103032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4FA1F5B6-8FC2-2923-5B92-A7C995B6EE4A}"/>
              </a:ext>
            </a:extLst>
          </p:cNvPr>
          <p:cNvSpPr>
            <a:spLocks noGrp="1"/>
          </p:cNvSpPr>
          <p:nvPr>
            <p:ph type="title"/>
          </p:nvPr>
        </p:nvSpPr>
        <p:spPr>
          <a:xfrm>
            <a:off x="479394" y="900040"/>
            <a:ext cx="3939688" cy="5583126"/>
          </a:xfrm>
        </p:spPr>
        <p:txBody>
          <a:bodyPr>
            <a:normAutofit/>
          </a:bodyPr>
          <a:lstStyle/>
          <a:p>
            <a:pPr algn="r"/>
            <a:r>
              <a:rPr lang="en-IN" sz="8000" dirty="0"/>
              <a:t>LSTM 30-Day Forecast Insights</a:t>
            </a:r>
          </a:p>
        </p:txBody>
      </p:sp>
      <p:cxnSp>
        <p:nvCxnSpPr>
          <p:cNvPr id="23" name="Straight Connector 22">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EC6BF7DC-FD53-BCA9-B264-08B68BFBCE26}"/>
              </a:ext>
            </a:extLst>
          </p:cNvPr>
          <p:cNvGraphicFramePr>
            <a:graphicFrameLocks noGrp="1"/>
          </p:cNvGraphicFramePr>
          <p:nvPr>
            <p:ph idx="1"/>
            <p:extLst>
              <p:ext uri="{D42A27DB-BD31-4B8C-83A1-F6EECF244321}">
                <p14:modId xmlns:p14="http://schemas.microsoft.com/office/powerpoint/2010/main" val="1293452933"/>
              </p:ext>
            </p:extLst>
          </p:nvPr>
        </p:nvGraphicFramePr>
        <p:xfrm>
          <a:off x="5108535" y="893819"/>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9011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6BBACA-831D-5BD3-614D-82F337F13E69}"/>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4200" dirty="0"/>
              <a:t>💻 Screenshot of the Deployed App</a:t>
            </a:r>
            <a:br>
              <a:rPr lang="en-US" sz="4200" dirty="0"/>
            </a:br>
            <a:r>
              <a:rPr lang="en-US" sz="4200" dirty="0"/>
              <a:t> (</a:t>
            </a:r>
            <a:r>
              <a:rPr lang="en-US" sz="4200"/>
              <a:t>Streamlit</a:t>
            </a:r>
            <a:r>
              <a:rPr lang="en-US" sz="4200" dirty="0"/>
              <a:t>)</a:t>
            </a:r>
          </a:p>
        </p:txBody>
      </p:sp>
      <p:sp>
        <p:nvSpPr>
          <p:cNvPr id="6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236939D-2A17-6F11-7897-D4582FF93D32}"/>
              </a:ext>
            </a:extLst>
          </p:cNvPr>
          <p:cNvSpPr txBox="1"/>
          <p:nvPr/>
        </p:nvSpPr>
        <p:spPr>
          <a:xfrm>
            <a:off x="640080" y="2872899"/>
            <a:ext cx="4243589" cy="332066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a:t>End-to-end LSTM-powered forecasting tool built with Streamlit, enabling real-time demand predictions and visualizations.</a:t>
            </a:r>
          </a:p>
        </p:txBody>
      </p:sp>
      <p:pic>
        <p:nvPicPr>
          <p:cNvPr id="9" name="Content Placeholder 8" descr="A screenshot of a computer&#10;&#10;AI-generated content may be incorrect.">
            <a:extLst>
              <a:ext uri="{FF2B5EF4-FFF2-40B4-BE49-F238E27FC236}">
                <a16:creationId xmlns:a16="http://schemas.microsoft.com/office/drawing/2014/main" id="{85DEFDDA-CA10-1141-6061-CA0C4AFCF71C}"/>
              </a:ext>
            </a:extLst>
          </p:cNvPr>
          <p:cNvPicPr>
            <a:picLocks noGrp="1" noChangeAspect="1"/>
          </p:cNvPicPr>
          <p:nvPr>
            <p:ph idx="1"/>
          </p:nvPr>
        </p:nvPicPr>
        <p:blipFill>
          <a:blip r:embed="rId2"/>
          <a:srcRect l="4210" r="1" b="1"/>
          <a:stretch>
            <a:fillRect/>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182275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39" name="Rectangle 3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Rectangle 4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982F0-9CE3-A8A3-2C9E-F31B2FDD1100}"/>
              </a:ext>
            </a:extLst>
          </p:cNvPr>
          <p:cNvSpPr>
            <a:spLocks noGrp="1"/>
          </p:cNvSpPr>
          <p:nvPr>
            <p:ph type="title"/>
          </p:nvPr>
        </p:nvSpPr>
        <p:spPr>
          <a:xfrm>
            <a:off x="1043631" y="809898"/>
            <a:ext cx="10173010" cy="1554480"/>
          </a:xfrm>
        </p:spPr>
        <p:txBody>
          <a:bodyPr vert="horz" lIns="91440" tIns="45720" rIns="91440" bIns="45720" rtlCol="0" anchor="ctr">
            <a:normAutofit/>
          </a:bodyPr>
          <a:lstStyle/>
          <a:p>
            <a:r>
              <a:rPr lang="en-US" sz="4800" kern="1200" dirty="0">
                <a:latin typeface="+mj-lt"/>
                <a:ea typeface="+mj-ea"/>
                <a:cs typeface="+mj-cs"/>
              </a:rPr>
              <a:t>⚠ Challenges Faced</a:t>
            </a:r>
          </a:p>
        </p:txBody>
      </p:sp>
      <p:cxnSp>
        <p:nvCxnSpPr>
          <p:cNvPr id="45" name="Straight Connector 44">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F206E69F-C521-EC00-9D3E-995CE2B21BAF}"/>
              </a:ext>
            </a:extLst>
          </p:cNvPr>
          <p:cNvGraphicFramePr>
            <a:graphicFrameLocks noGrp="1"/>
          </p:cNvGraphicFramePr>
          <p:nvPr>
            <p:ph idx="1"/>
            <p:extLst>
              <p:ext uri="{D42A27DB-BD31-4B8C-83A1-F6EECF244321}">
                <p14:modId xmlns:p14="http://schemas.microsoft.com/office/powerpoint/2010/main" val="2221564162"/>
              </p:ext>
            </p:extLst>
          </p:nvPr>
        </p:nvGraphicFramePr>
        <p:xfrm>
          <a:off x="904602" y="3181625"/>
          <a:ext cx="10378442" cy="2881692"/>
        </p:xfrm>
        <a:graphic>
          <a:graphicData uri="http://schemas.openxmlformats.org/drawingml/2006/table">
            <a:tbl>
              <a:tblPr>
                <a:tableStyleId>{8EC20E35-A176-4012-BC5E-935CFFF8708E}</a:tableStyleId>
              </a:tblPr>
              <a:tblGrid>
                <a:gridCol w="3481832">
                  <a:extLst>
                    <a:ext uri="{9D8B030D-6E8A-4147-A177-3AD203B41FA5}">
                      <a16:colId xmlns:a16="http://schemas.microsoft.com/office/drawing/2014/main" val="1650623450"/>
                    </a:ext>
                  </a:extLst>
                </a:gridCol>
                <a:gridCol w="3640546">
                  <a:extLst>
                    <a:ext uri="{9D8B030D-6E8A-4147-A177-3AD203B41FA5}">
                      <a16:colId xmlns:a16="http://schemas.microsoft.com/office/drawing/2014/main" val="1254403859"/>
                    </a:ext>
                  </a:extLst>
                </a:gridCol>
                <a:gridCol w="3256064">
                  <a:extLst>
                    <a:ext uri="{9D8B030D-6E8A-4147-A177-3AD203B41FA5}">
                      <a16:colId xmlns:a16="http://schemas.microsoft.com/office/drawing/2014/main" val="3005999784"/>
                    </a:ext>
                  </a:extLst>
                </a:gridCol>
              </a:tblGrid>
              <a:tr h="430311">
                <a:tc>
                  <a:txBody>
                    <a:bodyPr/>
                    <a:lstStyle/>
                    <a:p>
                      <a:pPr>
                        <a:buNone/>
                      </a:pPr>
                      <a:r>
                        <a:rPr lang="en-IN" sz="1900" b="1"/>
                        <a:t>Challenge</a:t>
                      </a:r>
                      <a:endParaRPr lang="en-IN" sz="1900"/>
                    </a:p>
                  </a:txBody>
                  <a:tcPr marL="93779" marR="93779" marT="46890" marB="46890" anchor="ctr"/>
                </a:tc>
                <a:tc>
                  <a:txBody>
                    <a:bodyPr/>
                    <a:lstStyle/>
                    <a:p>
                      <a:pPr>
                        <a:buNone/>
                      </a:pPr>
                      <a:r>
                        <a:rPr lang="en-IN" sz="1900" b="1"/>
                        <a:t>Impact</a:t>
                      </a:r>
                      <a:endParaRPr lang="en-IN" sz="1900"/>
                    </a:p>
                  </a:txBody>
                  <a:tcPr marL="93779" marR="93779" marT="46890" marB="46890" anchor="ctr"/>
                </a:tc>
                <a:tc>
                  <a:txBody>
                    <a:bodyPr/>
                    <a:lstStyle/>
                    <a:p>
                      <a:pPr>
                        <a:buNone/>
                      </a:pPr>
                      <a:r>
                        <a:rPr lang="en-IN" sz="1900" b="1"/>
                        <a:t>Solution</a:t>
                      </a:r>
                      <a:endParaRPr lang="en-IN" sz="1900"/>
                    </a:p>
                  </a:txBody>
                  <a:tcPr marL="93779" marR="93779" marT="46890" marB="46890" anchor="ctr"/>
                </a:tc>
                <a:extLst>
                  <a:ext uri="{0D108BD9-81ED-4DB2-BD59-A6C34878D82A}">
                    <a16:rowId xmlns:a16="http://schemas.microsoft.com/office/drawing/2014/main" val="900350821"/>
                  </a:ext>
                </a:extLst>
              </a:tr>
              <a:tr h="720423">
                <a:tc>
                  <a:txBody>
                    <a:bodyPr/>
                    <a:lstStyle/>
                    <a:p>
                      <a:pPr>
                        <a:buNone/>
                      </a:pPr>
                      <a:r>
                        <a:rPr lang="en-IN" sz="1900" b="1"/>
                        <a:t>Data gaps / Missing values</a:t>
                      </a:r>
                      <a:endParaRPr lang="en-IN" sz="1900"/>
                    </a:p>
                  </a:txBody>
                  <a:tcPr marL="93779" marR="93779" marT="46890" marB="46890" anchor="ctr"/>
                </a:tc>
                <a:tc>
                  <a:txBody>
                    <a:bodyPr/>
                    <a:lstStyle/>
                    <a:p>
                      <a:pPr>
                        <a:buNone/>
                      </a:pPr>
                      <a:r>
                        <a:rPr lang="en-IN" sz="1900"/>
                        <a:t>Could distort training &amp; forecasts</a:t>
                      </a:r>
                    </a:p>
                  </a:txBody>
                  <a:tcPr marL="93779" marR="93779" marT="46890" marB="46890" anchor="ctr"/>
                </a:tc>
                <a:tc>
                  <a:txBody>
                    <a:bodyPr/>
                    <a:lstStyle/>
                    <a:p>
                      <a:pPr>
                        <a:buNone/>
                      </a:pPr>
                      <a:r>
                        <a:rPr lang="en-US" sz="1900"/>
                        <a:t>Applied forward fill + interpolation for consistency</a:t>
                      </a:r>
                    </a:p>
                  </a:txBody>
                  <a:tcPr marL="93779" marR="93779" marT="46890" marB="46890" anchor="ctr"/>
                </a:tc>
                <a:extLst>
                  <a:ext uri="{0D108BD9-81ED-4DB2-BD59-A6C34878D82A}">
                    <a16:rowId xmlns:a16="http://schemas.microsoft.com/office/drawing/2014/main" val="437817020"/>
                  </a:ext>
                </a:extLst>
              </a:tr>
              <a:tr h="720423">
                <a:tc>
                  <a:txBody>
                    <a:bodyPr/>
                    <a:lstStyle/>
                    <a:p>
                      <a:pPr>
                        <a:buNone/>
                      </a:pPr>
                      <a:r>
                        <a:rPr lang="en-IN" sz="1900" b="1"/>
                        <a:t>Seasonal variation handling</a:t>
                      </a:r>
                      <a:endParaRPr lang="en-IN" sz="1900"/>
                    </a:p>
                  </a:txBody>
                  <a:tcPr marL="93779" marR="93779" marT="46890" marB="46890" anchor="ctr"/>
                </a:tc>
                <a:tc>
                  <a:txBody>
                    <a:bodyPr/>
                    <a:lstStyle/>
                    <a:p>
                      <a:pPr>
                        <a:buNone/>
                      </a:pPr>
                      <a:r>
                        <a:rPr lang="en-US" sz="1900"/>
                        <a:t>High variance between daily/weekly cycles</a:t>
                      </a:r>
                    </a:p>
                  </a:txBody>
                  <a:tcPr marL="93779" marR="93779" marT="46890" marB="46890" anchor="ctr"/>
                </a:tc>
                <a:tc>
                  <a:txBody>
                    <a:bodyPr/>
                    <a:lstStyle/>
                    <a:p>
                      <a:pPr>
                        <a:buNone/>
                      </a:pPr>
                      <a:r>
                        <a:rPr lang="en-US" sz="1900"/>
                        <a:t>Used LSTM with 24-hour window to capture patterns</a:t>
                      </a:r>
                    </a:p>
                  </a:txBody>
                  <a:tcPr marL="93779" marR="93779" marT="46890" marB="46890" anchor="ctr"/>
                </a:tc>
                <a:extLst>
                  <a:ext uri="{0D108BD9-81ED-4DB2-BD59-A6C34878D82A}">
                    <a16:rowId xmlns:a16="http://schemas.microsoft.com/office/drawing/2014/main" val="2071658230"/>
                  </a:ext>
                </a:extLst>
              </a:tr>
              <a:tr h="1010535">
                <a:tc>
                  <a:txBody>
                    <a:bodyPr/>
                    <a:lstStyle/>
                    <a:p>
                      <a:pPr>
                        <a:buNone/>
                      </a:pPr>
                      <a:r>
                        <a:rPr lang="en-IN" sz="1900" b="1"/>
                        <a:t>Model tuning complexity</a:t>
                      </a:r>
                      <a:endParaRPr lang="en-IN" sz="1900"/>
                    </a:p>
                  </a:txBody>
                  <a:tcPr marL="93779" marR="93779" marT="46890" marB="46890" anchor="ctr"/>
                </a:tc>
                <a:tc>
                  <a:txBody>
                    <a:bodyPr/>
                    <a:lstStyle/>
                    <a:p>
                      <a:pPr>
                        <a:buNone/>
                      </a:pPr>
                      <a:r>
                        <a:rPr lang="en-US" sz="1900"/>
                        <a:t>Risk of overfitting or underfitting</a:t>
                      </a:r>
                    </a:p>
                  </a:txBody>
                  <a:tcPr marL="93779" marR="93779" marT="46890" marB="46890" anchor="ctr"/>
                </a:tc>
                <a:tc>
                  <a:txBody>
                    <a:bodyPr/>
                    <a:lstStyle/>
                    <a:p>
                      <a:pPr>
                        <a:buNone/>
                      </a:pPr>
                      <a:r>
                        <a:rPr lang="en-US" sz="1900"/>
                        <a:t>Experimented with hyperparameters, tested 9 models</a:t>
                      </a:r>
                    </a:p>
                  </a:txBody>
                  <a:tcPr marL="93779" marR="93779" marT="46890" marB="46890" anchor="ctr"/>
                </a:tc>
                <a:extLst>
                  <a:ext uri="{0D108BD9-81ED-4DB2-BD59-A6C34878D82A}">
                    <a16:rowId xmlns:a16="http://schemas.microsoft.com/office/drawing/2014/main" val="1852216456"/>
                  </a:ext>
                </a:extLst>
              </a:tr>
            </a:tbl>
          </a:graphicData>
        </a:graphic>
      </p:graphicFrame>
    </p:spTree>
    <p:extLst>
      <p:ext uri="{BB962C8B-B14F-4D97-AF65-F5344CB8AC3E}">
        <p14:creationId xmlns:p14="http://schemas.microsoft.com/office/powerpoint/2010/main" val="2715458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168743-C078-58B5-FAD5-A5C6C9BAC14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Thank You</a:t>
            </a:r>
          </a:p>
        </p:txBody>
      </p:sp>
      <p:pic>
        <p:nvPicPr>
          <p:cNvPr id="5" name="Content Placeholder 4" descr="A person typing on a keyboard&#10;&#10;AI-generated content may be incorrect.">
            <a:extLst>
              <a:ext uri="{FF2B5EF4-FFF2-40B4-BE49-F238E27FC236}">
                <a16:creationId xmlns:a16="http://schemas.microsoft.com/office/drawing/2014/main" id="{A127A04B-74FB-D291-5B65-2328BECBAAA4}"/>
              </a:ext>
            </a:extLst>
          </p:cNvPr>
          <p:cNvPicPr>
            <a:picLocks noGrp="1" noChangeAspect="1"/>
          </p:cNvPicPr>
          <p:nvPr>
            <p:ph idx="1"/>
          </p:nvPr>
        </p:nvPicPr>
        <p:blipFill>
          <a:blip r:embed="rId2"/>
          <a:stretch>
            <a:fillRect/>
          </a:stretch>
        </p:blipFill>
        <p:spPr>
          <a:xfrm>
            <a:off x="4777316" y="1164777"/>
            <a:ext cx="6780700" cy="4526117"/>
          </a:xfrm>
          <a:prstGeom prst="rect">
            <a:avLst/>
          </a:prstGeom>
        </p:spPr>
      </p:pic>
    </p:spTree>
    <p:extLst>
      <p:ext uri="{BB962C8B-B14F-4D97-AF65-F5344CB8AC3E}">
        <p14:creationId xmlns:p14="http://schemas.microsoft.com/office/powerpoint/2010/main" val="3249765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erson typing on a keyboard&#10;&#10;AI-generated content may be incorrect.">
            <a:extLst>
              <a:ext uri="{FF2B5EF4-FFF2-40B4-BE49-F238E27FC236}">
                <a16:creationId xmlns:a16="http://schemas.microsoft.com/office/drawing/2014/main" id="{C61CFBB3-782F-19BF-EB4A-43A723BB1E62}"/>
              </a:ext>
            </a:extLst>
          </p:cNvPr>
          <p:cNvPicPr>
            <a:picLocks noChangeAspect="1"/>
          </p:cNvPicPr>
          <p:nvPr/>
        </p:nvPicPr>
        <p:blipFill>
          <a:blip r:embed="rId2">
            <a:alphaModFix amt="40000"/>
          </a:blip>
          <a:srcRect t="4363" b="11368"/>
          <a:stretch>
            <a:fillRect/>
          </a:stretch>
        </p:blipFill>
        <p:spPr>
          <a:xfrm>
            <a:off x="20" y="10"/>
            <a:ext cx="12191979" cy="6857990"/>
          </a:xfrm>
          <a:prstGeom prst="rect">
            <a:avLst/>
          </a:prstGeom>
        </p:spPr>
      </p:pic>
      <p:sp>
        <p:nvSpPr>
          <p:cNvPr id="2" name="Title 1">
            <a:extLst>
              <a:ext uri="{FF2B5EF4-FFF2-40B4-BE49-F238E27FC236}">
                <a16:creationId xmlns:a16="http://schemas.microsoft.com/office/drawing/2014/main" id="{7BB76BD6-4BC3-B821-9888-5E15D4CCDD40}"/>
              </a:ext>
            </a:extLst>
          </p:cNvPr>
          <p:cNvSpPr>
            <a:spLocks noGrp="1"/>
          </p:cNvSpPr>
          <p:nvPr>
            <p:ph type="title"/>
          </p:nvPr>
        </p:nvSpPr>
        <p:spPr>
          <a:xfrm>
            <a:off x="841249" y="941832"/>
            <a:ext cx="10506456" cy="2057400"/>
          </a:xfrm>
        </p:spPr>
        <p:txBody>
          <a:bodyPr anchor="b">
            <a:normAutofit/>
          </a:bodyPr>
          <a:lstStyle/>
          <a:p>
            <a:r>
              <a:rPr lang="en-IN" sz="5000" dirty="0">
                <a:solidFill>
                  <a:schemeClr val="bg1"/>
                </a:solidFill>
              </a:rPr>
              <a:t>📊 Dataset Details</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1">
            <a:extLst>
              <a:ext uri="{FF2B5EF4-FFF2-40B4-BE49-F238E27FC236}">
                <a16:creationId xmlns:a16="http://schemas.microsoft.com/office/drawing/2014/main" id="{85BA3ECD-F5E0-3ED0-593D-3101A3D68919}"/>
              </a:ext>
            </a:extLst>
          </p:cNvPr>
          <p:cNvSpPr>
            <a:spLocks noGrp="1" noChangeArrowheads="1"/>
          </p:cNvSpPr>
          <p:nvPr>
            <p:ph idx="1"/>
          </p:nvPr>
        </p:nvSpPr>
        <p:spPr bwMode="auto">
          <a:xfrm>
            <a:off x="841248" y="3502152"/>
            <a:ext cx="10506456" cy="267004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a:ln>
                  <a:noFill/>
                </a:ln>
                <a:solidFill>
                  <a:schemeClr val="bg1"/>
                </a:solidFill>
                <a:effectLst/>
                <a:latin typeface="Arial" panose="020B0604020202020204" pitchFamily="34" charset="0"/>
              </a:rPr>
              <a:t>Source:</a:t>
            </a:r>
            <a:r>
              <a:rPr kumimoji="0" lang="en-US" altLang="en-US" sz="2000" b="0" i="0" u="none" strike="noStrike" cap="none" normalizeH="0" baseline="0">
                <a:ln>
                  <a:noFill/>
                </a:ln>
                <a:solidFill>
                  <a:schemeClr val="bg1"/>
                </a:solidFill>
                <a:effectLst/>
                <a:latin typeface="Arial" panose="020B0604020202020204" pitchFamily="34" charset="0"/>
              </a:rPr>
              <a:t> PJM Hourly Electricity Consumption Data</a:t>
            </a:r>
          </a:p>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a:ln>
                  <a:noFill/>
                </a:ln>
                <a:solidFill>
                  <a:schemeClr val="bg1"/>
                </a:solidFill>
                <a:effectLst/>
                <a:latin typeface="Arial" panose="020B0604020202020204" pitchFamily="34" charset="0"/>
              </a:rPr>
              <a:t>Duration:</a:t>
            </a:r>
            <a:r>
              <a:rPr kumimoji="0" lang="en-US" altLang="en-US" sz="2000" b="0" i="0" u="none" strike="noStrike" cap="none" normalizeH="0" baseline="0">
                <a:ln>
                  <a:noFill/>
                </a:ln>
                <a:solidFill>
                  <a:schemeClr val="bg1"/>
                </a:solidFill>
                <a:effectLst/>
                <a:latin typeface="Arial" panose="020B0604020202020204" pitchFamily="34" charset="0"/>
              </a:rPr>
              <a:t> June  2002 – August  2018</a:t>
            </a:r>
          </a:p>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a:ln>
                  <a:noFill/>
                </a:ln>
                <a:solidFill>
                  <a:schemeClr val="bg1"/>
                </a:solidFill>
                <a:effectLst/>
                <a:latin typeface="Arial" panose="020B0604020202020204" pitchFamily="34" charset="0"/>
              </a:rPr>
              <a:t>Size:</a:t>
            </a:r>
            <a:r>
              <a:rPr kumimoji="0" lang="en-US" altLang="en-US" sz="2000" b="0" i="0" u="none" strike="noStrike" cap="none" normalizeH="0" baseline="0">
                <a:ln>
                  <a:noFill/>
                </a:ln>
                <a:solidFill>
                  <a:schemeClr val="bg1"/>
                </a:solidFill>
                <a:effectLst/>
                <a:latin typeface="Arial" panose="020B0604020202020204" pitchFamily="34" charset="0"/>
              </a:rPr>
              <a:t> ~143,207 rows × 2 columns</a:t>
            </a:r>
          </a:p>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a:ln>
                  <a:noFill/>
                </a:ln>
                <a:solidFill>
                  <a:schemeClr val="bg1"/>
                </a:solidFill>
                <a:effectLst/>
                <a:latin typeface="Arial" panose="020B0604020202020204" pitchFamily="34" charset="0"/>
              </a:rPr>
              <a:t>Key Variables:</a:t>
            </a:r>
            <a:endParaRPr kumimoji="0" lang="en-US" altLang="en-US" sz="2000" b="0" i="0" u="none" strike="noStrike" cap="none" normalizeH="0" baseline="0">
              <a:ln>
                <a:noFill/>
              </a:ln>
              <a:solidFill>
                <a:schemeClr val="bg1"/>
              </a:solidFill>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en-US" altLang="en-US" sz="2000" b="1" i="0" u="none" strike="noStrike" cap="none" normalizeH="0" baseline="0">
                <a:ln>
                  <a:noFill/>
                </a:ln>
                <a:solidFill>
                  <a:schemeClr val="bg1"/>
                </a:solidFill>
                <a:effectLst/>
                <a:latin typeface="Arial" panose="020B0604020202020204" pitchFamily="34" charset="0"/>
              </a:rPr>
              <a:t>Datetime:</a:t>
            </a:r>
            <a:r>
              <a:rPr kumimoji="0" lang="en-US" altLang="en-US" sz="2000" b="0" i="0" u="none" strike="noStrike" cap="none" normalizeH="0" baseline="0">
                <a:ln>
                  <a:noFill/>
                </a:ln>
                <a:solidFill>
                  <a:schemeClr val="bg1"/>
                </a:solidFill>
                <a:effectLst/>
                <a:latin typeface="Arial" panose="020B0604020202020204" pitchFamily="34" charset="0"/>
              </a:rPr>
              <a:t> Timestamp of recorded consumption</a:t>
            </a:r>
          </a:p>
          <a:p>
            <a:pPr marL="0" marR="0" lvl="0" indent="0" defTabSz="914400" rtl="0" eaLnBrk="0" fontAlgn="base" latinLnBrk="0" hangingPunct="0">
              <a:spcBef>
                <a:spcPct val="0"/>
              </a:spcBef>
              <a:spcAft>
                <a:spcPts val="600"/>
              </a:spcAft>
              <a:buClrTx/>
              <a:buSzTx/>
              <a:buNone/>
              <a:tabLst/>
            </a:pPr>
            <a:r>
              <a:rPr kumimoji="0" lang="en-US" altLang="en-US" sz="2000" b="1" i="0" u="none" strike="noStrike" cap="none" normalizeH="0" baseline="0">
                <a:ln>
                  <a:noFill/>
                </a:ln>
                <a:solidFill>
                  <a:schemeClr val="bg1"/>
                </a:solidFill>
                <a:effectLst/>
                <a:latin typeface="Arial" panose="020B0604020202020204" pitchFamily="34" charset="0"/>
              </a:rPr>
              <a:t>PJMW_MW:</a:t>
            </a:r>
            <a:r>
              <a:rPr kumimoji="0" lang="en-US" altLang="en-US" sz="2000" b="0" i="0" u="none" strike="noStrike" cap="none" normalizeH="0" baseline="0">
                <a:ln>
                  <a:noFill/>
                </a:ln>
                <a:solidFill>
                  <a:schemeClr val="bg1"/>
                </a:solidFill>
                <a:effectLst/>
                <a:latin typeface="Arial" panose="020B0604020202020204" pitchFamily="34" charset="0"/>
              </a:rPr>
              <a:t> Hourly electricity consumption (in Megawatts)</a:t>
            </a:r>
          </a:p>
          <a:p>
            <a:pPr marL="0" marR="0" lvl="0" indent="0" defTabSz="914400" rtl="0" eaLnBrk="0" fontAlgn="base" latinLnBrk="0" hangingPunct="0">
              <a:spcBef>
                <a:spcPct val="0"/>
              </a:spcBef>
              <a:spcAft>
                <a:spcPts val="600"/>
              </a:spcAft>
              <a:buClrTx/>
              <a:buSzTx/>
              <a:buFontTx/>
              <a:buNone/>
              <a:tabLst/>
            </a:pPr>
            <a:endParaRPr kumimoji="0" lang="en-US" altLang="en-US" sz="2000" b="0" i="0" u="none" strike="noStrike" cap="none" normalizeH="0" baseline="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401710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F892A5-EA53-F61A-ADB3-5CDBA191AEB7}"/>
              </a:ext>
            </a:extLst>
          </p:cNvPr>
          <p:cNvSpPr>
            <a:spLocks noGrp="1"/>
          </p:cNvSpPr>
          <p:nvPr>
            <p:ph type="title"/>
          </p:nvPr>
        </p:nvSpPr>
        <p:spPr>
          <a:xfrm>
            <a:off x="838200" y="365125"/>
            <a:ext cx="10515600" cy="1325563"/>
          </a:xfrm>
        </p:spPr>
        <p:txBody>
          <a:bodyPr>
            <a:normAutofit/>
          </a:bodyPr>
          <a:lstStyle/>
          <a:p>
            <a:r>
              <a:rPr lang="en-IN" dirty="0"/>
              <a:t>🎯 Objective</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5933F06-460F-4B22-FF2B-5E42851E59B7}"/>
              </a:ext>
            </a:extLst>
          </p:cNvPr>
          <p:cNvSpPr>
            <a:spLocks noGrp="1"/>
          </p:cNvSpPr>
          <p:nvPr>
            <p:ph idx="1"/>
          </p:nvPr>
        </p:nvSpPr>
        <p:spPr>
          <a:xfrm>
            <a:off x="838200" y="1825625"/>
            <a:ext cx="10515600" cy="4351338"/>
          </a:xfrm>
        </p:spPr>
        <p:txBody>
          <a:bodyPr>
            <a:normAutofit/>
          </a:bodyPr>
          <a:lstStyle/>
          <a:p>
            <a:pPr marL="0" indent="0">
              <a:buNone/>
            </a:pPr>
            <a:r>
              <a:rPr lang="en-US" sz="1300" b="1" dirty="0"/>
              <a:t>Business Context:</a:t>
            </a:r>
          </a:p>
          <a:p>
            <a:r>
              <a:rPr lang="en-US" sz="1300" dirty="0"/>
              <a:t>PJM Interconnection LLC is a regional transmission organization (RTO) managing electricity supply for over 65 million people across multiple U.S. states. This project leverages historical hourly energy consumption data (in MW) from PJM’s public database to forecast future demand.</a:t>
            </a:r>
          </a:p>
          <a:p>
            <a:pPr marL="0" indent="0">
              <a:buNone/>
            </a:pPr>
            <a:r>
              <a:rPr lang="en-US" sz="1300" b="1" dirty="0"/>
              <a:t>Key Goals:</a:t>
            </a:r>
          </a:p>
          <a:p>
            <a:pPr marL="0" indent="0">
              <a:buNone/>
            </a:pPr>
            <a:endParaRPr lang="en-US" sz="1300" dirty="0"/>
          </a:p>
          <a:p>
            <a:pPr marL="514350" indent="-514350">
              <a:buFont typeface="+mj-lt"/>
              <a:buAutoNum type="arabicPeriod"/>
            </a:pPr>
            <a:r>
              <a:rPr lang="en-US" sz="1300" b="1" dirty="0"/>
              <a:t>Forecast hourly electricity consumption</a:t>
            </a:r>
            <a:r>
              <a:rPr lang="en-US" sz="1300" dirty="0"/>
              <a:t> for the next 30 days to enhance operational efficiency and optimize generation &amp; distribution.</a:t>
            </a:r>
          </a:p>
          <a:p>
            <a:pPr marL="514350" indent="-514350">
              <a:buFont typeface="+mj-lt"/>
              <a:buAutoNum type="arabicPeriod"/>
            </a:pPr>
            <a:r>
              <a:rPr lang="en-US" sz="1300" b="1" dirty="0"/>
              <a:t>Identify consumption patterns</a:t>
            </a:r>
            <a:r>
              <a:rPr lang="en-US" sz="1300" dirty="0"/>
              <a:t> across time of day, seasons, and holidays to understand variations such as summer vs. winter demand.</a:t>
            </a:r>
          </a:p>
          <a:p>
            <a:pPr marL="514350" indent="-514350">
              <a:buFont typeface="+mj-lt"/>
              <a:buAutoNum type="arabicPeriod"/>
            </a:pPr>
            <a:r>
              <a:rPr lang="en-US" sz="1300" b="1" dirty="0"/>
              <a:t>Evaluate long-term trends</a:t>
            </a:r>
            <a:r>
              <a:rPr lang="en-US" sz="1300" dirty="0"/>
              <a:t> and detect shifts in regional usage behavior.</a:t>
            </a:r>
          </a:p>
          <a:p>
            <a:pPr marL="514350" indent="-514350">
              <a:buFont typeface="+mj-lt"/>
              <a:buAutoNum type="arabicPeriod"/>
            </a:pPr>
            <a:r>
              <a:rPr lang="en-US" sz="1300" b="1" dirty="0"/>
              <a:t>Provide actionable insights</a:t>
            </a:r>
            <a:r>
              <a:rPr lang="en-US" sz="1300" dirty="0"/>
              <a:t> to help utilities balance supply-demand, reduce operational costs, prevent shortages, and support sustainable energy planning.</a:t>
            </a:r>
          </a:p>
          <a:p>
            <a:r>
              <a:rPr lang="en-US" sz="1300" b="1" dirty="0"/>
              <a:t>outcome</a:t>
            </a:r>
            <a:br>
              <a:rPr lang="en-US" sz="1300" dirty="0"/>
            </a:br>
            <a:r>
              <a:rPr lang="en-US" sz="1300" dirty="0"/>
              <a:t>Accurate demand forecasts will enable data-driven decision-making, minimize energy waste, and ensure a stable and reliable power supply to consumers.</a:t>
            </a:r>
          </a:p>
          <a:p>
            <a:endParaRPr lang="en-IN" sz="1300" dirty="0"/>
          </a:p>
        </p:txBody>
      </p:sp>
    </p:spTree>
    <p:extLst>
      <p:ext uri="{BB962C8B-B14F-4D97-AF65-F5344CB8AC3E}">
        <p14:creationId xmlns:p14="http://schemas.microsoft.com/office/powerpoint/2010/main" val="1084994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0DBB6-8644-ED23-6F52-96A099FF9CA1}"/>
              </a:ext>
            </a:extLst>
          </p:cNvPr>
          <p:cNvSpPr>
            <a:spLocks noGrp="1"/>
          </p:cNvSpPr>
          <p:nvPr>
            <p:ph type="title"/>
          </p:nvPr>
        </p:nvSpPr>
        <p:spPr>
          <a:xfrm>
            <a:off x="20821" y="483875"/>
            <a:ext cx="5122173" cy="759906"/>
          </a:xfrm>
        </p:spPr>
        <p:txBody>
          <a:bodyPr vert="horz" lIns="91440" tIns="45720" rIns="91440" bIns="45720" rtlCol="0" anchor="b">
            <a:normAutofit/>
          </a:bodyPr>
          <a:lstStyle/>
          <a:p>
            <a:r>
              <a:rPr lang="en-US" kern="1200" dirty="0">
                <a:solidFill>
                  <a:schemeClr val="tx1"/>
                </a:solidFill>
                <a:latin typeface="+mj-lt"/>
                <a:ea typeface="+mj-ea"/>
                <a:cs typeface="+mj-cs"/>
              </a:rPr>
              <a:t>📈 Yearly Consumption Trend</a:t>
            </a:r>
          </a:p>
        </p:txBody>
      </p:sp>
      <p:pic>
        <p:nvPicPr>
          <p:cNvPr id="5" name="Content Placeholder 4" descr="A graph with a line graph&#10;&#10;AI-generated content may be incorrect.">
            <a:extLst>
              <a:ext uri="{FF2B5EF4-FFF2-40B4-BE49-F238E27FC236}">
                <a16:creationId xmlns:a16="http://schemas.microsoft.com/office/drawing/2014/main" id="{1DA5FDC6-0B4B-DF35-696B-82EA184B5A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17168" y="1614063"/>
            <a:ext cx="6389346" cy="4760062"/>
          </a:xfrm>
          <a:prstGeom prst="rect">
            <a:avLst/>
          </a:prstGeom>
        </p:spPr>
      </p:pic>
      <p:grpSp>
        <p:nvGrpSpPr>
          <p:cNvPr id="36" name="Group 35">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37" name="Rectangle 36">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1A490748-15B2-2EE0-46EE-DC5D63A533AC}"/>
              </a:ext>
            </a:extLst>
          </p:cNvPr>
          <p:cNvSpPr txBox="1"/>
          <p:nvPr/>
        </p:nvSpPr>
        <p:spPr>
          <a:xfrm>
            <a:off x="5596986" y="1012485"/>
            <a:ext cx="6094324" cy="369332"/>
          </a:xfrm>
          <a:prstGeom prst="rect">
            <a:avLst/>
          </a:prstGeom>
          <a:noFill/>
        </p:spPr>
        <p:txBody>
          <a:bodyPr wrap="square">
            <a:spAutoFit/>
          </a:bodyPr>
          <a:lstStyle/>
          <a:p>
            <a:r>
              <a:rPr lang="en-US" sz="1800" b="1" dirty="0"/>
              <a:t>Graph:</a:t>
            </a:r>
            <a:r>
              <a:rPr lang="en-US" sz="1800" dirty="0"/>
              <a:t> </a:t>
            </a:r>
            <a:r>
              <a:rPr lang="en-US" sz="1800" i="1" dirty="0"/>
              <a:t>Average Energy Consumption per Year</a:t>
            </a:r>
            <a:r>
              <a:rPr lang="en-US" sz="1800" dirty="0"/>
              <a:t> (2002–2018)</a:t>
            </a:r>
            <a:endParaRPr lang="en-IN" dirty="0"/>
          </a:p>
        </p:txBody>
      </p:sp>
      <p:graphicFrame>
        <p:nvGraphicFramePr>
          <p:cNvPr id="42" name="Text Placeholder 8">
            <a:extLst>
              <a:ext uri="{FF2B5EF4-FFF2-40B4-BE49-F238E27FC236}">
                <a16:creationId xmlns:a16="http://schemas.microsoft.com/office/drawing/2014/main" id="{2258646A-18C8-3C98-9D81-8FB23160EF03}"/>
              </a:ext>
            </a:extLst>
          </p:cNvPr>
          <p:cNvGraphicFramePr/>
          <p:nvPr>
            <p:extLst>
              <p:ext uri="{D42A27DB-BD31-4B8C-83A1-F6EECF244321}">
                <p14:modId xmlns:p14="http://schemas.microsoft.com/office/powerpoint/2010/main" val="294659637"/>
              </p:ext>
            </p:extLst>
          </p:nvPr>
        </p:nvGraphicFramePr>
        <p:xfrm>
          <a:off x="277366" y="1529506"/>
          <a:ext cx="4865628" cy="46451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72943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68E5D5B-2044-231B-0328-08A99B13F6C3}"/>
              </a:ext>
            </a:extLst>
          </p:cNvPr>
          <p:cNvSpPr>
            <a:spLocks noGrp="1"/>
          </p:cNvSpPr>
          <p:nvPr>
            <p:ph type="title"/>
          </p:nvPr>
        </p:nvSpPr>
        <p:spPr>
          <a:xfrm>
            <a:off x="155889" y="976167"/>
            <a:ext cx="5143701" cy="996663"/>
          </a:xfrm>
        </p:spPr>
        <p:txBody>
          <a:bodyPr vert="horz" lIns="91440" tIns="45720" rIns="91440" bIns="45720" rtlCol="0" anchor="ctr">
            <a:normAutofit/>
          </a:bodyPr>
          <a:lstStyle/>
          <a:p>
            <a:r>
              <a:rPr lang="en-US" sz="3100" kern="1200" dirty="0">
                <a:solidFill>
                  <a:schemeClr val="tx1"/>
                </a:solidFill>
                <a:latin typeface="+mj-lt"/>
                <a:ea typeface="+mj-ea"/>
                <a:cs typeface="+mj-cs"/>
              </a:rPr>
              <a:t>⏳ Hourly Consumption Pattern</a:t>
            </a:r>
          </a:p>
        </p:txBody>
      </p:sp>
      <p:pic>
        <p:nvPicPr>
          <p:cNvPr id="6" name="Content Placeholder 5" descr="A graph showing the average energy consumption&#10;&#10;AI-generated content may be incorrect.">
            <a:extLst>
              <a:ext uri="{FF2B5EF4-FFF2-40B4-BE49-F238E27FC236}">
                <a16:creationId xmlns:a16="http://schemas.microsoft.com/office/drawing/2014/main" id="{7F86E65E-EDF4-2175-C3C5-BAA25AB039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21709" y="1814070"/>
            <a:ext cx="6155141" cy="4585579"/>
          </a:xfrm>
          <a:prstGeom prst="rect">
            <a:avLst/>
          </a:prstGeom>
        </p:spPr>
      </p:pic>
      <p:sp>
        <p:nvSpPr>
          <p:cNvPr id="8" name="TextBox 7">
            <a:extLst>
              <a:ext uri="{FF2B5EF4-FFF2-40B4-BE49-F238E27FC236}">
                <a16:creationId xmlns:a16="http://schemas.microsoft.com/office/drawing/2014/main" id="{5DD09750-7DB5-3C1E-7D7D-D949CF686A5B}"/>
              </a:ext>
            </a:extLst>
          </p:cNvPr>
          <p:cNvSpPr txBox="1"/>
          <p:nvPr/>
        </p:nvSpPr>
        <p:spPr>
          <a:xfrm>
            <a:off x="5875557" y="1105167"/>
            <a:ext cx="6094324" cy="369332"/>
          </a:xfrm>
          <a:prstGeom prst="rect">
            <a:avLst/>
          </a:prstGeom>
          <a:noFill/>
        </p:spPr>
        <p:txBody>
          <a:bodyPr wrap="square">
            <a:spAutoFit/>
          </a:bodyPr>
          <a:lstStyle/>
          <a:p>
            <a:r>
              <a:rPr lang="en-US" b="1" dirty="0"/>
              <a:t>Graph:</a:t>
            </a:r>
            <a:r>
              <a:rPr lang="en-US" dirty="0"/>
              <a:t> </a:t>
            </a:r>
            <a:r>
              <a:rPr lang="en-US" i="1" dirty="0"/>
              <a:t>Average Energy Consumption by Hour of Day</a:t>
            </a:r>
            <a:endParaRPr lang="en-IN" dirty="0"/>
          </a:p>
        </p:txBody>
      </p:sp>
      <p:graphicFrame>
        <p:nvGraphicFramePr>
          <p:cNvPr id="22" name="Text Placeholder 3">
            <a:extLst>
              <a:ext uri="{FF2B5EF4-FFF2-40B4-BE49-F238E27FC236}">
                <a16:creationId xmlns:a16="http://schemas.microsoft.com/office/drawing/2014/main" id="{78C6D031-D70F-B72F-7DBE-AE85047D8C25}"/>
              </a:ext>
            </a:extLst>
          </p:cNvPr>
          <p:cNvGraphicFramePr/>
          <p:nvPr>
            <p:extLst>
              <p:ext uri="{D42A27DB-BD31-4B8C-83A1-F6EECF244321}">
                <p14:modId xmlns:p14="http://schemas.microsoft.com/office/powerpoint/2010/main" val="3347760776"/>
              </p:ext>
            </p:extLst>
          </p:nvPr>
        </p:nvGraphicFramePr>
        <p:xfrm>
          <a:off x="83759" y="2157400"/>
          <a:ext cx="5437950" cy="43572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1028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8288E30-F6F6-854C-0E92-DED3706B455F}"/>
              </a:ext>
            </a:extLst>
          </p:cNvPr>
          <p:cNvSpPr>
            <a:spLocks noGrp="1"/>
          </p:cNvSpPr>
          <p:nvPr>
            <p:ph type="title"/>
          </p:nvPr>
        </p:nvSpPr>
        <p:spPr>
          <a:xfrm>
            <a:off x="448515" y="583375"/>
            <a:ext cx="5218755" cy="1456632"/>
          </a:xfrm>
        </p:spPr>
        <p:txBody>
          <a:bodyPr vert="horz" lIns="91440" tIns="45720" rIns="91440" bIns="45720" rtlCol="0" anchor="ctr">
            <a:normAutofit/>
          </a:bodyPr>
          <a:lstStyle/>
          <a:p>
            <a:r>
              <a:rPr lang="en-US" sz="4000" kern="1200" dirty="0">
                <a:solidFill>
                  <a:schemeClr val="tx1"/>
                </a:solidFill>
                <a:latin typeface="+mj-lt"/>
                <a:ea typeface="+mj-ea"/>
                <a:cs typeface="+mj-cs"/>
              </a:rPr>
              <a:t>📅 Weekly Consumption Pattern</a:t>
            </a:r>
          </a:p>
        </p:txBody>
      </p:sp>
      <p:sp>
        <p:nvSpPr>
          <p:cNvPr id="4" name="Text Placeholder 3">
            <a:extLst>
              <a:ext uri="{FF2B5EF4-FFF2-40B4-BE49-F238E27FC236}">
                <a16:creationId xmlns:a16="http://schemas.microsoft.com/office/drawing/2014/main" id="{70BA0A11-2EEC-B484-0FC8-3A66EDBCB379}"/>
              </a:ext>
            </a:extLst>
          </p:cNvPr>
          <p:cNvSpPr>
            <a:spLocks noGrp="1"/>
          </p:cNvSpPr>
          <p:nvPr>
            <p:ph type="body" sz="half" idx="2"/>
          </p:nvPr>
        </p:nvSpPr>
        <p:spPr>
          <a:xfrm>
            <a:off x="643468" y="2040007"/>
            <a:ext cx="4491240" cy="3948811"/>
          </a:xfrm>
        </p:spPr>
        <p:txBody>
          <a:bodyPr vert="horz" lIns="91440" tIns="45720" rIns="91440" bIns="45720" rtlCol="0">
            <a:normAutofit/>
          </a:bodyPr>
          <a:lstStyle/>
          <a:p>
            <a:r>
              <a:rPr lang="en-US" sz="1700" b="1" dirty="0"/>
              <a:t>Insights:</a:t>
            </a:r>
            <a:br>
              <a:rPr lang="en-US" sz="1700" b="1" dirty="0"/>
            </a:br>
            <a:endParaRPr lang="en-US" sz="1700" dirty="0"/>
          </a:p>
          <a:p>
            <a:pPr indent="-228600">
              <a:buFont typeface="Arial" panose="020B0604020202020204" pitchFamily="34" charset="0"/>
              <a:buChar char="•"/>
            </a:pPr>
            <a:r>
              <a:rPr lang="en-US" sz="1700" b="1" dirty="0"/>
              <a:t>Weekdays (Mon–Fri)</a:t>
            </a:r>
            <a:r>
              <a:rPr lang="en-US" sz="1700" dirty="0"/>
              <a:t> have slightly </a:t>
            </a:r>
            <a:r>
              <a:rPr lang="en-US" sz="1700" b="1" dirty="0"/>
              <a:t>higher energy usage</a:t>
            </a:r>
            <a:r>
              <a:rPr lang="en-US" sz="1700" dirty="0"/>
              <a:t>, mainly driven by industrial and commercial activities.</a:t>
            </a:r>
          </a:p>
          <a:p>
            <a:pPr indent="-228600">
              <a:buFont typeface="Arial" panose="020B0604020202020204" pitchFamily="34" charset="0"/>
              <a:buChar char="•"/>
            </a:pPr>
            <a:r>
              <a:rPr lang="en-US" sz="1700" b="1" dirty="0"/>
              <a:t>Weekends (Sat–Sun)</a:t>
            </a:r>
            <a:r>
              <a:rPr lang="en-US" sz="1700" dirty="0"/>
              <a:t> show a </a:t>
            </a:r>
            <a:r>
              <a:rPr lang="en-US" sz="1700" b="1" dirty="0"/>
              <a:t>small dip</a:t>
            </a:r>
            <a:r>
              <a:rPr lang="en-US" sz="1700" dirty="0"/>
              <a:t> in demand, consistent with reduced business operations.</a:t>
            </a:r>
          </a:p>
          <a:p>
            <a:pPr indent="-228600">
              <a:buFont typeface="Arial" panose="020B0604020202020204" pitchFamily="34" charset="0"/>
              <a:buChar char="•"/>
            </a:pPr>
            <a:r>
              <a:rPr lang="en-US" sz="1700" dirty="0"/>
              <a:t>Monday often starts high due to accumulated weekend demand, while Sunday is typically the lowest day.</a:t>
            </a:r>
          </a:p>
          <a:p>
            <a:pPr indent="-228600">
              <a:buFont typeface="Arial" panose="020B0604020202020204" pitchFamily="34" charset="0"/>
              <a:buChar char="•"/>
            </a:pPr>
            <a:endParaRPr lang="en-US" sz="1700" dirty="0"/>
          </a:p>
        </p:txBody>
      </p:sp>
      <p:pic>
        <p:nvPicPr>
          <p:cNvPr id="6" name="Content Placeholder 5" descr="A graph of a graph showing the average energy consumption by week&#10;&#10;AI-generated content may be incorrect.">
            <a:extLst>
              <a:ext uri="{FF2B5EF4-FFF2-40B4-BE49-F238E27FC236}">
                <a16:creationId xmlns:a16="http://schemas.microsoft.com/office/drawing/2014/main" id="{8E1832EB-B4AD-13D5-6C02-07C7317E0A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10739" y="1862136"/>
            <a:ext cx="5237794" cy="3902156"/>
          </a:xfrm>
          <a:prstGeom prst="rect">
            <a:avLst/>
          </a:prstGeom>
        </p:spPr>
      </p:pic>
      <p:sp>
        <p:nvSpPr>
          <p:cNvPr id="39" name="TextBox 38">
            <a:extLst>
              <a:ext uri="{FF2B5EF4-FFF2-40B4-BE49-F238E27FC236}">
                <a16:creationId xmlns:a16="http://schemas.microsoft.com/office/drawing/2014/main" id="{DEAA1086-2C43-0FEB-A5C7-17413724323F}"/>
              </a:ext>
            </a:extLst>
          </p:cNvPr>
          <p:cNvSpPr txBox="1"/>
          <p:nvPr/>
        </p:nvSpPr>
        <p:spPr>
          <a:xfrm>
            <a:off x="5881636" y="1311691"/>
            <a:ext cx="6096000" cy="369332"/>
          </a:xfrm>
          <a:prstGeom prst="rect">
            <a:avLst/>
          </a:prstGeom>
          <a:noFill/>
        </p:spPr>
        <p:txBody>
          <a:bodyPr wrap="square">
            <a:spAutoFit/>
          </a:bodyPr>
          <a:lstStyle/>
          <a:p>
            <a:pPr algn="ctr">
              <a:spcAft>
                <a:spcPts val="600"/>
              </a:spcAft>
            </a:pPr>
            <a:r>
              <a:rPr lang="en-US" sz="1800" b="1" dirty="0"/>
              <a:t>Graph:</a:t>
            </a:r>
            <a:r>
              <a:rPr lang="en-US" sz="1800" dirty="0"/>
              <a:t> </a:t>
            </a:r>
            <a:r>
              <a:rPr lang="en-US" sz="1800" i="1" dirty="0"/>
              <a:t>Average Energy Consumption by Day of Week</a:t>
            </a:r>
            <a:endParaRPr lang="en-IN" sz="1800" dirty="0"/>
          </a:p>
        </p:txBody>
      </p:sp>
    </p:spTree>
    <p:extLst>
      <p:ext uri="{BB962C8B-B14F-4D97-AF65-F5344CB8AC3E}">
        <p14:creationId xmlns:p14="http://schemas.microsoft.com/office/powerpoint/2010/main" val="1199801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AD48593-A2FB-BAA0-1CE7-43560895FA83}"/>
              </a:ext>
            </a:extLst>
          </p:cNvPr>
          <p:cNvSpPr>
            <a:spLocks noGrp="1"/>
          </p:cNvSpPr>
          <p:nvPr>
            <p:ph type="title"/>
          </p:nvPr>
        </p:nvSpPr>
        <p:spPr>
          <a:xfrm>
            <a:off x="261257" y="484111"/>
            <a:ext cx="3888526" cy="1800526"/>
          </a:xfrm>
        </p:spPr>
        <p:txBody>
          <a:bodyPr vert="horz" lIns="91440" tIns="45720" rIns="91440" bIns="45720" rtlCol="0" anchor="ctr">
            <a:normAutofit/>
          </a:bodyPr>
          <a:lstStyle/>
          <a:p>
            <a:r>
              <a:rPr lang="en-US" sz="3100" kern="1200" dirty="0">
                <a:solidFill>
                  <a:schemeClr val="tx1"/>
                </a:solidFill>
                <a:latin typeface="+mj-lt"/>
                <a:ea typeface="+mj-ea"/>
                <a:cs typeface="+mj-cs"/>
              </a:rPr>
              <a:t>🌦 Monthly &amp; Seasonal Consumption Pattern</a:t>
            </a:r>
          </a:p>
        </p:txBody>
      </p:sp>
      <p:sp>
        <p:nvSpPr>
          <p:cNvPr id="4" name="Text Placeholder 3">
            <a:extLst>
              <a:ext uri="{FF2B5EF4-FFF2-40B4-BE49-F238E27FC236}">
                <a16:creationId xmlns:a16="http://schemas.microsoft.com/office/drawing/2014/main" id="{C3ABE578-3E2F-B7E7-766F-BF7FDD2ACE94}"/>
              </a:ext>
            </a:extLst>
          </p:cNvPr>
          <p:cNvSpPr>
            <a:spLocks noGrp="1"/>
          </p:cNvSpPr>
          <p:nvPr>
            <p:ph type="body" sz="half" idx="2"/>
          </p:nvPr>
        </p:nvSpPr>
        <p:spPr>
          <a:xfrm>
            <a:off x="261257" y="2121460"/>
            <a:ext cx="4465472" cy="3553581"/>
          </a:xfrm>
        </p:spPr>
        <p:txBody>
          <a:bodyPr vert="horz" lIns="91440" tIns="45720" rIns="91440" bIns="45720" rtlCol="0">
            <a:normAutofit/>
          </a:bodyPr>
          <a:lstStyle/>
          <a:p>
            <a:r>
              <a:rPr lang="en-US" b="1" dirty="0"/>
              <a:t>Insights:</a:t>
            </a:r>
            <a:endParaRPr lang="en-US" dirty="0"/>
          </a:p>
          <a:p>
            <a:pPr indent="-228600">
              <a:buFont typeface="Arial" panose="020B0604020202020204" pitchFamily="34" charset="0"/>
              <a:buChar char="•"/>
            </a:pPr>
            <a:r>
              <a:rPr lang="en-US" b="1" dirty="0"/>
              <a:t>Highest consumption</a:t>
            </a:r>
            <a:r>
              <a:rPr lang="en-US" dirty="0"/>
              <a:t> observed in </a:t>
            </a:r>
            <a:r>
              <a:rPr lang="en-US" b="1" dirty="0"/>
              <a:t>July–August</a:t>
            </a:r>
            <a:r>
              <a:rPr lang="en-US" dirty="0"/>
              <a:t>, driven by </a:t>
            </a:r>
            <a:r>
              <a:rPr lang="en-US" b="1" dirty="0"/>
              <a:t>air conditioning usage</a:t>
            </a:r>
            <a:r>
              <a:rPr lang="en-US" dirty="0"/>
              <a:t> during peak summer.</a:t>
            </a:r>
          </a:p>
          <a:p>
            <a:pPr indent="-228600">
              <a:buFont typeface="Arial" panose="020B0604020202020204" pitchFamily="34" charset="0"/>
              <a:buChar char="•"/>
            </a:pPr>
            <a:r>
              <a:rPr lang="en-US" b="1" dirty="0"/>
              <a:t>Second peak</a:t>
            </a:r>
            <a:r>
              <a:rPr lang="en-US" dirty="0"/>
              <a:t> in </a:t>
            </a:r>
            <a:r>
              <a:rPr lang="en-US" b="1" dirty="0"/>
              <a:t>January</a:t>
            </a:r>
            <a:r>
              <a:rPr lang="en-US" dirty="0"/>
              <a:t>, mainly due to </a:t>
            </a:r>
            <a:r>
              <a:rPr lang="en-US" b="1" dirty="0"/>
              <a:t>heating demand</a:t>
            </a:r>
            <a:r>
              <a:rPr lang="en-US" dirty="0"/>
              <a:t> in winter.</a:t>
            </a:r>
          </a:p>
          <a:p>
            <a:pPr indent="-228600">
              <a:buFont typeface="Arial" panose="020B0604020202020204" pitchFamily="34" charset="0"/>
              <a:buChar char="•"/>
            </a:pPr>
            <a:r>
              <a:rPr lang="en-US" b="1" dirty="0"/>
              <a:t>Dips in April and October</a:t>
            </a:r>
            <a:r>
              <a:rPr lang="en-US" dirty="0"/>
              <a:t>, when moderate weather reduces the need for HVAC (heating, ventilation, and cooling).</a:t>
            </a:r>
          </a:p>
          <a:p>
            <a:pPr indent="-228600">
              <a:buFont typeface="Arial" panose="020B0604020202020204" pitchFamily="34" charset="0"/>
              <a:buChar char="•"/>
            </a:pPr>
            <a:r>
              <a:rPr lang="en-US" dirty="0"/>
              <a:t>Clear </a:t>
            </a:r>
            <a:r>
              <a:rPr lang="en-US" b="1" dirty="0"/>
              <a:t>bimodal seasonal trend</a:t>
            </a:r>
            <a:r>
              <a:rPr lang="en-US" dirty="0"/>
              <a:t> reflecting distinct summer and winter peaks</a:t>
            </a:r>
          </a:p>
          <a:p>
            <a:pPr indent="-228600">
              <a:buFont typeface="Arial" panose="020B0604020202020204" pitchFamily="34" charset="0"/>
              <a:buChar char="•"/>
            </a:pPr>
            <a:endParaRPr lang="en-US" dirty="0"/>
          </a:p>
        </p:txBody>
      </p:sp>
      <p:pic>
        <p:nvPicPr>
          <p:cNvPr id="6" name="Content Placeholder 5" descr="A graph of energy consumption&#10;&#10;AI-generated content may be incorrect.">
            <a:extLst>
              <a:ext uri="{FF2B5EF4-FFF2-40B4-BE49-F238E27FC236}">
                <a16:creationId xmlns:a16="http://schemas.microsoft.com/office/drawing/2014/main" id="{E351C1E5-EA7A-CF3B-A5B5-2EE2C981E5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2284637"/>
            <a:ext cx="5671840" cy="4225520"/>
          </a:xfrm>
          <a:prstGeom prst="rect">
            <a:avLst/>
          </a:prstGeom>
        </p:spPr>
      </p:pic>
      <p:sp>
        <p:nvSpPr>
          <p:cNvPr id="8" name="TextBox 7">
            <a:extLst>
              <a:ext uri="{FF2B5EF4-FFF2-40B4-BE49-F238E27FC236}">
                <a16:creationId xmlns:a16="http://schemas.microsoft.com/office/drawing/2014/main" id="{24E2D197-3EF7-1E59-5AAD-332331397356}"/>
              </a:ext>
            </a:extLst>
          </p:cNvPr>
          <p:cNvSpPr txBox="1"/>
          <p:nvPr/>
        </p:nvSpPr>
        <p:spPr>
          <a:xfrm>
            <a:off x="6714595" y="1752128"/>
            <a:ext cx="6094324" cy="369332"/>
          </a:xfrm>
          <a:prstGeom prst="rect">
            <a:avLst/>
          </a:prstGeom>
          <a:noFill/>
        </p:spPr>
        <p:txBody>
          <a:bodyPr wrap="square">
            <a:spAutoFit/>
          </a:bodyPr>
          <a:lstStyle/>
          <a:p>
            <a:r>
              <a:rPr lang="en-US" b="1" dirty="0"/>
              <a:t>Graph:</a:t>
            </a:r>
            <a:r>
              <a:rPr lang="en-US" dirty="0"/>
              <a:t> </a:t>
            </a:r>
            <a:r>
              <a:rPr lang="en-US" i="1" dirty="0"/>
              <a:t>Average Energy Consumption by Month</a:t>
            </a:r>
            <a:endParaRPr lang="en-IN" dirty="0"/>
          </a:p>
        </p:txBody>
      </p:sp>
    </p:spTree>
    <p:extLst>
      <p:ext uri="{BB962C8B-B14F-4D97-AF65-F5344CB8AC3E}">
        <p14:creationId xmlns:p14="http://schemas.microsoft.com/office/powerpoint/2010/main" val="3053503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5" name="Title 4">
            <a:extLst>
              <a:ext uri="{FF2B5EF4-FFF2-40B4-BE49-F238E27FC236}">
                <a16:creationId xmlns:a16="http://schemas.microsoft.com/office/drawing/2014/main" id="{45B0A029-055F-8C19-4C21-5FDB5601224C}"/>
              </a:ext>
            </a:extLst>
          </p:cNvPr>
          <p:cNvSpPr>
            <a:spLocks noGrp="1"/>
          </p:cNvSpPr>
          <p:nvPr>
            <p:ph type="title"/>
          </p:nvPr>
        </p:nvSpPr>
        <p:spPr>
          <a:xfrm>
            <a:off x="838200" y="713312"/>
            <a:ext cx="4038600" cy="5431376"/>
          </a:xfrm>
        </p:spPr>
        <p:txBody>
          <a:bodyPr vert="horz" lIns="91440" tIns="45720" rIns="91440" bIns="45720" rtlCol="0" anchor="ctr">
            <a:normAutofit/>
          </a:bodyPr>
          <a:lstStyle/>
          <a:p>
            <a:r>
              <a:rPr lang="en-US" kern="1200" dirty="0">
                <a:solidFill>
                  <a:schemeClr val="tx1"/>
                </a:solidFill>
                <a:latin typeface="+mj-lt"/>
                <a:ea typeface="+mj-ea"/>
                <a:cs typeface="+mj-cs"/>
              </a:rPr>
              <a:t>⚙ Feature Engineering</a:t>
            </a:r>
          </a:p>
        </p:txBody>
      </p:sp>
      <p:graphicFrame>
        <p:nvGraphicFramePr>
          <p:cNvPr id="30" name="Rectangle 2">
            <a:extLst>
              <a:ext uri="{FF2B5EF4-FFF2-40B4-BE49-F238E27FC236}">
                <a16:creationId xmlns:a16="http://schemas.microsoft.com/office/drawing/2014/main" id="{9BEA5B62-8553-11EE-AE4A-CE4D2F0A4119}"/>
              </a:ext>
            </a:extLst>
          </p:cNvPr>
          <p:cNvGraphicFramePr>
            <a:graphicFrameLocks noGrp="1"/>
          </p:cNvGraphicFramePr>
          <p:nvPr>
            <p:ph sz="half" idx="2"/>
            <p:extLst>
              <p:ext uri="{D42A27DB-BD31-4B8C-83A1-F6EECF244321}">
                <p14:modId xmlns:p14="http://schemas.microsoft.com/office/powerpoint/2010/main" val="3181150408"/>
              </p:ext>
            </p:extLst>
          </p:nvPr>
        </p:nvGraphicFramePr>
        <p:xfrm>
          <a:off x="6349904" y="679372"/>
          <a:ext cx="5511704" cy="5431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28281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7849467-F614-42A4-8E78-85B82E30DC8F}">
  <we:reference id="wa200005566" version="3.0.0.3" store="en-US" storeType="OMEX"/>
  <we:alternateReferences>
    <we:reference id="wa200005566" version="3.0.0.3"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1488</TotalTime>
  <Words>1682</Words>
  <Application>Microsoft Office PowerPoint</Application>
  <PresentationFormat>Widescreen</PresentationFormat>
  <Paragraphs>204</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Aptos</vt:lpstr>
      <vt:lpstr>Aptos Display</vt:lpstr>
      <vt:lpstr>Arial</vt:lpstr>
      <vt:lpstr>Calibri</vt:lpstr>
      <vt:lpstr>Office Theme</vt:lpstr>
      <vt:lpstr>Hourly Energy Consumption Forecasting</vt:lpstr>
      <vt:lpstr>👥 Mentor’s Name &amp; Team Members </vt:lpstr>
      <vt:lpstr>📊 Dataset Details</vt:lpstr>
      <vt:lpstr>🎯 Objective</vt:lpstr>
      <vt:lpstr>📈 Yearly Consumption Trend</vt:lpstr>
      <vt:lpstr>⏳ Hourly Consumption Pattern</vt:lpstr>
      <vt:lpstr>📅 Weekly Consumption Pattern</vt:lpstr>
      <vt:lpstr>🌦 Monthly &amp; Seasonal Consumption Pattern</vt:lpstr>
      <vt:lpstr>⚙ Feature Engineering</vt:lpstr>
      <vt:lpstr>⚙  Model Preparation</vt:lpstr>
      <vt:lpstr>Data Preprocessing</vt:lpstr>
      <vt:lpstr>Linear Regression</vt:lpstr>
      <vt:lpstr>XGBoost</vt:lpstr>
      <vt:lpstr>Moving Average</vt:lpstr>
      <vt:lpstr>Simple Exponential Smoothing (SES)</vt:lpstr>
      <vt:lpstr>Holt’s Linear Trend</vt:lpstr>
      <vt:lpstr>Holt-Winters Method</vt:lpstr>
      <vt:lpstr>ARIMA Model</vt:lpstr>
      <vt:lpstr>SARIMA Model</vt:lpstr>
      <vt:lpstr>LSTM Model</vt:lpstr>
      <vt:lpstr>Model Performance </vt:lpstr>
      <vt:lpstr>Actual vs Predicted</vt:lpstr>
      <vt:lpstr>LSTM 30-Day Forecast Insights</vt:lpstr>
      <vt:lpstr>💻 Screenshot of the Deployed App  (Streamlit)</vt:lpstr>
      <vt:lpstr>⚠ Challenges Faced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Ayush Sonawane</dc:creator>
  <cp:lastModifiedBy>Ayush Sonawane</cp:lastModifiedBy>
  <cp:revision>3</cp:revision>
  <dcterms:created xsi:type="dcterms:W3CDTF">2025-08-14T05:25:08Z</dcterms:created>
  <dcterms:modified xsi:type="dcterms:W3CDTF">2025-08-15T06:13:37Z</dcterms:modified>
</cp:coreProperties>
</file>