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65" r:id="rId2"/>
    <p:sldId id="282" r:id="rId3"/>
    <p:sldId id="284" r:id="rId4"/>
    <p:sldId id="283" r:id="rId5"/>
    <p:sldId id="281" r:id="rId6"/>
    <p:sldId id="280" r:id="rId7"/>
    <p:sldId id="273" r:id="rId8"/>
    <p:sldId id="275" r:id="rId9"/>
    <p:sldId id="274" r:id="rId10"/>
    <p:sldId id="276" r:id="rId11"/>
    <p:sldId id="277" r:id="rId12"/>
    <p:sldId id="27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5D"/>
    <a:srgbClr val="1D65A0"/>
    <a:srgbClr val="824922"/>
    <a:srgbClr val="CE7B43"/>
    <a:srgbClr val="CDCDCD"/>
    <a:srgbClr val="8E4000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C3B68-E45E-4465-A338-FDED154976E8}" type="doc">
      <dgm:prSet loTypeId="urn:microsoft.com/office/officeart/2005/8/layout/radial3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4F947D-7906-46B8-BB70-9C4156FE8CA1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Workshops conducted by us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R CENA" panose="02000000000000000000" pitchFamily="2" charset="0"/>
          </a:endParaRPr>
        </a:p>
      </dgm:t>
    </dgm:pt>
    <dgm:pt modelId="{E1444B60-3BC2-4074-A345-A5E893D1F86A}" type="parTrans" cxnId="{D7252405-7755-4A9C-BBA7-419686070016}">
      <dgm:prSet/>
      <dgm:spPr/>
      <dgm:t>
        <a:bodyPr/>
        <a:lstStyle/>
        <a:p>
          <a:endParaRPr lang="en-US"/>
        </a:p>
      </dgm:t>
    </dgm:pt>
    <dgm:pt modelId="{BD839A07-914A-4675-8BA5-BDDFF5A2C003}" type="sibTrans" cxnId="{D7252405-7755-4A9C-BBA7-419686070016}">
      <dgm:prSet/>
      <dgm:spPr/>
      <dgm:t>
        <a:bodyPr/>
        <a:lstStyle/>
        <a:p>
          <a:endParaRPr lang="en-US"/>
        </a:p>
      </dgm:t>
    </dgm:pt>
    <dgm:pt modelId="{2D1A2979-A093-4DFB-AA57-A1F97BA8B937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Manual Robotics</a:t>
          </a:r>
        </a:p>
      </dgm:t>
    </dgm:pt>
    <dgm:pt modelId="{53A18FBB-6B3C-4B87-891E-09968582C209}" type="parTrans" cxnId="{F88AABEA-343F-4AED-9193-C58522F9374A}">
      <dgm:prSet/>
      <dgm:spPr/>
      <dgm:t>
        <a:bodyPr/>
        <a:lstStyle/>
        <a:p>
          <a:endParaRPr lang="en-US"/>
        </a:p>
      </dgm:t>
    </dgm:pt>
    <dgm:pt modelId="{8105932E-9268-4B7D-8572-7B88ED4812A8}" type="sibTrans" cxnId="{F88AABEA-343F-4AED-9193-C58522F9374A}">
      <dgm:prSet/>
      <dgm:spPr/>
      <dgm:t>
        <a:bodyPr/>
        <a:lstStyle/>
        <a:p>
          <a:endParaRPr lang="en-US"/>
        </a:p>
      </dgm:t>
    </dgm:pt>
    <dgm:pt modelId="{9871335C-7687-4DE5-8FCE-8EC13D3DFE6B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Autonomous Robotics</a:t>
          </a:r>
        </a:p>
      </dgm:t>
    </dgm:pt>
    <dgm:pt modelId="{AA37DA6C-C38E-4EAB-AD2A-D6C956D445F2}" type="parTrans" cxnId="{13ECCEDD-2D89-4623-AA78-94E18277386E}">
      <dgm:prSet/>
      <dgm:spPr/>
      <dgm:t>
        <a:bodyPr/>
        <a:lstStyle/>
        <a:p>
          <a:endParaRPr lang="en-US"/>
        </a:p>
      </dgm:t>
    </dgm:pt>
    <dgm:pt modelId="{F0F032A6-D5C8-419D-90E5-961D645E1867}" type="sibTrans" cxnId="{13ECCEDD-2D89-4623-AA78-94E18277386E}">
      <dgm:prSet/>
      <dgm:spPr/>
      <dgm:t>
        <a:bodyPr/>
        <a:lstStyle/>
        <a:p>
          <a:endParaRPr lang="en-US"/>
        </a:p>
      </dgm:t>
    </dgm:pt>
    <dgm:pt modelId="{77FC92D0-8929-4C94-A267-17FEE20341F1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Brain Wave Robotics</a:t>
          </a:r>
        </a:p>
      </dgm:t>
    </dgm:pt>
    <dgm:pt modelId="{96F62BDF-0F80-4810-8F83-8B4622D8EF79}" type="parTrans" cxnId="{2619D3D5-48CC-4563-A8A2-5227555B0E89}">
      <dgm:prSet/>
      <dgm:spPr/>
      <dgm:t>
        <a:bodyPr/>
        <a:lstStyle/>
        <a:p>
          <a:endParaRPr lang="en-US"/>
        </a:p>
      </dgm:t>
    </dgm:pt>
    <dgm:pt modelId="{8FEF97ED-4C1E-4EBD-83A3-BDD3F3079664}" type="sibTrans" cxnId="{2619D3D5-48CC-4563-A8A2-5227555B0E89}">
      <dgm:prSet/>
      <dgm:spPr/>
      <dgm:t>
        <a:bodyPr/>
        <a:lstStyle/>
        <a:p>
          <a:endParaRPr lang="en-US"/>
        </a:p>
      </dgm:t>
    </dgm:pt>
    <dgm:pt modelId="{2D033826-A7BF-4E3B-BF95-72A72BAD901A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IC Engine Overhauling</a:t>
          </a:r>
        </a:p>
      </dgm:t>
    </dgm:pt>
    <dgm:pt modelId="{053570A7-FF25-4346-9029-068E5D84042C}" type="parTrans" cxnId="{EB316DD9-77A9-4903-89BC-C7C76CD9AD5E}">
      <dgm:prSet/>
      <dgm:spPr/>
      <dgm:t>
        <a:bodyPr/>
        <a:lstStyle/>
        <a:p>
          <a:endParaRPr lang="en-US"/>
        </a:p>
      </dgm:t>
    </dgm:pt>
    <dgm:pt modelId="{27C2D320-9B4F-4F48-AF03-5CEDB819B412}" type="sibTrans" cxnId="{EB316DD9-77A9-4903-89BC-C7C76CD9AD5E}">
      <dgm:prSet/>
      <dgm:spPr/>
      <dgm:t>
        <a:bodyPr/>
        <a:lstStyle/>
        <a:p>
          <a:endParaRPr lang="en-US"/>
        </a:p>
      </dgm:t>
    </dgm:pt>
    <dgm:pt modelId="{AC2CAF71-EF3F-4DA1-B419-EFDAFEFA7E4C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Drone Technology</a:t>
          </a:r>
        </a:p>
      </dgm:t>
    </dgm:pt>
    <dgm:pt modelId="{7EBBDAF1-B359-4298-AF26-CDB82BEAC10A}" type="parTrans" cxnId="{E8A72D0A-6477-4E81-9C72-A9D17CBD6668}">
      <dgm:prSet/>
      <dgm:spPr/>
      <dgm:t>
        <a:bodyPr/>
        <a:lstStyle/>
        <a:p>
          <a:endParaRPr lang="en-US"/>
        </a:p>
      </dgm:t>
    </dgm:pt>
    <dgm:pt modelId="{FCF3B3EE-B2D3-49BE-ADAD-15608D1A121E}" type="sibTrans" cxnId="{E8A72D0A-6477-4E81-9C72-A9D17CBD6668}">
      <dgm:prSet/>
      <dgm:spPr/>
      <dgm:t>
        <a:bodyPr/>
        <a:lstStyle/>
        <a:p>
          <a:endParaRPr lang="en-US"/>
        </a:p>
      </dgm:t>
    </dgm:pt>
    <dgm:pt modelId="{BE48BFC8-F4FA-4525-BACC-9568E209291D}">
      <dgm:prSet phldrT="[Text]" custT="1"/>
      <dgm:spPr/>
      <dgm:t>
        <a:bodyPr/>
        <a:lstStyle/>
        <a:p>
          <a:r>
            <a: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PCB Design</a:t>
          </a:r>
        </a:p>
      </dgm:t>
    </dgm:pt>
    <dgm:pt modelId="{4C708851-6ECB-4459-A23F-10E23469B9C4}" type="parTrans" cxnId="{3E882AF3-DBF4-4275-AE4F-53D9DB30EC05}">
      <dgm:prSet/>
      <dgm:spPr/>
      <dgm:t>
        <a:bodyPr/>
        <a:lstStyle/>
        <a:p>
          <a:endParaRPr lang="en-US"/>
        </a:p>
      </dgm:t>
    </dgm:pt>
    <dgm:pt modelId="{5B1C34E7-B840-4252-9786-677E648CA77B}" type="sibTrans" cxnId="{3E882AF3-DBF4-4275-AE4F-53D9DB30EC05}">
      <dgm:prSet/>
      <dgm:spPr/>
      <dgm:t>
        <a:bodyPr/>
        <a:lstStyle/>
        <a:p>
          <a:endParaRPr lang="en-US"/>
        </a:p>
      </dgm:t>
    </dgm:pt>
    <dgm:pt modelId="{EC1A7351-ECA5-4543-9011-52DC01446473}" type="pres">
      <dgm:prSet presAssocID="{07CC3B68-E45E-4465-A338-FDED154976E8}" presName="composite" presStyleCnt="0">
        <dgm:presLayoutVars>
          <dgm:chMax val="1"/>
          <dgm:dir/>
          <dgm:resizeHandles val="exact"/>
        </dgm:presLayoutVars>
      </dgm:prSet>
      <dgm:spPr/>
    </dgm:pt>
    <dgm:pt modelId="{B6E2B975-5146-4CE4-8884-E810E6E0232F}" type="pres">
      <dgm:prSet presAssocID="{07CC3B68-E45E-4465-A338-FDED154976E8}" presName="radial" presStyleCnt="0">
        <dgm:presLayoutVars>
          <dgm:animLvl val="ctr"/>
        </dgm:presLayoutVars>
      </dgm:prSet>
      <dgm:spPr/>
    </dgm:pt>
    <dgm:pt modelId="{C689AF37-0BC4-41D3-9CBB-6A0EF0A9D4EC}" type="pres">
      <dgm:prSet presAssocID="{E44F947D-7906-46B8-BB70-9C4156FE8CA1}" presName="centerShape" presStyleLbl="vennNode1" presStyleIdx="0" presStyleCnt="7"/>
      <dgm:spPr/>
    </dgm:pt>
    <dgm:pt modelId="{8AB76F76-71E2-49A2-A24B-2C2FCBAE8DDB}" type="pres">
      <dgm:prSet presAssocID="{2D1A2979-A093-4DFB-AA57-A1F97BA8B937}" presName="node" presStyleLbl="vennNode1" presStyleIdx="1" presStyleCnt="7">
        <dgm:presLayoutVars>
          <dgm:bulletEnabled val="1"/>
        </dgm:presLayoutVars>
      </dgm:prSet>
      <dgm:spPr/>
    </dgm:pt>
    <dgm:pt modelId="{9039208E-8A3F-4648-895D-919E9D5ECCD8}" type="pres">
      <dgm:prSet presAssocID="{9871335C-7687-4DE5-8FCE-8EC13D3DFE6B}" presName="node" presStyleLbl="vennNode1" presStyleIdx="2" presStyleCnt="7">
        <dgm:presLayoutVars>
          <dgm:bulletEnabled val="1"/>
        </dgm:presLayoutVars>
      </dgm:prSet>
      <dgm:spPr/>
    </dgm:pt>
    <dgm:pt modelId="{1B9A532B-0A34-4A00-B67E-C87217C113E7}" type="pres">
      <dgm:prSet presAssocID="{77FC92D0-8929-4C94-A267-17FEE20341F1}" presName="node" presStyleLbl="vennNode1" presStyleIdx="3" presStyleCnt="7">
        <dgm:presLayoutVars>
          <dgm:bulletEnabled val="1"/>
        </dgm:presLayoutVars>
      </dgm:prSet>
      <dgm:spPr/>
    </dgm:pt>
    <dgm:pt modelId="{1DAFCAD4-7C1D-4A5D-A8CA-EA981C5FE505}" type="pres">
      <dgm:prSet presAssocID="{2D033826-A7BF-4E3B-BF95-72A72BAD901A}" presName="node" presStyleLbl="vennNode1" presStyleIdx="4" presStyleCnt="7">
        <dgm:presLayoutVars>
          <dgm:bulletEnabled val="1"/>
        </dgm:presLayoutVars>
      </dgm:prSet>
      <dgm:spPr/>
    </dgm:pt>
    <dgm:pt modelId="{1DAC3FE9-6536-4870-94BE-747A66BFD612}" type="pres">
      <dgm:prSet presAssocID="{AC2CAF71-EF3F-4DA1-B419-EFDAFEFA7E4C}" presName="node" presStyleLbl="vennNode1" presStyleIdx="5" presStyleCnt="7">
        <dgm:presLayoutVars>
          <dgm:bulletEnabled val="1"/>
        </dgm:presLayoutVars>
      </dgm:prSet>
      <dgm:spPr/>
    </dgm:pt>
    <dgm:pt modelId="{BDC3441A-AD31-42E2-8E90-7998DCF05742}" type="pres">
      <dgm:prSet presAssocID="{BE48BFC8-F4FA-4525-BACC-9568E209291D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D7252405-7755-4A9C-BBA7-419686070016}" srcId="{07CC3B68-E45E-4465-A338-FDED154976E8}" destId="{E44F947D-7906-46B8-BB70-9C4156FE8CA1}" srcOrd="0" destOrd="0" parTransId="{E1444B60-3BC2-4074-A345-A5E893D1F86A}" sibTransId="{BD839A07-914A-4675-8BA5-BDDFF5A2C003}"/>
    <dgm:cxn modelId="{E8A72D0A-6477-4E81-9C72-A9D17CBD6668}" srcId="{E44F947D-7906-46B8-BB70-9C4156FE8CA1}" destId="{AC2CAF71-EF3F-4DA1-B419-EFDAFEFA7E4C}" srcOrd="4" destOrd="0" parTransId="{7EBBDAF1-B359-4298-AF26-CDB82BEAC10A}" sibTransId="{FCF3B3EE-B2D3-49BE-ADAD-15608D1A121E}"/>
    <dgm:cxn modelId="{1F1A3F35-706F-414E-A74F-976414983377}" type="presOf" srcId="{E44F947D-7906-46B8-BB70-9C4156FE8CA1}" destId="{C689AF37-0BC4-41D3-9CBB-6A0EF0A9D4EC}" srcOrd="0" destOrd="0" presId="urn:microsoft.com/office/officeart/2005/8/layout/radial3"/>
    <dgm:cxn modelId="{C520D37D-9EF3-413B-A669-592E804889D7}" type="presOf" srcId="{07CC3B68-E45E-4465-A338-FDED154976E8}" destId="{EC1A7351-ECA5-4543-9011-52DC01446473}" srcOrd="0" destOrd="0" presId="urn:microsoft.com/office/officeart/2005/8/layout/radial3"/>
    <dgm:cxn modelId="{920D858E-6569-4DAA-946B-23CFE7CFC99B}" type="presOf" srcId="{BE48BFC8-F4FA-4525-BACC-9568E209291D}" destId="{BDC3441A-AD31-42E2-8E90-7998DCF05742}" srcOrd="0" destOrd="0" presId="urn:microsoft.com/office/officeart/2005/8/layout/radial3"/>
    <dgm:cxn modelId="{1CBFCECD-842F-47B8-B437-CF39D18179A3}" type="presOf" srcId="{9871335C-7687-4DE5-8FCE-8EC13D3DFE6B}" destId="{9039208E-8A3F-4648-895D-919E9D5ECCD8}" srcOrd="0" destOrd="0" presId="urn:microsoft.com/office/officeart/2005/8/layout/radial3"/>
    <dgm:cxn modelId="{174AFECF-A3E1-4347-BC4C-D24CF67FC01D}" type="presOf" srcId="{2D1A2979-A093-4DFB-AA57-A1F97BA8B937}" destId="{8AB76F76-71E2-49A2-A24B-2C2FCBAE8DDB}" srcOrd="0" destOrd="0" presId="urn:microsoft.com/office/officeart/2005/8/layout/radial3"/>
    <dgm:cxn modelId="{B0CB70D5-90DF-4557-8D9B-AEB16BAB5886}" type="presOf" srcId="{2D033826-A7BF-4E3B-BF95-72A72BAD901A}" destId="{1DAFCAD4-7C1D-4A5D-A8CA-EA981C5FE505}" srcOrd="0" destOrd="0" presId="urn:microsoft.com/office/officeart/2005/8/layout/radial3"/>
    <dgm:cxn modelId="{2619D3D5-48CC-4563-A8A2-5227555B0E89}" srcId="{E44F947D-7906-46B8-BB70-9C4156FE8CA1}" destId="{77FC92D0-8929-4C94-A267-17FEE20341F1}" srcOrd="2" destOrd="0" parTransId="{96F62BDF-0F80-4810-8F83-8B4622D8EF79}" sibTransId="{8FEF97ED-4C1E-4EBD-83A3-BDD3F3079664}"/>
    <dgm:cxn modelId="{EB316DD9-77A9-4903-89BC-C7C76CD9AD5E}" srcId="{E44F947D-7906-46B8-BB70-9C4156FE8CA1}" destId="{2D033826-A7BF-4E3B-BF95-72A72BAD901A}" srcOrd="3" destOrd="0" parTransId="{053570A7-FF25-4346-9029-068E5D84042C}" sibTransId="{27C2D320-9B4F-4F48-AF03-5CEDB819B412}"/>
    <dgm:cxn modelId="{13ECCEDD-2D89-4623-AA78-94E18277386E}" srcId="{E44F947D-7906-46B8-BB70-9C4156FE8CA1}" destId="{9871335C-7687-4DE5-8FCE-8EC13D3DFE6B}" srcOrd="1" destOrd="0" parTransId="{AA37DA6C-C38E-4EAB-AD2A-D6C956D445F2}" sibTransId="{F0F032A6-D5C8-419D-90E5-961D645E1867}"/>
    <dgm:cxn modelId="{2911CEE7-FDEA-4A24-AC34-C6E952C4281F}" type="presOf" srcId="{77FC92D0-8929-4C94-A267-17FEE20341F1}" destId="{1B9A532B-0A34-4A00-B67E-C87217C113E7}" srcOrd="0" destOrd="0" presId="urn:microsoft.com/office/officeart/2005/8/layout/radial3"/>
    <dgm:cxn modelId="{F88AABEA-343F-4AED-9193-C58522F9374A}" srcId="{E44F947D-7906-46B8-BB70-9C4156FE8CA1}" destId="{2D1A2979-A093-4DFB-AA57-A1F97BA8B937}" srcOrd="0" destOrd="0" parTransId="{53A18FBB-6B3C-4B87-891E-09968582C209}" sibTransId="{8105932E-9268-4B7D-8572-7B88ED4812A8}"/>
    <dgm:cxn modelId="{ACA856EC-B70A-4B0C-95C4-7B95C9E010A5}" type="presOf" srcId="{AC2CAF71-EF3F-4DA1-B419-EFDAFEFA7E4C}" destId="{1DAC3FE9-6536-4870-94BE-747A66BFD612}" srcOrd="0" destOrd="0" presId="urn:microsoft.com/office/officeart/2005/8/layout/radial3"/>
    <dgm:cxn modelId="{3E882AF3-DBF4-4275-AE4F-53D9DB30EC05}" srcId="{E44F947D-7906-46B8-BB70-9C4156FE8CA1}" destId="{BE48BFC8-F4FA-4525-BACC-9568E209291D}" srcOrd="5" destOrd="0" parTransId="{4C708851-6ECB-4459-A23F-10E23469B9C4}" sibTransId="{5B1C34E7-B840-4252-9786-677E648CA77B}"/>
    <dgm:cxn modelId="{3A76A023-680A-40AF-A745-D92EC530D9D2}" type="presParOf" srcId="{EC1A7351-ECA5-4543-9011-52DC01446473}" destId="{B6E2B975-5146-4CE4-8884-E810E6E0232F}" srcOrd="0" destOrd="0" presId="urn:microsoft.com/office/officeart/2005/8/layout/radial3"/>
    <dgm:cxn modelId="{14E0AA91-033B-46A1-8853-EADE53685AE2}" type="presParOf" srcId="{B6E2B975-5146-4CE4-8884-E810E6E0232F}" destId="{C689AF37-0BC4-41D3-9CBB-6A0EF0A9D4EC}" srcOrd="0" destOrd="0" presId="urn:microsoft.com/office/officeart/2005/8/layout/radial3"/>
    <dgm:cxn modelId="{51F1897F-EF94-40B2-88AE-101437C36401}" type="presParOf" srcId="{B6E2B975-5146-4CE4-8884-E810E6E0232F}" destId="{8AB76F76-71E2-49A2-A24B-2C2FCBAE8DDB}" srcOrd="1" destOrd="0" presId="urn:microsoft.com/office/officeart/2005/8/layout/radial3"/>
    <dgm:cxn modelId="{4BDB32AB-84CD-480B-85ED-E60BE2A216F5}" type="presParOf" srcId="{B6E2B975-5146-4CE4-8884-E810E6E0232F}" destId="{9039208E-8A3F-4648-895D-919E9D5ECCD8}" srcOrd="2" destOrd="0" presId="urn:microsoft.com/office/officeart/2005/8/layout/radial3"/>
    <dgm:cxn modelId="{18EA9292-97DC-4911-904E-FB19A17F6E02}" type="presParOf" srcId="{B6E2B975-5146-4CE4-8884-E810E6E0232F}" destId="{1B9A532B-0A34-4A00-B67E-C87217C113E7}" srcOrd="3" destOrd="0" presId="urn:microsoft.com/office/officeart/2005/8/layout/radial3"/>
    <dgm:cxn modelId="{BA523F43-C470-4A36-9162-D8F4C7172DED}" type="presParOf" srcId="{B6E2B975-5146-4CE4-8884-E810E6E0232F}" destId="{1DAFCAD4-7C1D-4A5D-A8CA-EA981C5FE505}" srcOrd="4" destOrd="0" presId="urn:microsoft.com/office/officeart/2005/8/layout/radial3"/>
    <dgm:cxn modelId="{F9348C12-886F-462D-80A2-A92305AA050C}" type="presParOf" srcId="{B6E2B975-5146-4CE4-8884-E810E6E0232F}" destId="{1DAC3FE9-6536-4870-94BE-747A66BFD612}" srcOrd="5" destOrd="0" presId="urn:microsoft.com/office/officeart/2005/8/layout/radial3"/>
    <dgm:cxn modelId="{D515872F-3D8E-451C-BEA0-53E14D274DC1}" type="presParOf" srcId="{B6E2B975-5146-4CE4-8884-E810E6E0232F}" destId="{BDC3441A-AD31-42E2-8E90-7998DCF0574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C3B68-E45E-4465-A338-FDED154976E8}" type="doc">
      <dgm:prSet loTypeId="urn:microsoft.com/office/officeart/2005/8/layout/radial3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4F947D-7906-46B8-BB70-9C4156FE8CA1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Our Events in AAVARTAN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R CENA" panose="02000000000000000000" pitchFamily="2" charset="0"/>
          </a:endParaRPr>
        </a:p>
      </dgm:t>
    </dgm:pt>
    <dgm:pt modelId="{E1444B60-3BC2-4074-A345-A5E893D1F86A}" type="parTrans" cxnId="{D7252405-7755-4A9C-BBA7-419686070016}">
      <dgm:prSet/>
      <dgm:spPr/>
      <dgm:t>
        <a:bodyPr/>
        <a:lstStyle/>
        <a:p>
          <a:endParaRPr lang="en-US"/>
        </a:p>
      </dgm:t>
    </dgm:pt>
    <dgm:pt modelId="{BD839A07-914A-4675-8BA5-BDDFF5A2C003}" type="sibTrans" cxnId="{D7252405-7755-4A9C-BBA7-419686070016}">
      <dgm:prSet/>
      <dgm:spPr/>
      <dgm:t>
        <a:bodyPr/>
        <a:lstStyle/>
        <a:p>
          <a:endParaRPr lang="en-US"/>
        </a:p>
      </dgm:t>
    </dgm:pt>
    <dgm:pt modelId="{2D1A2979-A093-4DFB-AA57-A1F97BA8B937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Terrain Treader</a:t>
          </a:r>
        </a:p>
      </dgm:t>
    </dgm:pt>
    <dgm:pt modelId="{53A18FBB-6B3C-4B87-891E-09968582C209}" type="parTrans" cxnId="{F88AABEA-343F-4AED-9193-C58522F9374A}">
      <dgm:prSet/>
      <dgm:spPr/>
      <dgm:t>
        <a:bodyPr/>
        <a:lstStyle/>
        <a:p>
          <a:endParaRPr lang="en-US"/>
        </a:p>
      </dgm:t>
    </dgm:pt>
    <dgm:pt modelId="{8105932E-9268-4B7D-8572-7B88ED4812A8}" type="sibTrans" cxnId="{F88AABEA-343F-4AED-9193-C58522F9374A}">
      <dgm:prSet/>
      <dgm:spPr/>
      <dgm:t>
        <a:bodyPr/>
        <a:lstStyle/>
        <a:p>
          <a:endParaRPr lang="en-US"/>
        </a:p>
      </dgm:t>
    </dgm:pt>
    <dgm:pt modelId="{9871335C-7687-4DE5-8FCE-8EC13D3DFE6B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Robo Shoot</a:t>
          </a:r>
        </a:p>
      </dgm:t>
    </dgm:pt>
    <dgm:pt modelId="{AA37DA6C-C38E-4EAB-AD2A-D6C956D445F2}" type="parTrans" cxnId="{13ECCEDD-2D89-4623-AA78-94E18277386E}">
      <dgm:prSet/>
      <dgm:spPr/>
      <dgm:t>
        <a:bodyPr/>
        <a:lstStyle/>
        <a:p>
          <a:endParaRPr lang="en-US"/>
        </a:p>
      </dgm:t>
    </dgm:pt>
    <dgm:pt modelId="{F0F032A6-D5C8-419D-90E5-961D645E1867}" type="sibTrans" cxnId="{13ECCEDD-2D89-4623-AA78-94E18277386E}">
      <dgm:prSet/>
      <dgm:spPr/>
      <dgm:t>
        <a:bodyPr/>
        <a:lstStyle/>
        <a:p>
          <a:endParaRPr lang="en-US"/>
        </a:p>
      </dgm:t>
    </dgm:pt>
    <dgm:pt modelId="{77FC92D0-8929-4C94-A267-17FEE20341F1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Maze Runner</a:t>
          </a:r>
        </a:p>
      </dgm:t>
    </dgm:pt>
    <dgm:pt modelId="{96F62BDF-0F80-4810-8F83-8B4622D8EF79}" type="parTrans" cxnId="{2619D3D5-48CC-4563-A8A2-5227555B0E89}">
      <dgm:prSet/>
      <dgm:spPr/>
      <dgm:t>
        <a:bodyPr/>
        <a:lstStyle/>
        <a:p>
          <a:endParaRPr lang="en-US"/>
        </a:p>
      </dgm:t>
    </dgm:pt>
    <dgm:pt modelId="{8FEF97ED-4C1E-4EBD-83A3-BDD3F3079664}" type="sibTrans" cxnId="{2619D3D5-48CC-4563-A8A2-5227555B0E89}">
      <dgm:prSet/>
      <dgm:spPr/>
      <dgm:t>
        <a:bodyPr/>
        <a:lstStyle/>
        <a:p>
          <a:endParaRPr lang="en-US"/>
        </a:p>
      </dgm:t>
    </dgm:pt>
    <dgm:pt modelId="{2D033826-A7BF-4E3B-BF95-72A72BAD901A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WORM</a:t>
          </a:r>
        </a:p>
      </dgm:t>
    </dgm:pt>
    <dgm:pt modelId="{053570A7-FF25-4346-9029-068E5D84042C}" type="parTrans" cxnId="{EB316DD9-77A9-4903-89BC-C7C76CD9AD5E}">
      <dgm:prSet/>
      <dgm:spPr/>
      <dgm:t>
        <a:bodyPr/>
        <a:lstStyle/>
        <a:p>
          <a:endParaRPr lang="en-US"/>
        </a:p>
      </dgm:t>
    </dgm:pt>
    <dgm:pt modelId="{27C2D320-9B4F-4F48-AF03-5CEDB819B412}" type="sibTrans" cxnId="{EB316DD9-77A9-4903-89BC-C7C76CD9AD5E}">
      <dgm:prSet/>
      <dgm:spPr/>
      <dgm:t>
        <a:bodyPr/>
        <a:lstStyle/>
        <a:p>
          <a:endParaRPr lang="en-US"/>
        </a:p>
      </dgm:t>
    </dgm:pt>
    <dgm:pt modelId="{AC2CAF71-EF3F-4DA1-B419-EFDAFEFA7E4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Diabolic Dumper</a:t>
          </a:r>
        </a:p>
      </dgm:t>
    </dgm:pt>
    <dgm:pt modelId="{7EBBDAF1-B359-4298-AF26-CDB82BEAC10A}" type="parTrans" cxnId="{E8A72D0A-6477-4E81-9C72-A9D17CBD6668}">
      <dgm:prSet/>
      <dgm:spPr/>
      <dgm:t>
        <a:bodyPr/>
        <a:lstStyle/>
        <a:p>
          <a:endParaRPr lang="en-US"/>
        </a:p>
      </dgm:t>
    </dgm:pt>
    <dgm:pt modelId="{FCF3B3EE-B2D3-49BE-ADAD-15608D1A121E}" type="sibTrans" cxnId="{E8A72D0A-6477-4E81-9C72-A9D17CBD6668}">
      <dgm:prSet/>
      <dgm:spPr/>
      <dgm:t>
        <a:bodyPr/>
        <a:lstStyle/>
        <a:p>
          <a:endParaRPr lang="en-US"/>
        </a:p>
      </dgm:t>
    </dgm:pt>
    <dgm:pt modelId="{EC1A7351-ECA5-4543-9011-52DC01446473}" type="pres">
      <dgm:prSet presAssocID="{07CC3B68-E45E-4465-A338-FDED154976E8}" presName="composite" presStyleCnt="0">
        <dgm:presLayoutVars>
          <dgm:chMax val="1"/>
          <dgm:dir/>
          <dgm:resizeHandles val="exact"/>
        </dgm:presLayoutVars>
      </dgm:prSet>
      <dgm:spPr/>
    </dgm:pt>
    <dgm:pt modelId="{B6E2B975-5146-4CE4-8884-E810E6E0232F}" type="pres">
      <dgm:prSet presAssocID="{07CC3B68-E45E-4465-A338-FDED154976E8}" presName="radial" presStyleCnt="0">
        <dgm:presLayoutVars>
          <dgm:animLvl val="ctr"/>
        </dgm:presLayoutVars>
      </dgm:prSet>
      <dgm:spPr/>
    </dgm:pt>
    <dgm:pt modelId="{C689AF37-0BC4-41D3-9CBB-6A0EF0A9D4EC}" type="pres">
      <dgm:prSet presAssocID="{E44F947D-7906-46B8-BB70-9C4156FE8CA1}" presName="centerShape" presStyleLbl="vennNode1" presStyleIdx="0" presStyleCnt="6"/>
      <dgm:spPr/>
    </dgm:pt>
    <dgm:pt modelId="{8AB76F76-71E2-49A2-A24B-2C2FCBAE8DDB}" type="pres">
      <dgm:prSet presAssocID="{2D1A2979-A093-4DFB-AA57-A1F97BA8B937}" presName="node" presStyleLbl="vennNode1" presStyleIdx="1" presStyleCnt="6">
        <dgm:presLayoutVars>
          <dgm:bulletEnabled val="1"/>
        </dgm:presLayoutVars>
      </dgm:prSet>
      <dgm:spPr/>
    </dgm:pt>
    <dgm:pt modelId="{9039208E-8A3F-4648-895D-919E9D5ECCD8}" type="pres">
      <dgm:prSet presAssocID="{9871335C-7687-4DE5-8FCE-8EC13D3DFE6B}" presName="node" presStyleLbl="vennNode1" presStyleIdx="2" presStyleCnt="6">
        <dgm:presLayoutVars>
          <dgm:bulletEnabled val="1"/>
        </dgm:presLayoutVars>
      </dgm:prSet>
      <dgm:spPr/>
    </dgm:pt>
    <dgm:pt modelId="{1B9A532B-0A34-4A00-B67E-C87217C113E7}" type="pres">
      <dgm:prSet presAssocID="{77FC92D0-8929-4C94-A267-17FEE20341F1}" presName="node" presStyleLbl="vennNode1" presStyleIdx="3" presStyleCnt="6">
        <dgm:presLayoutVars>
          <dgm:bulletEnabled val="1"/>
        </dgm:presLayoutVars>
      </dgm:prSet>
      <dgm:spPr/>
    </dgm:pt>
    <dgm:pt modelId="{1DAFCAD4-7C1D-4A5D-A8CA-EA981C5FE505}" type="pres">
      <dgm:prSet presAssocID="{2D033826-A7BF-4E3B-BF95-72A72BAD901A}" presName="node" presStyleLbl="vennNode1" presStyleIdx="4" presStyleCnt="6">
        <dgm:presLayoutVars>
          <dgm:bulletEnabled val="1"/>
        </dgm:presLayoutVars>
      </dgm:prSet>
      <dgm:spPr/>
    </dgm:pt>
    <dgm:pt modelId="{1DAC3FE9-6536-4870-94BE-747A66BFD612}" type="pres">
      <dgm:prSet presAssocID="{AC2CAF71-EF3F-4DA1-B419-EFDAFEFA7E4C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D7252405-7755-4A9C-BBA7-419686070016}" srcId="{07CC3B68-E45E-4465-A338-FDED154976E8}" destId="{E44F947D-7906-46B8-BB70-9C4156FE8CA1}" srcOrd="0" destOrd="0" parTransId="{E1444B60-3BC2-4074-A345-A5E893D1F86A}" sibTransId="{BD839A07-914A-4675-8BA5-BDDFF5A2C003}"/>
    <dgm:cxn modelId="{E8A72D0A-6477-4E81-9C72-A9D17CBD6668}" srcId="{E44F947D-7906-46B8-BB70-9C4156FE8CA1}" destId="{AC2CAF71-EF3F-4DA1-B419-EFDAFEFA7E4C}" srcOrd="4" destOrd="0" parTransId="{7EBBDAF1-B359-4298-AF26-CDB82BEAC10A}" sibTransId="{FCF3B3EE-B2D3-49BE-ADAD-15608D1A121E}"/>
    <dgm:cxn modelId="{1F1A3F35-706F-414E-A74F-976414983377}" type="presOf" srcId="{E44F947D-7906-46B8-BB70-9C4156FE8CA1}" destId="{C689AF37-0BC4-41D3-9CBB-6A0EF0A9D4EC}" srcOrd="0" destOrd="0" presId="urn:microsoft.com/office/officeart/2005/8/layout/radial3"/>
    <dgm:cxn modelId="{C520D37D-9EF3-413B-A669-592E804889D7}" type="presOf" srcId="{07CC3B68-E45E-4465-A338-FDED154976E8}" destId="{EC1A7351-ECA5-4543-9011-52DC01446473}" srcOrd="0" destOrd="0" presId="urn:microsoft.com/office/officeart/2005/8/layout/radial3"/>
    <dgm:cxn modelId="{1CBFCECD-842F-47B8-B437-CF39D18179A3}" type="presOf" srcId="{9871335C-7687-4DE5-8FCE-8EC13D3DFE6B}" destId="{9039208E-8A3F-4648-895D-919E9D5ECCD8}" srcOrd="0" destOrd="0" presId="urn:microsoft.com/office/officeart/2005/8/layout/radial3"/>
    <dgm:cxn modelId="{174AFECF-A3E1-4347-BC4C-D24CF67FC01D}" type="presOf" srcId="{2D1A2979-A093-4DFB-AA57-A1F97BA8B937}" destId="{8AB76F76-71E2-49A2-A24B-2C2FCBAE8DDB}" srcOrd="0" destOrd="0" presId="urn:microsoft.com/office/officeart/2005/8/layout/radial3"/>
    <dgm:cxn modelId="{B0CB70D5-90DF-4557-8D9B-AEB16BAB5886}" type="presOf" srcId="{2D033826-A7BF-4E3B-BF95-72A72BAD901A}" destId="{1DAFCAD4-7C1D-4A5D-A8CA-EA981C5FE505}" srcOrd="0" destOrd="0" presId="urn:microsoft.com/office/officeart/2005/8/layout/radial3"/>
    <dgm:cxn modelId="{2619D3D5-48CC-4563-A8A2-5227555B0E89}" srcId="{E44F947D-7906-46B8-BB70-9C4156FE8CA1}" destId="{77FC92D0-8929-4C94-A267-17FEE20341F1}" srcOrd="2" destOrd="0" parTransId="{96F62BDF-0F80-4810-8F83-8B4622D8EF79}" sibTransId="{8FEF97ED-4C1E-4EBD-83A3-BDD3F3079664}"/>
    <dgm:cxn modelId="{EB316DD9-77A9-4903-89BC-C7C76CD9AD5E}" srcId="{E44F947D-7906-46B8-BB70-9C4156FE8CA1}" destId="{2D033826-A7BF-4E3B-BF95-72A72BAD901A}" srcOrd="3" destOrd="0" parTransId="{053570A7-FF25-4346-9029-068E5D84042C}" sibTransId="{27C2D320-9B4F-4F48-AF03-5CEDB819B412}"/>
    <dgm:cxn modelId="{13ECCEDD-2D89-4623-AA78-94E18277386E}" srcId="{E44F947D-7906-46B8-BB70-9C4156FE8CA1}" destId="{9871335C-7687-4DE5-8FCE-8EC13D3DFE6B}" srcOrd="1" destOrd="0" parTransId="{AA37DA6C-C38E-4EAB-AD2A-D6C956D445F2}" sibTransId="{F0F032A6-D5C8-419D-90E5-961D645E1867}"/>
    <dgm:cxn modelId="{2911CEE7-FDEA-4A24-AC34-C6E952C4281F}" type="presOf" srcId="{77FC92D0-8929-4C94-A267-17FEE20341F1}" destId="{1B9A532B-0A34-4A00-B67E-C87217C113E7}" srcOrd="0" destOrd="0" presId="urn:microsoft.com/office/officeart/2005/8/layout/radial3"/>
    <dgm:cxn modelId="{F88AABEA-343F-4AED-9193-C58522F9374A}" srcId="{E44F947D-7906-46B8-BB70-9C4156FE8CA1}" destId="{2D1A2979-A093-4DFB-AA57-A1F97BA8B937}" srcOrd="0" destOrd="0" parTransId="{53A18FBB-6B3C-4B87-891E-09968582C209}" sibTransId="{8105932E-9268-4B7D-8572-7B88ED4812A8}"/>
    <dgm:cxn modelId="{ACA856EC-B70A-4B0C-95C4-7B95C9E010A5}" type="presOf" srcId="{AC2CAF71-EF3F-4DA1-B419-EFDAFEFA7E4C}" destId="{1DAC3FE9-6536-4870-94BE-747A66BFD612}" srcOrd="0" destOrd="0" presId="urn:microsoft.com/office/officeart/2005/8/layout/radial3"/>
    <dgm:cxn modelId="{3A76A023-680A-40AF-A745-D92EC530D9D2}" type="presParOf" srcId="{EC1A7351-ECA5-4543-9011-52DC01446473}" destId="{B6E2B975-5146-4CE4-8884-E810E6E0232F}" srcOrd="0" destOrd="0" presId="urn:microsoft.com/office/officeart/2005/8/layout/radial3"/>
    <dgm:cxn modelId="{14E0AA91-033B-46A1-8853-EADE53685AE2}" type="presParOf" srcId="{B6E2B975-5146-4CE4-8884-E810E6E0232F}" destId="{C689AF37-0BC4-41D3-9CBB-6A0EF0A9D4EC}" srcOrd="0" destOrd="0" presId="urn:microsoft.com/office/officeart/2005/8/layout/radial3"/>
    <dgm:cxn modelId="{51F1897F-EF94-40B2-88AE-101437C36401}" type="presParOf" srcId="{B6E2B975-5146-4CE4-8884-E810E6E0232F}" destId="{8AB76F76-71E2-49A2-A24B-2C2FCBAE8DDB}" srcOrd="1" destOrd="0" presId="urn:microsoft.com/office/officeart/2005/8/layout/radial3"/>
    <dgm:cxn modelId="{4BDB32AB-84CD-480B-85ED-E60BE2A216F5}" type="presParOf" srcId="{B6E2B975-5146-4CE4-8884-E810E6E0232F}" destId="{9039208E-8A3F-4648-895D-919E9D5ECCD8}" srcOrd="2" destOrd="0" presId="urn:microsoft.com/office/officeart/2005/8/layout/radial3"/>
    <dgm:cxn modelId="{18EA9292-97DC-4911-904E-FB19A17F6E02}" type="presParOf" srcId="{B6E2B975-5146-4CE4-8884-E810E6E0232F}" destId="{1B9A532B-0A34-4A00-B67E-C87217C113E7}" srcOrd="3" destOrd="0" presId="urn:microsoft.com/office/officeart/2005/8/layout/radial3"/>
    <dgm:cxn modelId="{BA523F43-C470-4A36-9162-D8F4C7172DED}" type="presParOf" srcId="{B6E2B975-5146-4CE4-8884-E810E6E0232F}" destId="{1DAFCAD4-7C1D-4A5D-A8CA-EA981C5FE505}" srcOrd="4" destOrd="0" presId="urn:microsoft.com/office/officeart/2005/8/layout/radial3"/>
    <dgm:cxn modelId="{F9348C12-886F-462D-80A2-A92305AA050C}" type="presParOf" srcId="{B6E2B975-5146-4CE4-8884-E810E6E0232F}" destId="{1DAC3FE9-6536-4870-94BE-747A66BFD612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473A32-B425-4296-8E9C-5F9C0F5517B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FE7F4C-6285-4CEF-B036-F629D02BEB00}">
      <dgm:prSet/>
      <dgm:spPr>
        <a:ln w="53975">
          <a:solidFill>
            <a:srgbClr val="FF525D"/>
          </a:solidFill>
        </a:ln>
      </dgm:spPr>
      <dgm:t>
        <a:bodyPr/>
        <a:lstStyle/>
        <a:p>
          <a:r>
            <a:rPr lang="en-IN" b="1" dirty="0"/>
            <a:t>Teams of ABU Robocon 2018 are expected to design formidable robots and charismatic shuttlecocks showing their colours based on an interesting folk game called </a:t>
          </a:r>
          <a:r>
            <a:rPr lang="en-IN" b="1" dirty="0">
              <a:solidFill>
                <a:srgbClr val="FF0000"/>
              </a:solidFill>
            </a:rPr>
            <a:t>“Shuttlecock Throwing”</a:t>
          </a:r>
          <a:r>
            <a:rPr lang="en-IN" b="1" dirty="0">
              <a:solidFill>
                <a:schemeClr val="bg1"/>
              </a:solidFill>
            </a:rPr>
            <a:t>.</a:t>
          </a:r>
        </a:p>
      </dgm:t>
    </dgm:pt>
    <dgm:pt modelId="{B1B9A6A4-5A69-4D35-8B3D-4774D851864F}" type="parTrans" cxnId="{AD64FF05-CCC0-4F39-8A07-C285E2DFE83A}">
      <dgm:prSet/>
      <dgm:spPr/>
      <dgm:t>
        <a:bodyPr/>
        <a:lstStyle/>
        <a:p>
          <a:endParaRPr lang="en-US"/>
        </a:p>
      </dgm:t>
    </dgm:pt>
    <dgm:pt modelId="{25D08131-0F40-4E54-A37C-B9AEF0F8F949}" type="sibTrans" cxnId="{AD64FF05-CCC0-4F39-8A07-C285E2DFE83A}">
      <dgm:prSet/>
      <dgm:spPr/>
      <dgm:t>
        <a:bodyPr/>
        <a:lstStyle/>
        <a:p>
          <a:endParaRPr lang="en-US"/>
        </a:p>
      </dgm:t>
    </dgm:pt>
    <dgm:pt modelId="{F6D84FB9-568F-4B27-9A7B-FB0B6231616A}">
      <dgm:prSet/>
      <dgm:spPr>
        <a:ln w="53975">
          <a:solidFill>
            <a:srgbClr val="FF525D"/>
          </a:solidFill>
        </a:ln>
      </dgm:spPr>
      <dgm:t>
        <a:bodyPr/>
        <a:lstStyle/>
        <a:p>
          <a:r>
            <a:rPr lang="en-IN" b="1" dirty="0"/>
            <a:t>If the shuttlecock makes it through the ring, the team gets points accordingly. The flying shuttlecock depicts a flying dragon, iconic of human power and the universe.</a:t>
          </a:r>
        </a:p>
      </dgm:t>
    </dgm:pt>
    <dgm:pt modelId="{867047B8-583E-4F4F-A0E4-E894E84FF19D}" type="parTrans" cxnId="{EAEA4A9C-97C0-49A4-92DE-E12E6953D25B}">
      <dgm:prSet/>
      <dgm:spPr/>
      <dgm:t>
        <a:bodyPr/>
        <a:lstStyle/>
        <a:p>
          <a:endParaRPr lang="en-US"/>
        </a:p>
      </dgm:t>
    </dgm:pt>
    <dgm:pt modelId="{A504D71F-6C10-416B-8148-5FE7EE15D765}" type="sibTrans" cxnId="{EAEA4A9C-97C0-49A4-92DE-E12E6953D25B}">
      <dgm:prSet/>
      <dgm:spPr/>
      <dgm:t>
        <a:bodyPr/>
        <a:lstStyle/>
        <a:p>
          <a:endParaRPr lang="en-US"/>
        </a:p>
      </dgm:t>
    </dgm:pt>
    <dgm:pt modelId="{B2910E2C-1FC4-4DCD-B459-5BA62ECE3AE8}" type="pres">
      <dgm:prSet presAssocID="{03473A32-B425-4296-8E9C-5F9C0F5517B9}" presName="linear" presStyleCnt="0">
        <dgm:presLayoutVars>
          <dgm:animLvl val="lvl"/>
          <dgm:resizeHandles val="exact"/>
        </dgm:presLayoutVars>
      </dgm:prSet>
      <dgm:spPr/>
    </dgm:pt>
    <dgm:pt modelId="{3BD8689F-40B1-4BF7-B6F9-6978560E4844}" type="pres">
      <dgm:prSet presAssocID="{0CFE7F4C-6285-4CEF-B036-F629D02BEB00}" presName="parentText" presStyleLbl="node1" presStyleIdx="0" presStyleCnt="2" custLinFactNeighborX="11644" custLinFactNeighborY="-8801">
        <dgm:presLayoutVars>
          <dgm:chMax val="0"/>
          <dgm:bulletEnabled val="1"/>
        </dgm:presLayoutVars>
      </dgm:prSet>
      <dgm:spPr/>
    </dgm:pt>
    <dgm:pt modelId="{FE836461-DD25-4672-B114-4DA5C1EEC2FE}" type="pres">
      <dgm:prSet presAssocID="{25D08131-0F40-4E54-A37C-B9AEF0F8F949}" presName="spacer" presStyleCnt="0"/>
      <dgm:spPr/>
    </dgm:pt>
    <dgm:pt modelId="{C51ED423-5DAD-46C3-B2E5-23C83A997D57}" type="pres">
      <dgm:prSet presAssocID="{F6D84FB9-568F-4B27-9A7B-FB0B6231616A}" presName="parentText" presStyleLbl="node1" presStyleIdx="1" presStyleCnt="2" custLinFactY="11838" custLinFactNeighborX="-1835" custLinFactNeighborY="100000">
        <dgm:presLayoutVars>
          <dgm:chMax val="0"/>
          <dgm:bulletEnabled val="1"/>
        </dgm:presLayoutVars>
      </dgm:prSet>
      <dgm:spPr/>
    </dgm:pt>
  </dgm:ptLst>
  <dgm:cxnLst>
    <dgm:cxn modelId="{AD64FF05-CCC0-4F39-8A07-C285E2DFE83A}" srcId="{03473A32-B425-4296-8E9C-5F9C0F5517B9}" destId="{0CFE7F4C-6285-4CEF-B036-F629D02BEB00}" srcOrd="0" destOrd="0" parTransId="{B1B9A6A4-5A69-4D35-8B3D-4774D851864F}" sibTransId="{25D08131-0F40-4E54-A37C-B9AEF0F8F949}"/>
    <dgm:cxn modelId="{DC732815-DEC8-4DFA-905A-47F01AE36024}" type="presOf" srcId="{0CFE7F4C-6285-4CEF-B036-F629D02BEB00}" destId="{3BD8689F-40B1-4BF7-B6F9-6978560E4844}" srcOrd="0" destOrd="0" presId="urn:microsoft.com/office/officeart/2005/8/layout/vList2"/>
    <dgm:cxn modelId="{68148661-5628-4A13-9893-0A0D3087E21C}" type="presOf" srcId="{03473A32-B425-4296-8E9C-5F9C0F5517B9}" destId="{B2910E2C-1FC4-4DCD-B459-5BA62ECE3AE8}" srcOrd="0" destOrd="0" presId="urn:microsoft.com/office/officeart/2005/8/layout/vList2"/>
    <dgm:cxn modelId="{EAEA4A9C-97C0-49A4-92DE-E12E6953D25B}" srcId="{03473A32-B425-4296-8E9C-5F9C0F5517B9}" destId="{F6D84FB9-568F-4B27-9A7B-FB0B6231616A}" srcOrd="1" destOrd="0" parTransId="{867047B8-583E-4F4F-A0E4-E894E84FF19D}" sibTransId="{A504D71F-6C10-416B-8148-5FE7EE15D765}"/>
    <dgm:cxn modelId="{719D86CC-1270-48F9-9582-9F7A7C58FAC9}" type="presOf" srcId="{F6D84FB9-568F-4B27-9A7B-FB0B6231616A}" destId="{C51ED423-5DAD-46C3-B2E5-23C83A997D57}" srcOrd="0" destOrd="0" presId="urn:microsoft.com/office/officeart/2005/8/layout/vList2"/>
    <dgm:cxn modelId="{52AC1CF2-AC67-4E75-A620-0159AF41575D}" type="presParOf" srcId="{B2910E2C-1FC4-4DCD-B459-5BA62ECE3AE8}" destId="{3BD8689F-40B1-4BF7-B6F9-6978560E4844}" srcOrd="0" destOrd="0" presId="urn:microsoft.com/office/officeart/2005/8/layout/vList2"/>
    <dgm:cxn modelId="{3144A2EE-C17E-4B23-93E0-FE25A5712949}" type="presParOf" srcId="{B2910E2C-1FC4-4DCD-B459-5BA62ECE3AE8}" destId="{FE836461-DD25-4672-B114-4DA5C1EEC2FE}" srcOrd="1" destOrd="0" presId="urn:microsoft.com/office/officeart/2005/8/layout/vList2"/>
    <dgm:cxn modelId="{6D7CAF31-0C58-4E7A-9041-006DD4C866A1}" type="presParOf" srcId="{B2910E2C-1FC4-4DCD-B459-5BA62ECE3AE8}" destId="{C51ED423-5DAD-46C3-B2E5-23C83A997D57}" srcOrd="2" destOrd="0" presId="urn:microsoft.com/office/officeart/2005/8/layout/vList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9AF37-0BC4-41D3-9CBB-6A0EF0A9D4EC}">
      <dsp:nvSpPr>
        <dsp:cNvPr id="0" name=""/>
        <dsp:cNvSpPr/>
      </dsp:nvSpPr>
      <dsp:spPr>
        <a:xfrm>
          <a:off x="2681312" y="1413722"/>
          <a:ext cx="3521905" cy="352190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Workshops conducted by us</a:t>
          </a:r>
          <a:endParaRPr lang="en-US" sz="4800" kern="1200" dirty="0">
            <a:solidFill>
              <a:schemeClr val="tx1">
                <a:lumMod val="85000"/>
                <a:lumOff val="15000"/>
              </a:schemeClr>
            </a:solidFill>
            <a:latin typeface="AR CENA" panose="02000000000000000000" pitchFamily="2" charset="0"/>
          </a:endParaRPr>
        </a:p>
      </dsp:txBody>
      <dsp:txXfrm>
        <a:off x="3197083" y="1929493"/>
        <a:ext cx="2490363" cy="2490363"/>
      </dsp:txXfrm>
    </dsp:sp>
    <dsp:sp modelId="{8AB76F76-71E2-49A2-A24B-2C2FCBAE8DDB}">
      <dsp:nvSpPr>
        <dsp:cNvPr id="0" name=""/>
        <dsp:cNvSpPr/>
      </dsp:nvSpPr>
      <dsp:spPr>
        <a:xfrm>
          <a:off x="3561788" y="628"/>
          <a:ext cx="1760952" cy="1760952"/>
        </a:xfrm>
        <a:prstGeom prst="ellipse">
          <a:avLst/>
        </a:prstGeom>
        <a:solidFill>
          <a:schemeClr val="accent4">
            <a:alpha val="50000"/>
            <a:hueOff val="1633482"/>
            <a:satOff val="-6796"/>
            <a:lumOff val="16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Manual Robotics</a:t>
          </a:r>
        </a:p>
      </dsp:txBody>
      <dsp:txXfrm>
        <a:off x="3819673" y="258513"/>
        <a:ext cx="1245182" cy="1245182"/>
      </dsp:txXfrm>
    </dsp:sp>
    <dsp:sp modelId="{9039208E-8A3F-4648-895D-919E9D5ECCD8}">
      <dsp:nvSpPr>
        <dsp:cNvPr id="0" name=""/>
        <dsp:cNvSpPr/>
      </dsp:nvSpPr>
      <dsp:spPr>
        <a:xfrm>
          <a:off x="5548078" y="1147413"/>
          <a:ext cx="1760952" cy="1760952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Autonomous Robotics</a:t>
          </a:r>
        </a:p>
      </dsp:txBody>
      <dsp:txXfrm>
        <a:off x="5805963" y="1405298"/>
        <a:ext cx="1245182" cy="1245182"/>
      </dsp:txXfrm>
    </dsp:sp>
    <dsp:sp modelId="{1B9A532B-0A34-4A00-B67E-C87217C113E7}">
      <dsp:nvSpPr>
        <dsp:cNvPr id="0" name=""/>
        <dsp:cNvSpPr/>
      </dsp:nvSpPr>
      <dsp:spPr>
        <a:xfrm>
          <a:off x="5548078" y="3440983"/>
          <a:ext cx="1760952" cy="176095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Brain Wave Robotics</a:t>
          </a:r>
        </a:p>
      </dsp:txBody>
      <dsp:txXfrm>
        <a:off x="5805963" y="3698868"/>
        <a:ext cx="1245182" cy="1245182"/>
      </dsp:txXfrm>
    </dsp:sp>
    <dsp:sp modelId="{1DAFCAD4-7C1D-4A5D-A8CA-EA981C5FE505}">
      <dsp:nvSpPr>
        <dsp:cNvPr id="0" name=""/>
        <dsp:cNvSpPr/>
      </dsp:nvSpPr>
      <dsp:spPr>
        <a:xfrm>
          <a:off x="3561788" y="4587768"/>
          <a:ext cx="1760952" cy="1760952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IC Engine Overhauling</a:t>
          </a:r>
        </a:p>
      </dsp:txBody>
      <dsp:txXfrm>
        <a:off x="3819673" y="4845653"/>
        <a:ext cx="1245182" cy="1245182"/>
      </dsp:txXfrm>
    </dsp:sp>
    <dsp:sp modelId="{1DAC3FE9-6536-4870-94BE-747A66BFD612}">
      <dsp:nvSpPr>
        <dsp:cNvPr id="0" name=""/>
        <dsp:cNvSpPr/>
      </dsp:nvSpPr>
      <dsp:spPr>
        <a:xfrm>
          <a:off x="1575498" y="3440983"/>
          <a:ext cx="1760952" cy="1760952"/>
        </a:xfrm>
        <a:prstGeom prst="ellipse">
          <a:avLst/>
        </a:prstGeom>
        <a:solidFill>
          <a:schemeClr val="accent4">
            <a:alpha val="50000"/>
            <a:hueOff val="8167408"/>
            <a:satOff val="-33981"/>
            <a:lumOff val="80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Drone Technology</a:t>
          </a:r>
        </a:p>
      </dsp:txBody>
      <dsp:txXfrm>
        <a:off x="1833383" y="3698868"/>
        <a:ext cx="1245182" cy="1245182"/>
      </dsp:txXfrm>
    </dsp:sp>
    <dsp:sp modelId="{BDC3441A-AD31-42E2-8E90-7998DCF05742}">
      <dsp:nvSpPr>
        <dsp:cNvPr id="0" name=""/>
        <dsp:cNvSpPr/>
      </dsp:nvSpPr>
      <dsp:spPr>
        <a:xfrm>
          <a:off x="1575498" y="1147413"/>
          <a:ext cx="1760952" cy="176095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PCB Design</a:t>
          </a:r>
        </a:p>
      </dsp:txBody>
      <dsp:txXfrm>
        <a:off x="1833383" y="1405298"/>
        <a:ext cx="1245182" cy="1245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9AF37-0BC4-41D3-9CBB-6A0EF0A9D4EC}">
      <dsp:nvSpPr>
        <dsp:cNvPr id="0" name=""/>
        <dsp:cNvSpPr/>
      </dsp:nvSpPr>
      <dsp:spPr>
        <a:xfrm>
          <a:off x="2505604" y="1344555"/>
          <a:ext cx="3116791" cy="311679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Our Events in AAVARTAN</a:t>
          </a:r>
          <a:endParaRPr lang="en-US" sz="4200" kern="1200" dirty="0">
            <a:solidFill>
              <a:schemeClr val="tx1">
                <a:lumMod val="85000"/>
                <a:lumOff val="15000"/>
              </a:schemeClr>
            </a:solidFill>
            <a:latin typeface="AR CENA" panose="02000000000000000000" pitchFamily="2" charset="0"/>
          </a:endParaRPr>
        </a:p>
      </dsp:txBody>
      <dsp:txXfrm>
        <a:off x="2962047" y="1800998"/>
        <a:ext cx="2203905" cy="2203905"/>
      </dsp:txXfrm>
    </dsp:sp>
    <dsp:sp modelId="{8AB76F76-71E2-49A2-A24B-2C2FCBAE8DDB}">
      <dsp:nvSpPr>
        <dsp:cNvPr id="0" name=""/>
        <dsp:cNvSpPr/>
      </dsp:nvSpPr>
      <dsp:spPr>
        <a:xfrm>
          <a:off x="3284802" y="96160"/>
          <a:ext cx="1558395" cy="1558395"/>
        </a:xfrm>
        <a:prstGeom prst="ellipse">
          <a:avLst/>
        </a:prstGeom>
        <a:solidFill>
          <a:schemeClr val="accent4">
            <a:alpha val="50000"/>
            <a:hueOff val="1960178"/>
            <a:satOff val="-8155"/>
            <a:lumOff val="1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Terrain Treader</a:t>
          </a:r>
        </a:p>
      </dsp:txBody>
      <dsp:txXfrm>
        <a:off x="3513024" y="324382"/>
        <a:ext cx="1101951" cy="1101951"/>
      </dsp:txXfrm>
    </dsp:sp>
    <dsp:sp modelId="{9039208E-8A3F-4648-895D-919E9D5ECCD8}">
      <dsp:nvSpPr>
        <dsp:cNvPr id="0" name=""/>
        <dsp:cNvSpPr/>
      </dsp:nvSpPr>
      <dsp:spPr>
        <a:xfrm>
          <a:off x="5213157" y="1497192"/>
          <a:ext cx="1558395" cy="1558395"/>
        </a:xfrm>
        <a:prstGeom prst="ellipse">
          <a:avLst/>
        </a:prstGeom>
        <a:solidFill>
          <a:schemeClr val="accent4">
            <a:alpha val="50000"/>
            <a:hueOff val="3920356"/>
            <a:satOff val="-16311"/>
            <a:lumOff val="3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Robo Shoot</a:t>
          </a:r>
        </a:p>
      </dsp:txBody>
      <dsp:txXfrm>
        <a:off x="5441379" y="1725414"/>
        <a:ext cx="1101951" cy="1101951"/>
      </dsp:txXfrm>
    </dsp:sp>
    <dsp:sp modelId="{1B9A532B-0A34-4A00-B67E-C87217C113E7}">
      <dsp:nvSpPr>
        <dsp:cNvPr id="0" name=""/>
        <dsp:cNvSpPr/>
      </dsp:nvSpPr>
      <dsp:spPr>
        <a:xfrm>
          <a:off x="4476591" y="3764110"/>
          <a:ext cx="1558395" cy="1558395"/>
        </a:xfrm>
        <a:prstGeom prst="ellipse">
          <a:avLst/>
        </a:prstGeom>
        <a:solidFill>
          <a:schemeClr val="accent4">
            <a:alpha val="50000"/>
            <a:hueOff val="5880535"/>
            <a:satOff val="-24466"/>
            <a:lumOff val="5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Maze Runner</a:t>
          </a:r>
        </a:p>
      </dsp:txBody>
      <dsp:txXfrm>
        <a:off x="4704813" y="3992332"/>
        <a:ext cx="1101951" cy="1101951"/>
      </dsp:txXfrm>
    </dsp:sp>
    <dsp:sp modelId="{1DAFCAD4-7C1D-4A5D-A8CA-EA981C5FE505}">
      <dsp:nvSpPr>
        <dsp:cNvPr id="0" name=""/>
        <dsp:cNvSpPr/>
      </dsp:nvSpPr>
      <dsp:spPr>
        <a:xfrm>
          <a:off x="2093012" y="3764110"/>
          <a:ext cx="1558395" cy="1558395"/>
        </a:xfrm>
        <a:prstGeom prst="ellipse">
          <a:avLst/>
        </a:prstGeom>
        <a:solidFill>
          <a:schemeClr val="accent4">
            <a:alpha val="50000"/>
            <a:hueOff val="7840713"/>
            <a:satOff val="-32622"/>
            <a:lumOff val="7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WORM</a:t>
          </a:r>
        </a:p>
      </dsp:txBody>
      <dsp:txXfrm>
        <a:off x="2321234" y="3992332"/>
        <a:ext cx="1101951" cy="1101951"/>
      </dsp:txXfrm>
    </dsp:sp>
    <dsp:sp modelId="{1DAC3FE9-6536-4870-94BE-747A66BFD612}">
      <dsp:nvSpPr>
        <dsp:cNvPr id="0" name=""/>
        <dsp:cNvSpPr/>
      </dsp:nvSpPr>
      <dsp:spPr>
        <a:xfrm>
          <a:off x="1356446" y="1497192"/>
          <a:ext cx="1558395" cy="1558395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>
                  <a:lumMod val="85000"/>
                  <a:lumOff val="15000"/>
                </a:schemeClr>
              </a:solidFill>
              <a:latin typeface="AR CENA" panose="02000000000000000000" pitchFamily="2" charset="0"/>
            </a:rPr>
            <a:t>Diabolic Dumper</a:t>
          </a:r>
        </a:p>
      </dsp:txBody>
      <dsp:txXfrm>
        <a:off x="1584668" y="1725414"/>
        <a:ext cx="1101951" cy="1101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689F-40B1-4BF7-B6F9-6978560E4844}">
      <dsp:nvSpPr>
        <dsp:cNvPr id="0" name=""/>
        <dsp:cNvSpPr/>
      </dsp:nvSpPr>
      <dsp:spPr>
        <a:xfrm>
          <a:off x="0" y="23592"/>
          <a:ext cx="6133513" cy="1991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3975" cap="flat" cmpd="sng" algn="ctr">
          <a:solidFill>
            <a:srgbClr val="FF52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Teams of ABU Robocon 2018 are expected to design formidable robots and charismatic shuttlecocks showing their colours based on an interesting folk game called </a:t>
          </a:r>
          <a:r>
            <a:rPr lang="en-IN" sz="2300" b="1" kern="1200" dirty="0">
              <a:solidFill>
                <a:srgbClr val="FF0000"/>
              </a:solidFill>
            </a:rPr>
            <a:t>“Shuttlecock Throwing”</a:t>
          </a:r>
          <a:r>
            <a:rPr lang="en-IN" sz="2300" b="1" kern="1200" dirty="0">
              <a:solidFill>
                <a:schemeClr val="bg1"/>
              </a:solidFill>
            </a:rPr>
            <a:t>.</a:t>
          </a:r>
        </a:p>
      </dsp:txBody>
      <dsp:txXfrm>
        <a:off x="97209" y="120801"/>
        <a:ext cx="5939095" cy="1796922"/>
      </dsp:txXfrm>
    </dsp:sp>
    <dsp:sp modelId="{C51ED423-5DAD-46C3-B2E5-23C83A997D57}">
      <dsp:nvSpPr>
        <dsp:cNvPr id="0" name=""/>
        <dsp:cNvSpPr/>
      </dsp:nvSpPr>
      <dsp:spPr>
        <a:xfrm>
          <a:off x="0" y="2116425"/>
          <a:ext cx="6133513" cy="19913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53975" cap="flat" cmpd="sng" algn="ctr">
          <a:solidFill>
            <a:srgbClr val="FF525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If the shuttlecock makes it through the ring, the team gets points accordingly. The flying shuttlecock depicts a flying dragon, iconic of human power and the universe.</a:t>
          </a:r>
        </a:p>
      </dsp:txBody>
      <dsp:txXfrm>
        <a:off x="97209" y="2213634"/>
        <a:ext cx="5939095" cy="179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DEA5D-0AD1-4B6F-9DE4-2E346323A484}" type="datetimeFigureOut">
              <a:rPr lang="en-IN" smtClean="0"/>
              <a:t>17-12-2017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8315-765B-4349-AAD4-D8CB1EE42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D04D-4BD3-4CC4-8460-2CC25193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D616B-6532-4780-AC98-701BCD2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914E-B587-4549-ABCE-DED9981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11B2-7F18-4D17-8E20-F2726D12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7200-60FC-4F40-B954-2E6D343D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B655-A492-49BE-9876-79650FD0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36CE-2A40-44E5-BE2D-F273B3B0C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DAC1-B645-4368-A61A-38251093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E322-47C2-4A96-918A-BC82DCEB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B1CA-D7B0-434F-8CF3-FB251FBB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C14DE-E5AB-413F-B9C8-6C7EF270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E82BD-7444-4F0A-B11F-3A1191B64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E303-E1B0-4267-9101-1CBF7911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8008-E588-4948-A168-4A7C8DB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97ED-052D-4D54-919F-0C901C1F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tile tx="-196850" ty="6350" sx="99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6B6-1A5E-4104-8B65-66966CF7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343A3-3AE3-4374-AB48-EC7C09DD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4674" y="2141537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2390-0A98-4F1A-9F61-04C81A5D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0E4E-ABA2-49B3-AAB3-99347F4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68AC-CF83-4086-BF03-70C39C0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50B7-7C68-4F83-BAAB-2ED1DFC4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2FCC-749C-4464-8FEF-0BCEE333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F6AD-4C97-45FF-8405-DB0E5268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5789-CD06-4B20-8FDE-4DD3BEC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188D-F83D-48E8-8968-F4BD730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1E48-6FA3-48A6-A571-FE5158F6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5A65-ED22-4689-80C7-44ED3F010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CC634-E42C-44A4-AB1E-DE142593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FA6F-1F36-48D2-8B40-62866B5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8506-3336-46EE-B3A7-82FBD80E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7087-D4B2-48A2-9E7F-46DB0FC0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3A6-CE88-4F94-B440-0AEC0C8A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387D-25AF-410B-BBBD-3A205A7E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0BEFF-46DF-435F-9BA3-6717A6F1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E927-D796-4BB4-AA22-9C21AAE5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F0054-EAAA-4F49-8C0C-3575C77D5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8EC31-0693-46BE-803D-B1E6E9DD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9400-0228-45F7-B80A-8B153524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F1A0-F1CC-4071-9242-A251D841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0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B7F6-699A-466A-B006-DC355265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AD228-D281-4EF0-B22B-7FDFA0A1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3101E-C8FC-47A6-8AEE-854929C5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83A21-58F2-443D-9575-E42DB1D0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5CC07-94FC-480A-849C-8C4EDE81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52050-4D02-4875-9BBA-59C2A9C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3AF1C-A206-4195-8A27-8541D5D7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556-7979-42FF-A66A-31577DA1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DED2-463E-447D-B7F5-2F311D97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FD32F-12ED-4E5E-BAFA-9BEDD640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2CF4-B384-4759-BC1F-766D430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B7E25-887B-456E-9768-6EBF434A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7ED77-9645-478F-AEAE-0DC2CA56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741D-C465-4259-A1EC-93430D9B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2C3DB-AFDB-4C8B-9332-D586E391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30C59-584F-46C8-BC3E-E1AB7787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5B9BB-43DB-46D7-AE43-403DC272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5BED0-905D-4468-A0BB-3F09283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A9A2-D6D2-4BC4-B374-E824B3C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1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CAE2D-F103-4D0B-BACF-94FC9137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CD2A-1D05-4328-91C1-75473EB2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ED8A-A61C-4D3D-A0DF-F8017C0E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DA5F-2D40-4FDA-9C87-844341FE9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8749-4C6B-474E-B9F2-3F83EED12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842" y="2805387"/>
            <a:ext cx="6810317" cy="1877437"/>
          </a:xfrm>
          <a:solidFill>
            <a:srgbClr val="CDCDCD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  <a:t>ROBOTIX CLUB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  <a:t>NIT RAIPUR</a:t>
            </a:r>
          </a:p>
        </p:txBody>
      </p:sp>
      <p:pic>
        <p:nvPicPr>
          <p:cNvPr id="1026" name="Picture 2" descr="C:\Users\Martial Mathers\Desktop\Untitled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407418" y="1309189"/>
            <a:ext cx="1377165" cy="137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58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11EB3-2B7C-4746-8586-5F956A9D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03965"/>
              </p:ext>
            </p:extLst>
          </p:nvPr>
        </p:nvGraphicFramePr>
        <p:xfrm>
          <a:off x="2698653" y="987930"/>
          <a:ext cx="7726331" cy="5791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911">
                  <a:extLst>
                    <a:ext uri="{9D8B030D-6E8A-4147-A177-3AD203B41FA5}">
                      <a16:colId xmlns:a16="http://schemas.microsoft.com/office/drawing/2014/main" val="1751000616"/>
                    </a:ext>
                  </a:extLst>
                </a:gridCol>
                <a:gridCol w="4081367">
                  <a:extLst>
                    <a:ext uri="{9D8B030D-6E8A-4147-A177-3AD203B41FA5}">
                      <a16:colId xmlns:a16="http://schemas.microsoft.com/office/drawing/2014/main" val="3874249803"/>
                    </a:ext>
                  </a:extLst>
                </a:gridCol>
                <a:gridCol w="3040053">
                  <a:extLst>
                    <a:ext uri="{9D8B030D-6E8A-4147-A177-3AD203B41FA5}">
                      <a16:colId xmlns:a16="http://schemas.microsoft.com/office/drawing/2014/main" val="505850195"/>
                    </a:ext>
                  </a:extLst>
                </a:gridCol>
              </a:tblGrid>
              <a:tr h="10471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S. No.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1760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600" b="1" dirty="0">
                          <a:effectLst/>
                        </a:rPr>
                        <a:t>Particulars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3600" b="1" dirty="0">
                          <a:effectLst/>
                        </a:rPr>
                        <a:t>Amount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837907"/>
                  </a:ext>
                </a:extLst>
              </a:tr>
              <a:tr h="6221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1.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7602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Registration Fee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Rs 30,000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813901"/>
                  </a:ext>
                </a:extLst>
              </a:tr>
              <a:tr h="17591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2.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7602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Boarding and Lodging (for 4 days) being provided by the organiser on payment basis, i.e. Rs. 5,500 per person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Rs 5,500/- x 30 members = Rs 1,65,000/-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477255"/>
                  </a:ext>
                </a:extLst>
              </a:tr>
              <a:tr h="70465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3.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7602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Bot estimate: Manual and autonomous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Rs 1,50,000/-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23921"/>
                  </a:ext>
                </a:extLst>
              </a:tr>
              <a:tr h="10471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</a:rPr>
                        <a:t>4.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7602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Travelling cost (Raipur to Pune) [ to &amp; fro]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Rs 1,200/- x 30 members =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Rs 36,000/-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834170"/>
                  </a:ext>
                </a:extLst>
              </a:tr>
              <a:tr h="611121">
                <a:tc gridSpan="2">
                  <a:txBody>
                    <a:bodyPr/>
                    <a:lstStyle/>
                    <a:p>
                      <a:pPr indent="117602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FF525D"/>
                          </a:solidFill>
                          <a:effectLst/>
                        </a:rPr>
                        <a:t>Rs 3,45,000/-</a:t>
                      </a:r>
                      <a:endParaRPr lang="en-IN" sz="2400" b="1" dirty="0">
                        <a:solidFill>
                          <a:srgbClr val="FF525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659432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1FAE0BC-547B-4021-BCD0-982D3DA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53" y="146849"/>
            <a:ext cx="2743200" cy="84108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525D"/>
                </a:solidFill>
                <a:latin typeface="AR ESSENCE" panose="02000000000000000000" pitchFamily="2" charset="0"/>
              </a:rPr>
              <a:t>Budget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D431C-889B-47F7-B551-2766848FCCE6}"/>
              </a:ext>
            </a:extLst>
          </p:cNvPr>
          <p:cNvGrpSpPr/>
          <p:nvPr/>
        </p:nvGrpSpPr>
        <p:grpSpPr>
          <a:xfrm>
            <a:off x="10058400" y="4366"/>
            <a:ext cx="2133600" cy="2292410"/>
            <a:chOff x="3494814" y="827814"/>
            <a:chExt cx="5202371" cy="52023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96183E-96AF-4F87-B037-4A962BAAB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4814" y="827814"/>
              <a:ext cx="5202371" cy="520237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81CAB8-E427-4A6E-ADE7-F56704A8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160" y="3256893"/>
              <a:ext cx="2600451" cy="26004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EE0C33-D536-4A13-8DE6-BE2E9476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641" y="3587261"/>
              <a:ext cx="2145487" cy="2145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5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B13D4-EF71-48E8-A2D9-6E243FA2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77397"/>
              </p:ext>
            </p:extLst>
          </p:nvPr>
        </p:nvGraphicFramePr>
        <p:xfrm>
          <a:off x="2852057" y="0"/>
          <a:ext cx="7587336" cy="6857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297">
                  <a:extLst>
                    <a:ext uri="{9D8B030D-6E8A-4147-A177-3AD203B41FA5}">
                      <a16:colId xmlns:a16="http://schemas.microsoft.com/office/drawing/2014/main" val="1694778482"/>
                    </a:ext>
                  </a:extLst>
                </a:gridCol>
                <a:gridCol w="1880196">
                  <a:extLst>
                    <a:ext uri="{9D8B030D-6E8A-4147-A177-3AD203B41FA5}">
                      <a16:colId xmlns:a16="http://schemas.microsoft.com/office/drawing/2014/main" val="501229187"/>
                    </a:ext>
                  </a:extLst>
                </a:gridCol>
                <a:gridCol w="1871479">
                  <a:extLst>
                    <a:ext uri="{9D8B030D-6E8A-4147-A177-3AD203B41FA5}">
                      <a16:colId xmlns:a16="http://schemas.microsoft.com/office/drawing/2014/main" val="3399694635"/>
                    </a:ext>
                  </a:extLst>
                </a:gridCol>
                <a:gridCol w="1883364">
                  <a:extLst>
                    <a:ext uri="{9D8B030D-6E8A-4147-A177-3AD203B41FA5}">
                      <a16:colId xmlns:a16="http://schemas.microsoft.com/office/drawing/2014/main" val="1713448625"/>
                    </a:ext>
                  </a:extLst>
                </a:gridCol>
              </a:tblGrid>
              <a:tr h="344719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                       MANUAL ROBOT     &amp;     AUTONOMOUS ROBOT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21557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    Materials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Price  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    Qty.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  Total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1852814561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Arduino Due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3000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2056935217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Raspberry pi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2800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70222019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USB Camera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1068001079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IR array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675975761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Limit Switch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307367446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Encoders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2343205866"/>
                  </a:ext>
                </a:extLst>
              </a:tr>
              <a:tr h="55525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Eclectic actuator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10,500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2148092186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BDC Motors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744610758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BLDC Motors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620447151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Al. Profile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675035234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Motor Drivers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8750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558526042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Omni Wheel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2500 +400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11,600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372270202"/>
                  </a:ext>
                </a:extLst>
              </a:tr>
              <a:tr h="33138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Magnum Wheel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 +400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17600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3705568249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Pixy Camera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10,000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738530524"/>
                  </a:ext>
                </a:extLst>
              </a:tr>
              <a:tr h="34471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Battery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18,000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2101932271"/>
                  </a:ext>
                </a:extLst>
              </a:tr>
              <a:tr h="45584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PS2 Controller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extLst>
                  <a:ext uri="{0D108BD9-81ED-4DB2-BD59-A6C34878D82A}">
                    <a16:rowId xmlns:a16="http://schemas.microsoft.com/office/drawing/2014/main" val="642087082"/>
                  </a:ext>
                </a:extLst>
              </a:tr>
              <a:tr h="344719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                                Total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            Rs 1,53,250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18" marR="5271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6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77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F48F-9069-4033-BC6C-43436F6E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397003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525D"/>
                </a:solidFill>
                <a:latin typeface="AR ESSENCE" panose="02000000000000000000" pitchFamily="2" charset="0"/>
              </a:rPr>
              <a:t>Why Sponsor us?</a:t>
            </a:r>
            <a:endParaRPr lang="en-IN" dirty="0">
              <a:solidFill>
                <a:srgbClr val="FF525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22D8-156C-42AD-8DBE-F4F1EEF9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958330" cy="443577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NIT RAIPUR is one of the MOST PRESTIGIOUS INSTITUTE of Chhattisgarh.</a:t>
            </a:r>
          </a:p>
          <a:p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To Earn VIVID PROMOTION of YOUR VENTURE at every WORKSHOP we organise</a:t>
            </a:r>
            <a:r>
              <a:rPr lang="en-GB" sz="2400" b="1" dirty="0">
                <a:latin typeface="Corbel" panose="020B050302020402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ONLINE PUBLICITY on  social networking portals like Facebook and Instagram.</a:t>
            </a:r>
          </a:p>
          <a:p>
            <a:r>
              <a:rPr lang="en-GB" sz="2400" b="1" dirty="0">
                <a:solidFill>
                  <a:srgbClr val="7030A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ACKNOWLEDGEMENT in our OFFICIAL BROCHURE and WEBSITE.</a:t>
            </a:r>
          </a:p>
          <a:p>
            <a:r>
              <a:rPr lang="en-GB" sz="2400" b="1" dirty="0">
                <a:solidFill>
                  <a:schemeClr val="accent2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PUBLICITY at on-site EVENTS.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8EA1C-27E7-42B0-9D00-B40C408F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4" t="2143" r="34628" b="27075"/>
          <a:stretch/>
        </p:blipFill>
        <p:spPr>
          <a:xfrm>
            <a:off x="10376333" y="3050232"/>
            <a:ext cx="1665611" cy="1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842" y="2805387"/>
            <a:ext cx="6810317" cy="1877437"/>
          </a:xfrm>
          <a:solidFill>
            <a:srgbClr val="CDCDCD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  <a:t>THANK YOU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AR CHRISTY" panose="02000000000000000000" pitchFamily="2" charset="0"/>
            </a:endParaRPr>
          </a:p>
        </p:txBody>
      </p:sp>
      <p:pic>
        <p:nvPicPr>
          <p:cNvPr id="1026" name="Picture 2" descr="C:\Users\Martial Mathers\Desktop\Untitled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407418" y="1309189"/>
            <a:ext cx="1377165" cy="137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319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842" y="2805387"/>
            <a:ext cx="6810317" cy="1877437"/>
          </a:xfrm>
          <a:solidFill>
            <a:srgbClr val="CDCDCD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  <a:t>Sponsorship Proposal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AR CHRISTY" panose="02000000000000000000" pitchFamily="2" charset="0"/>
            </a:endParaRPr>
          </a:p>
        </p:txBody>
      </p:sp>
      <p:pic>
        <p:nvPicPr>
          <p:cNvPr id="1026" name="Picture 2" descr="C:\Users\Martial Mathers\Desktop\Untitled-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407418" y="1309189"/>
            <a:ext cx="1377165" cy="137716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0ACC26-22E0-4A05-95F3-D005BC52A55B}"/>
              </a:ext>
            </a:extLst>
          </p:cNvPr>
          <p:cNvSpPr txBox="1">
            <a:spLocks/>
          </p:cNvSpPr>
          <p:nvPr/>
        </p:nvSpPr>
        <p:spPr>
          <a:xfrm>
            <a:off x="3237168" y="4801859"/>
            <a:ext cx="5717663" cy="1084859"/>
          </a:xfrm>
          <a:prstGeom prst="rect">
            <a:avLst/>
          </a:prstGeom>
          <a:solidFill>
            <a:srgbClr val="CDCDCD">
              <a:alpha val="83000"/>
            </a:srgbClr>
          </a:solidFill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 CHRISTY" panose="02000000000000000000" pitchFamily="2" charset="0"/>
              </a:rPr>
              <a:t>ROBOCON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1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800A6-6ED3-4E64-AAB2-64C2A467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487" y="1066965"/>
            <a:ext cx="5202371" cy="520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7BEDE-E785-4DDA-ABAC-02EE38911A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485" y="3134913"/>
            <a:ext cx="5202371" cy="52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3B4BF-E30B-4C37-B996-063C4BEF454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3419" y="-1453155"/>
            <a:ext cx="5202372" cy="5856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8C5378-9FD2-42CD-BAB7-F9FEC3C651BC}"/>
              </a:ext>
            </a:extLst>
          </p:cNvPr>
          <p:cNvSpPr/>
          <p:nvPr/>
        </p:nvSpPr>
        <p:spPr>
          <a:xfrm>
            <a:off x="3619328" y="787346"/>
            <a:ext cx="49721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b="1" dirty="0">
                <a:latin typeface="Corbel" panose="020B0503020204020204" pitchFamily="34" charset="0"/>
                <a:cs typeface="Arial" pitchFamily="34" charset="0"/>
              </a:rPr>
              <a:t>We are a group of enthusiasts working our way out to decode the everyday evolving high-end technologies to build something for the betterment of human race</a:t>
            </a:r>
            <a:endParaRPr lang="en-IN" sz="2200" b="1" dirty="0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81FCC-6B59-4265-B6D6-F5A6372B3992}"/>
              </a:ext>
            </a:extLst>
          </p:cNvPr>
          <p:cNvSpPr/>
          <p:nvPr/>
        </p:nvSpPr>
        <p:spPr>
          <a:xfrm>
            <a:off x="3483419" y="3079322"/>
            <a:ext cx="53149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Goudy Old Style" panose="02020502050305020303" pitchFamily="18" charset="0"/>
                <a:cs typeface="Arial" pitchFamily="34" charset="0"/>
              </a:rPr>
              <a:t>The Club established in July 2015 is one of the leading motivators for the technology addicts and robotics admirers in NIT Raipur</a:t>
            </a:r>
            <a:endParaRPr lang="en-IN" sz="22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D4E9DA-E0B4-4FD9-8483-2329EDEEBDDE}"/>
              </a:ext>
            </a:extLst>
          </p:cNvPr>
          <p:cNvSpPr/>
          <p:nvPr/>
        </p:nvSpPr>
        <p:spPr>
          <a:xfrm>
            <a:off x="3619328" y="5124598"/>
            <a:ext cx="51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Our mission is to make robotics an everyday phenomena and spread the knowledge about it</a:t>
            </a:r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12B049-799E-4DC0-BC0A-3C127AD3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189" y="2446616"/>
            <a:ext cx="2601185" cy="26011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277D3E-EFAD-4F84-965C-2703D765D3CB}"/>
              </a:ext>
            </a:extLst>
          </p:cNvPr>
          <p:cNvSpPr/>
          <p:nvPr/>
        </p:nvSpPr>
        <p:spPr>
          <a:xfrm>
            <a:off x="9242825" y="3484634"/>
            <a:ext cx="2343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AR CHRISTY" panose="02000000000000000000" pitchFamily="2" charset="0"/>
              </a:rPr>
              <a:t>ABOUT US</a:t>
            </a:r>
            <a:endParaRPr lang="en-IN" sz="4000" dirty="0">
              <a:solidFill>
                <a:schemeClr val="bg2">
                  <a:lumMod val="25000"/>
                </a:schemeClr>
              </a:solidFill>
              <a:latin typeface="AR CHRISTY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75C4D-1FF5-487A-BA02-ED34A2C6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890" y="2164548"/>
            <a:ext cx="279619" cy="279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F6D823-A1B4-4CCF-A225-BB7D23CA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584" y="2855294"/>
            <a:ext cx="279619" cy="2796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6BC688-48EB-440F-8908-53783118F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584" y="530835"/>
            <a:ext cx="279619" cy="279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F7285-4577-40F6-86D8-AD66E61E5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039" y="4220376"/>
            <a:ext cx="279619" cy="279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C4FF34-0151-49D8-B929-EBE04C3B3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583" y="4887812"/>
            <a:ext cx="279619" cy="2796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E0D9F9-5756-41FB-BB23-90547FFAA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039" y="6324927"/>
            <a:ext cx="279619" cy="2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7FE5A5-4938-4C65-9B12-584668DB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163174"/>
              </p:ext>
            </p:extLst>
          </p:nvPr>
        </p:nvGraphicFramePr>
        <p:xfrm>
          <a:off x="1653735" y="254325"/>
          <a:ext cx="8884530" cy="634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7AFD7E9-BFCB-4B39-8E83-26B82CA80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594659" y="3967089"/>
            <a:ext cx="1534246" cy="1534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5DE292-08BE-4E5A-961D-EFACD93BB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2795" y="1356665"/>
            <a:ext cx="1534246" cy="1534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5AA26-AC4D-49F3-844F-E1E69574AA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004" y="42204"/>
            <a:ext cx="1080561" cy="1080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3B817-33B4-4321-B2F7-5D5E5B94D3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225" y="1467120"/>
            <a:ext cx="1313335" cy="1313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0608EE-D676-4758-83CE-8DCB44FFCB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98580">
            <a:off x="2621999" y="4844666"/>
            <a:ext cx="1313336" cy="1313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A8C926-C6B3-43CF-B86B-77D132658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4875" y="5795983"/>
            <a:ext cx="1062017" cy="1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31EE7C-CAA5-4544-B7CD-752A1EFD0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991086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4F0314C-2DAE-46DE-A780-D792C1A2E046}"/>
              </a:ext>
            </a:extLst>
          </p:cNvPr>
          <p:cNvGrpSpPr/>
          <p:nvPr/>
        </p:nvGrpSpPr>
        <p:grpSpPr>
          <a:xfrm>
            <a:off x="7244862" y="1575581"/>
            <a:ext cx="2194560" cy="2630660"/>
            <a:chOff x="7244862" y="1631853"/>
            <a:chExt cx="2194560" cy="263066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B0BBE0-BB2E-481F-9720-BE585EF652FE}"/>
                </a:ext>
              </a:extLst>
            </p:cNvPr>
            <p:cNvCxnSpPr>
              <a:cxnSpLocks/>
            </p:cNvCxnSpPr>
            <p:nvPr/>
          </p:nvCxnSpPr>
          <p:spPr>
            <a:xfrm>
              <a:off x="7244862" y="4262512"/>
              <a:ext cx="1617784" cy="1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8AC91E-1066-4FDF-BFE3-E0FCFFB02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782" y="1631853"/>
              <a:ext cx="548640" cy="2602522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4EA391-1D0C-437C-9CF8-E479B3821472}"/>
              </a:ext>
            </a:extLst>
          </p:cNvPr>
          <p:cNvCxnSpPr>
            <a:cxnSpLocks/>
          </p:cNvCxnSpPr>
          <p:nvPr/>
        </p:nvCxnSpPr>
        <p:spPr>
          <a:xfrm>
            <a:off x="9439422" y="1575581"/>
            <a:ext cx="393895" cy="0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4869E7C-828D-4E6B-9842-5CE40BA43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369" y="993335"/>
            <a:ext cx="1164491" cy="1164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27E17C-5283-413A-92BC-EBDF07C8E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9422" y="1332255"/>
            <a:ext cx="2625300" cy="26253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5564572-0618-4379-A32B-913E9649105A}"/>
              </a:ext>
            </a:extLst>
          </p:cNvPr>
          <p:cNvSpPr txBox="1"/>
          <p:nvPr/>
        </p:nvSpPr>
        <p:spPr>
          <a:xfrm>
            <a:off x="9439422" y="2306944"/>
            <a:ext cx="2625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 CENA" panose="02000000000000000000" pitchFamily="2" charset="0"/>
              </a:rPr>
              <a:t>NIT Raipur’s Technical Fest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B5D361-F1C5-41DB-ACED-307C58E6D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382769">
            <a:off x="7573970" y="1378343"/>
            <a:ext cx="1391122" cy="13911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AFCCC4D-51A8-4574-91BB-5DEA70E1B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571614">
            <a:off x="8011918" y="5093010"/>
            <a:ext cx="1444374" cy="14443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35E44C2-6E0D-4C96-B37A-6D528DB388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2632" y="-244481"/>
            <a:ext cx="1820061" cy="18200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6D5501-9B94-4DC9-83AB-99D75BA67D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00" y="2073904"/>
            <a:ext cx="1605878" cy="16058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061FAF1-25FF-45C5-909B-1AFD05B2B7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2577" y="4932243"/>
            <a:ext cx="1605878" cy="16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85FF8F5-D019-46C4-A89C-AB667528A41E}"/>
              </a:ext>
            </a:extLst>
          </p:cNvPr>
          <p:cNvGrpSpPr/>
          <p:nvPr/>
        </p:nvGrpSpPr>
        <p:grpSpPr>
          <a:xfrm>
            <a:off x="1330221" y="-720200"/>
            <a:ext cx="9531558" cy="7789868"/>
            <a:chOff x="1071875" y="-720200"/>
            <a:chExt cx="9531558" cy="77898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6856DD-81C4-40E8-BE11-38CF5CBC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42566" y="2562799"/>
              <a:ext cx="4506869" cy="4506869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214C04-4BDC-4254-9211-09787E757082}"/>
                </a:ext>
              </a:extLst>
            </p:cNvPr>
            <p:cNvGrpSpPr/>
            <p:nvPr/>
          </p:nvGrpSpPr>
          <p:grpSpPr>
            <a:xfrm>
              <a:off x="3992996" y="-720200"/>
              <a:ext cx="4206009" cy="2452958"/>
              <a:chOff x="3842566" y="-614837"/>
              <a:chExt cx="4206009" cy="245295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F306DF2-B7E0-4355-A43C-C0AB24EBD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2566" y="-614837"/>
                <a:ext cx="4206009" cy="245295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7A1699-0532-48BF-BE08-17E4E422FF0E}"/>
                  </a:ext>
                </a:extLst>
              </p:cNvPr>
              <p:cNvSpPr txBox="1"/>
              <p:nvPr/>
            </p:nvSpPr>
            <p:spPr>
              <a:xfrm>
                <a:off x="4135093" y="271284"/>
                <a:ext cx="36209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dirty="0">
                    <a:latin typeface="AR ESSENCE" panose="02000000000000000000" pitchFamily="2" charset="0"/>
                  </a:rPr>
                  <a:t>Trekkon (Weissenair)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42DAC-F279-4A6E-B30D-9AF2F9761F5C}"/>
                </a:ext>
              </a:extLst>
            </p:cNvPr>
            <p:cNvGrpSpPr/>
            <p:nvPr/>
          </p:nvGrpSpPr>
          <p:grpSpPr>
            <a:xfrm>
              <a:off x="3992996" y="1153023"/>
              <a:ext cx="4206009" cy="2289229"/>
              <a:chOff x="6959349" y="2378062"/>
              <a:chExt cx="4206009" cy="228922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C8DF445-5910-4923-815C-B091FD24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9349" y="2378062"/>
                <a:ext cx="4206009" cy="228922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BBD9DE-0742-45F0-9190-99207EF4365D}"/>
                  </a:ext>
                </a:extLst>
              </p:cNvPr>
              <p:cNvSpPr txBox="1"/>
              <p:nvPr/>
            </p:nvSpPr>
            <p:spPr>
              <a:xfrm>
                <a:off x="7059721" y="3296548"/>
                <a:ext cx="4005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dirty="0">
                    <a:latin typeface="AR ESSENCE" panose="02000000000000000000" pitchFamily="2" charset="0"/>
                  </a:rPr>
                  <a:t>Poseidon (Cognizance ‘15)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E066D4-39D2-4252-9FFC-7DEBDEF26D53}"/>
                </a:ext>
              </a:extLst>
            </p:cNvPr>
            <p:cNvGrpSpPr/>
            <p:nvPr/>
          </p:nvGrpSpPr>
          <p:grpSpPr>
            <a:xfrm>
              <a:off x="1071875" y="3662975"/>
              <a:ext cx="4206009" cy="2439193"/>
              <a:chOff x="6096000" y="1224727"/>
              <a:chExt cx="4206009" cy="2439193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E1D501-E5AA-40BF-9A82-5AFD6F110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96000" y="1224727"/>
                <a:ext cx="4206009" cy="243919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47CA39-540E-4C66-AFC3-F7CCBACC9360}"/>
                  </a:ext>
                </a:extLst>
              </p:cNvPr>
              <p:cNvSpPr txBox="1"/>
              <p:nvPr/>
            </p:nvSpPr>
            <p:spPr>
              <a:xfrm>
                <a:off x="6303598" y="2151935"/>
                <a:ext cx="37908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dirty="0">
                    <a:latin typeface="AR ESSENCE" panose="02000000000000000000" pitchFamily="2" charset="0"/>
                  </a:rPr>
                  <a:t>A-Maze-D (Technex ‘16)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89FA86-664D-4CBE-B02F-39B9D3B81CD3}"/>
                </a:ext>
              </a:extLst>
            </p:cNvPr>
            <p:cNvGrpSpPr/>
            <p:nvPr/>
          </p:nvGrpSpPr>
          <p:grpSpPr>
            <a:xfrm>
              <a:off x="6940897" y="4045998"/>
              <a:ext cx="3201957" cy="1387807"/>
              <a:chOff x="6096000" y="1224727"/>
              <a:chExt cx="4206009" cy="243919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71A55D7-383D-4FBC-83EA-A1C50B337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96000" y="1224727"/>
                <a:ext cx="4206009" cy="2439193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2074B8-46E0-4B2C-84BE-F84C93D81F68}"/>
                  </a:ext>
                </a:extLst>
              </p:cNvPr>
              <p:cNvSpPr txBox="1"/>
              <p:nvPr/>
            </p:nvSpPr>
            <p:spPr>
              <a:xfrm>
                <a:off x="6351555" y="1916431"/>
                <a:ext cx="3294860" cy="112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latin typeface="AR ESSENCE" panose="02000000000000000000" pitchFamily="2" charset="0"/>
                  </a:rPr>
                  <a:t>Spazor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725B15-465D-42AB-B0B9-F11F59DCCFB8}"/>
                </a:ext>
              </a:extLst>
            </p:cNvPr>
            <p:cNvGrpSpPr/>
            <p:nvPr/>
          </p:nvGrpSpPr>
          <p:grpSpPr>
            <a:xfrm>
              <a:off x="6940897" y="4649745"/>
              <a:ext cx="3201957" cy="1387806"/>
              <a:chOff x="6096000" y="1224727"/>
              <a:chExt cx="4206009" cy="2439193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D0DEB58-6304-4AFF-826E-E6B762675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96000" y="1224727"/>
                <a:ext cx="4206009" cy="243919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5A92B8-AF48-4D78-A46A-6D5B8F98822C}"/>
                  </a:ext>
                </a:extLst>
              </p:cNvPr>
              <p:cNvSpPr txBox="1"/>
              <p:nvPr/>
            </p:nvSpPr>
            <p:spPr>
              <a:xfrm>
                <a:off x="6334211" y="1947669"/>
                <a:ext cx="3294860" cy="112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latin typeface="AR ESSENCE" panose="02000000000000000000" pitchFamily="2" charset="0"/>
                  </a:rPr>
                  <a:t>Sensorous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613826-264F-4356-BFB5-1A1C32BDA082}"/>
                </a:ext>
              </a:extLst>
            </p:cNvPr>
            <p:cNvGrpSpPr/>
            <p:nvPr/>
          </p:nvGrpSpPr>
          <p:grpSpPr>
            <a:xfrm>
              <a:off x="1588567" y="206161"/>
              <a:ext cx="9014866" cy="2450123"/>
              <a:chOff x="1512789" y="206161"/>
              <a:chExt cx="9014866" cy="245012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2FD9D5-F297-42A0-8573-F8BB176407F6}"/>
                  </a:ext>
                </a:extLst>
              </p:cNvPr>
              <p:cNvGrpSpPr/>
              <p:nvPr/>
            </p:nvGrpSpPr>
            <p:grpSpPr>
              <a:xfrm>
                <a:off x="6321646" y="217091"/>
                <a:ext cx="4206009" cy="2439193"/>
                <a:chOff x="6096000" y="1224727"/>
                <a:chExt cx="4206009" cy="2439193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1F23950-3E5F-4623-A2D7-1CFF7AF60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6000" y="1224727"/>
                  <a:ext cx="4206009" cy="2439193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735C7F-3D6F-4B27-A033-88E900C470AF}"/>
                    </a:ext>
                  </a:extLst>
                </p:cNvPr>
                <p:cNvSpPr txBox="1"/>
                <p:nvPr/>
              </p:nvSpPr>
              <p:spPr>
                <a:xfrm>
                  <a:off x="6303598" y="2151935"/>
                  <a:ext cx="37908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3200" dirty="0">
                      <a:latin typeface="AR ESSENCE" panose="02000000000000000000" pitchFamily="2" charset="0"/>
                    </a:rPr>
                    <a:t>AHEC (Cognizance ‘15)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396A209-79DF-4E78-8ED7-045931E96857}"/>
                  </a:ext>
                </a:extLst>
              </p:cNvPr>
              <p:cNvGrpSpPr/>
              <p:nvPr/>
            </p:nvGrpSpPr>
            <p:grpSpPr>
              <a:xfrm>
                <a:off x="1512789" y="206161"/>
                <a:ext cx="4206009" cy="2439193"/>
                <a:chOff x="6096000" y="1224727"/>
                <a:chExt cx="4206009" cy="2439193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7685C966-CC87-4EAF-A189-DA6CDEA667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6000" y="1224727"/>
                  <a:ext cx="4206009" cy="2439193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45A590F-F7A0-4F31-BBBC-D2F389E94BF7}"/>
                    </a:ext>
                  </a:extLst>
                </p:cNvPr>
                <p:cNvSpPr txBox="1"/>
                <p:nvPr/>
              </p:nvSpPr>
              <p:spPr>
                <a:xfrm>
                  <a:off x="6303599" y="2025602"/>
                  <a:ext cx="37908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AR ESSENCE" panose="02000000000000000000" pitchFamily="2" charset="0"/>
                    </a:rPr>
                    <a:t>Texas Instruments India Innovation Challenge</a:t>
                  </a:r>
                  <a:endParaRPr lang="en-IN" sz="2400" dirty="0">
                    <a:latin typeface="AR ESSENCE" panose="02000000000000000000" pitchFamily="2" charset="0"/>
                  </a:endParaRPr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AC7B281-8135-4CC2-BB1E-CAED1F0D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82" y="611449"/>
              <a:ext cx="1523636" cy="15236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56498D-7889-4312-B4BB-4247610733C3}"/>
              </a:ext>
            </a:extLst>
          </p:cNvPr>
          <p:cNvSpPr txBox="1"/>
          <p:nvPr/>
        </p:nvSpPr>
        <p:spPr>
          <a:xfrm>
            <a:off x="4264732" y="5864116"/>
            <a:ext cx="420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urlz MT" panose="04040404050702020202" pitchFamily="82" charset="0"/>
              </a:rPr>
              <a:t>Our Achievements</a:t>
            </a:r>
          </a:p>
        </p:txBody>
      </p:sp>
    </p:spTree>
    <p:extLst>
      <p:ext uri="{BB962C8B-B14F-4D97-AF65-F5344CB8AC3E}">
        <p14:creationId xmlns:p14="http://schemas.microsoft.com/office/powerpoint/2010/main" val="412063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33E03-7232-4BE0-A384-285604A11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22" b="10597"/>
          <a:stretch/>
        </p:blipFill>
        <p:spPr>
          <a:xfrm>
            <a:off x="7324579" y="0"/>
            <a:ext cx="4867421" cy="29964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59CF46-0A47-43CD-AF7A-B092B15467EA}"/>
              </a:ext>
            </a:extLst>
          </p:cNvPr>
          <p:cNvSpPr/>
          <p:nvPr/>
        </p:nvSpPr>
        <p:spPr>
          <a:xfrm>
            <a:off x="103164" y="396989"/>
            <a:ext cx="5603631" cy="76944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 ESSENCE" panose="02000000000000000000" pitchFamily="2" charset="0"/>
              </a:rPr>
              <a:t>What is </a:t>
            </a:r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R ESSENCE" panose="02000000000000000000" pitchFamily="2" charset="0"/>
              </a:rPr>
              <a:t>ABU</a:t>
            </a:r>
            <a:r>
              <a:rPr lang="en-IN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 ESSENCE" panose="02000000000000000000" pitchFamily="2" charset="0"/>
              </a:rPr>
              <a:t> </a:t>
            </a:r>
            <a:r>
              <a:rPr lang="en-IN" sz="4400" dirty="0">
                <a:solidFill>
                  <a:srgbClr val="1D65A0"/>
                </a:solidFill>
                <a:latin typeface="AR ESSENCE" panose="02000000000000000000" pitchFamily="2" charset="0"/>
              </a:rPr>
              <a:t>Robocon?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4E6C82-73FA-47E2-ABAA-9FAB77144BDA}"/>
              </a:ext>
            </a:extLst>
          </p:cNvPr>
          <p:cNvSpPr/>
          <p:nvPr/>
        </p:nvSpPr>
        <p:spPr>
          <a:xfrm>
            <a:off x="103164" y="1429981"/>
            <a:ext cx="5603631" cy="1631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latin typeface="Corbel" panose="020B0503020204020204" pitchFamily="34" charset="0"/>
              </a:rPr>
              <a:t>ROBOCON is organized by the Asia-Pacific Broadcasting Unit (ABU).</a:t>
            </a:r>
          </a:p>
          <a:p>
            <a:pPr algn="just"/>
            <a:r>
              <a:rPr lang="en-IN" sz="2000" b="1" dirty="0">
                <a:latin typeface="Corbel" panose="020B0503020204020204" pitchFamily="34" charset="0"/>
              </a:rPr>
              <a:t>It was started in 2002 and is presently </a:t>
            </a:r>
            <a:r>
              <a:rPr lang="en-IN" sz="2000" b="1" dirty="0">
                <a:solidFill>
                  <a:srgbClr val="FF0000"/>
                </a:solidFill>
                <a:latin typeface="Corbel" panose="020B0503020204020204" pitchFamily="34" charset="0"/>
              </a:rPr>
              <a:t>the largest Robotics competition in the world</a:t>
            </a:r>
            <a:r>
              <a:rPr lang="en-IN" sz="2000" b="1" dirty="0">
                <a:latin typeface="Corbel" panose="020B0503020204020204" pitchFamily="34" charset="0"/>
              </a:rPr>
              <a:t> with over 1500+ teams participating worldwide.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F037E-7850-4722-91FD-E2C318C22511}"/>
              </a:ext>
            </a:extLst>
          </p:cNvPr>
          <p:cNvSpPr/>
          <p:nvPr/>
        </p:nvSpPr>
        <p:spPr>
          <a:xfrm>
            <a:off x="4384430" y="2726525"/>
            <a:ext cx="6096000" cy="1631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just"/>
            <a:r>
              <a:rPr lang="en-IN" sz="2000" b="1" dirty="0">
                <a:latin typeface="Corbel" panose="020B0503020204020204" pitchFamily="34" charset="0"/>
              </a:rPr>
              <a:t>Every year the organization comes up with a new </a:t>
            </a:r>
            <a:r>
              <a:rPr lang="en-IN" sz="2000" b="1" dirty="0">
                <a:solidFill>
                  <a:srgbClr val="FF0000"/>
                </a:solidFill>
                <a:latin typeface="Corbel" panose="020B0503020204020204" pitchFamily="34" charset="0"/>
              </a:rPr>
              <a:t>problem statement</a:t>
            </a:r>
            <a:r>
              <a:rPr lang="en-IN" sz="2000" b="1" dirty="0">
                <a:latin typeface="Corbel" panose="020B0503020204020204" pitchFamily="34" charset="0"/>
              </a:rPr>
              <a:t>. The variation and the standard of problem statement gives ample opportunities to learn and implement various technical skills and inculcates managerial capabilities.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7BAC0-1DB1-47A4-8EEE-426A65A2D7E2}"/>
              </a:ext>
            </a:extLst>
          </p:cNvPr>
          <p:cNvSpPr/>
          <p:nvPr/>
        </p:nvSpPr>
        <p:spPr>
          <a:xfrm>
            <a:off x="8525020" y="4084231"/>
            <a:ext cx="354506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latin typeface="Corbel" panose="020B0503020204020204" pitchFamily="34" charset="0"/>
              </a:rPr>
              <a:t>The team winning the national leg of the competition </a:t>
            </a:r>
            <a:r>
              <a:rPr lang="en-IN" sz="2000" b="1" dirty="0">
                <a:solidFill>
                  <a:srgbClr val="FF0000"/>
                </a:solidFill>
                <a:latin typeface="Corbel" panose="020B0503020204020204" pitchFamily="34" charset="0"/>
              </a:rPr>
              <a:t>represents the country</a:t>
            </a:r>
            <a:r>
              <a:rPr lang="en-IN" sz="2000" b="1" dirty="0">
                <a:latin typeface="Corbel" panose="020B0503020204020204" pitchFamily="34" charset="0"/>
              </a:rPr>
              <a:t> in the international stage.</a:t>
            </a:r>
          </a:p>
        </p:txBody>
      </p:sp>
    </p:spTree>
    <p:extLst>
      <p:ext uri="{BB962C8B-B14F-4D97-AF65-F5344CB8AC3E}">
        <p14:creationId xmlns:p14="http://schemas.microsoft.com/office/powerpoint/2010/main" val="251216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6203-5889-49BA-8C25-D302DA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16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 ESSENCE" panose="02000000000000000000" pitchFamily="2" charset="0"/>
              </a:rPr>
              <a:t>What’s t</a:t>
            </a:r>
            <a:r>
              <a:rPr lang="en-IN" b="1" dirty="0">
                <a:solidFill>
                  <a:srgbClr val="FF525D"/>
                </a:solidFill>
                <a:latin typeface="AR ESSENCE" panose="02000000000000000000" pitchFamily="2" charset="0"/>
              </a:rPr>
              <a:t>he</a:t>
            </a: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 ESSENCE" panose="02000000000000000000" pitchFamily="2" charset="0"/>
              </a:rPr>
              <a:t> </a:t>
            </a:r>
            <a:r>
              <a:rPr lang="en-IN" b="1" dirty="0">
                <a:solidFill>
                  <a:srgbClr val="FF525D"/>
                </a:solidFill>
                <a:latin typeface="AR ESSENCE" panose="02000000000000000000" pitchFamily="2" charset="0"/>
              </a:rPr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C71CC-1B36-4558-828C-D32D8D24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7" y="576064"/>
            <a:ext cx="1663339" cy="166333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2FD214-4D27-4B82-9F2F-DF325B2DD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935026"/>
              </p:ext>
            </p:extLst>
          </p:nvPr>
        </p:nvGraphicFramePr>
        <p:xfrm>
          <a:off x="1364568" y="1901627"/>
          <a:ext cx="6133513" cy="410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0E096EE-3E1A-4B95-AB7B-FC1489355A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846"/>
          <a:stretch/>
        </p:blipFill>
        <p:spPr>
          <a:xfrm>
            <a:off x="9383152" y="0"/>
            <a:ext cx="2808848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F7AA4-A778-41BC-BA7B-400147F3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543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 CENA</vt:lpstr>
      <vt:lpstr>AR CHRISTY</vt:lpstr>
      <vt:lpstr>AR ESSENCE</vt:lpstr>
      <vt:lpstr>Arial</vt:lpstr>
      <vt:lpstr>Berlin Sans FB</vt:lpstr>
      <vt:lpstr>Calibri</vt:lpstr>
      <vt:lpstr>Calibri Light</vt:lpstr>
      <vt:lpstr>Corbel</vt:lpstr>
      <vt:lpstr>Curlz MT</vt:lpstr>
      <vt:lpstr>Goudy Old Style</vt:lpstr>
      <vt:lpstr>Times New Roman</vt:lpstr>
      <vt:lpstr>Office Theme</vt:lpstr>
      <vt:lpstr>ROBOTIX CLUB NIT RAIPUR</vt:lpstr>
      <vt:lpstr>Sponsorship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Problem Statement</vt:lpstr>
      <vt:lpstr>PowerPoint Presentation</vt:lpstr>
      <vt:lpstr>Budget</vt:lpstr>
      <vt:lpstr>PowerPoint Presentation</vt:lpstr>
      <vt:lpstr>Why Sponsor us?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prabal</dc:creator>
  <cp:lastModifiedBy>dev prabal</cp:lastModifiedBy>
  <cp:revision>89</cp:revision>
  <dcterms:created xsi:type="dcterms:W3CDTF">2017-12-16T05:41:04Z</dcterms:created>
  <dcterms:modified xsi:type="dcterms:W3CDTF">2017-12-17T11:08:12Z</dcterms:modified>
</cp:coreProperties>
</file>