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NTR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NTR-regular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685af6aa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685af6aa7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685af6aa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0685af6aa7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685af6aa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0685af6aa7_1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685af6aa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0685af6aa7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685af6aa7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0685af6aa7_1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685af6aa7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0685af6aa7_1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685af6aa7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0685af6aa7_1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685af6aa7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0685af6aa7_1_2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685af6aa7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0685af6aa7_1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94300" y="308000"/>
            <a:ext cx="2224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6C892"/>
                </a:solidFill>
                <a:latin typeface="Calibri"/>
                <a:ea typeface="Calibri"/>
                <a:cs typeface="Calibri"/>
                <a:sym typeface="Calibri"/>
              </a:rPr>
              <a:t>Goa Police Hackathon</a:t>
            </a:r>
            <a:endParaRPr sz="1600">
              <a:solidFill>
                <a:srgbClr val="06C8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-1313060" y="-988909"/>
            <a:ext cx="2626121" cy="2622087"/>
          </a:xfrm>
          <a:custGeom>
            <a:rect b="b" l="l" r="r" t="t"/>
            <a:pathLst>
              <a:path extrusionOk="0"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6990024" y="3158338"/>
            <a:ext cx="3976431" cy="3970323"/>
          </a:xfrm>
          <a:custGeom>
            <a:rect b="b" l="l" r="r" t="t"/>
            <a:pathLst>
              <a:path extrusionOk="0"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25"/>
          <p:cNvSpPr txBox="1"/>
          <p:nvPr/>
        </p:nvSpPr>
        <p:spPr>
          <a:xfrm>
            <a:off x="2198750" y="2431100"/>
            <a:ext cx="4469400" cy="197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</a:rPr>
              <a:t>Goa Police Hackathon</a:t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6223300" y="344360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4" name="Google Shape;134;p25"/>
          <p:cNvCxnSpPr/>
          <p:nvPr/>
        </p:nvCxnSpPr>
        <p:spPr>
          <a:xfrm flipH="1" rot="10800000">
            <a:off x="2222900" y="4403600"/>
            <a:ext cx="4421100" cy="14100"/>
          </a:xfrm>
          <a:prstGeom prst="straightConnector1">
            <a:avLst/>
          </a:prstGeom>
          <a:noFill/>
          <a:ln cap="flat" cmpd="sng" w="114300">
            <a:solidFill>
              <a:srgbClr val="FD696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00" y="61650"/>
            <a:ext cx="1109000" cy="12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133525" y="1261400"/>
            <a:ext cx="5391300" cy="11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Website Fraud Detection using AI/ML and NLP</a:t>
            </a:r>
            <a:endParaRPr b="1" sz="32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-1313060" y="-988909"/>
            <a:ext cx="2626121" cy="2622087"/>
          </a:xfrm>
          <a:custGeom>
            <a:rect b="b" l="l" r="r" t="t"/>
            <a:pathLst>
              <a:path extrusionOk="0"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26"/>
          <p:cNvSpPr/>
          <p:nvPr/>
        </p:nvSpPr>
        <p:spPr>
          <a:xfrm>
            <a:off x="6990024" y="3158338"/>
            <a:ext cx="3976431" cy="3970323"/>
          </a:xfrm>
          <a:custGeom>
            <a:rect b="b" l="l" r="r" t="t"/>
            <a:pathLst>
              <a:path extrusionOk="0"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26"/>
          <p:cNvSpPr/>
          <p:nvPr/>
        </p:nvSpPr>
        <p:spPr>
          <a:xfrm>
            <a:off x="6292709" y="404128"/>
            <a:ext cx="229174" cy="23069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4" name="Google Shape;144;p26"/>
          <p:cNvGrpSpPr/>
          <p:nvPr/>
        </p:nvGrpSpPr>
        <p:grpSpPr>
          <a:xfrm>
            <a:off x="4561198" y="806974"/>
            <a:ext cx="21600" cy="1100711"/>
            <a:chOff x="0" y="-38100"/>
            <a:chExt cx="12543" cy="465279"/>
          </a:xfrm>
        </p:grpSpPr>
        <p:sp>
          <p:nvSpPr>
            <p:cNvPr id="145" name="Google Shape;145;p26"/>
            <p:cNvSpPr/>
            <p:nvPr/>
          </p:nvSpPr>
          <p:spPr>
            <a:xfrm>
              <a:off x="0" y="0"/>
              <a:ext cx="12543" cy="427179"/>
            </a:xfrm>
            <a:custGeom>
              <a:rect b="b" l="l" r="r" t="t"/>
              <a:pathLst>
                <a:path extrusionOk="0" h="427179" w="12543">
                  <a:moveTo>
                    <a:pt x="0" y="0"/>
                  </a:moveTo>
                  <a:lnTo>
                    <a:pt x="12543" y="0"/>
                  </a:lnTo>
                  <a:lnTo>
                    <a:pt x="12543" y="427179"/>
                  </a:lnTo>
                  <a:lnTo>
                    <a:pt x="0" y="427179"/>
                  </a:lnTo>
                  <a:close/>
                </a:path>
              </a:pathLst>
            </a:custGeom>
            <a:solidFill>
              <a:srgbClr val="FD696E"/>
            </a:solidFill>
            <a:ln>
              <a:noFill/>
            </a:ln>
          </p:spPr>
        </p:sp>
        <p:sp>
          <p:nvSpPr>
            <p:cNvPr id="146" name="Google Shape;146;p26"/>
            <p:cNvSpPr txBox="1"/>
            <p:nvPr/>
          </p:nvSpPr>
          <p:spPr>
            <a:xfrm>
              <a:off x="0" y="-38100"/>
              <a:ext cx="12543" cy="465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93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6"/>
          <p:cNvGrpSpPr/>
          <p:nvPr/>
        </p:nvGrpSpPr>
        <p:grpSpPr>
          <a:xfrm flipH="1">
            <a:off x="4682175" y="2260599"/>
            <a:ext cx="21600" cy="1631139"/>
            <a:chOff x="0" y="-38100"/>
            <a:chExt cx="12972" cy="319068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12972" cy="280968"/>
            </a:xfrm>
            <a:custGeom>
              <a:rect b="b" l="l" r="r" t="t"/>
              <a:pathLst>
                <a:path extrusionOk="0" h="280968" w="12972">
                  <a:moveTo>
                    <a:pt x="0" y="0"/>
                  </a:moveTo>
                  <a:lnTo>
                    <a:pt x="12972" y="0"/>
                  </a:lnTo>
                  <a:lnTo>
                    <a:pt x="12972" y="280968"/>
                  </a:lnTo>
                  <a:lnTo>
                    <a:pt x="0" y="280968"/>
                  </a:lnTo>
                  <a:close/>
                </a:path>
              </a:pathLst>
            </a:custGeom>
            <a:solidFill>
              <a:srgbClr val="FD696E"/>
            </a:solidFill>
            <a:ln>
              <a:noFill/>
            </a:ln>
          </p:spPr>
        </p:sp>
        <p:sp>
          <p:nvSpPr>
            <p:cNvPr id="149" name="Google Shape;149;p26"/>
            <p:cNvSpPr txBox="1"/>
            <p:nvPr/>
          </p:nvSpPr>
          <p:spPr>
            <a:xfrm>
              <a:off x="0" y="-38100"/>
              <a:ext cx="12972" cy="319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93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6"/>
          <p:cNvSpPr/>
          <p:nvPr/>
        </p:nvSpPr>
        <p:spPr>
          <a:xfrm>
            <a:off x="1925963" y="3071352"/>
            <a:ext cx="2022176" cy="1808914"/>
          </a:xfrm>
          <a:custGeom>
            <a:rect b="b" l="l" r="r" t="t"/>
            <a:pathLst>
              <a:path extrusionOk="0" h="6237634" w="7777599">
                <a:moveTo>
                  <a:pt x="0" y="0"/>
                </a:moveTo>
                <a:lnTo>
                  <a:pt x="7777599" y="0"/>
                </a:lnTo>
                <a:lnTo>
                  <a:pt x="7777599" y="6237635"/>
                </a:lnTo>
                <a:lnTo>
                  <a:pt x="0" y="6237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6"/>
          <p:cNvSpPr txBox="1"/>
          <p:nvPr/>
        </p:nvSpPr>
        <p:spPr>
          <a:xfrm>
            <a:off x="192475" y="404125"/>
            <a:ext cx="3976500" cy="6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D696E"/>
                </a:solidFill>
                <a:latin typeface="NTR"/>
                <a:ea typeface="NTR"/>
                <a:cs typeface="NTR"/>
                <a:sym typeface="NTR"/>
              </a:rPr>
              <a:t>Problem Statement</a:t>
            </a:r>
            <a:endParaRPr b="1" sz="1700">
              <a:solidFill>
                <a:srgbClr val="FD696E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840513" y="2364050"/>
            <a:ext cx="3655500" cy="170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Overall, the problem aims to create a comprehensive tool that enhances online safety by providing detailed insights into website legitimacy and identifying potentially dangerous content through both technical checks and keyword analysis.</a:t>
            </a:r>
            <a:endParaRPr sz="1000"/>
          </a:p>
        </p:txBody>
      </p:sp>
      <p:sp>
        <p:nvSpPr>
          <p:cNvPr id="153" name="Google Shape;153;p26"/>
          <p:cNvSpPr txBox="1"/>
          <p:nvPr/>
        </p:nvSpPr>
        <p:spPr>
          <a:xfrm>
            <a:off x="4758907" y="937598"/>
            <a:ext cx="38187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problem focuses on creating an AI/ML-driven system to combat the growing issue of online frauds which use fake websites </a:t>
            </a:r>
            <a:endParaRPr sz="1000"/>
          </a:p>
        </p:txBody>
      </p:sp>
      <p:sp>
        <p:nvSpPr>
          <p:cNvPr id="154" name="Google Shape;154;p26"/>
          <p:cNvSpPr txBox="1"/>
          <p:nvPr/>
        </p:nvSpPr>
        <p:spPr>
          <a:xfrm>
            <a:off x="134625" y="1663650"/>
            <a:ext cx="3976500" cy="181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AI/ML SYSTEM FOR DETECTING AND CATEGORIZING</a:t>
            </a:r>
            <a:endParaRPr b="1"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FRAUDULENT ONLINE PLATFORMS – WEBSITES AND MOBILE</a:t>
            </a:r>
            <a:endParaRPr b="1"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APPLICATIONS</a:t>
            </a:r>
            <a:endParaRPr b="1"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" name="Google Shape;155;p26"/>
          <p:cNvCxnSpPr/>
          <p:nvPr/>
        </p:nvCxnSpPr>
        <p:spPr>
          <a:xfrm>
            <a:off x="4243125" y="1363625"/>
            <a:ext cx="21600" cy="3425100"/>
          </a:xfrm>
          <a:prstGeom prst="straightConnector1">
            <a:avLst/>
          </a:prstGeom>
          <a:noFill/>
          <a:ln cap="flat" cmpd="sng" w="76200">
            <a:solidFill>
              <a:srgbClr val="FD696E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-2372651" y="-1398561"/>
            <a:ext cx="3976431" cy="3970323"/>
          </a:xfrm>
          <a:custGeom>
            <a:rect b="b" l="l" r="r" t="t"/>
            <a:pathLst>
              <a:path extrusionOk="0"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27"/>
          <p:cNvSpPr/>
          <p:nvPr/>
        </p:nvSpPr>
        <p:spPr>
          <a:xfrm>
            <a:off x="6223275" y="344710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7"/>
          <p:cNvSpPr txBox="1"/>
          <p:nvPr/>
        </p:nvSpPr>
        <p:spPr>
          <a:xfrm>
            <a:off x="774250" y="169950"/>
            <a:ext cx="5393700" cy="19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FD696E"/>
                </a:solidFill>
                <a:latin typeface="NTR"/>
                <a:ea typeface="NTR"/>
                <a:cs typeface="NTR"/>
                <a:sym typeface="NTR"/>
              </a:rPr>
              <a:t>Proposed Model</a:t>
            </a:r>
            <a:endParaRPr b="1" sz="4200">
              <a:solidFill>
                <a:srgbClr val="FD696E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rtl="0" algn="ctr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rgbClr val="06C892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marR="0" rtl="0" algn="ctr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6C892"/>
              </a:solidFill>
              <a:latin typeface="NTR"/>
              <a:ea typeface="NTR"/>
              <a:cs typeface="NTR"/>
              <a:sym typeface="NTR"/>
            </a:endParaRPr>
          </a:p>
        </p:txBody>
      </p:sp>
      <p:grpSp>
        <p:nvGrpSpPr>
          <p:cNvPr id="163" name="Google Shape;163;p27"/>
          <p:cNvGrpSpPr/>
          <p:nvPr/>
        </p:nvGrpSpPr>
        <p:grpSpPr>
          <a:xfrm>
            <a:off x="3906000" y="1905925"/>
            <a:ext cx="2797902" cy="1331654"/>
            <a:chOff x="4009800" y="2254999"/>
            <a:chExt cx="2797902" cy="1331654"/>
          </a:xfrm>
        </p:grpSpPr>
        <p:sp>
          <p:nvSpPr>
            <p:cNvPr id="164" name="Google Shape;164;p2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27"/>
            <p:cNvGrpSpPr/>
            <p:nvPr/>
          </p:nvGrpSpPr>
          <p:grpSpPr>
            <a:xfrm>
              <a:off x="4009800" y="2254999"/>
              <a:ext cx="2631600" cy="1331654"/>
              <a:chOff x="4009800" y="2254999"/>
              <a:chExt cx="2631600" cy="1331654"/>
            </a:xfrm>
          </p:grpSpPr>
          <p:grpSp>
            <p:nvGrpSpPr>
              <p:cNvPr id="166" name="Google Shape;166;p2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7" name="Google Shape;167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8" name="Google Shape;168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9" name="Google Shape;169;p27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60%</a:t>
                </a:r>
                <a:endParaRPr b="1" sz="12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0" name="Google Shape;170;p27"/>
              <p:cNvSpPr txBox="1"/>
              <p:nvPr/>
            </p:nvSpPr>
            <p:spPr>
              <a:xfrm>
                <a:off x="4009800" y="2254999"/>
                <a:ext cx="2631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Recognition for Visual Authenticity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1" name="Google Shape;171;p27"/>
          <p:cNvGrpSpPr/>
          <p:nvPr/>
        </p:nvGrpSpPr>
        <p:grpSpPr>
          <a:xfrm>
            <a:off x="6263222" y="1397297"/>
            <a:ext cx="2566040" cy="1735654"/>
            <a:chOff x="6435810" y="2702596"/>
            <a:chExt cx="2566040" cy="1735654"/>
          </a:xfrm>
        </p:grpSpPr>
        <p:sp>
          <p:nvSpPr>
            <p:cNvPr id="172" name="Google Shape;172;p27"/>
            <p:cNvSpPr/>
            <p:nvPr/>
          </p:nvSpPr>
          <p:spPr>
            <a:xfrm>
              <a:off x="6807650" y="3079474"/>
              <a:ext cx="2194200" cy="133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27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74" name="Google Shape;174;p2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5" name="Google Shape;175;p2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6" name="Google Shape;176;p2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" name="Google Shape;177;p27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300">
                    <a:solidFill>
                      <a:srgbClr val="CC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80 %</a:t>
                </a:r>
                <a:endParaRPr b="1" sz="13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8" name="Google Shape;178;p27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Fraud Database Integration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9" name="Google Shape;179;p27"/>
          <p:cNvGrpSpPr/>
          <p:nvPr/>
        </p:nvGrpSpPr>
        <p:grpSpPr>
          <a:xfrm>
            <a:off x="133213" y="3753077"/>
            <a:ext cx="2570863" cy="1247150"/>
            <a:chOff x="320138" y="2339513"/>
            <a:chExt cx="2570863" cy="1247150"/>
          </a:xfrm>
        </p:grpSpPr>
        <p:sp>
          <p:nvSpPr>
            <p:cNvPr id="180" name="Google Shape;180;p2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27"/>
            <p:cNvGrpSpPr/>
            <p:nvPr/>
          </p:nvGrpSpPr>
          <p:grpSpPr>
            <a:xfrm>
              <a:off x="320138" y="2339513"/>
              <a:ext cx="2195700" cy="1247150"/>
              <a:chOff x="320138" y="2339513"/>
              <a:chExt cx="2195700" cy="1247150"/>
            </a:xfrm>
          </p:grpSpPr>
          <p:sp>
            <p:nvSpPr>
              <p:cNvPr id="182" name="Google Shape;182;p2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solidFill>
                      <a:srgbClr val="0B713F"/>
                    </a:solidFill>
                    <a:latin typeface="Roboto"/>
                    <a:ea typeface="Roboto"/>
                    <a:cs typeface="Roboto"/>
                    <a:sym typeface="Roboto"/>
                  </a:rPr>
                  <a:t>0 %</a:t>
                </a:r>
                <a:endParaRPr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83" name="Google Shape;183;p2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84" name="Google Shape;184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5" name="Google Shape;185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6" name="Google Shape;186;p27"/>
              <p:cNvSpPr txBox="1"/>
              <p:nvPr/>
            </p:nvSpPr>
            <p:spPr>
              <a:xfrm>
                <a:off x="320138" y="2339513"/>
                <a:ext cx="2195700" cy="7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Domain + SSL verification</a:t>
                </a:r>
                <a:endParaRPr b="1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" name="Google Shape;187;p27"/>
          <p:cNvGrpSpPr/>
          <p:nvPr/>
        </p:nvGrpSpPr>
        <p:grpSpPr>
          <a:xfrm>
            <a:off x="2002920" y="2961172"/>
            <a:ext cx="2501355" cy="1735654"/>
            <a:chOff x="2525595" y="2702596"/>
            <a:chExt cx="2501355" cy="1735654"/>
          </a:xfrm>
        </p:grpSpPr>
        <p:sp>
          <p:nvSpPr>
            <p:cNvPr id="188" name="Google Shape;188;p2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27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90" name="Google Shape;190;p27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solidFill>
                      <a:srgbClr val="FF9900"/>
                    </a:solidFill>
                    <a:latin typeface="Roboto"/>
                    <a:ea typeface="Roboto"/>
                    <a:cs typeface="Roboto"/>
                    <a:sym typeface="Roboto"/>
                  </a:rPr>
                  <a:t>40 %</a:t>
                </a:r>
                <a:endParaRPr b="1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91" name="Google Shape;191;p2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92" name="Google Shape;192;p2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93" name="Google Shape;193;p2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" name="Google Shape;194;p2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Processing (NLP) for Content Evaluation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95" name="Google Shape;195;p27"/>
          <p:cNvCxnSpPr/>
          <p:nvPr/>
        </p:nvCxnSpPr>
        <p:spPr>
          <a:xfrm flipH="1" rot="10800000">
            <a:off x="1432150" y="974075"/>
            <a:ext cx="4077900" cy="3270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>
            <a:stCxn id="172" idx="3"/>
          </p:cNvCxnSpPr>
          <p:nvPr/>
        </p:nvCxnSpPr>
        <p:spPr>
          <a:xfrm>
            <a:off x="8829262" y="1840925"/>
            <a:ext cx="11100" cy="144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7" name="Google Shape;197;p27"/>
          <p:cNvSpPr txBox="1"/>
          <p:nvPr/>
        </p:nvSpPr>
        <p:spPr>
          <a:xfrm>
            <a:off x="8144350" y="3059050"/>
            <a:ext cx="6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7529950" y="3364475"/>
            <a:ext cx="19248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Adaptive Fraud Database Updation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33075" y="1225500"/>
            <a:ext cx="38712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Multi-layer model</a:t>
            </a:r>
            <a:endParaRPr b="1" sz="18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-965085" y="-1097659"/>
            <a:ext cx="2626121" cy="2622087"/>
          </a:xfrm>
          <a:custGeom>
            <a:rect b="b" l="l" r="r" t="t"/>
            <a:pathLst>
              <a:path extrusionOk="0"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28"/>
          <p:cNvSpPr/>
          <p:nvPr/>
        </p:nvSpPr>
        <p:spPr>
          <a:xfrm>
            <a:off x="6990024" y="3158338"/>
            <a:ext cx="3976431" cy="3970323"/>
          </a:xfrm>
          <a:custGeom>
            <a:rect b="b" l="l" r="r" t="t"/>
            <a:pathLst>
              <a:path extrusionOk="0"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28"/>
          <p:cNvSpPr/>
          <p:nvPr/>
        </p:nvSpPr>
        <p:spPr>
          <a:xfrm>
            <a:off x="6212425" y="408660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28"/>
          <p:cNvSpPr/>
          <p:nvPr/>
        </p:nvSpPr>
        <p:spPr>
          <a:xfrm rot="877252">
            <a:off x="1860550" y="3275761"/>
            <a:ext cx="1605252" cy="1802538"/>
          </a:xfrm>
          <a:custGeom>
            <a:rect b="b" l="l" r="r" t="t"/>
            <a:pathLst>
              <a:path extrusionOk="0" h="7843610" w="6753348">
                <a:moveTo>
                  <a:pt x="0" y="0"/>
                </a:moveTo>
                <a:lnTo>
                  <a:pt x="6753349" y="0"/>
                </a:lnTo>
                <a:lnTo>
                  <a:pt x="6753349" y="7843610"/>
                </a:lnTo>
                <a:lnTo>
                  <a:pt x="0" y="784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28"/>
          <p:cNvSpPr txBox="1"/>
          <p:nvPr/>
        </p:nvSpPr>
        <p:spPr>
          <a:xfrm>
            <a:off x="924600" y="506521"/>
            <a:ext cx="36474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D696E"/>
                </a:solidFill>
                <a:latin typeface="NTR"/>
                <a:ea typeface="NTR"/>
                <a:cs typeface="NTR"/>
                <a:sym typeface="NTR"/>
              </a:rPr>
              <a:t>Key Components</a:t>
            </a:r>
            <a:endParaRPr b="1" sz="800">
              <a:solidFill>
                <a:srgbClr val="FD696E"/>
              </a:solidFill>
            </a:endParaRPr>
          </a:p>
        </p:txBody>
      </p:sp>
      <p:grpSp>
        <p:nvGrpSpPr>
          <p:cNvPr id="209" name="Google Shape;209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10" name="Google Shape;210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u="sng">
                  <a:solidFill>
                    <a:srgbClr val="06C892"/>
                  </a:solidFill>
                  <a:latin typeface="Roboto"/>
                  <a:ea typeface="Roboto"/>
                  <a:cs typeface="Roboto"/>
                  <a:sym typeface="Roboto"/>
                </a:rPr>
                <a:t>Registrar Authenticity</a:t>
              </a:r>
              <a:endParaRPr b="1" u="sng">
                <a:solidFill>
                  <a:srgbClr val="06C89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Extracts the domain registrar’s name and verifies its legitimacy.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Identifies domains registered through well-known, trusted registrars to reduce the risk of fraud.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" name="Google Shape;211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2" name="Google Shape;212;p28"/>
          <p:cNvGrpSpPr/>
          <p:nvPr/>
        </p:nvGrpSpPr>
        <p:grpSpPr>
          <a:xfrm>
            <a:off x="5209838" y="1604050"/>
            <a:ext cx="3934162" cy="1289700"/>
            <a:chOff x="5209838" y="1604050"/>
            <a:chExt cx="3934162" cy="1289700"/>
          </a:xfrm>
        </p:grpSpPr>
        <p:sp>
          <p:nvSpPr>
            <p:cNvPr id="213" name="Google Shape;213;p28"/>
            <p:cNvSpPr txBox="1"/>
            <p:nvPr/>
          </p:nvSpPr>
          <p:spPr>
            <a:xfrm>
              <a:off x="6363600" y="1604050"/>
              <a:ext cx="2780400" cy="1289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rgbClr val="06C892"/>
                  </a:solidFill>
                  <a:latin typeface="Roboto"/>
                  <a:ea typeface="Roboto"/>
                  <a:cs typeface="Roboto"/>
                  <a:sym typeface="Roboto"/>
                </a:rPr>
                <a:t>SSL Certificate Date Validation</a:t>
              </a:r>
              <a:r>
                <a:rPr b="1" lang="en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SSL certificates are verified for authenticity and validity.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Checks certificate dates for: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</a:rPr>
                <a:t>Start date and Expiration date.</a:t>
              </a:r>
              <a:endParaRPr sz="1000">
                <a:solidFill>
                  <a:srgbClr val="FFFFFF"/>
                </a:solidFill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Char char="●"/>
              </a:pPr>
              <a:r>
                <a:rPr lang="en" sz="1100">
                  <a:solidFill>
                    <a:srgbClr val="FFFFFF"/>
                  </a:solidFill>
                </a:rPr>
                <a:t>Expired or improperly issued certificates flagged as suspicious.</a:t>
              </a:r>
              <a:endParaRPr sz="11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" name="Google Shape;214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5" name="Google Shape;215;p28"/>
          <p:cNvGrpSpPr/>
          <p:nvPr/>
        </p:nvGrpSpPr>
        <p:grpSpPr>
          <a:xfrm>
            <a:off x="5209838" y="3591175"/>
            <a:ext cx="3545400" cy="1289700"/>
            <a:chOff x="5209838" y="3591175"/>
            <a:chExt cx="3545400" cy="1289700"/>
          </a:xfrm>
        </p:grpSpPr>
        <p:sp>
          <p:nvSpPr>
            <p:cNvPr id="216" name="Google Shape;216;p28"/>
            <p:cNvSpPr txBox="1"/>
            <p:nvPr/>
          </p:nvSpPr>
          <p:spPr>
            <a:xfrm>
              <a:off x="6631238" y="35911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rgbClr val="06C892"/>
                  </a:solidFill>
                  <a:latin typeface="Roboto"/>
                  <a:ea typeface="Roboto"/>
                  <a:cs typeface="Roboto"/>
                  <a:sym typeface="Roboto"/>
                </a:rPr>
                <a:t>Domain Registration Date Verification</a:t>
              </a:r>
              <a:endParaRPr b="1" u="sng">
                <a:solidFill>
                  <a:srgbClr val="06C89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Provides details about the domain’s registration date and expiration date.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Helps detect recently created domains, which are often red flags for phishing or fraudulent activity.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" name="Google Shape;217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8" name="Google Shape;218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219" name="Google Shape;219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23" name="Google Shape;223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26" name="Google Shape;226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29" name="Google Shape;229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99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5281875" y="2968331"/>
              <a:ext cx="445500" cy="156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4" name="Google Shape;234;p28"/>
          <p:cNvSpPr/>
          <p:nvPr/>
        </p:nvSpPr>
        <p:spPr>
          <a:xfrm>
            <a:off x="3829850" y="1922550"/>
            <a:ext cx="1511700" cy="1474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LAYER 1</a:t>
            </a:r>
            <a:endParaRPr b="1" sz="17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-1313060" y="-988909"/>
            <a:ext cx="2626121" cy="2622087"/>
          </a:xfrm>
          <a:custGeom>
            <a:rect b="b" l="l" r="r" t="t"/>
            <a:pathLst>
              <a:path extrusionOk="0"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29"/>
          <p:cNvSpPr/>
          <p:nvPr/>
        </p:nvSpPr>
        <p:spPr>
          <a:xfrm>
            <a:off x="6990024" y="3158338"/>
            <a:ext cx="3976431" cy="3970323"/>
          </a:xfrm>
          <a:custGeom>
            <a:rect b="b" l="l" r="r" t="t"/>
            <a:pathLst>
              <a:path extrusionOk="0"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29"/>
          <p:cNvSpPr/>
          <p:nvPr/>
        </p:nvSpPr>
        <p:spPr>
          <a:xfrm>
            <a:off x="6158050" y="376035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29"/>
          <p:cNvSpPr/>
          <p:nvPr/>
        </p:nvSpPr>
        <p:spPr>
          <a:xfrm>
            <a:off x="6158052" y="1443675"/>
            <a:ext cx="2682486" cy="3126441"/>
          </a:xfrm>
          <a:custGeom>
            <a:rect b="b" l="l" r="r" t="t"/>
            <a:pathLst>
              <a:path extrusionOk="0" h="6252881" w="5364972">
                <a:moveTo>
                  <a:pt x="0" y="0"/>
                </a:moveTo>
                <a:lnTo>
                  <a:pt x="5364972" y="0"/>
                </a:lnTo>
                <a:lnTo>
                  <a:pt x="5364972" y="6252881"/>
                </a:lnTo>
                <a:lnTo>
                  <a:pt x="0" y="6252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29"/>
          <p:cNvSpPr txBox="1"/>
          <p:nvPr/>
        </p:nvSpPr>
        <p:spPr>
          <a:xfrm>
            <a:off x="676375" y="260975"/>
            <a:ext cx="33708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D696E"/>
                </a:solidFill>
                <a:latin typeface="Calibri"/>
                <a:ea typeface="Calibri"/>
                <a:cs typeface="Calibri"/>
                <a:sym typeface="Calibri"/>
              </a:rPr>
              <a:t>Key Components</a:t>
            </a:r>
            <a:endParaRPr b="1" sz="3200">
              <a:solidFill>
                <a:srgbClr val="FD69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904725" y="1033050"/>
            <a:ext cx="6263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Layer 2</a:t>
            </a:r>
            <a:endParaRPr b="1" sz="19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9"/>
          <p:cNvCxnSpPr/>
          <p:nvPr/>
        </p:nvCxnSpPr>
        <p:spPr>
          <a:xfrm>
            <a:off x="839500" y="1051488"/>
            <a:ext cx="0" cy="44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9"/>
          <p:cNvSpPr txBox="1"/>
          <p:nvPr/>
        </p:nvSpPr>
        <p:spPr>
          <a:xfrm>
            <a:off x="328400" y="1724625"/>
            <a:ext cx="5829600" cy="17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 and AI/ML - Based Text and Image fraud Detection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1035225" y="2816425"/>
            <a:ext cx="532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741625" y="2229200"/>
            <a:ext cx="5208900" cy="23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Text extraction</a:t>
            </a:r>
            <a:r>
              <a:rPr b="1"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Scrapes and analyzes text from the website content to detect suspicious keywords.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</a:rPr>
              <a:t>Image Extraction</a:t>
            </a:r>
            <a:r>
              <a:rPr b="1" lang="en" sz="1500">
                <a:solidFill>
                  <a:schemeClr val="lt1"/>
                </a:solidFill>
              </a:rPr>
              <a:t>: </a:t>
            </a:r>
            <a:r>
              <a:rPr lang="en" sz="1500">
                <a:solidFill>
                  <a:schemeClr val="lt1"/>
                </a:solidFill>
              </a:rPr>
              <a:t>Identifies and processes images from the webpage and from the ads of the webpages.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</a:rPr>
              <a:t>AI/ML models analyze</a:t>
            </a:r>
            <a:r>
              <a:rPr b="1" lang="en" sz="1500">
                <a:solidFill>
                  <a:schemeClr val="lt1"/>
                </a:solidFill>
              </a:rPr>
              <a:t>:</a:t>
            </a:r>
            <a:endParaRPr b="1" sz="15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>
                <a:solidFill>
                  <a:schemeClr val="lt1"/>
                </a:solidFill>
              </a:rPr>
              <a:t>Text: Detects fraudulent terms like "scam", "phishing", "fake", etc.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300">
                <a:solidFill>
                  <a:schemeClr val="lt1"/>
                </a:solidFill>
              </a:rPr>
              <a:t>Images: Uses image recognition techniques to detect fraudulent logos, fake seals of authenticity, and other suspicious visuals.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49" name="Google Shape;249;p29"/>
          <p:cNvCxnSpPr>
            <a:stCxn id="244" idx="1"/>
            <a:endCxn id="244" idx="1"/>
          </p:cNvCxnSpPr>
          <p:nvPr/>
        </p:nvCxnSpPr>
        <p:spPr>
          <a:xfrm>
            <a:off x="904725" y="1271550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9"/>
          <p:cNvCxnSpPr/>
          <p:nvPr/>
        </p:nvCxnSpPr>
        <p:spPr>
          <a:xfrm>
            <a:off x="904725" y="1077850"/>
            <a:ext cx="0" cy="316200"/>
          </a:xfrm>
          <a:prstGeom prst="straightConnector1">
            <a:avLst/>
          </a:prstGeom>
          <a:solidFill>
            <a:schemeClr val="lt2"/>
          </a:solidFill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-823710" y="-1304259"/>
            <a:ext cx="2626121" cy="2622087"/>
          </a:xfrm>
          <a:custGeom>
            <a:rect b="b" l="l" r="r" t="t"/>
            <a:pathLst>
              <a:path extrusionOk="0"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30"/>
          <p:cNvSpPr/>
          <p:nvPr/>
        </p:nvSpPr>
        <p:spPr>
          <a:xfrm>
            <a:off x="6092825" y="415860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30"/>
          <p:cNvSpPr/>
          <p:nvPr/>
        </p:nvSpPr>
        <p:spPr>
          <a:xfrm>
            <a:off x="4803921" y="864013"/>
            <a:ext cx="4013617" cy="3676473"/>
          </a:xfrm>
          <a:custGeom>
            <a:rect b="b" l="l" r="r" t="t"/>
            <a:pathLst>
              <a:path extrusionOk="0" h="7352946" w="8027234">
                <a:moveTo>
                  <a:pt x="0" y="0"/>
                </a:moveTo>
                <a:lnTo>
                  <a:pt x="8027234" y="0"/>
                </a:lnTo>
                <a:lnTo>
                  <a:pt x="8027234" y="7352946"/>
                </a:lnTo>
                <a:lnTo>
                  <a:pt x="0" y="7352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30"/>
          <p:cNvSpPr txBox="1"/>
          <p:nvPr/>
        </p:nvSpPr>
        <p:spPr>
          <a:xfrm>
            <a:off x="937204" y="513763"/>
            <a:ext cx="1550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2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9" name="Google Shape;259;p30"/>
          <p:cNvSpPr txBox="1"/>
          <p:nvPr/>
        </p:nvSpPr>
        <p:spPr>
          <a:xfrm>
            <a:off x="317500" y="301950"/>
            <a:ext cx="62634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D696E"/>
                </a:solidFill>
                <a:latin typeface="Calibri"/>
                <a:ea typeface="Calibri"/>
                <a:cs typeface="Calibri"/>
                <a:sym typeface="Calibri"/>
              </a:rPr>
              <a:t>Key Components</a:t>
            </a:r>
            <a:endParaRPr b="1" sz="3200">
              <a:solidFill>
                <a:srgbClr val="FD69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611125" y="1317825"/>
            <a:ext cx="202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Layer 3</a:t>
            </a:r>
            <a:endParaRPr b="1" sz="17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>
            <a:off x="991725" y="1444100"/>
            <a:ext cx="0" cy="3153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0"/>
          <p:cNvSpPr txBox="1"/>
          <p:nvPr/>
        </p:nvSpPr>
        <p:spPr>
          <a:xfrm>
            <a:off x="567625" y="1994925"/>
            <a:ext cx="37299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Number Verification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524125" y="2488025"/>
            <a:ext cx="4458300" cy="22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Checks mobile numbers against</a:t>
            </a:r>
            <a:r>
              <a:rPr lang="en">
                <a:solidFill>
                  <a:srgbClr val="FFE599"/>
                </a:solidFill>
              </a:rPr>
              <a:t> Goa Police’s </a:t>
            </a:r>
            <a:r>
              <a:rPr b="1" lang="en">
                <a:solidFill>
                  <a:srgbClr val="FFE599"/>
                </a:solidFill>
              </a:rPr>
              <a:t>fraudulent number database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Validates whether a mobile number is associated with known fraudulent activities.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Helps detect phone numbers linked to scams or phishing attempts.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/>
          <p:nvPr/>
        </p:nvSpPr>
        <p:spPr>
          <a:xfrm>
            <a:off x="-1313060" y="-988909"/>
            <a:ext cx="2626121" cy="2622087"/>
          </a:xfrm>
          <a:custGeom>
            <a:rect b="b" l="l" r="r" t="t"/>
            <a:pathLst>
              <a:path extrusionOk="0"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31"/>
          <p:cNvSpPr/>
          <p:nvPr/>
        </p:nvSpPr>
        <p:spPr>
          <a:xfrm>
            <a:off x="6990024" y="3158338"/>
            <a:ext cx="3976431" cy="3970323"/>
          </a:xfrm>
          <a:custGeom>
            <a:rect b="b" l="l" r="r" t="t"/>
            <a:pathLst>
              <a:path extrusionOk="0"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31"/>
          <p:cNvSpPr/>
          <p:nvPr/>
        </p:nvSpPr>
        <p:spPr>
          <a:xfrm>
            <a:off x="6238163" y="419535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31"/>
          <p:cNvSpPr txBox="1"/>
          <p:nvPr/>
        </p:nvSpPr>
        <p:spPr>
          <a:xfrm>
            <a:off x="278300" y="115025"/>
            <a:ext cx="62634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D696E"/>
                </a:solidFill>
                <a:latin typeface="Calibri"/>
                <a:ea typeface="Calibri"/>
                <a:cs typeface="Calibri"/>
                <a:sym typeface="Calibri"/>
              </a:rPr>
              <a:t>Key Components</a:t>
            </a:r>
            <a:endParaRPr b="1" sz="3200">
              <a:solidFill>
                <a:srgbClr val="FD69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839525" y="837300"/>
            <a:ext cx="1674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Layer 4</a:t>
            </a:r>
            <a:endParaRPr b="1" sz="18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1"/>
          <p:cNvCxnSpPr/>
          <p:nvPr/>
        </p:nvCxnSpPr>
        <p:spPr>
          <a:xfrm>
            <a:off x="741650" y="883050"/>
            <a:ext cx="0" cy="3696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1"/>
          <p:cNvSpPr txBox="1"/>
          <p:nvPr/>
        </p:nvSpPr>
        <p:spPr>
          <a:xfrm>
            <a:off x="376175" y="1385638"/>
            <a:ext cx="3882300" cy="53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Adaptive  Machine Learning  Models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600250" y="2005700"/>
            <a:ext cx="7698900" cy="165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Dynamic Learning</a:t>
            </a:r>
            <a:r>
              <a:rPr lang="en" sz="1200">
                <a:solidFill>
                  <a:schemeClr val="lt1"/>
                </a:solidFill>
              </a:rPr>
              <a:t>: Continuously improves detection accuracy by learning from newly identified fraudulent websites.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Real-time Analysis</a:t>
            </a:r>
            <a:r>
              <a:rPr lang="en" sz="1200">
                <a:solidFill>
                  <a:schemeClr val="lt1"/>
                </a:solidFill>
              </a:rPr>
              <a:t>: Scans the website in real-time, identifying fraud patterns and suspicious content.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Automatic Reporting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If the webpage is identified as fraudulent, contact details (emails, phone numbers) are automatically extracted.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These details are </a:t>
            </a:r>
            <a:r>
              <a:rPr b="1" lang="en" sz="1200">
                <a:solidFill>
                  <a:schemeClr val="lt1"/>
                </a:solidFill>
              </a:rPr>
              <a:t>immediately added</a:t>
            </a:r>
            <a:r>
              <a:rPr lang="en" sz="1200">
                <a:solidFill>
                  <a:schemeClr val="lt1"/>
                </a:solidFill>
              </a:rPr>
              <a:t> to Goa Police's fraud database for further action.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Self-Updating</a:t>
            </a:r>
            <a:r>
              <a:rPr lang="en" sz="1200">
                <a:solidFill>
                  <a:schemeClr val="lt1"/>
                </a:solidFill>
              </a:rPr>
              <a:t>: The model adapts to new types of fraud as they emerge, making it highly </a:t>
            </a:r>
            <a:r>
              <a:rPr b="1" lang="en" sz="1200">
                <a:solidFill>
                  <a:schemeClr val="lt1"/>
                </a:solidFill>
              </a:rPr>
              <a:t>adaptive</a:t>
            </a:r>
            <a:r>
              <a:rPr lang="en" sz="1200">
                <a:solidFill>
                  <a:schemeClr val="lt1"/>
                </a:solidFill>
              </a:rPr>
              <a:t> and </a:t>
            </a:r>
            <a:r>
              <a:rPr b="1" lang="en" sz="1200">
                <a:solidFill>
                  <a:schemeClr val="lt1"/>
                </a:solidFill>
              </a:rPr>
              <a:t>resilient</a:t>
            </a:r>
            <a:r>
              <a:rPr lang="en" sz="1200">
                <a:solidFill>
                  <a:schemeClr val="lt1"/>
                </a:solidFill>
              </a:rPr>
              <a:t> against evolving online scams.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Seamless Integration</a:t>
            </a:r>
            <a:r>
              <a:rPr lang="en" sz="1200">
                <a:solidFill>
                  <a:schemeClr val="lt1"/>
                </a:solidFill>
              </a:rPr>
              <a:t>: Ensures that both the detection and reporting processes work in tandem for efficient fraud mitigation.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/>
          <p:nvPr/>
        </p:nvSpPr>
        <p:spPr>
          <a:xfrm>
            <a:off x="6183525" y="351960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32"/>
          <p:cNvSpPr txBox="1"/>
          <p:nvPr/>
        </p:nvSpPr>
        <p:spPr>
          <a:xfrm>
            <a:off x="564850" y="129050"/>
            <a:ext cx="3101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D696E"/>
                </a:solidFill>
              </a:rPr>
              <a:t>Workflow</a:t>
            </a:r>
            <a:endParaRPr b="1" sz="3000">
              <a:solidFill>
                <a:srgbClr val="FD696E"/>
              </a:solidFill>
            </a:endParaRPr>
          </a:p>
        </p:txBody>
      </p:sp>
      <p:sp>
        <p:nvSpPr>
          <p:cNvPr id="282" name="Google Shape;282;p32"/>
          <p:cNvSpPr/>
          <p:nvPr/>
        </p:nvSpPr>
        <p:spPr>
          <a:xfrm rot="-711236">
            <a:off x="6525675" y="339777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 flipH="1" rot="711236">
            <a:off x="5286962" y="339777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692125" y="3453819"/>
            <a:ext cx="1712700" cy="1230715"/>
            <a:chOff x="5796625" y="2541798"/>
            <a:chExt cx="1712700" cy="1230715"/>
          </a:xfrm>
        </p:grpSpPr>
        <p:sp>
          <p:nvSpPr>
            <p:cNvPr id="285" name="Google Shape;285;p32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Mobile number is verified if required.</a:t>
              </a:r>
              <a:endParaRPr b="1" sz="1200">
                <a:solidFill>
                  <a:srgbClr val="5E5E5E"/>
                </a:solidFill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2"/>
          <p:cNvSpPr/>
          <p:nvPr/>
        </p:nvSpPr>
        <p:spPr>
          <a:xfrm rot="-711236">
            <a:off x="4005888" y="339777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2"/>
          <p:cNvGrpSpPr/>
          <p:nvPr/>
        </p:nvGrpSpPr>
        <p:grpSpPr>
          <a:xfrm>
            <a:off x="4439050" y="2152647"/>
            <a:ext cx="1712700" cy="1246754"/>
            <a:chOff x="4409300" y="1219942"/>
            <a:chExt cx="1712700" cy="1246754"/>
          </a:xfrm>
        </p:grpSpPr>
        <p:sp>
          <p:nvSpPr>
            <p:cNvPr id="292" name="Google Shape;292;p32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Text scraped from the website is analyzed using NLP.</a:t>
              </a:r>
              <a:endParaRPr b="1" sz="1000">
                <a:solidFill>
                  <a:srgbClr val="5E5E5E"/>
                </a:solidFill>
              </a:endParaRPr>
            </a:p>
          </p:txBody>
        </p:sp>
      </p:grpSp>
      <p:sp>
        <p:nvSpPr>
          <p:cNvPr id="297" name="Google Shape;297;p32"/>
          <p:cNvSpPr/>
          <p:nvPr/>
        </p:nvSpPr>
        <p:spPr>
          <a:xfrm flipH="1" rot="711236">
            <a:off x="2714208" y="339777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1B7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32"/>
          <p:cNvGrpSpPr/>
          <p:nvPr/>
        </p:nvGrpSpPr>
        <p:grpSpPr>
          <a:xfrm>
            <a:off x="3182638" y="3453819"/>
            <a:ext cx="1712700" cy="1230715"/>
            <a:chOff x="3021975" y="2541798"/>
            <a:chExt cx="1712700" cy="1230715"/>
          </a:xfrm>
        </p:grpSpPr>
        <p:sp>
          <p:nvSpPr>
            <p:cNvPr id="299" name="Google Shape;299;p32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B78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Cross-referenced against fraud keyword database.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2"/>
          <p:cNvSpPr/>
          <p:nvPr/>
        </p:nvSpPr>
        <p:spPr>
          <a:xfrm rot="-711236">
            <a:off x="1440083" y="339777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1B7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2"/>
          <p:cNvGrpSpPr/>
          <p:nvPr/>
        </p:nvGrpSpPr>
        <p:grpSpPr>
          <a:xfrm>
            <a:off x="1895825" y="2152647"/>
            <a:ext cx="1712700" cy="1246754"/>
            <a:chOff x="1637475" y="1219942"/>
            <a:chExt cx="1712700" cy="1246754"/>
          </a:xfrm>
        </p:grpSpPr>
        <p:sp>
          <p:nvSpPr>
            <p:cNvPr id="306" name="Google Shape;306;p32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 txBox="1"/>
            <p:nvPr/>
          </p:nvSpPr>
          <p:spPr>
            <a:xfrm>
              <a:off x="2145369" y="201874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Domain information and SSL certificate are checked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B78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2"/>
          <p:cNvSpPr txBox="1"/>
          <p:nvPr/>
        </p:nvSpPr>
        <p:spPr>
          <a:xfrm>
            <a:off x="3364275" y="803338"/>
            <a:ext cx="3265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INPUTS THE URL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32"/>
          <p:cNvCxnSpPr/>
          <p:nvPr/>
        </p:nvCxnSpPr>
        <p:spPr>
          <a:xfrm>
            <a:off x="3970325" y="1304175"/>
            <a:ext cx="192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p32"/>
          <p:cNvCxnSpPr/>
          <p:nvPr/>
        </p:nvCxnSpPr>
        <p:spPr>
          <a:xfrm>
            <a:off x="4143700" y="1256025"/>
            <a:ext cx="19200" cy="674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2"/>
          <p:cNvSpPr/>
          <p:nvPr/>
        </p:nvSpPr>
        <p:spPr>
          <a:xfrm>
            <a:off x="673300" y="1082650"/>
            <a:ext cx="2109300" cy="37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/>
          <p:nvPr/>
        </p:nvSpPr>
        <p:spPr>
          <a:xfrm>
            <a:off x="-1313060" y="-988909"/>
            <a:ext cx="2626121" cy="2622087"/>
          </a:xfrm>
          <a:custGeom>
            <a:rect b="b" l="l" r="r" t="t"/>
            <a:pathLst>
              <a:path extrusionOk="0"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0" name="Google Shape;320;p33"/>
          <p:cNvSpPr txBox="1"/>
          <p:nvPr/>
        </p:nvSpPr>
        <p:spPr>
          <a:xfrm>
            <a:off x="1313060" y="1589775"/>
            <a:ext cx="63003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400" u="none" cap="none" strike="noStrike">
                <a:solidFill>
                  <a:srgbClr val="06C892"/>
                </a:solidFill>
                <a:latin typeface="NTR"/>
                <a:ea typeface="NTR"/>
                <a:cs typeface="NTR"/>
                <a:sym typeface="NTR"/>
              </a:rPr>
              <a:t>THANK YOU FOR ATTENTION</a:t>
            </a:r>
            <a:endParaRPr sz="700"/>
          </a:p>
        </p:txBody>
      </p:sp>
      <p:sp>
        <p:nvSpPr>
          <p:cNvPr id="321" name="Google Shape;321;p33"/>
          <p:cNvSpPr/>
          <p:nvPr/>
        </p:nvSpPr>
        <p:spPr>
          <a:xfrm>
            <a:off x="6201550" y="397785"/>
            <a:ext cx="303542" cy="303542"/>
          </a:xfrm>
          <a:custGeom>
            <a:rect b="b" l="l" r="r" t="t"/>
            <a:pathLst>
              <a:path extrusionOk="0"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33"/>
          <p:cNvSpPr/>
          <p:nvPr/>
        </p:nvSpPr>
        <p:spPr>
          <a:xfrm>
            <a:off x="6990024" y="3158338"/>
            <a:ext cx="3976431" cy="3970323"/>
          </a:xfrm>
          <a:custGeom>
            <a:rect b="b" l="l" r="r" t="t"/>
            <a:pathLst>
              <a:path extrusionOk="0"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4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