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File Allocation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1" name="Shape 61"/>
          <p:cNvSpPr txBox="1"/>
          <p:nvPr>
            <p:ph idx="1" type="body"/>
          </p:nvPr>
        </p:nvSpPr>
        <p:spPr>
          <a:xfrm>
            <a:off x="311700" y="1152475"/>
            <a:ext cx="8520600" cy="37395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Clr>
                <a:schemeClr val="dk1"/>
              </a:buClr>
              <a:buSzPts val="1100"/>
              <a:buFont typeface="Arial"/>
              <a:buNone/>
            </a:pPr>
            <a:r>
              <a:rPr b="1" lang="en" sz="1700">
                <a:solidFill>
                  <a:schemeClr val="dk1"/>
                </a:solidFill>
              </a:rPr>
              <a:t>File</a:t>
            </a:r>
            <a:endParaRPr b="1" sz="1700">
              <a:solidFill>
                <a:schemeClr val="dk1"/>
              </a:solidFill>
            </a:endParaRPr>
          </a:p>
          <a:p>
            <a:pPr indent="0" lvl="0" marL="0" rtl="0">
              <a:spcBef>
                <a:spcPts val="400"/>
              </a:spcBef>
              <a:spcAft>
                <a:spcPts val="0"/>
              </a:spcAft>
              <a:buClr>
                <a:schemeClr val="dk1"/>
              </a:buClr>
              <a:buSzPts val="1100"/>
              <a:buFont typeface="Arial"/>
              <a:buNone/>
            </a:pPr>
            <a:r>
              <a:rPr lang="en" sz="1100">
                <a:solidFill>
                  <a:schemeClr val="dk1"/>
                </a:solidFill>
              </a:rPr>
              <a:t>A file is a named collection of related information that is recorded on secondary storage such as magnetic disks, magnetic tapes and optical disks. In general, a file is a sequence of bits, bytes, lines or records whose meaning is defined by the files creator and user.</a:t>
            </a:r>
            <a:endParaRPr sz="1100">
              <a:solidFill>
                <a:schemeClr val="dk1"/>
              </a:solidFill>
            </a:endParaRPr>
          </a:p>
          <a:p>
            <a:pPr indent="0" lvl="0" marL="0" rtl="0">
              <a:spcBef>
                <a:spcPts val="1800"/>
              </a:spcBef>
              <a:spcAft>
                <a:spcPts val="0"/>
              </a:spcAft>
              <a:buNone/>
            </a:pPr>
            <a:r>
              <a:t/>
            </a:r>
            <a:endParaRPr/>
          </a:p>
          <a:p>
            <a:pPr indent="0" lvl="0" marL="0" rtl="0">
              <a:spcBef>
                <a:spcPts val="1800"/>
              </a:spcBef>
              <a:spcAft>
                <a:spcPts val="0"/>
              </a:spcAft>
              <a:buClr>
                <a:schemeClr val="dk1"/>
              </a:buClr>
              <a:buSzPts val="1100"/>
              <a:buFont typeface="Arial"/>
              <a:buNone/>
            </a:pPr>
            <a:r>
              <a:rPr b="1" lang="en" sz="1700">
                <a:solidFill>
                  <a:schemeClr val="dk1"/>
                </a:solidFill>
              </a:rPr>
              <a:t>File Structure</a:t>
            </a:r>
            <a:endParaRPr b="1" sz="1700">
              <a:solidFill>
                <a:schemeClr val="dk1"/>
              </a:solidFill>
            </a:endParaRPr>
          </a:p>
          <a:p>
            <a:pPr indent="0" lvl="0" marL="0" rtl="0">
              <a:spcBef>
                <a:spcPts val="400"/>
              </a:spcBef>
              <a:spcAft>
                <a:spcPts val="0"/>
              </a:spcAft>
              <a:buClr>
                <a:schemeClr val="dk1"/>
              </a:buClr>
              <a:buSzPts val="1100"/>
              <a:buFont typeface="Arial"/>
              <a:buNone/>
            </a:pPr>
            <a:r>
              <a:rPr lang="en" sz="1100">
                <a:solidFill>
                  <a:schemeClr val="dk1"/>
                </a:solidFill>
              </a:rPr>
              <a:t>A File Structure should be according to a required format that the operating system can understand.</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A file has a certain defined structure according to its type.</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A text file is a sequence of characters organized into lines.</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A source file is a sequence of procedures and functions.</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An object file is a sequence of bytes organized into blocks that are understandable by the machine.</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When operating system defines different file structures, it also contains the code to support these file structure. Unix, MS-DOS support minimum number of file structure.</a:t>
            </a:r>
            <a:endParaRPr sz="11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files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 type refers to the ability of the operating system to distinguish different types of file such as text files source files and binary files etc. There are different types of files </a:t>
            </a:r>
            <a:endParaRPr/>
          </a:p>
          <a:p>
            <a:pPr indent="457200" lvl="0" marL="0" rtl="0">
              <a:spcBef>
                <a:spcPts val="1600"/>
              </a:spcBef>
              <a:spcAft>
                <a:spcPts val="0"/>
              </a:spcAft>
              <a:buNone/>
            </a:pPr>
            <a:r>
              <a:rPr b="1" lang="en" sz="1300">
                <a:solidFill>
                  <a:schemeClr val="dk1"/>
                </a:solidFill>
              </a:rPr>
              <a:t>Ordinary files</a:t>
            </a:r>
            <a:endParaRPr sz="1100">
              <a:solidFill>
                <a:schemeClr val="dk1"/>
              </a:solidFill>
            </a:endParaRPr>
          </a:p>
          <a:p>
            <a:pPr indent="457200" lvl="0" marL="0" rtl="0">
              <a:spcBef>
                <a:spcPts val="1400"/>
              </a:spcBef>
              <a:spcAft>
                <a:spcPts val="0"/>
              </a:spcAft>
              <a:buNone/>
            </a:pPr>
            <a:r>
              <a:rPr b="1" lang="en" sz="1300">
                <a:solidFill>
                  <a:schemeClr val="dk1"/>
                </a:solidFill>
              </a:rPr>
              <a:t>Directory files</a:t>
            </a:r>
            <a:endParaRPr sz="1100">
              <a:solidFill>
                <a:schemeClr val="dk1"/>
              </a:solidFill>
            </a:endParaRPr>
          </a:p>
          <a:p>
            <a:pPr indent="457200" lvl="0" marL="0" rtl="0">
              <a:spcBef>
                <a:spcPts val="1400"/>
              </a:spcBef>
              <a:spcAft>
                <a:spcPts val="0"/>
              </a:spcAft>
              <a:buNone/>
            </a:pPr>
            <a:r>
              <a:rPr b="1" lang="en" sz="1300">
                <a:solidFill>
                  <a:schemeClr val="dk1"/>
                </a:solidFill>
              </a:rPr>
              <a:t>Special files</a:t>
            </a:r>
            <a:endParaRPr sz="1100">
              <a:solidFill>
                <a:schemeClr val="dk1"/>
              </a:solidFill>
            </a:endParaRPr>
          </a:p>
          <a:p>
            <a:pPr indent="0" lvl="0" marL="0">
              <a:spcBef>
                <a:spcPts val="4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File Allocation Methods</a:t>
            </a:r>
            <a:endParaRPr b="1" sz="2300"/>
          </a:p>
          <a:p>
            <a:pPr indent="0" lvl="0" marL="0">
              <a:spcBef>
                <a:spcPts val="0"/>
              </a:spcBef>
              <a:spcAft>
                <a:spcPts val="0"/>
              </a:spcAft>
              <a:buNone/>
            </a:pPr>
            <a:r>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main idea behind allocation is effective utilization of file space and fast access of the files. The allocation methods define how the files are stored in the disk blocks. There are three main disk space or file allocation methods.</a:t>
            </a:r>
            <a:endParaRPr/>
          </a:p>
          <a:p>
            <a:pPr indent="-298450" lvl="0" marL="457200" rtl="0">
              <a:spcBef>
                <a:spcPts val="1600"/>
              </a:spcBef>
              <a:spcAft>
                <a:spcPts val="0"/>
              </a:spcAft>
              <a:buClr>
                <a:schemeClr val="dk1"/>
              </a:buClr>
              <a:buSzPts val="1100"/>
              <a:buChar char="●"/>
            </a:pPr>
            <a:r>
              <a:rPr lang="en"/>
              <a:t>Contiguous Allocation</a:t>
            </a:r>
            <a:endParaRPr/>
          </a:p>
          <a:p>
            <a:pPr indent="-298450" lvl="0" marL="457200" rtl="0">
              <a:spcBef>
                <a:spcPts val="1600"/>
              </a:spcBef>
              <a:spcAft>
                <a:spcPts val="0"/>
              </a:spcAft>
              <a:buClr>
                <a:schemeClr val="dk1"/>
              </a:buClr>
              <a:buSzPts val="1100"/>
              <a:buChar char="●"/>
            </a:pPr>
            <a:r>
              <a:rPr lang="en"/>
              <a:t>Linked Allocation</a:t>
            </a:r>
            <a:endParaRPr/>
          </a:p>
          <a:p>
            <a:pPr indent="-298450" lvl="0" marL="457200" rtl="0">
              <a:spcBef>
                <a:spcPts val="0"/>
              </a:spcBef>
              <a:spcAft>
                <a:spcPts val="0"/>
              </a:spcAft>
              <a:buClr>
                <a:schemeClr val="dk1"/>
              </a:buClr>
              <a:buSzPts val="1100"/>
              <a:buChar char="●"/>
            </a:pPr>
            <a:r>
              <a:rPr lang="en"/>
              <a:t>Indexed Allocation</a:t>
            </a:r>
            <a:endParaRPr/>
          </a:p>
          <a:p>
            <a:pPr indent="0" lvl="0" marL="0" algn="just">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dk2"/>
                </a:solidFill>
              </a:rPr>
              <a:t>Contiguous Allocation</a:t>
            </a:r>
            <a:endParaRPr sz="2400">
              <a:solidFill>
                <a:schemeClr val="dk2"/>
              </a:solidFill>
            </a:endParaRPr>
          </a:p>
          <a:p>
            <a:pPr indent="0" lvl="0" marL="0">
              <a:spcBef>
                <a:spcPts val="1600"/>
              </a:spcBef>
              <a:spcAft>
                <a:spcPts val="0"/>
              </a:spcAft>
              <a:buNone/>
            </a:pPr>
            <a:r>
              <a:t/>
            </a:r>
            <a:endParaRPr/>
          </a:p>
        </p:txBody>
      </p:sp>
      <p:pic>
        <p:nvPicPr>
          <p:cNvPr id="79" name="Shape 79"/>
          <p:cNvPicPr preferRelativeResize="0"/>
          <p:nvPr/>
        </p:nvPicPr>
        <p:blipFill>
          <a:blip r:embed="rId3">
            <a:alphaModFix/>
          </a:blip>
          <a:stretch>
            <a:fillRect/>
          </a:stretch>
        </p:blipFill>
        <p:spPr>
          <a:xfrm>
            <a:off x="412275" y="953725"/>
            <a:ext cx="6994374" cy="397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dk2"/>
                </a:solidFill>
              </a:rPr>
              <a:t>Linked Allocation</a:t>
            </a:r>
            <a:endParaRPr sz="2400">
              <a:solidFill>
                <a:schemeClr val="dk2"/>
              </a:solidFill>
            </a:endParaRPr>
          </a:p>
          <a:p>
            <a:pPr indent="0" lvl="0" marL="0">
              <a:spcBef>
                <a:spcPts val="0"/>
              </a:spcBef>
              <a:spcAft>
                <a:spcPts val="0"/>
              </a:spcAft>
              <a:buNone/>
            </a:pPr>
            <a:r>
              <a:t/>
            </a:r>
            <a:endParaRPr sz="2400"/>
          </a:p>
        </p:txBody>
      </p:sp>
      <p:pic>
        <p:nvPicPr>
          <p:cNvPr id="85" name="Shape 85"/>
          <p:cNvPicPr preferRelativeResize="0"/>
          <p:nvPr/>
        </p:nvPicPr>
        <p:blipFill>
          <a:blip r:embed="rId3">
            <a:alphaModFix/>
          </a:blip>
          <a:stretch>
            <a:fillRect/>
          </a:stretch>
        </p:blipFill>
        <p:spPr>
          <a:xfrm>
            <a:off x="472450" y="1017725"/>
            <a:ext cx="591919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dk2"/>
                </a:solidFill>
              </a:rPr>
              <a:t>Indexed Allocation</a:t>
            </a:r>
            <a:endParaRPr sz="2400">
              <a:solidFill>
                <a:schemeClr val="dk2"/>
              </a:solidFill>
            </a:endParaRPr>
          </a:p>
          <a:p>
            <a:pPr indent="0" lvl="0" marL="0">
              <a:spcBef>
                <a:spcPts val="0"/>
              </a:spcBef>
              <a:spcAft>
                <a:spcPts val="0"/>
              </a:spcAft>
              <a:buNone/>
            </a:pPr>
            <a:r>
              <a:t/>
            </a:r>
            <a:endParaRPr sz="2400"/>
          </a:p>
        </p:txBody>
      </p:sp>
      <p:pic>
        <p:nvPicPr>
          <p:cNvPr id="91" name="Shape 91"/>
          <p:cNvPicPr preferRelativeResize="0"/>
          <p:nvPr/>
        </p:nvPicPr>
        <p:blipFill>
          <a:blip r:embed="rId3">
            <a:alphaModFix/>
          </a:blip>
          <a:stretch>
            <a:fillRect/>
          </a:stretch>
        </p:blipFill>
        <p:spPr>
          <a:xfrm>
            <a:off x="813825" y="1017725"/>
            <a:ext cx="6501375" cy="402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