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  <p:sldId id="270" r:id="rId9"/>
    <p:sldId id="271" r:id="rId10"/>
    <p:sldId id="263" r:id="rId11"/>
    <p:sldId id="273" r:id="rId12"/>
    <p:sldId id="272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87704-54B9-4358-AADD-232EF5DA549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1A22-FEF6-4F88-AD75-A2BD9448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3207-0750-46BC-A780-B77ACC90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46E9E-C040-40FD-9C55-BD962BF51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3613-6DDB-4284-AE53-C754E3E9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029B-1457-492C-9F99-1C4FEAAF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3299-8259-49D3-ADCF-4B327588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32D7-D681-4BB6-B502-465849BE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03E61-E325-4E30-B32D-BEE0420BD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96B0-EA0D-4EAF-A398-FA0A9C5F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A5AF-C7D9-4EF0-AD9D-1B44E53F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A9A9-9D21-4E80-B96F-7CFC5685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5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1D897-2A5C-4340-AC56-3BB9476CE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C5AEF-F06E-4F08-90E7-BA9F675A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1D87F-F79E-4EE2-BEE6-806CA157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99D5-978B-466B-9A51-D80F71E2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D17A-600A-4DC5-BFB2-272C71DF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F09E-C8EB-43EC-9C8D-C2AF75AF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891E-576C-4D27-AE55-ADCB41F4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A8B4-74DF-4B72-8A36-9587C69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E25A-D89C-44B6-BF4F-A53AA74B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F3BA-6D99-4C5E-A496-DAB58A41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CBAA-F283-4AED-834D-6BBB37AA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87817-42EF-4617-BC6E-208E6758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93E52-3E5F-49B5-AEA8-BBF08808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5558-CCFA-49A9-9172-7CD19B36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C1A3-E3CA-447A-96AF-9DEEA297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00BB-297F-47C7-A7A6-6B26F89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73A3-05B1-40B4-BF08-213CAEDA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198FA-9F30-4E5B-A1B2-DE18D19F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F591A-793B-4088-A78B-29631D13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A7653-AC80-456E-9D48-5B3B1201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5B53-6CBA-49CE-BBEA-44477A7A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0A52-F48D-4EF6-A498-C2EFD98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6F187-7BD7-4D26-85F1-F9C9D465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B4C2-B966-4C14-96F8-50C8C4E1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3244-1CEE-41AA-BC94-EE585900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8D84B-650B-4F1C-A4BF-31C1CDEB5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011AD-32F2-4384-B54B-A78E60C8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46AB7-E36A-4507-A1A9-D66A98D2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8B0E-8974-4A99-91B9-4DD5328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4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03D0-E4CE-49F0-9D3A-02D55E99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A1FA-03DB-4CB6-99A8-40DBF52F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CA7D9-AE98-4CB2-9C2E-5157FFF8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0F53C-601D-45E1-8D90-EAB7725F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12B83-EB9A-4020-9E91-43CB4F63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06DFD-4486-41FC-8DC6-F0BA6B88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73D8-1FDC-4300-AE22-B16DBF1F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617B-3D19-4ED7-9141-6F024F9C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32A6-551A-4F68-A5CC-1CCC84D72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D0B75-A176-482E-B790-81F637E96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C0DD-5DA7-4E68-BD86-CD613EF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CDF30-1362-41C5-B995-75F866D4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9C8B-B88C-4932-A620-0FDE8D54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50AF-8117-4C18-864E-2FB54C41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AA9F0-5671-4AE7-A90D-58D46499B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B3E9-AD0B-4CB8-9178-5D0422DBC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B4A0-98F8-4A8C-BED3-7CCC1506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FB09F-763C-4D9C-9B1F-A080FEDD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86BF-CD63-4474-A355-5C3612E4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9FAC3-79EC-45A6-8564-DCCEC039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FDD6-B3C9-4717-86E1-11E7AAED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2224-092F-4C4B-8EF5-76EF76A0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F97C-D58F-4E78-B082-9D9FC949A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BCC9-96DE-4D52-89A0-1E746CC15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8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231E-46D8-8242-AAA9-1AFEE8835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448" y="505581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IN"/>
              <a:t>DAA ASSIGNMENT 5</a:t>
            </a:r>
            <a:br>
              <a:rPr lang="en-IN"/>
            </a:br>
            <a:r>
              <a:rPr lang="en-IN">
                <a:solidFill>
                  <a:srgbClr val="00B0F0"/>
                </a:solidFill>
              </a:rPr>
              <a:t>Group No 19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FFE94-C249-3B4A-ADE1-ED41EBA78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448" y="2575214"/>
            <a:ext cx="7766936" cy="1096899"/>
          </a:xfrm>
        </p:spPr>
        <p:txBody>
          <a:bodyPr>
            <a:noAutofit/>
          </a:bodyPr>
          <a:lstStyle/>
          <a:p>
            <a:pPr algn="ctr"/>
            <a:endParaRPr lang="en-IN" sz="3600" b="1">
              <a:solidFill>
                <a:schemeClr val="tx1"/>
              </a:solidFill>
            </a:endParaRPr>
          </a:p>
          <a:p>
            <a:pPr algn="ctr"/>
            <a:r>
              <a:rPr lang="en-IN" sz="3600" b="1">
                <a:solidFill>
                  <a:schemeClr val="tx1"/>
                </a:solidFill>
              </a:rPr>
              <a:t>AYUSH KHANDELWAL (IIT2019240)</a:t>
            </a:r>
          </a:p>
          <a:p>
            <a:pPr algn="ctr"/>
            <a:r>
              <a:rPr lang="en-IN" sz="3600" b="1">
                <a:solidFill>
                  <a:schemeClr val="tx1"/>
                </a:solidFill>
              </a:rPr>
              <a:t>AYUSH BHAGTA (IIT2019501)</a:t>
            </a:r>
          </a:p>
          <a:p>
            <a:pPr algn="ctr"/>
            <a:r>
              <a:rPr lang="en-IN" sz="3600" b="1">
                <a:solidFill>
                  <a:schemeClr val="tx1"/>
                </a:solidFill>
              </a:rPr>
              <a:t>TAUHID ALAM (BIM2015003) </a:t>
            </a:r>
          </a:p>
          <a:p>
            <a:pPr algn="l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809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A67E-1C89-4149-8701-D1B88078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Time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255E-C37A-6444-A719-6255148C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9827"/>
            <a:ext cx="11042812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this approach we iterate over whole array one by one</a:t>
            </a:r>
          </a:p>
          <a:p>
            <a:pPr marL="0" indent="0">
              <a:buNone/>
            </a:pPr>
            <a:r>
              <a:rPr lang="en-US" sz="2400" dirty="0"/>
              <a:t>finding and storing the possible subsets that generate a value</a:t>
            </a:r>
          </a:p>
          <a:p>
            <a:pPr marL="0" indent="0">
              <a:buNone/>
            </a:pPr>
            <a:r>
              <a:rPr lang="en-US" sz="2400" dirty="0"/>
              <a:t>p we say and store it in the dp[i][k] which will need time</a:t>
            </a:r>
          </a:p>
          <a:p>
            <a:pPr marL="0" indent="0">
              <a:buNone/>
            </a:pPr>
            <a:r>
              <a:rPr lang="en-US" sz="2400" dirty="0"/>
              <a:t>to iterate over the array and for each element a loop of time</a:t>
            </a:r>
          </a:p>
          <a:p>
            <a:pPr marL="0" indent="0">
              <a:buNone/>
            </a:pPr>
            <a:r>
              <a:rPr lang="en-US" sz="2400" dirty="0"/>
              <a:t>complexity m ,where m is the maximum possible value of</a:t>
            </a:r>
          </a:p>
          <a:p>
            <a:pPr marL="0" indent="0">
              <a:buNone/>
            </a:pPr>
            <a:r>
              <a:rPr lang="en-US" sz="2400" dirty="0"/>
              <a:t>XOR and could be found from the max value of element in</a:t>
            </a:r>
          </a:p>
          <a:p>
            <a:pPr marL="0" indent="0">
              <a:buNone/>
            </a:pPr>
            <a:r>
              <a:rPr lang="en-US" sz="2400" dirty="0"/>
              <a:t>array.</a:t>
            </a:r>
          </a:p>
          <a:p>
            <a:pPr marL="0" indent="0">
              <a:buNone/>
            </a:pPr>
            <a:r>
              <a:rPr lang="en-US" sz="2400" dirty="0"/>
              <a:t>m = 2[log2(max−element)]+1 − 1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This  will  result  in  the  time  complexity  of  O(n ∗ m).</a:t>
            </a:r>
          </a:p>
        </p:txBody>
      </p:sp>
    </p:spTree>
    <p:extLst>
      <p:ext uri="{BB962C8B-B14F-4D97-AF65-F5344CB8AC3E}">
        <p14:creationId xmlns:p14="http://schemas.microsoft.com/office/powerpoint/2010/main" val="198508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4F5B8-DCBC-49D0-B3BF-8C8F1C1E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47" y="211015"/>
            <a:ext cx="5873261" cy="6224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D78BB-85BD-469C-8E26-520A4D28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5" y="422031"/>
            <a:ext cx="5266592" cy="57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9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2ECDD5B-8F2B-40B3-AECD-80D504E13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52" y="1488281"/>
            <a:ext cx="5510750" cy="38814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238B3-465C-4BFD-B012-49780F5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176" y="1488281"/>
            <a:ext cx="5381771" cy="38814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028AB4-8FA2-46CF-8CB3-9D19526479AA}"/>
              </a:ext>
            </a:extLst>
          </p:cNvPr>
          <p:cNvSpPr txBox="1"/>
          <p:nvPr/>
        </p:nvSpPr>
        <p:spPr>
          <a:xfrm>
            <a:off x="1125416" y="5574323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X-axis: N                Y-axis: Time in 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AAA1E-2067-436A-AEDE-3426B412B37F}"/>
              </a:ext>
            </a:extLst>
          </p:cNvPr>
          <p:cNvSpPr txBox="1"/>
          <p:nvPr/>
        </p:nvSpPr>
        <p:spPr>
          <a:xfrm>
            <a:off x="7341578" y="5574323"/>
            <a:ext cx="432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X-axis: M                Y-axis: Time in ns</a:t>
            </a:r>
          </a:p>
        </p:txBody>
      </p:sp>
    </p:spTree>
    <p:extLst>
      <p:ext uri="{BB962C8B-B14F-4D97-AF65-F5344CB8AC3E}">
        <p14:creationId xmlns:p14="http://schemas.microsoft.com/office/powerpoint/2010/main" val="240692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1929-5304-DE46-B43F-D84DCEDD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16"/>
            <a:ext cx="8596668" cy="1125416"/>
          </a:xfrm>
        </p:spPr>
        <p:txBody>
          <a:bodyPr>
            <a:normAutofit/>
          </a:bodyPr>
          <a:lstStyle/>
          <a:p>
            <a:r>
              <a:rPr lang="en-US" sz="5400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B74D-3DB6-B745-8A65-5A0C02E0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6431"/>
            <a:ext cx="9161258" cy="425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24292E"/>
                </a:solidFill>
                <a:effectLst/>
                <a:latin typeface="-apple-system"/>
              </a:rPr>
              <a:t>Brute-Force </a:t>
            </a: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In Brute force we will be directly doing XOR operation on the </a:t>
            </a:r>
            <a:r>
              <a:rPr lang="en-IN" sz="2400" dirty="0">
                <a:solidFill>
                  <a:srgbClr val="24292E"/>
                </a:solidFill>
                <a:latin typeface="-apple-system"/>
              </a:rPr>
              <a:t>v</a:t>
            </a: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ariable or will be resetting the variable, no extra space other than input would be required . This will result in the space complexity of O(1).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24292E"/>
                </a:solidFill>
                <a:effectLst/>
                <a:latin typeface="-apple-system"/>
              </a:rPr>
              <a:t>Dynamic-Programming </a:t>
            </a: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In this approach we will have to store the values for all possible cases that are generated, as the </a:t>
            </a:r>
            <a:r>
              <a:rPr lang="en-IN" sz="2400" b="0" i="0" dirty="0" err="1">
                <a:solidFill>
                  <a:srgbClr val="24292E"/>
                </a:solidFill>
                <a:effectLst/>
                <a:latin typeface="-apple-system"/>
              </a:rPr>
              <a:t>dp</a:t>
            </a: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[i][j] requires </a:t>
            </a:r>
            <a:r>
              <a:rPr lang="en-IN" sz="2400" b="0" i="0" dirty="0" err="1">
                <a:solidFill>
                  <a:srgbClr val="24292E"/>
                </a:solidFill>
                <a:effectLst/>
                <a:latin typeface="-apple-system"/>
              </a:rPr>
              <a:t>dp</a:t>
            </a: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[i − 1][j] and hence a 2D array of size n ∗ m is required where m is same as mentioned above, that is: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24292E"/>
                </a:solidFill>
                <a:effectLst/>
                <a:latin typeface="-apple-system"/>
              </a:rPr>
              <a:t>m = 2[log2(max−element)]+1 − 1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FF0000"/>
                </a:solidFill>
                <a:effectLst/>
                <a:latin typeface="-apple-system"/>
              </a:rPr>
              <a:t>This will result in the space complexity of O(n ∗ m).</a:t>
            </a:r>
          </a:p>
        </p:txBody>
      </p:sp>
    </p:spTree>
    <p:extLst>
      <p:ext uri="{BB962C8B-B14F-4D97-AF65-F5344CB8AC3E}">
        <p14:creationId xmlns:p14="http://schemas.microsoft.com/office/powerpoint/2010/main" val="345814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7A12-74F4-1746-93AB-BB6F2A9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304D-8729-2C45-848C-B9CE6078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observe that In Dynamic Programming Approach it</a:t>
            </a:r>
          </a:p>
          <a:p>
            <a:pPr marL="0" indent="0">
              <a:buNone/>
            </a:pPr>
            <a:r>
              <a:rPr lang="en-US" sz="2400" dirty="0"/>
              <a:t>may consume more space but will have better time</a:t>
            </a:r>
          </a:p>
          <a:p>
            <a:pPr marL="0" indent="0">
              <a:buNone/>
            </a:pPr>
            <a:r>
              <a:rPr lang="en-US" sz="2400" dirty="0"/>
              <a:t>complexity than Brute force approach.</a:t>
            </a:r>
          </a:p>
        </p:txBody>
      </p:sp>
    </p:spTree>
    <p:extLst>
      <p:ext uri="{BB962C8B-B14F-4D97-AF65-F5344CB8AC3E}">
        <p14:creationId xmlns:p14="http://schemas.microsoft.com/office/powerpoint/2010/main" val="172072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FF8-722E-FF46-9157-30A56EF4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222E8-4711-094C-8E8F-18F1206C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1. </a:t>
            </a:r>
            <a:r>
              <a:rPr lang="en-US" sz="2400" dirty="0"/>
              <a:t>https://www.geeksforgeeks.org/calculate-xor-1-n/</a:t>
            </a:r>
          </a:p>
          <a:p>
            <a:r>
              <a:rPr lang="en-US" sz="2400" dirty="0"/>
              <a:t>2. https://www.geeksforgeeks.org/dynamic-programming/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Cormen</a:t>
            </a:r>
            <a:r>
              <a:rPr lang="en-US" sz="2400" dirty="0"/>
              <a:t>, </a:t>
            </a:r>
            <a:r>
              <a:rPr lang="en-US" sz="2400" dirty="0" err="1"/>
              <a:t>Leiserson</a:t>
            </a:r>
            <a:r>
              <a:rPr lang="en-US" sz="2400" dirty="0"/>
              <a:t>, Rivest, and Stein (2009). Introduction</a:t>
            </a:r>
            <a:r>
              <a:rPr lang="en-IN" sz="2400" dirty="0"/>
              <a:t> </a:t>
            </a:r>
            <a:r>
              <a:rPr lang="en-US" sz="2400" dirty="0"/>
              <a:t>to Algorithms, 3rd edition.</a:t>
            </a:r>
          </a:p>
        </p:txBody>
      </p:sp>
    </p:spTree>
    <p:extLst>
      <p:ext uri="{BB962C8B-B14F-4D97-AF65-F5344CB8AC3E}">
        <p14:creationId xmlns:p14="http://schemas.microsoft.com/office/powerpoint/2010/main" val="24072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FE44-6BA4-E54C-80B4-7723085F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/>
              <a:t>Contents -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E6BB-4139-BB41-8F30-532EBDE2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Problem Statement</a:t>
            </a:r>
          </a:p>
          <a:p>
            <a:r>
              <a:rPr lang="en-US" sz="3200" dirty="0"/>
              <a:t>Introduction</a:t>
            </a:r>
          </a:p>
          <a:p>
            <a:r>
              <a:rPr lang="en-US" sz="3200" dirty="0"/>
              <a:t>Proposed Algorithm</a:t>
            </a:r>
            <a:endParaRPr lang="en-IN" sz="3200" dirty="0"/>
          </a:p>
          <a:p>
            <a:r>
              <a:rPr lang="en-IN" sz="3200" dirty="0"/>
              <a:t>Illustration </a:t>
            </a:r>
            <a:endParaRPr lang="en-US" sz="3200" dirty="0"/>
          </a:p>
          <a:p>
            <a:r>
              <a:rPr lang="en-US" sz="3200" dirty="0"/>
              <a:t>Time and space complexity analysis</a:t>
            </a:r>
          </a:p>
          <a:p>
            <a:r>
              <a:rPr lang="en-US" sz="3200" dirty="0"/>
              <a:t> Conclusion</a:t>
            </a:r>
          </a:p>
          <a:p>
            <a:r>
              <a:rPr lang="en-US" sz="3200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4721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4F60-E784-3B45-88D1-77822ED4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222B-ACA4-8940-A087-9A0A7863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In this report we designed a Dynamic Programming algorithm to find the number of subsets of given array of n elements </a:t>
            </a:r>
            <a:r>
              <a:rPr lang="en-IN" sz="3200" dirty="0" err="1"/>
              <a:t>arr</a:t>
            </a:r>
            <a:r>
              <a:rPr lang="en-IN" sz="3200" dirty="0"/>
              <a:t>[] having XOR of elements as a given number K.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76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7667-BDE5-9D42-AFD2-1722FA4D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432"/>
            <a:ext cx="8596668" cy="1151792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85523-EE24-5D46-9333-DF3B0D5D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72" y="1345223"/>
            <a:ext cx="11105382" cy="40241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Given   an   array   arr[]   of   size   n   ,we   will   use   dynamic programming approach to find the number to elements having XOR value as </a:t>
            </a:r>
            <a:r>
              <a:rPr lang="en-IN" sz="2400" dirty="0" err="1"/>
              <a:t>K.Here</a:t>
            </a:r>
            <a:r>
              <a:rPr lang="en-IN" sz="2400" dirty="0"/>
              <a:t> in </a:t>
            </a:r>
            <a:r>
              <a:rPr lang="en-IN" sz="2400" dirty="0" err="1"/>
              <a:t>dp</a:t>
            </a:r>
            <a:r>
              <a:rPr lang="en-IN" sz="2400" dirty="0"/>
              <a:t>[i][j] we keep a count of number of  sets  from  0  to  i-1  having  XOR  value  as  j. At  the  end  the program we will give </a:t>
            </a:r>
            <a:r>
              <a:rPr lang="en-IN" sz="2400" dirty="0" err="1"/>
              <a:t>dp</a:t>
            </a:r>
            <a:r>
              <a:rPr lang="en-IN" sz="2400" dirty="0"/>
              <a:t>[n][k] as output.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Dynamic  Programming  is  mainly  an  optimization  over  </a:t>
            </a:r>
            <a:r>
              <a:rPr lang="en-IN" sz="2400" dirty="0" err="1"/>
              <a:t>plainrecursion</a:t>
            </a:r>
            <a:r>
              <a:rPr lang="en-IN" sz="2400" dirty="0"/>
              <a:t>.  Wherever  we  see  a  recursive  solution  that  </a:t>
            </a:r>
            <a:r>
              <a:rPr lang="en-IN" sz="2400" dirty="0" err="1"/>
              <a:t>hasrepeated</a:t>
            </a:r>
            <a:r>
              <a:rPr lang="en-IN" sz="2400" dirty="0"/>
              <a:t>  calls  for  same  inputs,  we  can  optimize  it  using Dynamic Programming. The idea is to simply store the results of sub-problems, so that we do not have to re-compute them when  needed  later.  This  simple  optimization  reduces  time complexities from exponential to polynomial.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99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CF65-D356-804B-97F2-71D0F1D3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0678"/>
            <a:ext cx="8596668" cy="1257300"/>
          </a:xfrm>
        </p:spPr>
        <p:txBody>
          <a:bodyPr>
            <a:normAutofit/>
          </a:bodyPr>
          <a:lstStyle/>
          <a:p>
            <a:r>
              <a:rPr lang="en-US" sz="5400" dirty="0"/>
              <a:t>ALGORITHMIC DESIGN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CA63601-880D-6A47-AB05-09AA349A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29" y="1222131"/>
            <a:ext cx="11083556" cy="59408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Following is Dynamic Programming algorithm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We initialize all values of dp[i][j] as 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Set value of dp[0][0] = 1 since XOR of an empty set is 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Iterate over all the values of arr[i] from left to right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for each arr[i],iterate over all the possible values of XOR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i.e. from 0 to m (both inclusive).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Here m is maximum possible value for XOR of any of possible subsets.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calculate m, we take maximum element from array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 = (1 &lt;&lt; (int)(log2(max) + 1)) − 1;</a:t>
            </a:r>
          </a:p>
        </p:txBody>
      </p:sp>
    </p:spTree>
    <p:extLst>
      <p:ext uri="{BB962C8B-B14F-4D97-AF65-F5344CB8AC3E}">
        <p14:creationId xmlns:p14="http://schemas.microsoft.com/office/powerpoint/2010/main" val="122152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6E9-0C29-B042-A148-9D2B5513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6" y="189065"/>
            <a:ext cx="11109895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Fill the dp array as following: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for i = 1 to 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   for j = 0 to 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                  dp[i][j] = dp[i − 1][j] + dp[i − 1][</a:t>
            </a:r>
            <a:r>
              <a:rPr lang="en-US" sz="2000" dirty="0" err="1"/>
              <a:t>j⊕arr</a:t>
            </a:r>
            <a:r>
              <a:rPr lang="en-US" sz="2000" dirty="0"/>
              <a:t>[i − 1]]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This can be explained as, if there is a subset arr[0. . . i-2] with XOR value j, then there also exists a subset arr[0. . . i-1] with XOR value j also if there exists a subset arr[0. . . .i-2] with XOR value j ⊕ arr[i] then clearly there exist a subset arr[0. . . i-1] with XOR value j, 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 ⊕ arr[i − 1] ⊕ arr[i − 1] = j.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Counting the number of subsets with XOR value k: Since dp[i][j] is the number of subsets having j as XOR value from the subsets of arr[0..i-1], then the number of subsets from set arr[0..n] having XOR value as K will be dp[n][K]</a:t>
            </a:r>
          </a:p>
        </p:txBody>
      </p:sp>
    </p:spTree>
    <p:extLst>
      <p:ext uri="{BB962C8B-B14F-4D97-AF65-F5344CB8AC3E}">
        <p14:creationId xmlns:p14="http://schemas.microsoft.com/office/powerpoint/2010/main" val="394745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C20D-0B06-B74D-9068-71E11863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1905"/>
            <a:ext cx="8596668" cy="901095"/>
          </a:xfrm>
        </p:spPr>
        <p:txBody>
          <a:bodyPr/>
          <a:lstStyle/>
          <a:p>
            <a:r>
              <a:rPr lang="en-IN" dirty="0"/>
              <a:t>Illustration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8A9-A298-884E-85FD-B02BF504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952" y="1143000"/>
            <a:ext cx="10759040" cy="3663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Let’s take a array arr = [1, 2, 3, 4] and K=6</a:t>
            </a:r>
          </a:p>
          <a:p>
            <a:pPr marL="0" indent="0">
              <a:buNone/>
            </a:pPr>
            <a:r>
              <a:rPr lang="en-US" sz="2000" dirty="0"/>
              <a:t>Firstly we initialize dp array as 0. </a:t>
            </a:r>
          </a:p>
          <a:p>
            <a:pPr marL="0" indent="0">
              <a:buNone/>
            </a:pPr>
            <a:r>
              <a:rPr lang="en-US" sz="2000" dirty="0"/>
              <a:t>dp[i][j] = 0(for all i&lt;n &amp;&amp; j&lt;n)</a:t>
            </a:r>
          </a:p>
          <a:p>
            <a:pPr marL="0" indent="0">
              <a:buNone/>
            </a:pPr>
            <a:r>
              <a:rPr lang="en-US" sz="2000" dirty="0"/>
              <a:t>here in dp[i][j] we keep a count of number of subsets from 0 to i-1 having XOR value as j </a:t>
            </a:r>
          </a:p>
          <a:p>
            <a:pPr marL="0" indent="0">
              <a:buNone/>
            </a:pPr>
            <a:r>
              <a:rPr lang="en-US" sz="2000" dirty="0"/>
              <a:t>n = sizeof(arr)</a:t>
            </a:r>
          </a:p>
          <a:p>
            <a:pPr marL="0" indent="0">
              <a:buNone/>
            </a:pPr>
            <a:r>
              <a:rPr lang="en-US" sz="2000" dirty="0"/>
              <a:t>dp[0][0] = 1(Empty set)</a:t>
            </a:r>
          </a:p>
          <a:p>
            <a:pPr marL="0" indent="0">
              <a:buNone/>
            </a:pPr>
            <a:r>
              <a:rPr lang="en-US" sz="2000" dirty="0"/>
              <a:t>Now take max element from array and use it to calculate maximum possible XOR value(m).</a:t>
            </a:r>
          </a:p>
          <a:p>
            <a:pPr marL="0" indent="0">
              <a:buNone/>
            </a:pPr>
            <a:r>
              <a:rPr lang="en-US" sz="2000" dirty="0"/>
              <a:t>max=4</a:t>
            </a:r>
          </a:p>
          <a:p>
            <a:pPr marL="0" indent="0">
              <a:buNone/>
            </a:pPr>
            <a:r>
              <a:rPr lang="en-US" sz="2000" dirty="0"/>
              <a:t>m = (1&lt;&lt;(int)(log(4)+1))-1</a:t>
            </a:r>
          </a:p>
          <a:p>
            <a:pPr marL="0" indent="0">
              <a:buNone/>
            </a:pPr>
            <a:r>
              <a:rPr lang="en-US" sz="2000" dirty="0"/>
              <a:t>m = 7</a:t>
            </a:r>
          </a:p>
          <a:p>
            <a:pPr marL="0" indent="0">
              <a:buNone/>
            </a:pPr>
            <a:r>
              <a:rPr lang="en-US" sz="2000" dirty="0"/>
              <a:t>Now we Iterate over all values of arr[i] from i=1 to i=n-1.Then</a:t>
            </a:r>
          </a:p>
          <a:p>
            <a:pPr marL="0" indent="0">
              <a:buNone/>
            </a:pPr>
            <a:r>
              <a:rPr lang="en-US" sz="2000" dirty="0"/>
              <a:t>for each iteration ,we also iterate over all values of XOR.</a:t>
            </a:r>
          </a:p>
        </p:txBody>
      </p:sp>
    </p:spTree>
    <p:extLst>
      <p:ext uri="{BB962C8B-B14F-4D97-AF65-F5344CB8AC3E}">
        <p14:creationId xmlns:p14="http://schemas.microsoft.com/office/powerpoint/2010/main" val="411144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4D246582-CD0E-4D4A-8518-65C9942D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571501"/>
            <a:ext cx="8414239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7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4E072C1-28A7-5C4B-83C2-0855CEC0E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"/>
          <a:stretch/>
        </p:blipFill>
        <p:spPr>
          <a:xfrm>
            <a:off x="369278" y="430822"/>
            <a:ext cx="8458200" cy="64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0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1049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DAA ASSIGNMENT 5 Group No 19</vt:lpstr>
      <vt:lpstr>Contents -</vt:lpstr>
      <vt:lpstr>Problem Statement</vt:lpstr>
      <vt:lpstr>Introduction</vt:lpstr>
      <vt:lpstr>ALGORITHMIC DESIGN</vt:lpstr>
      <vt:lpstr>PowerPoint Presentation</vt:lpstr>
      <vt:lpstr>Illustration</vt:lpstr>
      <vt:lpstr>PowerPoint Presentation</vt:lpstr>
      <vt:lpstr>PowerPoint Presentation</vt:lpstr>
      <vt:lpstr>Time complexity</vt:lpstr>
      <vt:lpstr>PowerPoint Presentation</vt:lpstr>
      <vt:lpstr>PowerPoint Presentation</vt:lpstr>
      <vt:lpstr>Space complexity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ASSIGNMENT 4 Group No 1 </dc:title>
  <dc:creator>Unknown User</dc:creator>
  <cp:lastModifiedBy>Asus</cp:lastModifiedBy>
  <cp:revision>7</cp:revision>
  <dcterms:created xsi:type="dcterms:W3CDTF">2021-03-21T15:15:02Z</dcterms:created>
  <dcterms:modified xsi:type="dcterms:W3CDTF">2021-04-12T08:38:55Z</dcterms:modified>
</cp:coreProperties>
</file>