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2" r:id="rId6"/>
    <p:sldId id="267" r:id="rId7"/>
    <p:sldId id="273" r:id="rId8"/>
    <p:sldId id="281" r:id="rId9"/>
    <p:sldId id="269" r:id="rId10"/>
    <p:sldId id="282" r:id="rId11"/>
    <p:sldId id="283" r:id="rId12"/>
    <p:sldId id="284" r:id="rId13"/>
    <p:sldId id="263" r:id="rId14"/>
    <p:sldId id="276" r:id="rId15"/>
    <p:sldId id="277" r:id="rId16"/>
    <p:sldId id="264" r:id="rId17"/>
    <p:sldId id="278" r:id="rId18"/>
    <p:sldId id="279" r:id="rId19"/>
    <p:sldId id="280" r:id="rId20"/>
    <p:sldId id="266"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7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31E-46D8-8242-AAA9-1AFEE8835BA1}"/>
              </a:ext>
            </a:extLst>
          </p:cNvPr>
          <p:cNvSpPr>
            <a:spLocks noGrp="1"/>
          </p:cNvSpPr>
          <p:nvPr>
            <p:ph type="ctrTitle"/>
          </p:nvPr>
        </p:nvSpPr>
        <p:spPr>
          <a:xfrm>
            <a:off x="1555448" y="505581"/>
            <a:ext cx="7766936" cy="1646302"/>
          </a:xfrm>
        </p:spPr>
        <p:txBody>
          <a:bodyPr/>
          <a:lstStyle/>
          <a:p>
            <a:pPr algn="ctr"/>
            <a:r>
              <a:rPr lang="en-IN">
                <a:latin typeface="Arial" panose="020B0604020202020204" pitchFamily="34" charset="0"/>
                <a:cs typeface="Arial" panose="020B0604020202020204" pitchFamily="34" charset="0"/>
              </a:rPr>
              <a:t>DAA ASSIGNMENT 6</a:t>
            </a:r>
            <a:br>
              <a:rPr lang="en-IN">
                <a:latin typeface="Arial" panose="020B0604020202020204" pitchFamily="34" charset="0"/>
                <a:cs typeface="Arial" panose="020B0604020202020204" pitchFamily="34" charset="0"/>
              </a:rPr>
            </a:br>
            <a:r>
              <a:rPr lang="en-IN">
                <a:solidFill>
                  <a:srgbClr val="00B0F0"/>
                </a:solidFill>
                <a:latin typeface="Arial" panose="020B0604020202020204" pitchFamily="34" charset="0"/>
                <a:cs typeface="Arial" panose="020B0604020202020204" pitchFamily="34" charset="0"/>
              </a:rPr>
              <a:t>Group No 19</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C7FFE94-C249-3B4A-ADE1-ED41EBA781EC}"/>
              </a:ext>
            </a:extLst>
          </p:cNvPr>
          <p:cNvSpPr>
            <a:spLocks noGrp="1"/>
          </p:cNvSpPr>
          <p:nvPr>
            <p:ph type="subTitle" idx="1"/>
          </p:nvPr>
        </p:nvSpPr>
        <p:spPr>
          <a:xfrm>
            <a:off x="1555448" y="2575214"/>
            <a:ext cx="7766936" cy="1096899"/>
          </a:xfrm>
        </p:spPr>
        <p:txBody>
          <a:bodyPr>
            <a:noAutofit/>
          </a:bodyPr>
          <a:lstStyle/>
          <a:p>
            <a:pPr algn="ctr"/>
            <a:endParaRPr lang="en-IN" sz="3600" b="1">
              <a:solidFill>
                <a:schemeClr val="tx1"/>
              </a:solidFill>
              <a:latin typeface="Arial" panose="020B0604020202020204" pitchFamily="34" charset="0"/>
              <a:cs typeface="Arial" panose="020B0604020202020204" pitchFamily="34" charset="0"/>
            </a:endParaRPr>
          </a:p>
          <a:p>
            <a:pPr algn="ctr"/>
            <a:r>
              <a:rPr lang="en-IN" sz="3600" b="1">
                <a:solidFill>
                  <a:schemeClr val="tx1"/>
                </a:solidFill>
                <a:latin typeface="Arial" panose="020B0604020202020204" pitchFamily="34" charset="0"/>
                <a:cs typeface="Arial" panose="020B0604020202020204" pitchFamily="34" charset="0"/>
              </a:rPr>
              <a:t>AYUSH KHANDELWAL (IIT2019240)</a:t>
            </a:r>
          </a:p>
          <a:p>
            <a:pPr algn="ctr"/>
            <a:r>
              <a:rPr lang="en-IN" sz="3600" b="1">
                <a:solidFill>
                  <a:schemeClr val="tx1"/>
                </a:solidFill>
                <a:latin typeface="Arial" panose="020B0604020202020204" pitchFamily="34" charset="0"/>
                <a:cs typeface="Arial" panose="020B0604020202020204" pitchFamily="34" charset="0"/>
              </a:rPr>
              <a:t>AYUSH BHAGTA (IIT2019501)</a:t>
            </a:r>
          </a:p>
          <a:p>
            <a:pPr algn="ctr"/>
            <a:r>
              <a:rPr lang="en-IN" sz="3600" b="1">
                <a:solidFill>
                  <a:schemeClr val="tx1"/>
                </a:solidFill>
                <a:latin typeface="Arial" panose="020B0604020202020204" pitchFamily="34" charset="0"/>
                <a:cs typeface="Arial" panose="020B0604020202020204" pitchFamily="34" charset="0"/>
              </a:rPr>
              <a:t>TAUHID ALAM (BIM2015003) </a:t>
            </a:r>
          </a:p>
          <a:p>
            <a:pPr algn="l"/>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0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E1972-B7C9-4714-BA3E-9A1DA012A5D7}"/>
              </a:ext>
            </a:extLst>
          </p:cNvPr>
          <p:cNvSpPr>
            <a:spLocks noGrp="1"/>
          </p:cNvSpPr>
          <p:nvPr>
            <p:ph idx="1"/>
          </p:nvPr>
        </p:nvSpPr>
        <p:spPr>
          <a:xfrm>
            <a:off x="635771" y="720046"/>
            <a:ext cx="10641830" cy="5417907"/>
          </a:xfrm>
        </p:spPr>
        <p:txBody>
          <a:bodyPr>
            <a:normAutofit lnSpcReduction="10000"/>
          </a:bodyPr>
          <a:lstStyle/>
          <a:p>
            <a:pPr marL="0" indent="0">
              <a:buNone/>
            </a:pPr>
            <a:r>
              <a:rPr lang="en-US" b="1" dirty="0"/>
              <a:t>Using   Graph:</a:t>
            </a:r>
          </a:p>
          <a:p>
            <a:pPr marL="0" indent="0">
              <a:buNone/>
            </a:pPr>
            <a:r>
              <a:rPr lang="en-US" b="1" dirty="0"/>
              <a:t>BFS</a:t>
            </a:r>
            <a:r>
              <a:rPr lang="en-US" dirty="0"/>
              <a:t>:</a:t>
            </a:r>
          </a:p>
          <a:p>
            <a:pPr marL="0" indent="0">
              <a:buNone/>
            </a:pPr>
            <a:r>
              <a:rPr lang="en-US" sz="2000" dirty="0">
                <a:latin typeface="Calibri" panose="020F0502020204030204" pitchFamily="34" charset="0"/>
                <a:cs typeface="Calibri" panose="020F0502020204030204" pitchFamily="34" charset="0"/>
              </a:rPr>
              <a:t>Volume  of  ﬁrst  jug:  5 Volume  of  second  jug:  4 Desired  volume:  2</a:t>
            </a:r>
          </a:p>
          <a:p>
            <a:r>
              <a:rPr lang="en-US" sz="2000" dirty="0">
                <a:latin typeface="Calibri" panose="020F0502020204030204" pitchFamily="34" charset="0"/>
                <a:cs typeface="Calibri" panose="020F0502020204030204" pitchFamily="34" charset="0"/>
              </a:rPr>
              <a:t>First  we  append  0,0  to  our  path path=[0,0]</a:t>
            </a:r>
          </a:p>
          <a:p>
            <a:r>
              <a:rPr lang="en-US" sz="2000" dirty="0">
                <a:latin typeface="Calibri" panose="020F0502020204030204" pitchFamily="34" charset="0"/>
                <a:cs typeface="Calibri" panose="020F0502020204030204" pitchFamily="34" charset="0"/>
              </a:rPr>
              <a:t>Now  next  possible  transitions  from  [0,0]  are  [5,0]  [0,4] next=[0,4],[5,0]</a:t>
            </a:r>
          </a:p>
          <a:p>
            <a:r>
              <a:rPr lang="en-US" sz="2000" dirty="0">
                <a:latin typeface="Calibri" panose="020F0502020204030204" pitchFamily="34" charset="0"/>
                <a:cs typeface="Calibri" panose="020F0502020204030204" pitchFamily="34" charset="0"/>
              </a:rPr>
              <a:t>Now  next  possible  transitions  from  [5,0]  are  [5,4]  [1,4] next=[0,4],[5,4],[1,4]</a:t>
            </a:r>
          </a:p>
          <a:p>
            <a:r>
              <a:rPr lang="en-US" sz="2000" dirty="0">
                <a:latin typeface="Calibri" panose="020F0502020204030204" pitchFamily="34" charset="0"/>
                <a:cs typeface="Calibri" panose="020F0502020204030204" pitchFamily="34" charset="0"/>
              </a:rPr>
              <a:t>Now  next  possible  transitions  from  [0,4]  are  [5,4]  [4,0] next=[5,4],[1,4],[5,4],[4,0]</a:t>
            </a:r>
          </a:p>
          <a:p>
            <a:r>
              <a:rPr lang="en-US" sz="2000" dirty="0">
                <a:latin typeface="Calibri" panose="020F0502020204030204" pitchFamily="34" charset="0"/>
                <a:cs typeface="Calibri" panose="020F0502020204030204" pitchFamily="34" charset="0"/>
              </a:rPr>
              <a:t>Now     next     possible     transitions     from     [5,4]     are     [no     more transitions]:</a:t>
            </a:r>
          </a:p>
          <a:p>
            <a:pPr marL="0" indent="0">
              <a:buNone/>
            </a:pPr>
            <a:r>
              <a:rPr lang="en-US" sz="2000" dirty="0">
                <a:latin typeface="Calibri" panose="020F0502020204030204" pitchFamily="34" charset="0"/>
                <a:cs typeface="Calibri" panose="020F0502020204030204" pitchFamily="34" charset="0"/>
              </a:rPr>
              <a:t>      next=[1,4],[5,4],[4,0]</a:t>
            </a:r>
          </a:p>
          <a:p>
            <a:r>
              <a:rPr lang="en-US" sz="2000" dirty="0">
                <a:latin typeface="Calibri" panose="020F0502020204030204" pitchFamily="34" charset="0"/>
                <a:cs typeface="Calibri" panose="020F0502020204030204" pitchFamily="34" charset="0"/>
              </a:rPr>
              <a:t>Now  next  possible  transitions  from  [1,4]  are  [1,0]: next=[5,4],[4,0],[1,0]</a:t>
            </a:r>
          </a:p>
          <a:p>
            <a:r>
              <a:rPr lang="en-US" sz="2000" dirty="0">
                <a:latin typeface="Calibri" panose="020F0502020204030204" pitchFamily="34" charset="0"/>
                <a:cs typeface="Calibri" panose="020F0502020204030204" pitchFamily="34" charset="0"/>
              </a:rPr>
              <a:t>Now     next     possible     transitions     from     [5,4]     are     [no     more transitions]:</a:t>
            </a:r>
          </a:p>
          <a:p>
            <a:pPr marL="0" indent="0">
              <a:buNone/>
            </a:pPr>
            <a:r>
              <a:rPr lang="en-US" sz="2000" dirty="0">
                <a:latin typeface="Calibri" panose="020F0502020204030204" pitchFamily="34" charset="0"/>
                <a:cs typeface="Calibri" panose="020F0502020204030204" pitchFamily="34" charset="0"/>
              </a:rPr>
              <a:t>      next=[4,0],[1,0]</a:t>
            </a:r>
          </a:p>
          <a:p>
            <a:r>
              <a:rPr lang="en-US" sz="2000" dirty="0">
                <a:latin typeface="Calibri" panose="020F0502020204030204" pitchFamily="34" charset="0"/>
                <a:cs typeface="Calibri" panose="020F0502020204030204" pitchFamily="34" charset="0"/>
              </a:rPr>
              <a:t>Now  next  possible  transitions  from  [4,0]  are  [4,4]: next=[1,0],[4,4]</a:t>
            </a:r>
          </a:p>
        </p:txBody>
      </p:sp>
    </p:spTree>
    <p:extLst>
      <p:ext uri="{BB962C8B-B14F-4D97-AF65-F5344CB8AC3E}">
        <p14:creationId xmlns:p14="http://schemas.microsoft.com/office/powerpoint/2010/main" val="11848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CE53D-3394-4CEF-AAB9-7A150E47C0DB}"/>
              </a:ext>
            </a:extLst>
          </p:cNvPr>
          <p:cNvSpPr>
            <a:spLocks noGrp="1"/>
          </p:cNvSpPr>
          <p:nvPr>
            <p:ph idx="1"/>
          </p:nvPr>
        </p:nvSpPr>
        <p:spPr>
          <a:xfrm>
            <a:off x="677333" y="554182"/>
            <a:ext cx="10586411" cy="5846617"/>
          </a:xfrm>
        </p:spPr>
        <p:txBody>
          <a:bodyPr>
            <a:normAutofit/>
          </a:bodyPr>
          <a:lstStyle/>
          <a:p>
            <a:pPr marL="0" indent="0">
              <a:buNone/>
            </a:pPr>
            <a:endParaRPr lang="en-US" dirty="0"/>
          </a:p>
          <a:p>
            <a:r>
              <a:rPr lang="en-US" sz="2000" dirty="0">
                <a:latin typeface="Calibri" panose="020F0502020204030204" pitchFamily="34" charset="0"/>
                <a:cs typeface="Calibri" panose="020F0502020204030204" pitchFamily="34" charset="0"/>
              </a:rPr>
              <a:t>Now  next  possible  transitions  from  [1,0]  are  [0,1]: next=[4,4],[0,1]</a:t>
            </a:r>
          </a:p>
          <a:p>
            <a:r>
              <a:rPr lang="en-US" sz="2000" dirty="0">
                <a:latin typeface="Calibri" panose="020F0502020204030204" pitchFamily="34" charset="0"/>
                <a:cs typeface="Calibri" panose="020F0502020204030204" pitchFamily="34" charset="0"/>
              </a:rPr>
              <a:t>Now  next  possible  transitions  from  [4,4]  are  [5,3]: next=[0,1],[5,3]</a:t>
            </a:r>
          </a:p>
          <a:p>
            <a:r>
              <a:rPr lang="en-US" sz="2000" dirty="0">
                <a:latin typeface="Calibri" panose="020F0502020204030204" pitchFamily="34" charset="0"/>
                <a:cs typeface="Calibri" panose="020F0502020204030204" pitchFamily="34" charset="0"/>
              </a:rPr>
              <a:t>Now  next  possible  transitions  from  [0,1]  are  [5,1]: next=[5,3],[5,1]</a:t>
            </a:r>
          </a:p>
          <a:p>
            <a:r>
              <a:rPr lang="en-US" sz="2000" dirty="0">
                <a:latin typeface="Calibri" panose="020F0502020204030204" pitchFamily="34" charset="0"/>
                <a:cs typeface="Calibri" panose="020F0502020204030204" pitchFamily="34" charset="0"/>
              </a:rPr>
              <a:t>Now  next  possible  transitions  from  [5,3]  are  [0,3]: next=[5,1],[0,3]</a:t>
            </a:r>
          </a:p>
          <a:p>
            <a:r>
              <a:rPr lang="en-US" sz="2000" dirty="0">
                <a:latin typeface="Calibri" panose="020F0502020204030204" pitchFamily="34" charset="0"/>
                <a:cs typeface="Calibri" panose="020F0502020204030204" pitchFamily="34" charset="0"/>
              </a:rPr>
              <a:t>Now  next  possible  transitions  from  [5,1]  are  [2,4]: next=[0,3],[2,4]</a:t>
            </a:r>
          </a:p>
          <a:p>
            <a:r>
              <a:rPr lang="en-US" sz="2000" dirty="0">
                <a:latin typeface="Calibri" panose="020F0502020204030204" pitchFamily="34" charset="0"/>
                <a:cs typeface="Calibri" panose="020F0502020204030204" pitchFamily="34" charset="0"/>
              </a:rPr>
              <a:t>Now  next  possible  transitions  from  [0,3]  are  [3,0]: next=[2,4][3,0]</a:t>
            </a:r>
          </a:p>
          <a:p>
            <a:r>
              <a:rPr lang="en-US" sz="2000" dirty="0">
                <a:latin typeface="Calibri" panose="020F0502020204030204" pitchFamily="34" charset="0"/>
                <a:cs typeface="Calibri" panose="020F0502020204030204" pitchFamily="34" charset="0"/>
              </a:rPr>
              <a:t>Now  next  possible  transitions  from  [2,4]  are  [2,0]: Goal  is  achieved  as  we  have  [2,0]  as  a  state Now  path=[0,0]  [5,0]  [1,4]  [1,0]  [0,1]  [5,1]  [2,4]</a:t>
            </a:r>
          </a:p>
          <a:p>
            <a:endParaRPr lang="en-US" dirty="0"/>
          </a:p>
        </p:txBody>
      </p:sp>
    </p:spTree>
    <p:extLst>
      <p:ext uri="{BB962C8B-B14F-4D97-AF65-F5344CB8AC3E}">
        <p14:creationId xmlns:p14="http://schemas.microsoft.com/office/powerpoint/2010/main" val="190954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92B9EB-C7CF-4CB4-8023-C1E571FA8D8D}"/>
              </a:ext>
            </a:extLst>
          </p:cNvPr>
          <p:cNvSpPr txBox="1"/>
          <p:nvPr/>
        </p:nvSpPr>
        <p:spPr>
          <a:xfrm>
            <a:off x="692728" y="480996"/>
            <a:ext cx="9919854" cy="4154984"/>
          </a:xfrm>
          <a:prstGeom prst="rect">
            <a:avLst/>
          </a:prstGeom>
          <a:noFill/>
        </p:spPr>
        <p:txBody>
          <a:bodyPr wrap="square">
            <a:spAutoFit/>
          </a:bodyPr>
          <a:lstStyle/>
          <a:p>
            <a:pPr marL="0" indent="0">
              <a:buNone/>
            </a:pPr>
            <a:r>
              <a:rPr lang="en-US" sz="2200" dirty="0"/>
              <a:t>DFS:</a:t>
            </a:r>
          </a:p>
          <a:p>
            <a:pPr marL="0" indent="0">
              <a:buNone/>
            </a:pPr>
            <a:endParaRPr lang="en-US" sz="2200" dirty="0"/>
          </a:p>
          <a:p>
            <a:pPr marL="0" indent="0">
              <a:buNone/>
            </a:pPr>
            <a:r>
              <a:rPr lang="en-US" sz="2200" dirty="0">
                <a:latin typeface="Calibri" panose="020F0502020204030204" pitchFamily="34" charset="0"/>
                <a:cs typeface="Calibri" panose="020F0502020204030204" pitchFamily="34" charset="0"/>
              </a:rPr>
              <a:t>Volume  of  ﬁrst  jug:  4 Volume  of  second  jug:  3 Desired  volume:  2</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First  we  append  0,0  to  our  path path=[0,0]</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Now  next  possible  transitions  from  [0,0]  are  [4,0]  [0,3] next=[0,3],[4,0]</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Now  next  possible  transitions  from  [0,3]  are  [4,3]  [3,0] next=[3,0],[4,3],[4,0]</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Now  next  possible  transitions  from  [3,0]  are  [4,0]  [3,3] next=[3,3],[4,0],[4,3][4,0]</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Now  next  possible  transitions  from  [3,3]  are  [4,3]  [4,2] next=[4,2],[4,3],[4,0],[4,3][4,0]</a:t>
            </a:r>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Now  next  possible  transitions  from  [4,2]  are  [0,2] Goal  achieved  as  we  have  2  </a:t>
            </a:r>
            <a:r>
              <a:rPr lang="en-US" sz="2200" dirty="0" err="1">
                <a:latin typeface="Calibri" panose="020F0502020204030204" pitchFamily="34" charset="0"/>
                <a:cs typeface="Calibri" panose="020F0502020204030204" pitchFamily="34" charset="0"/>
              </a:rPr>
              <a:t>litres</a:t>
            </a:r>
            <a:r>
              <a:rPr lang="en-US" sz="2200" dirty="0">
                <a:latin typeface="Calibri" panose="020F0502020204030204" pitchFamily="34" charset="0"/>
                <a:cs typeface="Calibri" panose="020F0502020204030204" pitchFamily="34" charset="0"/>
              </a:rPr>
              <a:t>  in  one  jug Now  Path=[0,0],[0,3],[3,0],[3,3][4,2]</a:t>
            </a:r>
          </a:p>
        </p:txBody>
      </p:sp>
    </p:spTree>
    <p:extLst>
      <p:ext uri="{BB962C8B-B14F-4D97-AF65-F5344CB8AC3E}">
        <p14:creationId xmlns:p14="http://schemas.microsoft.com/office/powerpoint/2010/main" val="386554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A67E-1C89-4149-8701-D1B88078BD63}"/>
              </a:ext>
            </a:extLst>
          </p:cNvPr>
          <p:cNvSpPr>
            <a:spLocks noGrp="1"/>
          </p:cNvSpPr>
          <p:nvPr>
            <p:ph type="title"/>
          </p:nvPr>
        </p:nvSpPr>
        <p:spPr>
          <a:xfrm>
            <a:off x="677334" y="609600"/>
            <a:ext cx="8596668" cy="1320800"/>
          </a:xfrm>
        </p:spPr>
        <p:txBody>
          <a:bodyPr>
            <a:normAutofit/>
          </a:bodyPr>
          <a:lstStyle/>
          <a:p>
            <a:r>
              <a:rPr lang="en-US" sz="5400"/>
              <a:t>Time complexity</a:t>
            </a:r>
          </a:p>
        </p:txBody>
      </p:sp>
      <p:sp>
        <p:nvSpPr>
          <p:cNvPr id="4" name="Content Placeholder 3">
            <a:extLst>
              <a:ext uri="{FF2B5EF4-FFF2-40B4-BE49-F238E27FC236}">
                <a16:creationId xmlns:a16="http://schemas.microsoft.com/office/drawing/2014/main" id="{93CE255E-C37A-6444-A719-6255148C552B}"/>
              </a:ext>
            </a:extLst>
          </p:cNvPr>
          <p:cNvSpPr>
            <a:spLocks noGrp="1"/>
          </p:cNvSpPr>
          <p:nvPr>
            <p:ph idx="1"/>
          </p:nvPr>
        </p:nvSpPr>
        <p:spPr>
          <a:xfrm>
            <a:off x="677334" y="1809827"/>
            <a:ext cx="8596668" cy="3880773"/>
          </a:xfrm>
        </p:spPr>
        <p:txBody>
          <a:bodyPr>
            <a:noAutofit/>
          </a:bodyPr>
          <a:lstStyle/>
          <a:p>
            <a:pPr marL="0" indent="0">
              <a:buNone/>
            </a:pPr>
            <a:r>
              <a:rPr lang="en-IN" sz="2400">
                <a:latin typeface="Arial" panose="020B0604020202020204" pitchFamily="34" charset="0"/>
                <a:cs typeface="Arial" panose="020B0604020202020204" pitchFamily="34" charset="0"/>
              </a:rPr>
              <a:t>Using Graph:</a:t>
            </a:r>
          </a:p>
          <a:p>
            <a:pPr marL="0" indent="0">
              <a:buNone/>
            </a:pPr>
            <a:r>
              <a:rPr lang="en-IN" sz="2400">
                <a:latin typeface="Arial" panose="020B0604020202020204" pitchFamily="34" charset="0"/>
                <a:cs typeface="Arial" panose="020B0604020202020204" pitchFamily="34" charset="0"/>
              </a:rPr>
              <a:t>In this approach we iterate over whole map generated by the</a:t>
            </a:r>
          </a:p>
          <a:p>
            <a:pPr marL="0" indent="0">
              <a:buNone/>
            </a:pPr>
            <a:r>
              <a:rPr lang="en-IN" sz="2400">
                <a:latin typeface="Arial" panose="020B0604020202020204" pitchFamily="34" charset="0"/>
                <a:cs typeface="Arial" panose="020B0604020202020204" pitchFamily="34" charset="0"/>
              </a:rPr>
              <a:t>nodes containing all the possible amount of water in both the jugs until we find the any of teh one required condition. So to iterate over a graph by BFS or by DFS time complexity</a:t>
            </a:r>
          </a:p>
          <a:p>
            <a:pPr marL="0" indent="0">
              <a:buNone/>
            </a:pPr>
            <a:r>
              <a:rPr lang="en-IN" sz="2400">
                <a:latin typeface="Arial" panose="020B0604020202020204" pitchFamily="34" charset="0"/>
                <a:cs typeface="Arial" panose="020B0604020202020204" pitchFamily="34" charset="0"/>
              </a:rPr>
              <a:t>will be as below:</a:t>
            </a:r>
          </a:p>
          <a:p>
            <a:pPr marL="0" indent="0">
              <a:buNone/>
            </a:pPr>
            <a:r>
              <a:rPr lang="en-IN" sz="2400">
                <a:latin typeface="Arial" panose="020B0604020202020204" pitchFamily="34" charset="0"/>
                <a:cs typeface="Arial" panose="020B0604020202020204" pitchFamily="34" charset="0"/>
              </a:rPr>
              <a:t> Best Case-If the given condition is not true or the required</a:t>
            </a:r>
          </a:p>
          <a:p>
            <a:pPr marL="0" indent="0">
              <a:buNone/>
            </a:pPr>
            <a:r>
              <a:rPr lang="en-IN" sz="2400">
                <a:latin typeface="Arial" panose="020B0604020202020204" pitchFamily="34" charset="0"/>
                <a:cs typeface="Arial" panose="020B0604020202020204" pitchFamily="34" charset="0"/>
              </a:rPr>
              <a:t>amount of water is equal to capacity of one of the jug.This</a:t>
            </a:r>
          </a:p>
          <a:p>
            <a:pPr marL="0" indent="0">
              <a:buNone/>
            </a:pPr>
            <a:r>
              <a:rPr lang="en-IN" sz="2400">
                <a:latin typeface="Arial" panose="020B0604020202020204" pitchFamily="34" charset="0"/>
                <a:cs typeface="Arial" panose="020B0604020202020204" pitchFamily="34" charset="0"/>
              </a:rPr>
              <a:t>will result in the time complexity of constant order.So Best</a:t>
            </a:r>
          </a:p>
          <a:p>
            <a:pPr marL="0" indent="0">
              <a:buNone/>
            </a:pPr>
            <a:r>
              <a:rPr lang="en-I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08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1459B-8090-0B45-BC94-BCFF14C0AE42}"/>
              </a:ext>
            </a:extLst>
          </p:cNvPr>
          <p:cNvSpPr>
            <a:spLocks noGrp="1"/>
          </p:cNvSpPr>
          <p:nvPr>
            <p:ph idx="1"/>
          </p:nvPr>
        </p:nvSpPr>
        <p:spPr>
          <a:xfrm>
            <a:off x="1035129" y="529658"/>
            <a:ext cx="8596668" cy="3880773"/>
          </a:xfrm>
        </p:spPr>
        <p:txBody>
          <a:bodyPr>
            <a:noAutofit/>
          </a:bodyPr>
          <a:lstStyle/>
          <a:p>
            <a:pPr marL="0" indent="0">
              <a:buNone/>
            </a:pPr>
            <a:r>
              <a:rPr lang="en-IN" sz="2000">
                <a:latin typeface="Arial" panose="020B0604020202020204" pitchFamily="34" charset="0"/>
                <a:cs typeface="Arial" panose="020B0604020202020204" pitchFamily="34" charset="0"/>
              </a:rPr>
              <a:t>Case Time Complexity= Ω(1)
Worst Case-If the given condition is true and the required amount of water</a:t>
            </a:r>
            <a:r>
              <a:rPr lang="en-IN" sz="2000" kern="1200">
                <a:solidFill>
                  <a:srgbClr val="404040"/>
                </a:solidFill>
                <a:effectLst/>
                <a:latin typeface="Arial" panose="020B0604020202020204" pitchFamily="34" charset="0"/>
                <a:cs typeface="Arial" panose="020B0604020202020204" pitchFamily="34" charset="0"/>
              </a:rPr>
              <a:t>Case Time Complexity= Ω(1)</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Worst Case-If the given condition is true and the required</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amount of water is what we get at the farthest end.This will</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result in the time complexity of order O(V + E) where E</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ranges from 1 to V</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2, but in our case number of edges is</a:t>
            </a:r>
            <a:r>
              <a:rPr lang="en-IN" sz="2000">
                <a:latin typeface="Arial" panose="020B0604020202020204" pitchFamily="34" charset="0"/>
                <a:cs typeface="Arial" panose="020B0604020202020204" pitchFamily="34" charset="0"/>
              </a:rPr>
              <a:t> </a:t>
            </a:r>
            <a:r>
              <a:rPr lang="en-IN" sz="2000" kern="1200">
                <a:solidFill>
                  <a:srgbClr val="404040"/>
                </a:solidFill>
                <a:effectLst/>
                <a:latin typeface="Arial" panose="020B0604020202020204" pitchFamily="34" charset="0"/>
                <a:cs typeface="Arial" panose="020B0604020202020204" pitchFamily="34" charset="0"/>
              </a:rPr>
              <a:t>equal to six hence number of edges will be of order 3V , so,</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the time complexity will be of order 4V, which is treated as</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linear in time complexity, where V is the number of nodes</a:t>
            </a:r>
            <a:br>
              <a:rPr lang="en-IN" sz="2000" kern="1200">
                <a:solidFill>
                  <a:srgbClr val="404040"/>
                </a:solidFill>
                <a:effectLst/>
                <a:latin typeface="Arial" panose="020B0604020202020204" pitchFamily="34" charset="0"/>
                <a:cs typeface="Arial" panose="020B0604020202020204" pitchFamily="34" charset="0"/>
              </a:rPr>
            </a:br>
            <a:r>
              <a:rPr lang="en-IN" sz="2000" kern="1200">
                <a:solidFill>
                  <a:srgbClr val="404040"/>
                </a:solidFill>
                <a:effectLst/>
                <a:latin typeface="Arial" panose="020B0604020202020204" pitchFamily="34" charset="0"/>
                <a:cs typeface="Arial" panose="020B0604020202020204" pitchFamily="34" charset="0"/>
              </a:rPr>
              <a:t>and E is the number of Edges. Maximum value of V in</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this case could be N*M where N and M are the maximum</a:t>
            </a:r>
            <a:endParaRPr lang="en-IN" sz="2000">
              <a:effectLst/>
              <a:latin typeface="Arial" panose="020B0604020202020204" pitchFamily="34" charset="0"/>
              <a:cs typeface="Arial" panose="020B0604020202020204" pitchFamily="34" charset="0"/>
            </a:endParaRPr>
          </a:p>
          <a:p>
            <a:pPr marL="0" indent="0" rtl="0" eaLnBrk="1" latinLnBrk="0" hangingPunct="1">
              <a:buNone/>
            </a:pPr>
            <a:r>
              <a:rPr lang="en-IN" sz="2000" kern="1200">
                <a:solidFill>
                  <a:srgbClr val="404040"/>
                </a:solidFill>
                <a:effectLst/>
                <a:latin typeface="Arial" panose="020B0604020202020204" pitchFamily="34" charset="0"/>
                <a:cs typeface="Arial" panose="020B0604020202020204" pitchFamily="34" charset="0"/>
              </a:rPr>
              <a:t>capacities of mug.So Worst Case Time Complexity=O(V )=</a:t>
            </a:r>
            <a:endParaRPr lang="en-IN" sz="2000">
              <a:effectLst/>
              <a:latin typeface="Arial" panose="020B0604020202020204" pitchFamily="34" charset="0"/>
              <a:cs typeface="Arial" panose="020B0604020202020204" pitchFamily="34" charset="0"/>
            </a:endParaRPr>
          </a:p>
          <a:p>
            <a:pPr marL="0" indent="0">
              <a:buNone/>
            </a:pPr>
            <a:r>
              <a:rPr lang="en-IN" sz="2000" kern="1200">
                <a:solidFill>
                  <a:srgbClr val="404040"/>
                </a:solidFill>
                <a:effectLst/>
                <a:latin typeface="Arial" panose="020B0604020202020204" pitchFamily="34" charset="0"/>
                <a:cs typeface="Arial" panose="020B0604020202020204" pitchFamily="34" charset="0"/>
              </a:rPr>
              <a:t>O(N ∗ M)</a:t>
            </a:r>
            <a:r>
              <a:rPr lang="en-IN" sz="2000">
                <a:latin typeface="Arial" panose="020B0604020202020204" pitchFamily="34" charset="0"/>
                <a:cs typeface="Arial" panose="020B0604020202020204" pitchFamily="34" charset="0"/>
              </a:rPr>
              <a:t> is what we get at the farthest end.This will</a:t>
            </a:r>
          </a:p>
          <a:p>
            <a:pPr marL="0" indent="0">
              <a:buNone/>
            </a:pPr>
            <a:r>
              <a:rPr lang="en-IN" sz="2000">
                <a:latin typeface="Arial" panose="020B0604020202020204" pitchFamily="34" charset="0"/>
                <a:cs typeface="Arial" panose="020B0604020202020204" pitchFamily="34" charset="0"/>
              </a:rPr>
              <a:t>result in the time complexity of order O(V + E) where E</a:t>
            </a:r>
          </a:p>
          <a:p>
            <a:pPr marL="0" indent="0">
              <a:buNone/>
            </a:pPr>
            <a:r>
              <a:rPr lang="en-IN" sz="2000">
                <a:latin typeface="Arial" panose="020B0604020202020204" pitchFamily="34" charset="0"/>
                <a:cs typeface="Arial" panose="020B0604020202020204" pitchFamily="34" charset="0"/>
              </a:rPr>
              <a:t>ranges from 1 to V^2</a:t>
            </a:r>
          </a:p>
          <a:p>
            <a:pPr marL="0" indent="0">
              <a:buNone/>
            </a:pPr>
            <a:r>
              <a:rPr lang="en-IN" sz="2000">
                <a:latin typeface="Arial" panose="020B0604020202020204" pitchFamily="34" charset="0"/>
                <a:cs typeface="Arial" panose="020B0604020202020204" pitchFamily="34" charset="0"/>
              </a:rPr>
              <a:t>
</a:t>
            </a: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714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EC8ED-63D8-8142-8B7E-0318C943F0F0}"/>
              </a:ext>
            </a:extLst>
          </p:cNvPr>
          <p:cNvSpPr>
            <a:spLocks noGrp="1"/>
          </p:cNvSpPr>
          <p:nvPr>
            <p:ph idx="1"/>
          </p:nvPr>
        </p:nvSpPr>
        <p:spPr>
          <a:xfrm>
            <a:off x="677333" y="0"/>
            <a:ext cx="10434011" cy="3880773"/>
          </a:xfrm>
        </p:spPr>
        <p:txBody>
          <a:bodyPr>
            <a:noAutofit/>
          </a:bodyPr>
          <a:lstStyle/>
          <a:p>
            <a:pPr marL="0" indent="0">
              <a:lnSpc>
                <a:spcPct val="200000"/>
              </a:lnSpc>
              <a:buNone/>
            </a:pPr>
            <a:r>
              <a:rPr lang="en-IN" sz="2000" dirty="0">
                <a:latin typeface="Arial" panose="020B0604020202020204" pitchFamily="34" charset="0"/>
                <a:cs typeface="Arial" panose="020B0604020202020204" pitchFamily="34" charset="0"/>
              </a:rPr>
              <a:t>, but in our case number of edges is equal to six hence number of edges will be of order 3V , so, the time complexity will be of order 4V, which is treated as linear in time complexity, where V is the number of nodes and E is the number of Edges. Maximum value of V in this case could be N*M where N and M are the maximum capacities of </a:t>
            </a:r>
            <a:r>
              <a:rPr lang="en-IN" sz="2000" dirty="0" err="1">
                <a:latin typeface="Arial" panose="020B0604020202020204" pitchFamily="34" charset="0"/>
                <a:cs typeface="Arial" panose="020B0604020202020204" pitchFamily="34" charset="0"/>
              </a:rPr>
              <a:t>mug.So</a:t>
            </a:r>
            <a:r>
              <a:rPr lang="en-IN" sz="2000" dirty="0">
                <a:latin typeface="Arial" panose="020B0604020202020204" pitchFamily="34" charset="0"/>
                <a:cs typeface="Arial" panose="020B0604020202020204" pitchFamily="34" charset="0"/>
              </a:rPr>
              <a:t> Worst Case Time Complexity=O(V )= O(N ∗ 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53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1929-5304-DE46-B43F-D84DCEDD7C92}"/>
              </a:ext>
            </a:extLst>
          </p:cNvPr>
          <p:cNvSpPr>
            <a:spLocks noGrp="1"/>
          </p:cNvSpPr>
          <p:nvPr>
            <p:ph type="title"/>
          </p:nvPr>
        </p:nvSpPr>
        <p:spPr>
          <a:xfrm>
            <a:off x="677334" y="168712"/>
            <a:ext cx="8596668" cy="1144210"/>
          </a:xfrm>
        </p:spPr>
        <p:txBody>
          <a:bodyPr>
            <a:normAutofit/>
          </a:bodyPr>
          <a:lstStyle/>
          <a:p>
            <a:r>
              <a:rPr lang="en-US" sz="5400"/>
              <a:t>Space complexity</a:t>
            </a:r>
          </a:p>
        </p:txBody>
      </p:sp>
      <p:sp>
        <p:nvSpPr>
          <p:cNvPr id="3" name="Content Placeholder 2">
            <a:extLst>
              <a:ext uri="{FF2B5EF4-FFF2-40B4-BE49-F238E27FC236}">
                <a16:creationId xmlns:a16="http://schemas.microsoft.com/office/drawing/2014/main" id="{364AB74D-3DB6-B745-8A65-5A0C02E0C3DB}"/>
              </a:ext>
            </a:extLst>
          </p:cNvPr>
          <p:cNvSpPr>
            <a:spLocks noGrp="1"/>
          </p:cNvSpPr>
          <p:nvPr>
            <p:ph idx="1"/>
          </p:nvPr>
        </p:nvSpPr>
        <p:spPr>
          <a:xfrm>
            <a:off x="1179287" y="1120019"/>
            <a:ext cx="8596668" cy="3880773"/>
          </a:xfrm>
        </p:spPr>
        <p:txBody>
          <a:bodyPr>
            <a:noAutofit/>
          </a:bodyPr>
          <a:lstStyle/>
          <a:p>
            <a:pPr marL="0" indent="0">
              <a:buNone/>
            </a:pPr>
            <a:r>
              <a:rPr lang="en-IN" sz="2400" b="1" dirty="0">
                <a:solidFill>
                  <a:srgbClr val="24292E"/>
                </a:solidFill>
                <a:latin typeface="Arial" panose="020B0604020202020204" pitchFamily="34" charset="0"/>
                <a:cs typeface="Arial" panose="020B0604020202020204" pitchFamily="34" charset="0"/>
              </a:rPr>
              <a:t>Brute-Force:</a:t>
            </a:r>
          </a:p>
          <a:p>
            <a:pPr marL="0" indent="0">
              <a:buNone/>
            </a:pPr>
            <a:r>
              <a:rPr lang="en-IN" sz="2400" dirty="0">
                <a:solidFill>
                  <a:srgbClr val="24292E"/>
                </a:solidFill>
                <a:latin typeface="Arial" panose="020B0604020202020204" pitchFamily="34" charset="0"/>
                <a:cs typeface="Arial" panose="020B0604020202020204" pitchFamily="34" charset="0"/>
              </a:rPr>
              <a:t>In Brute force we will be directly adding and subtracting in</a:t>
            </a:r>
          </a:p>
          <a:p>
            <a:pPr marL="0" indent="0">
              <a:buNone/>
            </a:pPr>
            <a:r>
              <a:rPr lang="en-IN" sz="2400" dirty="0">
                <a:solidFill>
                  <a:srgbClr val="24292E"/>
                </a:solidFill>
                <a:latin typeface="Arial" panose="020B0604020202020204" pitchFamily="34" charset="0"/>
                <a:cs typeface="Arial" panose="020B0604020202020204" pitchFamily="34" charset="0"/>
              </a:rPr>
              <a:t>an integer so no extra space is required .</a:t>
            </a:r>
          </a:p>
          <a:p>
            <a:pPr marL="0" indent="0">
              <a:buNone/>
            </a:pPr>
            <a:r>
              <a:rPr lang="en-IN" sz="2400" dirty="0">
                <a:solidFill>
                  <a:srgbClr val="24292E"/>
                </a:solidFill>
                <a:latin typeface="Arial" panose="020B0604020202020204" pitchFamily="34" charset="0"/>
                <a:cs typeface="Arial" panose="020B0604020202020204" pitchFamily="34" charset="0"/>
              </a:rPr>
              <a:t>This will result in the space complexity of O(1).</a:t>
            </a:r>
          </a:p>
          <a:p>
            <a:pPr marL="0" indent="0">
              <a:buNone/>
            </a:pPr>
            <a:r>
              <a:rPr lang="en-IN" sz="2400" b="1" dirty="0">
                <a:solidFill>
                  <a:srgbClr val="24292E"/>
                </a:solidFill>
                <a:latin typeface="Arial" panose="020B0604020202020204" pitchFamily="34" charset="0"/>
                <a:cs typeface="Arial" panose="020B0604020202020204" pitchFamily="34" charset="0"/>
              </a:rPr>
              <a:t>Using Graph:</a:t>
            </a:r>
          </a:p>
          <a:p>
            <a:pPr marL="0" indent="0">
              <a:buNone/>
            </a:pPr>
            <a:r>
              <a:rPr lang="en-IN" sz="2400" dirty="0">
                <a:solidFill>
                  <a:srgbClr val="24292E"/>
                </a:solidFill>
                <a:latin typeface="Arial" panose="020B0604020202020204" pitchFamily="34" charset="0"/>
                <a:cs typeface="Arial" panose="020B0604020202020204" pitchFamily="34" charset="0"/>
              </a:rPr>
              <a:t>In this approach we don’t have need to store any graph as all
the path are logically decided and checked at the time, so no
more Extra space is required to store the </a:t>
            </a:r>
            <a:r>
              <a:rPr lang="en-IN" sz="2400" dirty="0" err="1">
                <a:solidFill>
                  <a:srgbClr val="24292E"/>
                </a:solidFill>
                <a:latin typeface="Arial" panose="020B0604020202020204" pitchFamily="34" charset="0"/>
                <a:cs typeface="Arial" panose="020B0604020202020204" pitchFamily="34" charset="0"/>
              </a:rPr>
              <a:t>map.But</a:t>
            </a:r>
            <a:r>
              <a:rPr lang="en-IN" sz="2400" dirty="0">
                <a:solidFill>
                  <a:srgbClr val="24292E"/>
                </a:solidFill>
                <a:latin typeface="Arial" panose="020B0604020202020204" pitchFamily="34" charset="0"/>
                <a:cs typeface="Arial" panose="020B0604020202020204" pitchFamily="34" charset="0"/>
              </a:rPr>
              <a:t> we store</a:t>
            </a:r>
          </a:p>
          <a:p>
            <a:pPr marL="0" indent="0">
              <a:buNone/>
            </a:pPr>
            <a:r>
              <a:rPr lang="en-IN" sz="2400" dirty="0">
                <a:solidFill>
                  <a:srgbClr val="24292E"/>
                </a:solidFill>
                <a:latin typeface="Arial" panose="020B0604020202020204" pitchFamily="34" charset="0"/>
                <a:cs typeface="Arial" panose="020B0604020202020204" pitchFamily="34" charset="0"/>
              </a:rPr>
              <a:t>the path that is used to reach that point which whose length</a:t>
            </a:r>
          </a:p>
          <a:p>
            <a:pPr marL="0" indent="0">
              <a:buNone/>
            </a:pPr>
            <a:r>
              <a:rPr lang="en-IN" sz="2400" dirty="0">
                <a:solidFill>
                  <a:srgbClr val="24292E"/>
                </a:solidFill>
                <a:latin typeface="Arial" panose="020B0604020202020204" pitchFamily="34" charset="0"/>
                <a:cs typeface="Arial" panose="020B0604020202020204" pitchFamily="34" charset="0"/>
              </a:rPr>
              <a:t>vary from 1 to V and we need to store path for all V vertices</a:t>
            </a:r>
          </a:p>
          <a:p>
            <a:pPr marL="0" indent="0">
              <a:buNone/>
            </a:pPr>
            <a:r>
              <a:rPr lang="en-IN" sz="2400" dirty="0">
                <a:solidFill>
                  <a:srgbClr val="24292E"/>
                </a:solidFill>
                <a:latin typeface="Arial" panose="020B0604020202020204" pitchFamily="34" charset="0"/>
                <a:cs typeface="Arial" panose="020B0604020202020204" pitchFamily="34" charset="0"/>
              </a:rPr>
              <a:t>
</a:t>
            </a:r>
            <a:endParaRPr lang="en-IN" sz="2400" i="0" dirty="0">
              <a:solidFill>
                <a:srgbClr val="24292E"/>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14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00C5E-EF89-284A-AFAB-21FE897BFCD5}"/>
              </a:ext>
            </a:extLst>
          </p:cNvPr>
          <p:cNvSpPr>
            <a:spLocks noGrp="1"/>
          </p:cNvSpPr>
          <p:nvPr>
            <p:ph idx="1"/>
          </p:nvPr>
        </p:nvSpPr>
        <p:spPr>
          <a:xfrm>
            <a:off x="689429" y="201160"/>
            <a:ext cx="8596668" cy="3880773"/>
          </a:xfrm>
        </p:spPr>
        <p:txBody>
          <a:bodyPr>
            <a:noAutofit/>
          </a:bodyPr>
          <a:lstStyle/>
          <a:p>
            <a:pPr marL="0" indent="0">
              <a:buNone/>
            </a:pPr>
            <a:r>
              <a:rPr lang="en-IN" sz="2000">
                <a:solidFill>
                  <a:srgbClr val="24292E"/>
                </a:solidFill>
                <a:latin typeface="Arial" panose="020B0604020202020204" pitchFamily="34" charset="0"/>
                <a:cs typeface="Arial" panose="020B0604020202020204" pitchFamily="34" charset="0"/>
              </a:rPr>
              <a:t>and hence the required space is of order V 2.</a:t>
            </a:r>
          </a:p>
          <a:p>
            <a:pPr marL="0" indent="0">
              <a:buNone/>
            </a:pPr>
            <a:r>
              <a:rPr lang="en-IN" sz="2000">
                <a:solidFill>
                  <a:srgbClr val="24292E"/>
                </a:solidFill>
                <a:latin typeface="Arial" panose="020B0604020202020204" pitchFamily="34" charset="0"/>
                <a:cs typeface="Arial" panose="020B0604020202020204" pitchFamily="34" charset="0"/>
              </a:rPr>
              <a:t> Maximum value of V in this case could be N*M where N and M</a:t>
            </a:r>
          </a:p>
          <a:p>
            <a:pPr marL="0" indent="0">
              <a:buNone/>
            </a:pPr>
            <a:r>
              <a:rPr lang="en-IN" sz="2000">
                <a:solidFill>
                  <a:srgbClr val="24292E"/>
                </a:solidFill>
                <a:latin typeface="Arial" panose="020B0604020202020204" pitchFamily="34" charset="0"/>
                <a:cs typeface="Arial" panose="020B0604020202020204" pitchFamily="34" charset="0"/>
              </a:rPr>
              <a:t>are the maximum capacities of mug.So Space Complexity=</a:t>
            </a:r>
          </a:p>
          <a:p>
            <a:pPr marL="0" indent="0">
              <a:buNone/>
            </a:pPr>
            <a:r>
              <a:rPr lang="en-IN" sz="2000">
                <a:solidFill>
                  <a:srgbClr val="24292E"/>
                </a:solidFill>
                <a:latin typeface="Arial" panose="020B0604020202020204" pitchFamily="34" charset="0"/>
                <a:cs typeface="Arial" panose="020B0604020202020204" pitchFamily="34" charset="0"/>
              </a:rPr>
              <a:t>O((N ∗ M)2)</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02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C21B5-F76F-5C4C-9144-BF47ACA8EFF3}"/>
              </a:ext>
            </a:extLst>
          </p:cNvPr>
          <p:cNvSpPr>
            <a:spLocks noGrp="1"/>
          </p:cNvSpPr>
          <p:nvPr>
            <p:ph idx="1"/>
          </p:nvPr>
        </p:nvSpPr>
        <p:spPr>
          <a:xfrm>
            <a:off x="713620" y="249541"/>
            <a:ext cx="8596668" cy="3880773"/>
          </a:xfrm>
        </p:spPr>
        <p:txBody>
          <a:bodyPr/>
          <a:lstStyle/>
          <a:p>
            <a:pPr marL="0" indent="0">
              <a:buNone/>
            </a:pPr>
            <a:r>
              <a:rPr lang="en-US">
                <a:latin typeface="Arial" panose="020B0604020202020204" pitchFamily="34" charset="0"/>
                <a:cs typeface="Arial" panose="020B0604020202020204" pitchFamily="34" charset="0"/>
              </a:rPr>
              <a:t>This will result in the space complexity of O(n ∗ m).</a:t>
            </a:r>
          </a:p>
          <a:p>
            <a:pPr marL="0" indent="0">
              <a:buNone/>
            </a:pPr>
            <a:r>
              <a:rPr lang="en-US">
                <a:latin typeface="Arial" panose="020B0604020202020204" pitchFamily="34" charset="0"/>
                <a:cs typeface="Arial" panose="020B0604020202020204" pitchFamily="34" charset="0"/>
              </a:rPr>
              <a:t>Space complexity:</a:t>
            </a:r>
          </a:p>
        </p:txBody>
      </p:sp>
      <p:pic>
        <p:nvPicPr>
          <p:cNvPr id="4" name="Picture 4">
            <a:extLst>
              <a:ext uri="{FF2B5EF4-FFF2-40B4-BE49-F238E27FC236}">
                <a16:creationId xmlns:a16="http://schemas.microsoft.com/office/drawing/2014/main" id="{D67A5021-38DF-5644-8C22-C99265DF9598}"/>
              </a:ext>
            </a:extLst>
          </p:cNvPr>
          <p:cNvPicPr>
            <a:picLocks noChangeAspect="1"/>
          </p:cNvPicPr>
          <p:nvPr/>
        </p:nvPicPr>
        <p:blipFill>
          <a:blip r:embed="rId2"/>
          <a:stretch>
            <a:fillRect/>
          </a:stretch>
        </p:blipFill>
        <p:spPr>
          <a:xfrm>
            <a:off x="462203" y="1094619"/>
            <a:ext cx="7445497" cy="5418667"/>
          </a:xfrm>
          <a:prstGeom prst="rect">
            <a:avLst/>
          </a:prstGeom>
        </p:spPr>
      </p:pic>
    </p:spTree>
    <p:extLst>
      <p:ext uri="{BB962C8B-B14F-4D97-AF65-F5344CB8AC3E}">
        <p14:creationId xmlns:p14="http://schemas.microsoft.com/office/powerpoint/2010/main" val="137053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392285-F9CA-B449-B6FC-6EB5F72F8B37}"/>
              </a:ext>
            </a:extLst>
          </p:cNvPr>
          <p:cNvPicPr>
            <a:picLocks noChangeAspect="1"/>
          </p:cNvPicPr>
          <p:nvPr/>
        </p:nvPicPr>
        <p:blipFill>
          <a:blip r:embed="rId2"/>
          <a:stretch>
            <a:fillRect/>
          </a:stretch>
        </p:blipFill>
        <p:spPr>
          <a:xfrm>
            <a:off x="1190716" y="719666"/>
            <a:ext cx="7947900" cy="5418667"/>
          </a:xfrm>
          <a:prstGeom prst="rect">
            <a:avLst/>
          </a:prstGeom>
        </p:spPr>
      </p:pic>
    </p:spTree>
    <p:extLst>
      <p:ext uri="{BB962C8B-B14F-4D97-AF65-F5344CB8AC3E}">
        <p14:creationId xmlns:p14="http://schemas.microsoft.com/office/powerpoint/2010/main" val="388668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FE44-6BA4-E54C-80B4-7723085F79AB}"/>
              </a:ext>
            </a:extLst>
          </p:cNvPr>
          <p:cNvSpPr>
            <a:spLocks noGrp="1"/>
          </p:cNvSpPr>
          <p:nvPr>
            <p:ph type="title"/>
          </p:nvPr>
        </p:nvSpPr>
        <p:spPr/>
        <p:txBody>
          <a:bodyPr>
            <a:normAutofit/>
          </a:bodyPr>
          <a:lstStyle/>
          <a:p>
            <a:r>
              <a:rPr lang="en-IN" sz="5400"/>
              <a:t>Contents -</a:t>
            </a:r>
            <a:endParaRPr lang="en-US" sz="5400"/>
          </a:p>
        </p:txBody>
      </p:sp>
      <p:sp>
        <p:nvSpPr>
          <p:cNvPr id="3" name="Content Placeholder 2">
            <a:extLst>
              <a:ext uri="{FF2B5EF4-FFF2-40B4-BE49-F238E27FC236}">
                <a16:creationId xmlns:a16="http://schemas.microsoft.com/office/drawing/2014/main" id="{D6DCE6BB-4139-BB41-8F30-532EBDE269EA}"/>
              </a:ext>
            </a:extLst>
          </p:cNvPr>
          <p:cNvSpPr>
            <a:spLocks noGrp="1"/>
          </p:cNvSpPr>
          <p:nvPr>
            <p:ph idx="1"/>
          </p:nvPr>
        </p:nvSpPr>
        <p:spPr>
          <a:xfrm>
            <a:off x="677334" y="2160589"/>
            <a:ext cx="8596668" cy="3880773"/>
          </a:xfrm>
        </p:spPr>
        <p:txBody>
          <a:bodyPr>
            <a:noAutofit/>
          </a:bodyPr>
          <a:lstStyle/>
          <a:p>
            <a:r>
              <a:rPr lang="en-US" sz="3200" dirty="0">
                <a:latin typeface="Arial" panose="020B0604020202020204" pitchFamily="34" charset="0"/>
                <a:cs typeface="Arial" panose="020B0604020202020204" pitchFamily="34" charset="0"/>
              </a:rPr>
              <a:t>Problem Statement</a:t>
            </a:r>
          </a:p>
          <a:p>
            <a:r>
              <a:rPr lang="en-US" sz="3200" dirty="0">
                <a:latin typeface="Arial" panose="020B0604020202020204" pitchFamily="34" charset="0"/>
                <a:cs typeface="Arial" panose="020B0604020202020204" pitchFamily="34" charset="0"/>
              </a:rPr>
              <a:t>Introduction</a:t>
            </a:r>
          </a:p>
          <a:p>
            <a:r>
              <a:rPr lang="en-US" sz="3200" dirty="0">
                <a:latin typeface="Arial" panose="020B0604020202020204" pitchFamily="34" charset="0"/>
                <a:cs typeface="Arial" panose="020B0604020202020204" pitchFamily="34" charset="0"/>
              </a:rPr>
              <a:t>Proposed Algorithm</a:t>
            </a:r>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Illustration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Time and space complexity analysis</a:t>
            </a:r>
          </a:p>
          <a:p>
            <a:r>
              <a:rPr lang="en-US" sz="3200" dirty="0">
                <a:latin typeface="Arial" panose="020B0604020202020204" pitchFamily="34" charset="0"/>
                <a:cs typeface="Arial" panose="020B0604020202020204" pitchFamily="34" charset="0"/>
              </a:rPr>
              <a:t>Conclusion</a:t>
            </a:r>
          </a:p>
          <a:p>
            <a:r>
              <a:rPr lang="en-US" sz="32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472111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7A12-74F4-1746-93AB-BB6F2A968DBD}"/>
              </a:ext>
            </a:extLst>
          </p:cNvPr>
          <p:cNvSpPr>
            <a:spLocks noGrp="1"/>
          </p:cNvSpPr>
          <p:nvPr>
            <p:ph type="title"/>
          </p:nvPr>
        </p:nvSpPr>
        <p:spPr/>
        <p:txBody>
          <a:bodyPr>
            <a:normAutofit/>
          </a:bodyPr>
          <a:lstStyle/>
          <a:p>
            <a:r>
              <a:rPr lang="en-US" sz="5400"/>
              <a:t>Conclusion</a:t>
            </a:r>
          </a:p>
        </p:txBody>
      </p:sp>
      <p:sp>
        <p:nvSpPr>
          <p:cNvPr id="4" name="Content Placeholder 3">
            <a:extLst>
              <a:ext uri="{FF2B5EF4-FFF2-40B4-BE49-F238E27FC236}">
                <a16:creationId xmlns:a16="http://schemas.microsoft.com/office/drawing/2014/main" id="{670E304D-8729-2C45-848C-B9CE6078C76B}"/>
              </a:ext>
            </a:extLst>
          </p:cNvPr>
          <p:cNvSpPr>
            <a:spLocks noGrp="1"/>
          </p:cNvSpPr>
          <p:nvPr>
            <p:ph idx="1"/>
          </p:nvPr>
        </p:nvSpPr>
        <p:spPr/>
        <p:txBody>
          <a:bodyPr>
            <a:normAutofit/>
          </a:bodyPr>
          <a:lstStyle/>
          <a:p>
            <a:pPr marL="0" indent="0">
              <a:buNone/>
            </a:pPr>
            <a:r>
              <a:rPr lang="en-IN" sz="2400">
                <a:latin typeface="Arial" panose="020B0604020202020204" pitchFamily="34" charset="0"/>
                <a:cs typeface="Arial" panose="020B0604020202020204" pitchFamily="34" charset="0"/>
              </a:rPr>
              <a:t>We can observe that in graph the space required is more</a:t>
            </a:r>
          </a:p>
          <a:p>
            <a:pPr marL="0" indent="0">
              <a:buNone/>
            </a:pPr>
            <a:r>
              <a:rPr lang="en-IN" sz="2400">
                <a:latin typeface="Arial" panose="020B0604020202020204" pitchFamily="34" charset="0"/>
                <a:cs typeface="Arial" panose="020B0604020202020204" pitchFamily="34" charset="0"/>
              </a:rPr>
              <a:t>but it is much more efficient in terms of time and will be</a:t>
            </a:r>
          </a:p>
          <a:p>
            <a:pPr marL="0" indent="0">
              <a:buNone/>
            </a:pPr>
            <a:r>
              <a:rPr lang="en-IN" sz="2400">
                <a:latin typeface="Arial" panose="020B0604020202020204" pitchFamily="34" charset="0"/>
                <a:cs typeface="Arial" panose="020B0604020202020204" pitchFamily="34" charset="0"/>
              </a:rPr>
              <a:t>favourable for the values having bigger differences in the</a:t>
            </a:r>
          </a:p>
          <a:p>
            <a:pPr marL="0" indent="0">
              <a:buNone/>
            </a:pPr>
            <a:r>
              <a:rPr lang="en-IN" sz="2400">
                <a:latin typeface="Arial" panose="020B0604020202020204" pitchFamily="34" charset="0"/>
                <a:cs typeface="Arial" panose="020B0604020202020204" pitchFamily="34" charset="0"/>
              </a:rPr>
              <a:t>capacity of jugs.</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26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FF8-722E-FF46-9157-30A56EF492A7}"/>
              </a:ext>
            </a:extLst>
          </p:cNvPr>
          <p:cNvSpPr>
            <a:spLocks noGrp="1"/>
          </p:cNvSpPr>
          <p:nvPr>
            <p:ph type="title"/>
          </p:nvPr>
        </p:nvSpPr>
        <p:spPr>
          <a:xfrm>
            <a:off x="483810" y="76410"/>
            <a:ext cx="8596668" cy="1320800"/>
          </a:xfrm>
        </p:spPr>
        <p:txBody>
          <a:bodyPr>
            <a:normAutofit/>
          </a:bodyPr>
          <a:lstStyle/>
          <a:p>
            <a:r>
              <a:rPr lang="en-US" sz="5400"/>
              <a:t>References</a:t>
            </a:r>
          </a:p>
        </p:txBody>
      </p:sp>
      <p:sp>
        <p:nvSpPr>
          <p:cNvPr id="4" name="Content Placeholder 3">
            <a:extLst>
              <a:ext uri="{FF2B5EF4-FFF2-40B4-BE49-F238E27FC236}">
                <a16:creationId xmlns:a16="http://schemas.microsoft.com/office/drawing/2014/main" id="{03E8E75E-754A-CC46-893C-3BEE09BBB824}"/>
              </a:ext>
            </a:extLst>
          </p:cNvPr>
          <p:cNvSpPr>
            <a:spLocks noGrp="1"/>
          </p:cNvSpPr>
          <p:nvPr>
            <p:ph idx="1"/>
          </p:nvPr>
        </p:nvSpPr>
        <p:spPr>
          <a:xfrm>
            <a:off x="483810" y="938970"/>
            <a:ext cx="8596668" cy="2883125"/>
          </a:xfrm>
        </p:spPr>
        <p:txBody>
          <a:bodyPr>
            <a:noAutofit/>
          </a:bodyPr>
          <a:lstStyle/>
          <a:p>
            <a:pPr marL="0" indent="0">
              <a:buNone/>
            </a:pPr>
            <a:r>
              <a:rPr lang="en-US" sz="2000">
                <a:latin typeface="Arial" panose="020B0604020202020204" pitchFamily="34" charset="0"/>
                <a:cs typeface="Arial" panose="020B0604020202020204" pitchFamily="34" charset="0"/>
              </a:rPr>
              <a:t>1) https://www.geeksforgeeks.org/breadth-first-search-or-bfs-for-a-graph/</a:t>
            </a:r>
          </a:p>
          <a:p>
            <a:pPr marL="0" indent="0">
              <a:buNone/>
            </a:pPr>
            <a:r>
              <a:rPr lang="en-US" sz="2000">
                <a:latin typeface="Arial" panose="020B0604020202020204" pitchFamily="34" charset="0"/>
                <a:cs typeface="Arial" panose="020B0604020202020204" pitchFamily="34" charset="0"/>
              </a:rPr>
              <a:t>2) https://www.geeksforgeeks.org/depth-first-search-or-dfs-for-a-graph/</a:t>
            </a:r>
          </a:p>
          <a:p>
            <a:pPr marL="0" indent="0">
              <a:buNone/>
            </a:pPr>
            <a:r>
              <a:rPr lang="en-US" sz="2000">
                <a:latin typeface="Arial" panose="020B0604020202020204" pitchFamily="34" charset="0"/>
                <a:cs typeface="Arial" panose="020B0604020202020204" pitchFamily="34" charset="0"/>
              </a:rPr>
              <a:t>3) https://www.eecis.udel.edu/∼mccoy/courses/cisc4-681.10f/lecmaterials/handouts/search-water-jug-handout.pdf</a:t>
            </a:r>
          </a:p>
          <a:p>
            <a:pPr marL="0" indent="0">
              <a:buNone/>
            </a:pPr>
            <a:r>
              <a:rPr lang="en-US" sz="2000">
                <a:latin typeface="Arial" panose="020B0604020202020204" pitchFamily="34" charset="0"/>
                <a:cs typeface="Arial" panose="020B0604020202020204" pitchFamily="34" charset="0"/>
              </a:rPr>
              <a:t>4) https://en.wikipedia.org/wiki/Breadth-first search</a:t>
            </a:r>
          </a:p>
          <a:p>
            <a:pPr marL="0" indent="0">
              <a:buNone/>
            </a:pPr>
            <a:r>
              <a:rPr lang="en-US" sz="2000">
                <a:latin typeface="Arial" panose="020B0604020202020204" pitchFamily="34" charset="0"/>
                <a:cs typeface="Arial" panose="020B0604020202020204" pitchFamily="34" charset="0"/>
              </a:rPr>
              <a:t>5) https://en.wikipedia.org/wiki/Depth-first search</a:t>
            </a:r>
          </a:p>
          <a:p>
            <a:pPr marL="0" indent="0">
              <a:buNone/>
            </a:pPr>
            <a:r>
              <a:rPr lang="en-US" sz="2000">
                <a:latin typeface="Arial" panose="020B0604020202020204" pitchFamily="34" charset="0"/>
                <a:cs typeface="Arial" panose="020B0604020202020204" pitchFamily="34" charset="0"/>
              </a:rPr>
              <a:t>6) R. S. Mary, “An alternative arithmetic approach to the</a:t>
            </a:r>
          </a:p>
          <a:p>
            <a:pPr marL="0" indent="0">
              <a:buNone/>
            </a:pPr>
            <a:r>
              <a:rPr lang="en-US" sz="2000">
                <a:latin typeface="Arial" panose="020B0604020202020204" pitchFamily="34" charset="0"/>
                <a:cs typeface="Arial" panose="020B0604020202020204" pitchFamily="34" charset="0"/>
              </a:rPr>
              <a:t>water jugs problem,” Proceedings on National Con-</a:t>
            </a:r>
            <a:r>
              <a:rPr lang="en-I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ference on</a:t>
            </a:r>
            <a:r>
              <a:rPr lang="en-I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Computational Intelligence for Engineering</a:t>
            </a:r>
          </a:p>
          <a:p>
            <a:pPr marL="0" indent="0">
              <a:buNone/>
            </a:pPr>
            <a:r>
              <a:rPr lang="en-US" sz="2000">
                <a:latin typeface="Arial" panose="020B0604020202020204" pitchFamily="34" charset="0"/>
                <a:cs typeface="Arial" panose="020B0604020202020204" pitchFamily="34" charset="0"/>
              </a:rPr>
              <a:t>Quality Software, 1, 2014, pp. 10-13.</a:t>
            </a:r>
          </a:p>
          <a:p>
            <a:pPr marL="0" indent="0">
              <a:buNone/>
            </a:pPr>
            <a:r>
              <a:rPr lang="en-US" sz="2000">
                <a:latin typeface="Arial" panose="020B0604020202020204" pitchFamily="34" charset="0"/>
                <a:cs typeface="Arial" panose="020B0604020202020204" pitchFamily="34" charset="0"/>
              </a:rPr>
              <a:t>7) S. Abu Naser, “Developing visualization tool for the</a:t>
            </a:r>
          </a:p>
          <a:p>
            <a:pPr marL="0" indent="0">
              <a:buNone/>
            </a:pPr>
            <a:r>
              <a:rPr lang="en-US" sz="2000">
                <a:latin typeface="Arial" panose="020B0604020202020204" pitchFamily="34" charset="0"/>
                <a:cs typeface="Arial" panose="020B0604020202020204" pitchFamily="34" charset="0"/>
              </a:rPr>
              <a:t>teaching AI searching algorithms,” Information Technol-</a:t>
            </a:r>
          </a:p>
          <a:p>
            <a:pPr marL="0" indent="0">
              <a:buNone/>
            </a:pPr>
            <a:r>
              <a:rPr lang="en-US" sz="2000">
                <a:latin typeface="Arial" panose="020B0604020202020204" pitchFamily="34" charset="0"/>
                <a:cs typeface="Arial" panose="020B0604020202020204" pitchFamily="34" charset="0"/>
              </a:rPr>
              <a:t>ogy Journal, 7(2), 2008, pp. 350–355.</a:t>
            </a:r>
          </a:p>
        </p:txBody>
      </p:sp>
    </p:spTree>
    <p:extLst>
      <p:ext uri="{BB962C8B-B14F-4D97-AF65-F5344CB8AC3E}">
        <p14:creationId xmlns:p14="http://schemas.microsoft.com/office/powerpoint/2010/main" val="240723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4F60-E784-3B45-88D1-77822ED4BBD5}"/>
              </a:ext>
            </a:extLst>
          </p:cNvPr>
          <p:cNvSpPr>
            <a:spLocks noGrp="1"/>
          </p:cNvSpPr>
          <p:nvPr>
            <p:ph type="title"/>
          </p:nvPr>
        </p:nvSpPr>
        <p:spPr>
          <a:xfrm>
            <a:off x="580572" y="174171"/>
            <a:ext cx="8596668" cy="1320800"/>
          </a:xfrm>
        </p:spPr>
        <p:txBody>
          <a:bodyPr>
            <a:normAutofit/>
          </a:bodyPr>
          <a:lstStyle/>
          <a:p>
            <a:r>
              <a:rPr lang="en-US" sz="5400"/>
              <a:t>Problem Statement</a:t>
            </a:r>
          </a:p>
        </p:txBody>
      </p:sp>
      <p:sp>
        <p:nvSpPr>
          <p:cNvPr id="5" name="Content Placeholder 4">
            <a:extLst>
              <a:ext uri="{FF2B5EF4-FFF2-40B4-BE49-F238E27FC236}">
                <a16:creationId xmlns:a16="http://schemas.microsoft.com/office/drawing/2014/main" id="{2A44074F-3EBF-9345-9CD5-B4618FC8D012}"/>
              </a:ext>
            </a:extLst>
          </p:cNvPr>
          <p:cNvSpPr>
            <a:spLocks noGrp="1"/>
          </p:cNvSpPr>
          <p:nvPr>
            <p:ph idx="1"/>
          </p:nvPr>
        </p:nvSpPr>
        <p:spPr>
          <a:xfrm>
            <a:off x="701524" y="1058783"/>
            <a:ext cx="10909904" cy="3772816"/>
          </a:xfrm>
        </p:spPr>
        <p:txBody>
          <a:bodyPr>
            <a:noAutofit/>
          </a:bodyPr>
          <a:lstStyle/>
          <a:p>
            <a:pPr marL="0" indent="0">
              <a:buNone/>
            </a:pPr>
            <a:r>
              <a:rPr lang="en-US" sz="2000" dirty="0">
                <a:latin typeface="Arial" panose="020B0604020202020204" pitchFamily="34" charset="0"/>
                <a:cs typeface="Arial" panose="020B0604020202020204" pitchFamily="34" charset="0"/>
              </a:rPr>
              <a:t>You are given a m liter jug and a n liter jug. Both the jugs are initially empty. The jugs don’t have markings to allow measuring smaller quantities. You have to use the jugs to measure d liters of water where d is less than n. (X, Y) corresponds to a state where X refers </a:t>
            </a:r>
            <a:r>
              <a:rPr lang="en-IN" sz="2000" dirty="0">
                <a:latin typeface="Arial" panose="020B0604020202020204" pitchFamily="34" charset="0"/>
                <a:cs typeface="Arial" panose="020B0604020202020204" pitchFamily="34" charset="0"/>
              </a:rPr>
              <a:t>to amount of water in Jug1 and Y refers to amount of water in Jug2 </a:t>
            </a:r>
          </a:p>
          <a:p>
            <a:pPr marL="0" indent="0">
              <a:buNone/>
            </a:pPr>
            <a:r>
              <a:rPr lang="en-IN" sz="2000" dirty="0">
                <a:latin typeface="Arial" panose="020B0604020202020204" pitchFamily="34" charset="0"/>
                <a:cs typeface="Arial" panose="020B0604020202020204" pitchFamily="34" charset="0"/>
              </a:rPr>
              <a:t>Determine the path from initial state (xi, </a:t>
            </a:r>
            <a:r>
              <a:rPr lang="en-IN" sz="2000" dirty="0" err="1">
                <a:latin typeface="Arial" panose="020B0604020202020204" pitchFamily="34" charset="0"/>
                <a:cs typeface="Arial" panose="020B0604020202020204" pitchFamily="34" charset="0"/>
              </a:rPr>
              <a:t>yi</a:t>
            </a:r>
            <a:r>
              <a:rPr lang="en-IN" sz="2000" dirty="0">
                <a:latin typeface="Arial" panose="020B0604020202020204" pitchFamily="34" charset="0"/>
                <a:cs typeface="Arial" panose="020B0604020202020204" pitchFamily="34" charset="0"/>
              </a:rPr>
              <a:t>) to final state (</a:t>
            </a:r>
            <a:r>
              <a:rPr lang="en-IN" sz="2000" dirty="0" err="1">
                <a:latin typeface="Arial" panose="020B0604020202020204" pitchFamily="34" charset="0"/>
                <a:cs typeface="Arial" panose="020B0604020202020204" pitchFamily="34" charset="0"/>
              </a:rPr>
              <a:t>xf</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yf</a:t>
            </a:r>
            <a:r>
              <a:rPr lang="en-IN" sz="2000" dirty="0">
                <a:latin typeface="Arial" panose="020B0604020202020204" pitchFamily="34" charset="0"/>
                <a:cs typeface="Arial" panose="020B0604020202020204" pitchFamily="34" charset="0"/>
              </a:rPr>
              <a:t>), where (xi, </a:t>
            </a:r>
            <a:r>
              <a:rPr lang="en-IN" sz="2000" dirty="0" err="1">
                <a:latin typeface="Arial" panose="020B0604020202020204" pitchFamily="34" charset="0"/>
                <a:cs typeface="Arial" panose="020B0604020202020204" pitchFamily="34" charset="0"/>
              </a:rPr>
              <a:t>yi</a:t>
            </a:r>
            <a:r>
              <a:rPr lang="en-IN" sz="2000" dirty="0">
                <a:latin typeface="Arial" panose="020B0604020202020204" pitchFamily="34" charset="0"/>
                <a:cs typeface="Arial" panose="020B0604020202020204" pitchFamily="34" charset="0"/>
              </a:rPr>
              <a:t>) is (0, 0) which indicates both Jugs are initially empty and (</a:t>
            </a:r>
            <a:r>
              <a:rPr lang="en-IN" sz="2000" dirty="0" err="1">
                <a:latin typeface="Arial" panose="020B0604020202020204" pitchFamily="34" charset="0"/>
                <a:cs typeface="Arial" panose="020B0604020202020204" pitchFamily="34" charset="0"/>
              </a:rPr>
              <a:t>xf</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yf</a:t>
            </a:r>
            <a:r>
              <a:rPr lang="en-IN" sz="2000" dirty="0">
                <a:latin typeface="Arial" panose="020B0604020202020204" pitchFamily="34" charset="0"/>
                <a:cs typeface="Arial" panose="020B0604020202020204" pitchFamily="34" charset="0"/>
              </a:rPr>
              <a:t>) indicates a state which could be </a:t>
            </a:r>
          </a:p>
          <a:p>
            <a:pPr marL="0" indent="0">
              <a:buNone/>
            </a:pPr>
            <a:r>
              <a:rPr lang="en-IN" sz="2000" dirty="0">
                <a:latin typeface="Arial" panose="020B0604020202020204" pitchFamily="34" charset="0"/>
                <a:cs typeface="Arial" panose="020B0604020202020204" pitchFamily="34" charset="0"/>
              </a:rPr>
              <a:t>(0, d) or (d, 0).</a:t>
            </a:r>
          </a:p>
          <a:p>
            <a:pPr marL="0" indent="0">
              <a:buNone/>
            </a:pPr>
            <a:r>
              <a:rPr lang="en-IN" sz="2000" dirty="0">
                <a:latin typeface="Arial" panose="020B0604020202020204" pitchFamily="34" charset="0"/>
                <a:cs typeface="Arial" panose="020B0604020202020204" pitchFamily="34" charset="0"/>
              </a:rPr>
              <a:t>The operations you can perform are: </a:t>
            </a:r>
          </a:p>
          <a:p>
            <a:pPr marL="0" indent="0">
              <a:buNone/>
            </a:pPr>
            <a:r>
              <a:rPr lang="en-IN" sz="2000" dirty="0">
                <a:latin typeface="Arial" panose="020B0604020202020204" pitchFamily="34" charset="0"/>
                <a:cs typeface="Arial" panose="020B0604020202020204" pitchFamily="34" charset="0"/>
              </a:rPr>
              <a:t>1. Empty a Jug, (X, Y)-&gt;(0, Y) Empty Jug 1</a:t>
            </a:r>
          </a:p>
          <a:p>
            <a:pPr marL="0" indent="0">
              <a:buNone/>
            </a:pPr>
            <a:r>
              <a:rPr lang="en-IN" sz="2000" dirty="0">
                <a:latin typeface="Arial" panose="020B0604020202020204" pitchFamily="34" charset="0"/>
                <a:cs typeface="Arial" panose="020B0604020202020204" pitchFamily="34" charset="0"/>
              </a:rPr>
              <a:t>2. Fill a Jug, (0, 0)-&gt;(X, 0) Fill Jug 1</a:t>
            </a:r>
          </a:p>
          <a:p>
            <a:pPr marL="0" indent="0">
              <a:buNone/>
            </a:pPr>
            <a:r>
              <a:rPr lang="en-IN" sz="2000" dirty="0">
                <a:latin typeface="Arial" panose="020B0604020202020204" pitchFamily="34" charset="0"/>
                <a:cs typeface="Arial" panose="020B0604020202020204" pitchFamily="34" charset="0"/>
              </a:rPr>
              <a:t>3. Pour water from one jug to the other until one of the jugs is either empty or 
full, (X, Y) -&gt; (X-d, </a:t>
            </a:r>
            <a:r>
              <a:rPr lang="en-IN" sz="2000" dirty="0" err="1">
                <a:latin typeface="Arial" panose="020B0604020202020204" pitchFamily="34" charset="0"/>
                <a:cs typeface="Arial" panose="020B0604020202020204" pitchFamily="34" charset="0"/>
              </a:rPr>
              <a:t>Y+d</a:t>
            </a: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66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7667-BDE5-9D42-AFD2-1722FA4DD531}"/>
              </a:ext>
            </a:extLst>
          </p:cNvPr>
          <p:cNvSpPr>
            <a:spLocks noGrp="1"/>
          </p:cNvSpPr>
          <p:nvPr>
            <p:ph type="title"/>
          </p:nvPr>
        </p:nvSpPr>
        <p:spPr>
          <a:xfrm>
            <a:off x="786191" y="278190"/>
            <a:ext cx="8596668" cy="1277258"/>
          </a:xfrm>
        </p:spPr>
        <p:txBody>
          <a:bodyPr>
            <a:normAutofit/>
          </a:bodyPr>
          <a:lstStyle/>
          <a:p>
            <a:r>
              <a:rPr lang="en-US" sz="5400"/>
              <a:t>Introduction</a:t>
            </a:r>
          </a:p>
        </p:txBody>
      </p:sp>
      <p:sp>
        <p:nvSpPr>
          <p:cNvPr id="4" name="Content Placeholder 3">
            <a:extLst>
              <a:ext uri="{FF2B5EF4-FFF2-40B4-BE49-F238E27FC236}">
                <a16:creationId xmlns:a16="http://schemas.microsoft.com/office/drawing/2014/main" id="{DA985523-EE24-5D46-9333-DF3B0D5D5278}"/>
              </a:ext>
            </a:extLst>
          </p:cNvPr>
          <p:cNvSpPr>
            <a:spLocks noGrp="1"/>
          </p:cNvSpPr>
          <p:nvPr>
            <p:ph idx="1"/>
          </p:nvPr>
        </p:nvSpPr>
        <p:spPr>
          <a:xfrm>
            <a:off x="834572" y="1077375"/>
            <a:ext cx="11008666" cy="3880773"/>
          </a:xfrm>
        </p:spPr>
        <p:txBody>
          <a:bodyPr>
            <a:noAutofit/>
          </a:bodyPr>
          <a:lstStyle/>
          <a:p>
            <a:pPr marL="0" indent="0">
              <a:lnSpc>
                <a:spcPct val="150000"/>
              </a:lnSpc>
              <a:buNone/>
            </a:pPr>
            <a:r>
              <a:rPr lang="en-IN" sz="2400" dirty="0">
                <a:latin typeface="Arial" panose="020B0604020202020204" pitchFamily="34" charset="0"/>
                <a:cs typeface="Arial" panose="020B0604020202020204" pitchFamily="34" charset="0"/>
              </a:rPr>
              <a:t>Given a m litre jug and a n litre jug which are initially empty. The jugs don’t have markings to allow measuring smaller quantities. We have to use the jugs to measure d litres of water where d &lt; n and d &lt; m. </a:t>
            </a:r>
          </a:p>
          <a:p>
            <a:pPr marL="0" indent="0">
              <a:lnSpc>
                <a:spcPct val="150000"/>
              </a:lnSpc>
              <a:buNone/>
            </a:pPr>
            <a:r>
              <a:rPr lang="en-IN" sz="2400" dirty="0">
                <a:latin typeface="Arial" panose="020B0604020202020204" pitchFamily="34" charset="0"/>
                <a:cs typeface="Arial" panose="020B0604020202020204" pitchFamily="34" charset="0"/>
              </a:rPr>
              <a:t>(X, Y) corresponds to a state where X refers to amount of water in Jug1 and Y refers to amount of water in Jug2. Determine the path from initial state (xi, </a:t>
            </a:r>
            <a:r>
              <a:rPr lang="en-IN" sz="2400" dirty="0" err="1">
                <a:latin typeface="Arial" panose="020B0604020202020204" pitchFamily="34" charset="0"/>
                <a:cs typeface="Arial" panose="020B0604020202020204" pitchFamily="34" charset="0"/>
              </a:rPr>
              <a:t>yi</a:t>
            </a:r>
            <a:r>
              <a:rPr lang="en-IN" sz="2400" dirty="0">
                <a:latin typeface="Arial" panose="020B0604020202020204" pitchFamily="34" charset="0"/>
                <a:cs typeface="Arial" panose="020B0604020202020204" pitchFamily="34" charset="0"/>
              </a:rPr>
              <a:t>) to final state (</a:t>
            </a:r>
            <a:r>
              <a:rPr lang="en-IN" sz="2400" dirty="0" err="1">
                <a:latin typeface="Arial" panose="020B0604020202020204" pitchFamily="34" charset="0"/>
                <a:cs typeface="Arial" panose="020B0604020202020204" pitchFamily="34" charset="0"/>
              </a:rPr>
              <a:t>xf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yf</a:t>
            </a:r>
            <a:r>
              <a:rPr lang="en-IN" sz="2400" dirty="0">
                <a:latin typeface="Arial" panose="020B0604020202020204" pitchFamily="34" charset="0"/>
                <a:cs typeface="Arial" panose="020B0604020202020204" pitchFamily="34" charset="0"/>
              </a:rPr>
              <a:t>), where (xi, </a:t>
            </a:r>
            <a:r>
              <a:rPr lang="en-IN" sz="2400" dirty="0" err="1">
                <a:latin typeface="Arial" panose="020B0604020202020204" pitchFamily="34" charset="0"/>
                <a:cs typeface="Arial" panose="020B0604020202020204" pitchFamily="34" charset="0"/>
              </a:rPr>
              <a:t>yi</a:t>
            </a:r>
            <a:r>
              <a:rPr lang="en-IN" sz="2400" dirty="0">
                <a:latin typeface="Arial" panose="020B0604020202020204" pitchFamily="34" charset="0"/>
                <a:cs typeface="Arial" panose="020B0604020202020204" pitchFamily="34" charset="0"/>
              </a:rPr>
              <a:t>) is (0, 0) which indicates both Jugs are initially empty and (</a:t>
            </a:r>
            <a:r>
              <a:rPr lang="en-IN" sz="2400" dirty="0" err="1">
                <a:latin typeface="Arial" panose="020B0604020202020204" pitchFamily="34" charset="0"/>
                <a:cs typeface="Arial" panose="020B0604020202020204" pitchFamily="34" charset="0"/>
              </a:rPr>
              <a:t>xf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yf</a:t>
            </a:r>
            <a:r>
              <a:rPr lang="en-IN" sz="2400" dirty="0">
                <a:latin typeface="Arial" panose="020B0604020202020204" pitchFamily="34" charset="0"/>
                <a:cs typeface="Arial" panose="020B0604020202020204" pitchFamily="34" charset="0"/>
              </a:rPr>
              <a:t>) indicates a state which could be (0, d) or (d, 0).</a:t>
            </a:r>
          </a:p>
          <a:p>
            <a:pPr marL="0" indent="0">
              <a:lnSpc>
                <a:spcPct val="150000"/>
              </a:lnSpc>
              <a:buNone/>
            </a:pPr>
            <a:r>
              <a:rPr lang="en-IN" sz="2400" dirty="0">
                <a:latin typeface="Arial" panose="020B0604020202020204" pitchFamily="34" charset="0"/>
                <a:cs typeface="Arial" panose="020B0604020202020204" pitchFamily="34" charset="0"/>
              </a:rPr>
              <a:t>The operations you can perform are:</a:t>
            </a:r>
          </a:p>
          <a:p>
            <a:pPr marL="0" indent="0">
              <a:buNone/>
            </a:pPr>
            <a:r>
              <a:rPr lang="en-I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99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997DF-F5E0-AD43-B50E-C7EA4A7CC249}"/>
              </a:ext>
            </a:extLst>
          </p:cNvPr>
          <p:cNvSpPr>
            <a:spLocks noGrp="1"/>
          </p:cNvSpPr>
          <p:nvPr>
            <p:ph idx="1"/>
          </p:nvPr>
        </p:nvSpPr>
        <p:spPr>
          <a:xfrm>
            <a:off x="1052287" y="388637"/>
            <a:ext cx="10738198" cy="3880773"/>
          </a:xfrm>
        </p:spPr>
        <p:txBody>
          <a:bodyPr>
            <a:noAutofit/>
          </a:bodyPr>
          <a:lstStyle/>
          <a:p>
            <a:pPr marL="0" indent="0">
              <a:lnSpc>
                <a:spcPct val="150000"/>
              </a:lnSpc>
              <a:buNone/>
            </a:pPr>
            <a:r>
              <a:rPr lang="en-IN" sz="2000" dirty="0">
                <a:latin typeface="Arial" panose="020B0604020202020204" pitchFamily="34" charset="0"/>
                <a:cs typeface="Arial" panose="020B0604020202020204" pitchFamily="34" charset="0"/>
              </a:rPr>
              <a:t>• </a:t>
            </a:r>
            <a:r>
              <a:rPr lang="en-IN" sz="2200" dirty="0">
                <a:latin typeface="Arial" panose="020B0604020202020204" pitchFamily="34" charset="0"/>
                <a:cs typeface="Arial" panose="020B0604020202020204" pitchFamily="34" charset="0"/>
              </a:rPr>
              <a:t>Empty a Jug, (X, Y)− &gt;(0, Y) Empty Jug 1
• Fill a Jug, (0, 0)-&gt;(X, 0) Fill Jug 1
• Pour water from one jug to the other until one of the jugs
is either empty or full, (X, Y) -&gt; (X-d, </a:t>
            </a:r>
            <a:r>
              <a:rPr lang="en-IN" sz="2200" dirty="0" err="1">
                <a:latin typeface="Arial" panose="020B0604020202020204" pitchFamily="34" charset="0"/>
                <a:cs typeface="Arial" panose="020B0604020202020204" pitchFamily="34" charset="0"/>
              </a:rPr>
              <a:t>Y+d</a:t>
            </a:r>
            <a:r>
              <a:rPr lang="en-IN" sz="2200" dirty="0">
                <a:latin typeface="Arial" panose="020B0604020202020204" pitchFamily="34" charset="0"/>
                <a:cs typeface="Arial" panose="020B0604020202020204" pitchFamily="34" charset="0"/>
              </a:rPr>
              <a:t>)
Breadth-first search is an algorithm for traversing or searching tree or graph data structures. It starts at the tree root, and explores all of the </a:t>
            </a:r>
            <a:r>
              <a:rPr lang="en-IN" sz="2200" dirty="0" err="1">
                <a:latin typeface="Arial" panose="020B0604020202020204" pitchFamily="34" charset="0"/>
                <a:cs typeface="Arial" panose="020B0604020202020204" pitchFamily="34" charset="0"/>
              </a:rPr>
              <a:t>neighbor</a:t>
            </a:r>
            <a:r>
              <a:rPr lang="en-IN" sz="2200" dirty="0">
                <a:latin typeface="Arial" panose="020B0604020202020204" pitchFamily="34" charset="0"/>
                <a:cs typeface="Arial" panose="020B0604020202020204" pitchFamily="34" charset="0"/>
              </a:rPr>
              <a:t> nodes at the present depth prior to moving on to the nodes at the next depth level. We run breadth first search on the states and these states will be created after applying allowed operations and we also use visited map of pair to keep track of states that should be visited only once in the search. This solution can also be achieved using depth first search.</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0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CF65-D356-804B-97F2-71D0F1D3DCBC}"/>
              </a:ext>
            </a:extLst>
          </p:cNvPr>
          <p:cNvSpPr>
            <a:spLocks noGrp="1"/>
          </p:cNvSpPr>
          <p:nvPr>
            <p:ph type="title"/>
          </p:nvPr>
        </p:nvSpPr>
        <p:spPr>
          <a:xfrm>
            <a:off x="810382" y="210457"/>
            <a:ext cx="8596668" cy="1320800"/>
          </a:xfrm>
        </p:spPr>
        <p:txBody>
          <a:bodyPr>
            <a:normAutofit/>
          </a:bodyPr>
          <a:lstStyle/>
          <a:p>
            <a:r>
              <a:rPr lang="en-US" sz="5400"/>
              <a:t>ALGORITHMIC DESIGN</a:t>
            </a:r>
          </a:p>
        </p:txBody>
      </p:sp>
      <p:sp>
        <p:nvSpPr>
          <p:cNvPr id="17" name="Content Placeholder 16">
            <a:extLst>
              <a:ext uri="{FF2B5EF4-FFF2-40B4-BE49-F238E27FC236}">
                <a16:creationId xmlns:a16="http://schemas.microsoft.com/office/drawing/2014/main" id="{CCA63601-880D-6A47-AB05-09AA349A2C81}"/>
              </a:ext>
            </a:extLst>
          </p:cNvPr>
          <p:cNvSpPr>
            <a:spLocks noGrp="1"/>
          </p:cNvSpPr>
          <p:nvPr>
            <p:ph idx="1"/>
          </p:nvPr>
        </p:nvSpPr>
        <p:spPr>
          <a:xfrm>
            <a:off x="810382" y="1187443"/>
            <a:ext cx="10772018" cy="5460100"/>
          </a:xfrm>
        </p:spPr>
        <p:txBody>
          <a:bodyPr>
            <a:noAutofit/>
          </a:bodyPr>
          <a:lstStyle/>
          <a:p>
            <a:pPr marL="0" indent="0">
              <a:buNone/>
            </a:pPr>
            <a:r>
              <a:rPr lang="en-IN" sz="2000" b="1" dirty="0">
                <a:latin typeface="Arial" panose="020B0604020202020204" pitchFamily="34" charset="0"/>
                <a:cs typeface="Arial" panose="020B0604020202020204" pitchFamily="34" charset="0"/>
              </a:rPr>
              <a:t>Brute Force :</a:t>
            </a:r>
          </a:p>
          <a:p>
            <a:pPr marL="0" indent="0">
              <a:buNone/>
            </a:pPr>
            <a:r>
              <a:rPr lang="en-IN" sz="2000" dirty="0">
                <a:latin typeface="Arial" panose="020B0604020202020204" pitchFamily="34" charset="0"/>
                <a:cs typeface="Arial" panose="020B0604020202020204" pitchFamily="34" charset="0"/>
              </a:rPr>
              <a:t>The associated Diophantine equation of the problem is given by mx + </a:t>
            </a:r>
            <a:r>
              <a:rPr lang="en-IN" sz="2000" dirty="0" err="1">
                <a:latin typeface="Arial" panose="020B0604020202020204" pitchFamily="34" charset="0"/>
                <a:cs typeface="Arial" panose="020B0604020202020204" pitchFamily="34" charset="0"/>
              </a:rPr>
              <a:t>ny</a:t>
            </a:r>
            <a:r>
              <a:rPr lang="en-IN" sz="2000" dirty="0">
                <a:latin typeface="Arial" panose="020B0604020202020204" pitchFamily="34" charset="0"/>
                <a:cs typeface="Arial" panose="020B0604020202020204" pitchFamily="34" charset="0"/>
              </a:rPr>
              <a:t> = d, whose solution is described by the theorem below. </a:t>
            </a:r>
          </a:p>
          <a:p>
            <a:pPr marL="0" indent="0">
              <a:buNone/>
            </a:pPr>
            <a:r>
              <a:rPr lang="en-IN" sz="2000" dirty="0">
                <a:latin typeface="Arial" panose="020B0604020202020204" pitchFamily="34" charset="0"/>
                <a:cs typeface="Arial" panose="020B0604020202020204" pitchFamily="34" charset="0"/>
              </a:rPr>
              <a:t>Theorem. The Diophantine equation mx + </a:t>
            </a:r>
            <a:r>
              <a:rPr lang="en-IN" sz="2000" dirty="0" err="1">
                <a:latin typeface="Arial" panose="020B0604020202020204" pitchFamily="34" charset="0"/>
                <a:cs typeface="Arial" panose="020B0604020202020204" pitchFamily="34" charset="0"/>
              </a:rPr>
              <a:t>ny</a:t>
            </a:r>
            <a:r>
              <a:rPr lang="en-IN" sz="2000" dirty="0">
                <a:latin typeface="Arial" panose="020B0604020202020204" pitchFamily="34" charset="0"/>
                <a:cs typeface="Arial" panose="020B0604020202020204" pitchFamily="34" charset="0"/>
              </a:rPr>
              <a:t> = d is solvable if and only if </a:t>
            </a:r>
            <a:r>
              <a:rPr lang="en-IN" sz="2000" dirty="0" err="1">
                <a:latin typeface="Arial" panose="020B0604020202020204" pitchFamily="34" charset="0"/>
                <a:cs typeface="Arial" panose="020B0604020202020204" pitchFamily="34" charset="0"/>
              </a:rPr>
              <a:t>gcd</a:t>
            </a:r>
            <a:r>
              <a:rPr lang="en-IN" sz="2000" dirty="0">
                <a:latin typeface="Arial" panose="020B0604020202020204" pitchFamily="34" charset="0"/>
                <a:cs typeface="Arial" panose="020B0604020202020204" pitchFamily="34" charset="0"/>
              </a:rPr>
              <a:t>(m, n) divides d. For convenience, let us assume </a:t>
            </a:r>
            <a:r>
              <a:rPr lang="en-IN" sz="2000" dirty="0" err="1">
                <a:latin typeface="Arial" panose="020B0604020202020204" pitchFamily="34" charset="0"/>
                <a:cs typeface="Arial" panose="020B0604020202020204" pitchFamily="34" charset="0"/>
              </a:rPr>
              <a:t>mx+ny</a:t>
            </a:r>
            <a:r>
              <a:rPr lang="en-IN" sz="2000" dirty="0">
                <a:latin typeface="Arial" panose="020B0604020202020204" pitchFamily="34" charset="0"/>
                <a:cs typeface="Arial" panose="020B0604020202020204" pitchFamily="34" charset="0"/>
              </a:rPr>
              <a:t> = d is solvable in the discussions below. Depending</a:t>
            </a:r>
          </a:p>
          <a:p>
            <a:pPr marL="0" indent="0">
              <a:buNone/>
            </a:pPr>
            <a:r>
              <a:rPr lang="en-IN" sz="2000" dirty="0">
                <a:latin typeface="Arial" panose="020B0604020202020204" pitchFamily="34" charset="0"/>
                <a:cs typeface="Arial" panose="020B0604020202020204" pitchFamily="34" charset="0"/>
              </a:rPr>
              <a:t>on which jug is chosen to be filled first, there are two possible solutions for solving the two water jugs problems. They are labelled by M1 and M2 in the following algorithms:</a:t>
            </a:r>
          </a:p>
          <a:p>
            <a:pPr marL="0" indent="0">
              <a:buNone/>
            </a:pPr>
            <a:r>
              <a:rPr lang="en-IN" sz="2000" dirty="0">
                <a:latin typeface="Arial" panose="020B0604020202020204" pitchFamily="34" charset="0"/>
                <a:cs typeface="Arial" panose="020B0604020202020204" pitchFamily="34" charset="0"/>
              </a:rPr>
              <a:t>Algorithm.</a:t>
            </a:r>
          </a:p>
          <a:p>
            <a:pPr marL="0" indent="0">
              <a:buNone/>
            </a:pPr>
            <a:r>
              <a:rPr lang="en-IN" sz="2000" dirty="0">
                <a:latin typeface="Arial" panose="020B0604020202020204" pitchFamily="34" charset="0"/>
                <a:cs typeface="Arial" panose="020B0604020202020204" pitchFamily="34" charset="0"/>
              </a:rPr>
              <a:t>Input: The integers m, n and d, where 0&lt;m&lt;n and d&lt;n.</a:t>
            </a:r>
          </a:p>
          <a:p>
            <a:pPr marL="0" indent="0">
              <a:buNone/>
            </a:pPr>
            <a:r>
              <a:rPr lang="en-IN" sz="2000" dirty="0">
                <a:latin typeface="Arial" panose="020B0604020202020204" pitchFamily="34" charset="0"/>
                <a:cs typeface="Arial" panose="020B0604020202020204" pitchFamily="34" charset="0"/>
              </a:rPr>
              <a:t>Output: An integer sequence corresponding to a feasible</a:t>
            </a:r>
          </a:p>
          <a:p>
            <a:pPr marL="0" indent="0">
              <a:buNone/>
            </a:pPr>
            <a:r>
              <a:rPr lang="en-IN" sz="2000" dirty="0">
                <a:latin typeface="Arial" panose="020B0604020202020204" pitchFamily="34" charset="0"/>
                <a:cs typeface="Arial" panose="020B0604020202020204" pitchFamily="34" charset="0"/>
              </a:rPr>
              <a:t>solution (called M1) of the two water jugs problem, by filling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52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589CE-1972-324A-B875-4E2A0A433EF2}"/>
              </a:ext>
            </a:extLst>
          </p:cNvPr>
          <p:cNvSpPr>
            <a:spLocks noGrp="1"/>
          </p:cNvSpPr>
          <p:nvPr>
            <p:ph idx="1"/>
          </p:nvPr>
        </p:nvSpPr>
        <p:spPr>
          <a:xfrm>
            <a:off x="1088572" y="78619"/>
            <a:ext cx="10230592" cy="3880773"/>
          </a:xfrm>
        </p:spPr>
        <p:txBody>
          <a:bodyPr>
            <a:noAutofit/>
          </a:bodyPr>
          <a:lstStyle/>
          <a:p>
            <a:pPr marL="0" indent="0">
              <a:lnSpc>
                <a:spcPct val="200000"/>
              </a:lnSpc>
              <a:buNone/>
            </a:pPr>
            <a:r>
              <a:rPr lang="en-US" sz="2000" dirty="0">
                <a:latin typeface="Arial" panose="020B0604020202020204" pitchFamily="34" charset="0"/>
                <a:cs typeface="Arial" panose="020B0604020202020204" pitchFamily="34" charset="0"/>
              </a:rPr>
              <a:t>the m-</a:t>
            </a:r>
            <a:r>
              <a:rPr lang="en-US" sz="2000" dirty="0" err="1">
                <a:latin typeface="Arial" panose="020B0604020202020204" pitchFamily="34" charset="0"/>
                <a:cs typeface="Arial" panose="020B0604020202020204" pitchFamily="34" charset="0"/>
              </a:rPr>
              <a:t>litre</a:t>
            </a:r>
            <a:r>
              <a:rPr lang="en-US" sz="2000" dirty="0">
                <a:latin typeface="Arial" panose="020B0604020202020204" pitchFamily="34" charset="0"/>
                <a:cs typeface="Arial" panose="020B0604020202020204" pitchFamily="34" charset="0"/>
              </a:rPr>
              <a:t> jug first.</a:t>
            </a:r>
          </a:p>
          <a:p>
            <a:pPr marL="0" indent="0">
              <a:lnSpc>
                <a:spcPct val="200000"/>
              </a:lnSpc>
              <a:buNone/>
            </a:pPr>
            <a:r>
              <a:rPr lang="en-US" sz="2000" dirty="0">
                <a:latin typeface="Arial" panose="020B0604020202020204" pitchFamily="34" charset="0"/>
                <a:cs typeface="Arial" panose="020B0604020202020204" pitchFamily="34" charset="0"/>
              </a:rPr>
              <a:t>Procedure: Step 1. Initialize a dummy variable k = 0.</a:t>
            </a:r>
          </a:p>
          <a:p>
            <a:pPr marL="0" indent="0">
              <a:lnSpc>
                <a:spcPct val="200000"/>
              </a:lnSpc>
              <a:buNone/>
            </a:pPr>
            <a:r>
              <a:rPr lang="en-US" sz="2000" dirty="0">
                <a:latin typeface="Arial" panose="020B0604020202020204" pitchFamily="34" charset="0"/>
                <a:cs typeface="Arial" panose="020B0604020202020204" pitchFamily="34" charset="0"/>
              </a:rPr>
              <a:t>Step 2. If k &lt; d, then repeat adding m to k and assign the result to k until k = d or k &gt; n.</a:t>
            </a:r>
          </a:p>
          <a:p>
            <a:pPr marL="0" indent="0">
              <a:lnSpc>
                <a:spcPct val="200000"/>
              </a:lnSpc>
              <a:buNone/>
            </a:pPr>
            <a:r>
              <a:rPr lang="en-US" sz="2000" dirty="0">
                <a:latin typeface="Arial" panose="020B0604020202020204" pitchFamily="34" charset="0"/>
                <a:cs typeface="Arial" panose="020B0604020202020204" pitchFamily="34" charset="0"/>
              </a:rPr>
              <a:t>Step 3. If k &gt; n, then subtract n from k and assign the result to k.</a:t>
            </a:r>
          </a:p>
          <a:p>
            <a:pPr marL="0" indent="0">
              <a:lnSpc>
                <a:spcPct val="200000"/>
              </a:lnSpc>
              <a:buNone/>
            </a:pPr>
            <a:r>
              <a:rPr lang="en-US" sz="2000" dirty="0">
                <a:latin typeface="Arial" panose="020B0604020202020204" pitchFamily="34" charset="0"/>
                <a:cs typeface="Arial" panose="020B0604020202020204" pitchFamily="34" charset="0"/>
              </a:rPr>
              <a:t>Step 4. If k = d, then stop. Otherwise, repeat the steps from Step 2 to Step 4. The number of additions (say x1) and subtractions (say y1) involved provides a solution to the Diophantine equation </a:t>
            </a:r>
            <a:r>
              <a:rPr lang="en-US" sz="2000" dirty="0" err="1">
                <a:latin typeface="Arial" panose="020B0604020202020204" pitchFamily="34" charset="0"/>
                <a:cs typeface="Arial" panose="020B0604020202020204" pitchFamily="34" charset="0"/>
              </a:rPr>
              <a:t>mx+ny</a:t>
            </a:r>
            <a:r>
              <a:rPr lang="en-US" sz="2000" dirty="0">
                <a:latin typeface="Arial" panose="020B0604020202020204" pitchFamily="34" charset="0"/>
                <a:cs typeface="Arial" panose="020B0604020202020204" pitchFamily="34" charset="0"/>
              </a:rPr>
              <a:t>=d, namely x = x1, y = -y1. The actual pouring sequence can be determined by referring to the integer sequence obtained.</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96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8030A-3554-46A9-B20D-82D73893DA8D}"/>
              </a:ext>
            </a:extLst>
          </p:cNvPr>
          <p:cNvSpPr>
            <a:spLocks noGrp="1"/>
          </p:cNvSpPr>
          <p:nvPr>
            <p:ph idx="1"/>
          </p:nvPr>
        </p:nvSpPr>
        <p:spPr>
          <a:xfrm>
            <a:off x="677333" y="637309"/>
            <a:ext cx="10891211" cy="5888182"/>
          </a:xfrm>
        </p:spPr>
        <p:txBody>
          <a:bodyPr/>
          <a:lstStyle/>
          <a:p>
            <a:pPr marL="0" indent="0">
              <a:buNone/>
            </a:pPr>
            <a:r>
              <a:rPr lang="en-IN" b="1" dirty="0">
                <a:latin typeface="Arial" panose="020B0604020202020204" pitchFamily="34" charset="0"/>
                <a:cs typeface="Arial" panose="020B0604020202020204" pitchFamily="34" charset="0"/>
              </a:rPr>
              <a:t>Using Graph</a:t>
            </a:r>
          </a:p>
          <a:p>
            <a:r>
              <a:rPr lang="en-US" sz="2000" dirty="0">
                <a:latin typeface="Calibri" panose="020F0502020204030204" pitchFamily="34" charset="0"/>
                <a:cs typeface="Calibri" panose="020F0502020204030204" pitchFamily="34" charset="0"/>
              </a:rPr>
              <a:t>Step 1. Initialize an empty pair of string containing [0,0] that is the initial state of the jugs. This string contain path for a particular state to be achieved.</a:t>
            </a:r>
          </a:p>
          <a:p>
            <a:r>
              <a:rPr lang="en-US" sz="2000" dirty="0">
                <a:latin typeface="Calibri" panose="020F0502020204030204" pitchFamily="34" charset="0"/>
                <a:cs typeface="Calibri" panose="020F0502020204030204" pitchFamily="34" charset="0"/>
              </a:rPr>
              <a:t>Step     2.     We     Initialize     an     empty     deque(Doubly     Ended Queue)  and  push  the  ﬁrst  path  that  is  [[0,0]]  to  it.</a:t>
            </a:r>
          </a:p>
          <a:p>
            <a:r>
              <a:rPr lang="en-US" sz="2000" dirty="0">
                <a:latin typeface="Calibri" panose="020F0502020204030204" pitchFamily="34" charset="0"/>
                <a:cs typeface="Calibri" panose="020F0502020204030204" pitchFamily="34" charset="0"/>
              </a:rPr>
              <a:t>Step 3. We check if last state of the </a:t>
            </a:r>
            <a:r>
              <a:rPr lang="en-US" sz="2000" dirty="0" err="1">
                <a:latin typeface="Calibri" panose="020F0502020204030204" pitchFamily="34" charset="0"/>
                <a:cs typeface="Calibri" panose="020F0502020204030204" pitchFamily="34" charset="0"/>
              </a:rPr>
              <a:t>the</a:t>
            </a:r>
            <a:r>
              <a:rPr lang="en-US" sz="2000" dirty="0">
                <a:latin typeface="Calibri" panose="020F0502020204030204" pitchFamily="34" charset="0"/>
                <a:cs typeface="Calibri" panose="020F0502020204030204" pitchFamily="34" charset="0"/>
              </a:rPr>
              <a:t> left most path of the deque is the required path or not and exit the loop and save that path in the ﬁnal path variable and move to Step6 if the condition satisﬁes. Otherwise continue to Step 4.</a:t>
            </a:r>
          </a:p>
          <a:p>
            <a:r>
              <a:rPr lang="en-US" sz="2000" dirty="0">
                <a:latin typeface="Calibri" panose="020F0502020204030204" pitchFamily="34" charset="0"/>
                <a:cs typeface="Calibri" panose="020F0502020204030204" pitchFamily="34" charset="0"/>
              </a:rPr>
              <a:t>Step 4. We look for all the possible cases from the last state of the ﬁrst path that is in the queue and remove that path and further add all the possible paths to the queue to left for the DFS(Depth First Search) approach or to the right for BFS(Breadth First Search) approach.</a:t>
            </a:r>
            <a:r>
              <a:rPr lang="en-IN" sz="2000"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Step 5.We go back to step 3 and continue the iteration until no further transition is possible that is the given condition could not be satisﬁed.</a:t>
            </a:r>
          </a:p>
          <a:p>
            <a:r>
              <a:rPr lang="en-US" sz="2000" dirty="0">
                <a:latin typeface="Calibri" panose="020F0502020204030204" pitchFamily="34" charset="0"/>
                <a:cs typeface="Calibri" panose="020F0502020204030204" pitchFamily="34" charset="0"/>
              </a:rPr>
              <a:t>Step    6.    We    print    the    ﬁnal    path    variable    in    the    order    of transitions  made  to  reach  the  condition.</a:t>
            </a:r>
          </a:p>
        </p:txBody>
      </p:sp>
    </p:spTree>
    <p:extLst>
      <p:ext uri="{BB962C8B-B14F-4D97-AF65-F5344CB8AC3E}">
        <p14:creationId xmlns:p14="http://schemas.microsoft.com/office/powerpoint/2010/main" val="366949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C20D-0B06-B74D-9068-71E118631DFD}"/>
              </a:ext>
            </a:extLst>
          </p:cNvPr>
          <p:cNvSpPr>
            <a:spLocks noGrp="1"/>
          </p:cNvSpPr>
          <p:nvPr>
            <p:ph type="title"/>
          </p:nvPr>
        </p:nvSpPr>
        <p:spPr>
          <a:xfrm>
            <a:off x="677334" y="241905"/>
            <a:ext cx="8596668" cy="1688495"/>
          </a:xfrm>
        </p:spPr>
        <p:txBody>
          <a:bodyPr/>
          <a:lstStyle/>
          <a:p>
            <a:r>
              <a:rPr lang="en-IN"/>
              <a:t>Illustration</a:t>
            </a:r>
            <a:endParaRPr lang="en-US"/>
          </a:p>
        </p:txBody>
      </p:sp>
      <p:sp>
        <p:nvSpPr>
          <p:cNvPr id="3" name="Content Placeholder 2">
            <a:extLst>
              <a:ext uri="{FF2B5EF4-FFF2-40B4-BE49-F238E27FC236}">
                <a16:creationId xmlns:a16="http://schemas.microsoft.com/office/drawing/2014/main" id="{BF78C8A9-A298-884E-85FD-B02BF504A3A9}"/>
              </a:ext>
            </a:extLst>
          </p:cNvPr>
          <p:cNvSpPr>
            <a:spLocks noGrp="1"/>
          </p:cNvSpPr>
          <p:nvPr>
            <p:ph idx="1"/>
          </p:nvPr>
        </p:nvSpPr>
        <p:spPr>
          <a:xfrm>
            <a:off x="1136952" y="925875"/>
            <a:ext cx="8596668" cy="3880773"/>
          </a:xfrm>
        </p:spPr>
        <p:txBody>
          <a:bodyPr>
            <a:noAutofit/>
          </a:bodyPr>
          <a:lstStyle/>
          <a:p>
            <a:pPr marL="0" indent="0">
              <a:buNone/>
            </a:pPr>
            <a:r>
              <a:rPr lang="en-IN" sz="2000" b="1">
                <a:latin typeface="Arial" panose="020B0604020202020204" pitchFamily="34" charset="0"/>
                <a:cs typeface="Arial" panose="020B0604020202020204" pitchFamily="34" charset="0"/>
              </a:rPr>
              <a:t>Brute-Force</a:t>
            </a:r>
            <a:r>
              <a:rPr lang="en-IN" sz="2000">
                <a:latin typeface="Arial" panose="020B0604020202020204" pitchFamily="34" charset="0"/>
                <a:cs typeface="Arial" panose="020B0604020202020204" pitchFamily="34" charset="0"/>
              </a:rPr>
              <a:t> </a:t>
            </a:r>
          </a:p>
          <a:p>
            <a:pPr marL="0" indent="0">
              <a:buNone/>
            </a:pPr>
            <a:r>
              <a:rPr lang="en-IN" sz="2000">
                <a:latin typeface="Arial" panose="020B0604020202020204" pitchFamily="34" charset="0"/>
                <a:cs typeface="Arial" panose="020B0604020202020204" pitchFamily="34" charset="0"/>
              </a:rPr>
              <a:t>Volume of first jug: 3</a:t>
            </a:r>
          </a:p>
          <a:p>
            <a:pPr marL="0" indent="0">
              <a:buNone/>
            </a:pPr>
            <a:r>
              <a:rPr lang="en-IN" sz="2000">
                <a:latin typeface="Arial" panose="020B0604020202020204" pitchFamily="34" charset="0"/>
                <a:cs typeface="Arial" panose="020B0604020202020204" pitchFamily="34" charset="0"/>
              </a:rPr>
              <a:t>Volume of second jug: 4</a:t>
            </a:r>
          </a:p>
          <a:p>
            <a:pPr marL="0" indent="0">
              <a:buNone/>
            </a:pPr>
            <a:r>
              <a:rPr lang="en-IN" sz="2000">
                <a:latin typeface="Arial" panose="020B0604020202020204" pitchFamily="34" charset="0"/>
                <a:cs typeface="Arial" panose="020B0604020202020204" pitchFamily="34" charset="0"/>
              </a:rPr>
              <a:t>Desired volume: 2</a:t>
            </a:r>
          </a:p>
          <a:p>
            <a:pPr marL="0" indent="0">
              <a:buNone/>
            </a:pPr>
            <a:r>
              <a:rPr lang="en-IN" sz="2000">
                <a:latin typeface="Arial" panose="020B0604020202020204" pitchFamily="34" charset="0"/>
                <a:cs typeface="Arial" panose="020B0604020202020204" pitchFamily="34" charset="0"/>
              </a:rPr>
              <a:t>k=0</a:t>
            </a:r>
          </a:p>
          <a:p>
            <a:pPr marL="0" indent="0">
              <a:buNone/>
            </a:pPr>
            <a:r>
              <a:rPr lang="en-IN" sz="2000">
                <a:latin typeface="Arial" panose="020B0604020202020204" pitchFamily="34" charset="0"/>
                <a:cs typeface="Arial" panose="020B0604020202020204" pitchFamily="34" charset="0"/>
              </a:rPr>
              <a:t>Repeat adding 3 to k until k=2 or k¿4</a:t>
            </a:r>
          </a:p>
          <a:p>
            <a:pPr marL="0" indent="0">
              <a:buNone/>
            </a:pPr>
            <a:r>
              <a:rPr lang="en-IN" sz="2000">
                <a:latin typeface="Arial" panose="020B0604020202020204" pitchFamily="34" charset="0"/>
                <a:cs typeface="Arial" panose="020B0604020202020204" pitchFamily="34" charset="0"/>
              </a:rPr>
              <a:t>k=3+3=6</a:t>
            </a:r>
          </a:p>
          <a:p>
            <a:pPr marL="0" indent="0">
              <a:buNone/>
            </a:pPr>
            <a:r>
              <a:rPr lang="en-IN" sz="2000">
                <a:latin typeface="Arial" panose="020B0604020202020204" pitchFamily="34" charset="0"/>
                <a:cs typeface="Arial" panose="020B0604020202020204" pitchFamily="34" charset="0"/>
              </a:rPr>
              <a:t>Now subtract 4 from k</a:t>
            </a:r>
          </a:p>
          <a:p>
            <a:pPr marL="0" indent="0">
              <a:buNone/>
            </a:pPr>
            <a:r>
              <a:rPr lang="en-IN" sz="2000">
                <a:latin typeface="Arial" panose="020B0604020202020204" pitchFamily="34" charset="0"/>
                <a:cs typeface="Arial" panose="020B0604020202020204" pitchFamily="34" charset="0"/>
              </a:rPr>
              <a:t>k=6-4=2</a:t>
            </a:r>
          </a:p>
          <a:p>
            <a:pPr marL="0" indent="0">
              <a:buNone/>
            </a:pPr>
            <a:r>
              <a:rPr lang="en-IN" sz="2000">
                <a:latin typeface="Arial" panose="020B0604020202020204" pitchFamily="34" charset="0"/>
                <a:cs typeface="Arial" panose="020B0604020202020204" pitchFamily="34" charset="0"/>
              </a:rPr>
              <a:t>As k= desired volume so we stop here.</a:t>
            </a:r>
          </a:p>
          <a:p>
            <a:pPr marL="0" indent="0">
              <a:buNone/>
            </a:pPr>
            <a:r>
              <a:rPr lang="en-IN" sz="2000">
                <a:latin typeface="Arial" panose="020B0604020202020204" pitchFamily="34" charset="0"/>
                <a:cs typeface="Arial" panose="020B0604020202020204" pitchFamily="34" charset="0"/>
              </a:rPr>
              <a:t>The actual pouring sequence can be determined by referring</a:t>
            </a:r>
          </a:p>
          <a:p>
            <a:pPr marL="0" indent="0">
              <a:buNone/>
            </a:pPr>
            <a:r>
              <a:rPr lang="en-IN" sz="2000">
                <a:latin typeface="Arial" panose="020B0604020202020204" pitchFamily="34" charset="0"/>
                <a:cs typeface="Arial" panose="020B0604020202020204" pitchFamily="34" charset="0"/>
              </a:rPr>
              <a:t>to the integer sequence obtained. [0,0][0,3][3,0][3,3][2,4]</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4489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TotalTime>
  <Words>2429</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Wingdings</vt:lpstr>
      <vt:lpstr>Wingdings 3</vt:lpstr>
      <vt:lpstr>Facet</vt:lpstr>
      <vt:lpstr>DAA ASSIGNMENT 6 Group No 19</vt:lpstr>
      <vt:lpstr>Contents -</vt:lpstr>
      <vt:lpstr>Problem Statement</vt:lpstr>
      <vt:lpstr>Introduction</vt:lpstr>
      <vt:lpstr>PowerPoint Presentation</vt:lpstr>
      <vt:lpstr>ALGORITHMIC DESIGN</vt:lpstr>
      <vt:lpstr>PowerPoint Presentation</vt:lpstr>
      <vt:lpstr>PowerPoint Presentation</vt:lpstr>
      <vt:lpstr>Illustration</vt:lpstr>
      <vt:lpstr>PowerPoint Presentation</vt:lpstr>
      <vt:lpstr>PowerPoint Presentation</vt:lpstr>
      <vt:lpstr>PowerPoint Presentation</vt:lpstr>
      <vt:lpstr>Time complexity</vt:lpstr>
      <vt:lpstr>PowerPoint Presentation</vt:lpstr>
      <vt:lpstr>PowerPoint Presentation</vt:lpstr>
      <vt:lpstr>Space complexity</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4 Group No 1 </dc:title>
  <dc:creator>Unknown User</dc:creator>
  <cp:lastModifiedBy>Asus</cp:lastModifiedBy>
  <cp:revision>7</cp:revision>
  <dcterms:created xsi:type="dcterms:W3CDTF">2021-03-21T15:15:02Z</dcterms:created>
  <dcterms:modified xsi:type="dcterms:W3CDTF">2021-04-16T04:55:49Z</dcterms:modified>
</cp:coreProperties>
</file>