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60" r:id="rId5"/>
    <p:sldId id="272" r:id="rId6"/>
    <p:sldId id="267" r:id="rId7"/>
    <p:sldId id="273" r:id="rId8"/>
    <p:sldId id="274" r:id="rId9"/>
    <p:sldId id="275" r:id="rId10"/>
    <p:sldId id="269" r:id="rId11"/>
    <p:sldId id="263" r:id="rId12"/>
    <p:sldId id="276" r:id="rId13"/>
    <p:sldId id="277" r:id="rId14"/>
    <p:sldId id="279" r:id="rId15"/>
    <p:sldId id="280" r:id="rId16"/>
    <p:sldId id="264" r:id="rId17"/>
    <p:sldId id="278" r:id="rId18"/>
    <p:sldId id="266" r:id="rId19"/>
    <p:sldId id="26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44C48-1AA5-45F1-848F-42A14A8DE4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38EDD4-1479-47D7-A287-00B4FCC019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9B6170-AF50-4F32-850A-7264760BFA1C}"/>
              </a:ext>
            </a:extLst>
          </p:cNvPr>
          <p:cNvSpPr>
            <a:spLocks noGrp="1"/>
          </p:cNvSpPr>
          <p:nvPr>
            <p:ph type="dt" sz="half" idx="10"/>
          </p:nvPr>
        </p:nvSpPr>
        <p:spPr/>
        <p:txBody>
          <a:bodyPr/>
          <a:lstStyle/>
          <a:p>
            <a:fld id="{B61BEF0D-F0BB-DE4B-95CE-6DB70DBA9567}" type="datetimeFigureOut">
              <a:rPr lang="en-US" smtClean="0"/>
              <a:pPr/>
              <a:t>4/12/2021</a:t>
            </a:fld>
            <a:endParaRPr lang="en-US" dirty="0"/>
          </a:p>
        </p:txBody>
      </p:sp>
      <p:sp>
        <p:nvSpPr>
          <p:cNvPr id="5" name="Footer Placeholder 4">
            <a:extLst>
              <a:ext uri="{FF2B5EF4-FFF2-40B4-BE49-F238E27FC236}">
                <a16:creationId xmlns:a16="http://schemas.microsoft.com/office/drawing/2014/main" id="{1BB10001-8A1E-4571-94A0-0599FF2A743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5B723E3-1E85-4F89-9E13-5E1E797B05D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6703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1261-3ED1-424E-B272-7213CD28FE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1D5BEA-0A72-40D6-9093-EBF1F7C288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B7A704-19F3-4CF9-A0DC-C746421C249E}"/>
              </a:ext>
            </a:extLst>
          </p:cNvPr>
          <p:cNvSpPr>
            <a:spLocks noGrp="1"/>
          </p:cNvSpPr>
          <p:nvPr>
            <p:ph type="dt" sz="half" idx="10"/>
          </p:nvPr>
        </p:nvSpPr>
        <p:spPr/>
        <p:txBody>
          <a:bodyPr/>
          <a:lstStyle/>
          <a:p>
            <a:fld id="{55C6B4A9-1611-4792-9094-5F34BCA07E0B}" type="datetimeFigureOut">
              <a:rPr lang="en-US" smtClean="0"/>
              <a:t>4/12/2021</a:t>
            </a:fld>
            <a:endParaRPr lang="en-US" dirty="0"/>
          </a:p>
        </p:txBody>
      </p:sp>
      <p:sp>
        <p:nvSpPr>
          <p:cNvPr id="5" name="Footer Placeholder 4">
            <a:extLst>
              <a:ext uri="{FF2B5EF4-FFF2-40B4-BE49-F238E27FC236}">
                <a16:creationId xmlns:a16="http://schemas.microsoft.com/office/drawing/2014/main" id="{F3B3BC76-34AB-463D-A234-0A96A89767E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64AF552-1A55-4BEF-97F7-A15DDC1763F2}"/>
              </a:ext>
            </a:extLst>
          </p:cNvPr>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27257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8B96FD-D9F3-4506-BE2B-E1A445C362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357863-4E52-4604-92F3-D0C296555F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E5DD9E-1650-40BD-8BC4-A0A0A15A711C}"/>
              </a:ext>
            </a:extLst>
          </p:cNvPr>
          <p:cNvSpPr>
            <a:spLocks noGrp="1"/>
          </p:cNvSpPr>
          <p:nvPr>
            <p:ph type="dt" sz="half" idx="10"/>
          </p:nvPr>
        </p:nvSpPr>
        <p:spPr/>
        <p:txBody>
          <a:bodyPr/>
          <a:lstStyle/>
          <a:p>
            <a:fld id="{B61BEF0D-F0BB-DE4B-95CE-6DB70DBA9567}" type="datetimeFigureOut">
              <a:rPr lang="en-US" smtClean="0"/>
              <a:pPr/>
              <a:t>4/12/2021</a:t>
            </a:fld>
            <a:endParaRPr lang="en-US" dirty="0"/>
          </a:p>
        </p:txBody>
      </p:sp>
      <p:sp>
        <p:nvSpPr>
          <p:cNvPr id="5" name="Footer Placeholder 4">
            <a:extLst>
              <a:ext uri="{FF2B5EF4-FFF2-40B4-BE49-F238E27FC236}">
                <a16:creationId xmlns:a16="http://schemas.microsoft.com/office/drawing/2014/main" id="{BD41F9B6-DDC9-4F65-9C9A-00E822B9342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DFA7B0D-8CDD-4402-92CC-2048D75A072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2162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2B695-9521-454C-AE07-A39325201C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3CB7EC-2723-4310-8AF7-883C46A73B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47A88F-337E-47F1-9BD5-EBF1771B8475}"/>
              </a:ext>
            </a:extLst>
          </p:cNvPr>
          <p:cNvSpPr>
            <a:spLocks noGrp="1"/>
          </p:cNvSpPr>
          <p:nvPr>
            <p:ph type="dt" sz="half" idx="10"/>
          </p:nvPr>
        </p:nvSpPr>
        <p:spPr/>
        <p:txBody>
          <a:bodyPr/>
          <a:lstStyle/>
          <a:p>
            <a:fld id="{B61BEF0D-F0BB-DE4B-95CE-6DB70DBA9567}" type="datetimeFigureOut">
              <a:rPr lang="en-US" smtClean="0"/>
              <a:pPr/>
              <a:t>4/12/2021</a:t>
            </a:fld>
            <a:endParaRPr lang="en-US" dirty="0"/>
          </a:p>
        </p:txBody>
      </p:sp>
      <p:sp>
        <p:nvSpPr>
          <p:cNvPr id="5" name="Footer Placeholder 4">
            <a:extLst>
              <a:ext uri="{FF2B5EF4-FFF2-40B4-BE49-F238E27FC236}">
                <a16:creationId xmlns:a16="http://schemas.microsoft.com/office/drawing/2014/main" id="{19EC249E-1E74-4E51-A176-CBF94F7F4C8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36887D-4EE3-44D9-8893-5FFB02FBE68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896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C4889-EBC3-482A-8C37-D35333E298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C0C25B-EEA7-416F-B50B-1B271AFFBF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29043F-CFA2-4138-912B-2545D2DFB12D}"/>
              </a:ext>
            </a:extLst>
          </p:cNvPr>
          <p:cNvSpPr>
            <a:spLocks noGrp="1"/>
          </p:cNvSpPr>
          <p:nvPr>
            <p:ph type="dt" sz="half" idx="10"/>
          </p:nvPr>
        </p:nvSpPr>
        <p:spPr/>
        <p:txBody>
          <a:bodyPr/>
          <a:lstStyle/>
          <a:p>
            <a:fld id="{B61BEF0D-F0BB-DE4B-95CE-6DB70DBA9567}" type="datetimeFigureOut">
              <a:rPr lang="en-US" smtClean="0"/>
              <a:pPr/>
              <a:t>4/12/2021</a:t>
            </a:fld>
            <a:endParaRPr lang="en-US" dirty="0"/>
          </a:p>
        </p:txBody>
      </p:sp>
      <p:sp>
        <p:nvSpPr>
          <p:cNvPr id="5" name="Footer Placeholder 4">
            <a:extLst>
              <a:ext uri="{FF2B5EF4-FFF2-40B4-BE49-F238E27FC236}">
                <a16:creationId xmlns:a16="http://schemas.microsoft.com/office/drawing/2014/main" id="{A1D6810B-BBA2-4CCA-8FA1-EE5B69DF5D5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1163737-5281-4CF0-A8D5-63377543D1F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5350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CE8B8-19F4-4FBE-8393-A8742893BF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313586-A7A7-4555-A20A-EA91B547FE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1C605F-152F-40B5-97D9-A0A103B2C5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5784DC-05BA-44BB-9150-BB49B49B7050}"/>
              </a:ext>
            </a:extLst>
          </p:cNvPr>
          <p:cNvSpPr>
            <a:spLocks noGrp="1"/>
          </p:cNvSpPr>
          <p:nvPr>
            <p:ph type="dt" sz="half" idx="10"/>
          </p:nvPr>
        </p:nvSpPr>
        <p:spPr/>
        <p:txBody>
          <a:bodyPr/>
          <a:lstStyle/>
          <a:p>
            <a:fld id="{EB712588-04B1-427B-82EE-E8DB90309F08}" type="datetimeFigureOut">
              <a:rPr lang="en-US" smtClean="0"/>
              <a:t>4/12/2021</a:t>
            </a:fld>
            <a:endParaRPr lang="en-US" dirty="0"/>
          </a:p>
        </p:txBody>
      </p:sp>
      <p:sp>
        <p:nvSpPr>
          <p:cNvPr id="6" name="Footer Placeholder 5">
            <a:extLst>
              <a:ext uri="{FF2B5EF4-FFF2-40B4-BE49-F238E27FC236}">
                <a16:creationId xmlns:a16="http://schemas.microsoft.com/office/drawing/2014/main" id="{E80234BB-EA7A-44DB-87D4-8B9A7C4D7E0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F19BB3-0A4D-441A-9BD7-96039C394634}"/>
              </a:ext>
            </a:extLst>
          </p:cNvPr>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757582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2246-CA91-4DD0-A51C-B0D971B345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39D5D2-5C41-4D49-96DA-EFC51D05E1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3959DF-3303-48D0-BD9F-9A1AD8E65C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5DD39F-5B22-45DD-A268-FFCEC6DD10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3576FF-605A-4AC3-A73D-8D9A9F57E8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E66A2E-C10C-48E3-A9F4-A72F949EA154}"/>
              </a:ext>
            </a:extLst>
          </p:cNvPr>
          <p:cNvSpPr>
            <a:spLocks noGrp="1"/>
          </p:cNvSpPr>
          <p:nvPr>
            <p:ph type="dt" sz="half" idx="10"/>
          </p:nvPr>
        </p:nvSpPr>
        <p:spPr/>
        <p:txBody>
          <a:bodyPr/>
          <a:lstStyle/>
          <a:p>
            <a:fld id="{B61BEF0D-F0BB-DE4B-95CE-6DB70DBA9567}" type="datetimeFigureOut">
              <a:rPr lang="en-US" smtClean="0"/>
              <a:pPr/>
              <a:t>4/12/2021</a:t>
            </a:fld>
            <a:endParaRPr lang="en-US" dirty="0"/>
          </a:p>
        </p:txBody>
      </p:sp>
      <p:sp>
        <p:nvSpPr>
          <p:cNvPr id="8" name="Footer Placeholder 7">
            <a:extLst>
              <a:ext uri="{FF2B5EF4-FFF2-40B4-BE49-F238E27FC236}">
                <a16:creationId xmlns:a16="http://schemas.microsoft.com/office/drawing/2014/main" id="{2673E2EC-9024-4618-B305-AD2730A0ECB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F837310-4BBE-4AFA-80D2-0B85F0FF2A4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983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BF498-788D-49BB-9E46-FE163F596A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A224DD-B672-4A71-9203-206F703D9CFD}"/>
              </a:ext>
            </a:extLst>
          </p:cNvPr>
          <p:cNvSpPr>
            <a:spLocks noGrp="1"/>
          </p:cNvSpPr>
          <p:nvPr>
            <p:ph type="dt" sz="half" idx="10"/>
          </p:nvPr>
        </p:nvSpPr>
        <p:spPr/>
        <p:txBody>
          <a:bodyPr/>
          <a:lstStyle/>
          <a:p>
            <a:fld id="{B61BEF0D-F0BB-DE4B-95CE-6DB70DBA9567}" type="datetimeFigureOut">
              <a:rPr lang="en-US" smtClean="0"/>
              <a:pPr/>
              <a:t>4/12/2021</a:t>
            </a:fld>
            <a:endParaRPr lang="en-US" dirty="0"/>
          </a:p>
        </p:txBody>
      </p:sp>
      <p:sp>
        <p:nvSpPr>
          <p:cNvPr id="4" name="Footer Placeholder 3">
            <a:extLst>
              <a:ext uri="{FF2B5EF4-FFF2-40B4-BE49-F238E27FC236}">
                <a16:creationId xmlns:a16="http://schemas.microsoft.com/office/drawing/2014/main" id="{1BA231A8-C6A8-4C29-B61F-B3C5F6511D4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C8B6371-2EC2-4A81-8331-48B2F7945B0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2802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D726E9-2B0F-437D-96D5-F77FA29FB8CF}"/>
              </a:ext>
            </a:extLst>
          </p:cNvPr>
          <p:cNvSpPr>
            <a:spLocks noGrp="1"/>
          </p:cNvSpPr>
          <p:nvPr>
            <p:ph type="dt" sz="half" idx="10"/>
          </p:nvPr>
        </p:nvSpPr>
        <p:spPr/>
        <p:txBody>
          <a:bodyPr/>
          <a:lstStyle/>
          <a:p>
            <a:fld id="{B61BEF0D-F0BB-DE4B-95CE-6DB70DBA9567}" type="datetimeFigureOut">
              <a:rPr lang="en-US" smtClean="0"/>
              <a:pPr/>
              <a:t>4/12/2021</a:t>
            </a:fld>
            <a:endParaRPr lang="en-US" dirty="0"/>
          </a:p>
        </p:txBody>
      </p:sp>
      <p:sp>
        <p:nvSpPr>
          <p:cNvPr id="3" name="Footer Placeholder 2">
            <a:extLst>
              <a:ext uri="{FF2B5EF4-FFF2-40B4-BE49-F238E27FC236}">
                <a16:creationId xmlns:a16="http://schemas.microsoft.com/office/drawing/2014/main" id="{570D0538-37DF-4454-9161-34F3E07CC54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ADA0600-7A03-42FF-85F6-D2E304EEB3A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4535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604BF-AD2B-4021-8942-DE43977B6D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160963-DE47-4701-80C6-F38599C8F1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E5D05C-BB82-4B24-A04F-F184A71E5F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122427-6698-48EF-A25C-DCB3B7C8DB64}"/>
              </a:ext>
            </a:extLst>
          </p:cNvPr>
          <p:cNvSpPr>
            <a:spLocks noGrp="1"/>
          </p:cNvSpPr>
          <p:nvPr>
            <p:ph type="dt" sz="half" idx="10"/>
          </p:nvPr>
        </p:nvSpPr>
        <p:spPr/>
        <p:txBody>
          <a:bodyPr/>
          <a:lstStyle/>
          <a:p>
            <a:fld id="{42A54C80-263E-416B-A8E0-580EDEADCBDC}" type="datetimeFigureOut">
              <a:rPr lang="en-US" smtClean="0"/>
              <a:t>4/12/2021</a:t>
            </a:fld>
            <a:endParaRPr lang="en-US" dirty="0"/>
          </a:p>
        </p:txBody>
      </p:sp>
      <p:sp>
        <p:nvSpPr>
          <p:cNvPr id="6" name="Footer Placeholder 5">
            <a:extLst>
              <a:ext uri="{FF2B5EF4-FFF2-40B4-BE49-F238E27FC236}">
                <a16:creationId xmlns:a16="http://schemas.microsoft.com/office/drawing/2014/main" id="{F6DDE342-CAFA-44E8-A371-AF0CD836E26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511A56E-DCFA-4BE7-9214-CBCA8198E167}"/>
              </a:ext>
            </a:extLst>
          </p:cNvPr>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67557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A0C51-815D-44BD-801C-D6B6E9792E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8AFC61-5B49-4AE8-A35C-D7680BFC89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44999D-5A96-40D1-87D9-53F9F0C436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C05EE4-27C5-4E45-B44E-4018A984A023}"/>
              </a:ext>
            </a:extLst>
          </p:cNvPr>
          <p:cNvSpPr>
            <a:spLocks noGrp="1"/>
          </p:cNvSpPr>
          <p:nvPr>
            <p:ph type="dt" sz="half" idx="10"/>
          </p:nvPr>
        </p:nvSpPr>
        <p:spPr/>
        <p:txBody>
          <a:bodyPr/>
          <a:lstStyle/>
          <a:p>
            <a:fld id="{B61BEF0D-F0BB-DE4B-95CE-6DB70DBA9567}" type="datetimeFigureOut">
              <a:rPr lang="en-US" smtClean="0"/>
              <a:pPr/>
              <a:t>4/12/2021</a:t>
            </a:fld>
            <a:endParaRPr lang="en-US" dirty="0"/>
          </a:p>
        </p:txBody>
      </p:sp>
      <p:sp>
        <p:nvSpPr>
          <p:cNvPr id="6" name="Footer Placeholder 5">
            <a:extLst>
              <a:ext uri="{FF2B5EF4-FFF2-40B4-BE49-F238E27FC236}">
                <a16:creationId xmlns:a16="http://schemas.microsoft.com/office/drawing/2014/main" id="{8581659F-CDC1-4B0F-A4B3-F16563E798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9D9F05A-348D-41C2-B81A-501F352263C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746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244A6C-FC8D-49A4-88DC-82036A08B0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CF0475-2ABE-425C-B140-7C9F0DDA0B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C00BF4-D390-40C6-AC5B-E29F0A965F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4/12/2021</a:t>
            </a:fld>
            <a:endParaRPr lang="en-US" dirty="0"/>
          </a:p>
        </p:txBody>
      </p:sp>
      <p:sp>
        <p:nvSpPr>
          <p:cNvPr id="5" name="Footer Placeholder 4">
            <a:extLst>
              <a:ext uri="{FF2B5EF4-FFF2-40B4-BE49-F238E27FC236}">
                <a16:creationId xmlns:a16="http://schemas.microsoft.com/office/drawing/2014/main" id="{DB32D025-38DB-44DF-8CC9-E4672300A1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F8DABEC-9CE6-4116-A8BC-3171A14DAD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159010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231E-46D8-8242-AAA9-1AFEE8835BA1}"/>
              </a:ext>
            </a:extLst>
          </p:cNvPr>
          <p:cNvSpPr>
            <a:spLocks noGrp="1"/>
          </p:cNvSpPr>
          <p:nvPr>
            <p:ph type="ctrTitle"/>
          </p:nvPr>
        </p:nvSpPr>
        <p:spPr>
          <a:xfrm>
            <a:off x="1555448" y="505581"/>
            <a:ext cx="7766936" cy="1646302"/>
          </a:xfrm>
        </p:spPr>
        <p:txBody>
          <a:bodyPr>
            <a:normAutofit fontScale="90000"/>
          </a:bodyPr>
          <a:lstStyle/>
          <a:p>
            <a:pPr algn="ctr"/>
            <a:r>
              <a:rPr lang="en-IN">
                <a:latin typeface="Arial" panose="020B0604020202020204" pitchFamily="34" charset="0"/>
                <a:cs typeface="Arial" panose="020B0604020202020204" pitchFamily="34" charset="0"/>
              </a:rPr>
              <a:t>DAA ASSIGNMENT 6</a:t>
            </a:r>
            <a:br>
              <a:rPr lang="en-IN">
                <a:latin typeface="Arial" panose="020B0604020202020204" pitchFamily="34" charset="0"/>
                <a:cs typeface="Arial" panose="020B0604020202020204" pitchFamily="34" charset="0"/>
              </a:rPr>
            </a:br>
            <a:r>
              <a:rPr lang="en-IN">
                <a:solidFill>
                  <a:srgbClr val="00B0F0"/>
                </a:solidFill>
                <a:latin typeface="Arial" panose="020B0604020202020204" pitchFamily="34" charset="0"/>
                <a:cs typeface="Arial" panose="020B0604020202020204" pitchFamily="34" charset="0"/>
              </a:rPr>
              <a:t>Group No 19</a:t>
            </a:r>
            <a:endParaRPr lang="en-US">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C7FFE94-C249-3B4A-ADE1-ED41EBA781EC}"/>
              </a:ext>
            </a:extLst>
          </p:cNvPr>
          <p:cNvSpPr>
            <a:spLocks noGrp="1"/>
          </p:cNvSpPr>
          <p:nvPr>
            <p:ph type="subTitle" idx="1"/>
          </p:nvPr>
        </p:nvSpPr>
        <p:spPr>
          <a:xfrm>
            <a:off x="1555448" y="2575214"/>
            <a:ext cx="7766936" cy="1096899"/>
          </a:xfrm>
        </p:spPr>
        <p:txBody>
          <a:bodyPr>
            <a:noAutofit/>
          </a:bodyPr>
          <a:lstStyle/>
          <a:p>
            <a:pPr algn="ctr"/>
            <a:endParaRPr lang="en-IN" sz="3600" b="1">
              <a:solidFill>
                <a:schemeClr val="tx1"/>
              </a:solidFill>
              <a:latin typeface="Arial" panose="020B0604020202020204" pitchFamily="34" charset="0"/>
              <a:cs typeface="Arial" panose="020B0604020202020204" pitchFamily="34" charset="0"/>
            </a:endParaRPr>
          </a:p>
          <a:p>
            <a:pPr algn="ctr"/>
            <a:r>
              <a:rPr lang="en-IN" sz="3600" b="1">
                <a:solidFill>
                  <a:schemeClr val="tx1"/>
                </a:solidFill>
                <a:latin typeface="Arial" panose="020B0604020202020204" pitchFamily="34" charset="0"/>
                <a:cs typeface="Arial" panose="020B0604020202020204" pitchFamily="34" charset="0"/>
              </a:rPr>
              <a:t>AYUSH KHANDELWAL (IIT2019240)</a:t>
            </a:r>
          </a:p>
          <a:p>
            <a:pPr algn="ctr"/>
            <a:r>
              <a:rPr lang="en-IN" sz="3600" b="1">
                <a:solidFill>
                  <a:schemeClr val="tx1"/>
                </a:solidFill>
                <a:latin typeface="Arial" panose="020B0604020202020204" pitchFamily="34" charset="0"/>
                <a:cs typeface="Arial" panose="020B0604020202020204" pitchFamily="34" charset="0"/>
              </a:rPr>
              <a:t>AYUSH BHAGTA (IIT2019501)</a:t>
            </a:r>
          </a:p>
          <a:p>
            <a:pPr algn="ctr"/>
            <a:r>
              <a:rPr lang="en-IN" sz="3600" b="1">
                <a:solidFill>
                  <a:schemeClr val="tx1"/>
                </a:solidFill>
                <a:latin typeface="Arial" panose="020B0604020202020204" pitchFamily="34" charset="0"/>
                <a:cs typeface="Arial" panose="020B0604020202020204" pitchFamily="34" charset="0"/>
              </a:rPr>
              <a:t>TAUHID ALAM (BIM2015003) </a:t>
            </a:r>
          </a:p>
          <a:p>
            <a:pPr algn="l"/>
            <a:endParaRPr lang="en-US" sz="36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907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EC20D-0B06-B74D-9068-71E118631DFD}"/>
              </a:ext>
            </a:extLst>
          </p:cNvPr>
          <p:cNvSpPr>
            <a:spLocks noGrp="1"/>
          </p:cNvSpPr>
          <p:nvPr>
            <p:ph type="title"/>
          </p:nvPr>
        </p:nvSpPr>
        <p:spPr>
          <a:xfrm>
            <a:off x="677334" y="241905"/>
            <a:ext cx="8596668" cy="892303"/>
          </a:xfrm>
        </p:spPr>
        <p:txBody>
          <a:bodyPr/>
          <a:lstStyle/>
          <a:p>
            <a:r>
              <a:rPr lang="en-IN" dirty="0">
                <a:solidFill>
                  <a:schemeClr val="accent2"/>
                </a:solidFill>
              </a:rPr>
              <a:t>Illustration</a:t>
            </a:r>
            <a:endParaRPr lang="en-US" dirty="0">
              <a:solidFill>
                <a:schemeClr val="accent2"/>
              </a:solidFill>
            </a:endParaRPr>
          </a:p>
        </p:txBody>
      </p:sp>
      <p:sp>
        <p:nvSpPr>
          <p:cNvPr id="3" name="Content Placeholder 2">
            <a:extLst>
              <a:ext uri="{FF2B5EF4-FFF2-40B4-BE49-F238E27FC236}">
                <a16:creationId xmlns:a16="http://schemas.microsoft.com/office/drawing/2014/main" id="{BF78C8A9-A298-884E-85FD-B02BF504A3A9}"/>
              </a:ext>
            </a:extLst>
          </p:cNvPr>
          <p:cNvSpPr>
            <a:spLocks noGrp="1"/>
          </p:cNvSpPr>
          <p:nvPr>
            <p:ph idx="1"/>
          </p:nvPr>
        </p:nvSpPr>
        <p:spPr>
          <a:xfrm>
            <a:off x="1136952" y="1134208"/>
            <a:ext cx="8596668" cy="3672440"/>
          </a:xfrm>
        </p:spPr>
        <p:txBody>
          <a:bodyPr>
            <a:noAutofit/>
          </a:bodyPr>
          <a:lstStyle/>
          <a:p>
            <a:pPr marL="0" indent="0">
              <a:buNone/>
            </a:pPr>
            <a:r>
              <a:rPr lang="en-IN" sz="2000" b="1" dirty="0">
                <a:latin typeface="Arial" panose="020B0604020202020204" pitchFamily="34" charset="0"/>
                <a:cs typeface="Arial" panose="020B0604020202020204" pitchFamily="34" charset="0"/>
              </a:rPr>
              <a:t>Brute-Force</a:t>
            </a:r>
            <a:r>
              <a:rPr lang="en-IN" sz="2000" dirty="0">
                <a:latin typeface="Arial" panose="020B0604020202020204" pitchFamily="34" charset="0"/>
                <a:cs typeface="Arial" panose="020B0604020202020204" pitchFamily="34" charset="0"/>
              </a:rPr>
              <a:t> </a:t>
            </a:r>
          </a:p>
          <a:p>
            <a:pPr marL="0" indent="0">
              <a:buNone/>
            </a:pPr>
            <a:r>
              <a:rPr lang="en-IN" sz="2000" dirty="0">
                <a:latin typeface="Arial" panose="020B0604020202020204" pitchFamily="34" charset="0"/>
                <a:cs typeface="Arial" panose="020B0604020202020204" pitchFamily="34" charset="0"/>
              </a:rPr>
              <a:t>Volume of first jug: 3</a:t>
            </a:r>
          </a:p>
          <a:p>
            <a:pPr marL="0" indent="0">
              <a:buNone/>
            </a:pPr>
            <a:r>
              <a:rPr lang="en-IN" sz="2000" dirty="0">
                <a:latin typeface="Arial" panose="020B0604020202020204" pitchFamily="34" charset="0"/>
                <a:cs typeface="Arial" panose="020B0604020202020204" pitchFamily="34" charset="0"/>
              </a:rPr>
              <a:t>Volume of second jug: 4</a:t>
            </a:r>
          </a:p>
          <a:p>
            <a:pPr marL="0" indent="0">
              <a:buNone/>
            </a:pPr>
            <a:r>
              <a:rPr lang="en-IN" sz="2000" dirty="0">
                <a:latin typeface="Arial" panose="020B0604020202020204" pitchFamily="34" charset="0"/>
                <a:cs typeface="Arial" panose="020B0604020202020204" pitchFamily="34" charset="0"/>
              </a:rPr>
              <a:t>Desired volume: 2</a:t>
            </a:r>
          </a:p>
          <a:p>
            <a:pPr marL="0" indent="0">
              <a:buNone/>
            </a:pPr>
            <a:r>
              <a:rPr lang="en-IN" sz="2000" dirty="0">
                <a:latin typeface="Arial" panose="020B0604020202020204" pitchFamily="34" charset="0"/>
                <a:cs typeface="Arial" panose="020B0604020202020204" pitchFamily="34" charset="0"/>
              </a:rPr>
              <a:t>k=0</a:t>
            </a:r>
          </a:p>
          <a:p>
            <a:pPr marL="0" indent="0">
              <a:buNone/>
            </a:pPr>
            <a:r>
              <a:rPr lang="en-IN" sz="2000" dirty="0">
                <a:latin typeface="Arial" panose="020B0604020202020204" pitchFamily="34" charset="0"/>
                <a:cs typeface="Arial" panose="020B0604020202020204" pitchFamily="34" charset="0"/>
              </a:rPr>
              <a:t>Repeat adding 3 to k until k=2 or k¿4</a:t>
            </a:r>
          </a:p>
          <a:p>
            <a:pPr marL="0" indent="0">
              <a:buNone/>
            </a:pPr>
            <a:r>
              <a:rPr lang="en-IN" sz="2000" dirty="0">
                <a:latin typeface="Arial" panose="020B0604020202020204" pitchFamily="34" charset="0"/>
                <a:cs typeface="Arial" panose="020B0604020202020204" pitchFamily="34" charset="0"/>
              </a:rPr>
              <a:t>k=3+3=6</a:t>
            </a:r>
          </a:p>
          <a:p>
            <a:pPr marL="0" indent="0">
              <a:buNone/>
            </a:pPr>
            <a:r>
              <a:rPr lang="en-IN" sz="2000" dirty="0">
                <a:latin typeface="Arial" panose="020B0604020202020204" pitchFamily="34" charset="0"/>
                <a:cs typeface="Arial" panose="020B0604020202020204" pitchFamily="34" charset="0"/>
              </a:rPr>
              <a:t>Now subtract 4 from k</a:t>
            </a:r>
          </a:p>
          <a:p>
            <a:pPr marL="0" indent="0">
              <a:buNone/>
            </a:pPr>
            <a:r>
              <a:rPr lang="en-IN" sz="2000" dirty="0">
                <a:latin typeface="Arial" panose="020B0604020202020204" pitchFamily="34" charset="0"/>
                <a:cs typeface="Arial" panose="020B0604020202020204" pitchFamily="34" charset="0"/>
              </a:rPr>
              <a:t>k=6-4=2</a:t>
            </a:r>
          </a:p>
          <a:p>
            <a:pPr marL="0" indent="0">
              <a:buNone/>
            </a:pPr>
            <a:r>
              <a:rPr lang="en-IN" sz="2000" dirty="0">
                <a:latin typeface="Arial" panose="020B0604020202020204" pitchFamily="34" charset="0"/>
                <a:cs typeface="Arial" panose="020B0604020202020204" pitchFamily="34" charset="0"/>
              </a:rPr>
              <a:t>As k= desired volume so we stop here.</a:t>
            </a:r>
          </a:p>
          <a:p>
            <a:pPr marL="0" indent="0">
              <a:buNone/>
            </a:pPr>
            <a:r>
              <a:rPr lang="en-IN" sz="2000" dirty="0">
                <a:latin typeface="Arial" panose="020B0604020202020204" pitchFamily="34" charset="0"/>
                <a:cs typeface="Arial" panose="020B0604020202020204" pitchFamily="34" charset="0"/>
              </a:rPr>
              <a:t>The actual pouring sequence can be determined by referring</a:t>
            </a:r>
          </a:p>
          <a:p>
            <a:pPr marL="0" indent="0">
              <a:buNone/>
            </a:pPr>
            <a:r>
              <a:rPr lang="en-IN" sz="2000" dirty="0">
                <a:latin typeface="Arial" panose="020B0604020202020204" pitchFamily="34" charset="0"/>
                <a:cs typeface="Arial" panose="020B0604020202020204" pitchFamily="34" charset="0"/>
              </a:rPr>
              <a:t>to the integer sequence obtained. [0,0][0,3][3,0][3,3][2,4]</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1448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9A67E-1C89-4149-8701-D1B88078BD63}"/>
              </a:ext>
            </a:extLst>
          </p:cNvPr>
          <p:cNvSpPr>
            <a:spLocks noGrp="1"/>
          </p:cNvSpPr>
          <p:nvPr>
            <p:ph type="title"/>
          </p:nvPr>
        </p:nvSpPr>
        <p:spPr/>
        <p:txBody>
          <a:bodyPr>
            <a:normAutofit/>
          </a:bodyPr>
          <a:lstStyle/>
          <a:p>
            <a:r>
              <a:rPr lang="en-US" sz="5400" dirty="0">
                <a:solidFill>
                  <a:schemeClr val="accent2"/>
                </a:solidFill>
              </a:rPr>
              <a:t>Time complexity</a:t>
            </a:r>
          </a:p>
        </p:txBody>
      </p:sp>
      <p:sp>
        <p:nvSpPr>
          <p:cNvPr id="4" name="Content Placeholder 3">
            <a:extLst>
              <a:ext uri="{FF2B5EF4-FFF2-40B4-BE49-F238E27FC236}">
                <a16:creationId xmlns:a16="http://schemas.microsoft.com/office/drawing/2014/main" id="{93CE255E-C37A-6444-A719-6255148C552B}"/>
              </a:ext>
            </a:extLst>
          </p:cNvPr>
          <p:cNvSpPr>
            <a:spLocks noGrp="1"/>
          </p:cNvSpPr>
          <p:nvPr>
            <p:ph idx="1"/>
          </p:nvPr>
        </p:nvSpPr>
        <p:spPr>
          <a:xfrm>
            <a:off x="677334" y="1809827"/>
            <a:ext cx="8596668" cy="3880773"/>
          </a:xfrm>
        </p:spPr>
        <p:txBody>
          <a:bodyPr>
            <a:noAutofit/>
          </a:bodyPr>
          <a:lstStyle/>
          <a:p>
            <a:pPr marL="0" indent="0">
              <a:buNone/>
            </a:pPr>
            <a:r>
              <a:rPr lang="en-IN" sz="2400">
                <a:latin typeface="Arial" panose="020B0604020202020204" pitchFamily="34" charset="0"/>
                <a:cs typeface="Arial" panose="020B0604020202020204" pitchFamily="34" charset="0"/>
              </a:rPr>
              <a:t>Using Graph:</a:t>
            </a:r>
          </a:p>
          <a:p>
            <a:pPr marL="0" indent="0">
              <a:buNone/>
            </a:pPr>
            <a:r>
              <a:rPr lang="en-IN" sz="2400">
                <a:latin typeface="Arial" panose="020B0604020202020204" pitchFamily="34" charset="0"/>
                <a:cs typeface="Arial" panose="020B0604020202020204" pitchFamily="34" charset="0"/>
              </a:rPr>
              <a:t>In this approach we iterate over whole map generated by the</a:t>
            </a:r>
          </a:p>
          <a:p>
            <a:pPr marL="0" indent="0">
              <a:buNone/>
            </a:pPr>
            <a:r>
              <a:rPr lang="en-IN" sz="2400">
                <a:latin typeface="Arial" panose="020B0604020202020204" pitchFamily="34" charset="0"/>
                <a:cs typeface="Arial" panose="020B0604020202020204" pitchFamily="34" charset="0"/>
              </a:rPr>
              <a:t>nodes containing all the possible amount of water in both the jugs until we find the any of teh one required condition. So to iterate over a graph by BFS or by DFS time complexity</a:t>
            </a:r>
          </a:p>
          <a:p>
            <a:pPr marL="0" indent="0">
              <a:buNone/>
            </a:pPr>
            <a:r>
              <a:rPr lang="en-IN" sz="2400">
                <a:latin typeface="Arial" panose="020B0604020202020204" pitchFamily="34" charset="0"/>
                <a:cs typeface="Arial" panose="020B0604020202020204" pitchFamily="34" charset="0"/>
              </a:rPr>
              <a:t>will be as below:</a:t>
            </a:r>
          </a:p>
          <a:p>
            <a:pPr marL="0" indent="0">
              <a:buNone/>
            </a:pPr>
            <a:r>
              <a:rPr lang="en-IN" sz="2400">
                <a:latin typeface="Arial" panose="020B0604020202020204" pitchFamily="34" charset="0"/>
                <a:cs typeface="Arial" panose="020B0604020202020204" pitchFamily="34" charset="0"/>
              </a:rPr>
              <a:t> Best Case-If the given condition is not true or the required</a:t>
            </a:r>
          </a:p>
          <a:p>
            <a:pPr marL="0" indent="0">
              <a:buNone/>
            </a:pPr>
            <a:r>
              <a:rPr lang="en-IN" sz="2400">
                <a:latin typeface="Arial" panose="020B0604020202020204" pitchFamily="34" charset="0"/>
                <a:cs typeface="Arial" panose="020B0604020202020204" pitchFamily="34" charset="0"/>
              </a:rPr>
              <a:t>amount of water is equal to capacity of one of the jug.This</a:t>
            </a:r>
          </a:p>
          <a:p>
            <a:pPr marL="0" indent="0">
              <a:buNone/>
            </a:pPr>
            <a:r>
              <a:rPr lang="en-IN" sz="2400">
                <a:latin typeface="Arial" panose="020B0604020202020204" pitchFamily="34" charset="0"/>
                <a:cs typeface="Arial" panose="020B0604020202020204" pitchFamily="34" charset="0"/>
              </a:rPr>
              <a:t>will result in the time complexity of constant order.So Best</a:t>
            </a:r>
          </a:p>
          <a:p>
            <a:pPr marL="0" indent="0">
              <a:buNone/>
            </a:pPr>
            <a:r>
              <a:rPr lang="en-IN" sz="2400">
                <a:latin typeface="Arial" panose="020B0604020202020204" pitchFamily="34" charset="0"/>
                <a:cs typeface="Arial" panose="020B0604020202020204" pitchFamily="34" charset="0"/>
              </a:rPr>
              <a:t>
</a:t>
            </a: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5088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11459B-8090-0B45-BC94-BCFF14C0AE42}"/>
              </a:ext>
            </a:extLst>
          </p:cNvPr>
          <p:cNvSpPr>
            <a:spLocks noGrp="1"/>
          </p:cNvSpPr>
          <p:nvPr>
            <p:ph idx="1"/>
          </p:nvPr>
        </p:nvSpPr>
        <p:spPr>
          <a:xfrm>
            <a:off x="1035129" y="529658"/>
            <a:ext cx="8596668" cy="3880773"/>
          </a:xfrm>
        </p:spPr>
        <p:txBody>
          <a:bodyPr>
            <a:noAutofit/>
          </a:bodyPr>
          <a:lstStyle/>
          <a:p>
            <a:pPr marL="0" indent="0">
              <a:buNone/>
            </a:pPr>
            <a:r>
              <a:rPr lang="en-IN" sz="2000">
                <a:latin typeface="Arial" panose="020B0604020202020204" pitchFamily="34" charset="0"/>
                <a:cs typeface="Arial" panose="020B0604020202020204" pitchFamily="34" charset="0"/>
              </a:rPr>
              <a:t>Case Time Complexity= Ω(1)
Worst Case-If the given condition is true and the required amount of water</a:t>
            </a:r>
            <a:r>
              <a:rPr lang="en-IN" sz="2000" kern="1200">
                <a:solidFill>
                  <a:srgbClr val="404040"/>
                </a:solidFill>
                <a:effectLst/>
                <a:latin typeface="Arial" panose="020B0604020202020204" pitchFamily="34" charset="0"/>
                <a:cs typeface="Arial" panose="020B0604020202020204" pitchFamily="34" charset="0"/>
              </a:rPr>
              <a:t>Case Time Complexity= Ω(1)</a:t>
            </a:r>
            <a:r>
              <a:rPr lang="en-IN" sz="2000">
                <a:latin typeface="Arial" panose="020B0604020202020204" pitchFamily="34" charset="0"/>
                <a:cs typeface="Arial" panose="020B0604020202020204" pitchFamily="34" charset="0"/>
              </a:rPr>
              <a:t> </a:t>
            </a:r>
            <a:r>
              <a:rPr lang="en-IN" sz="2000" kern="1200">
                <a:solidFill>
                  <a:srgbClr val="404040"/>
                </a:solidFill>
                <a:effectLst/>
                <a:latin typeface="Arial" panose="020B0604020202020204" pitchFamily="34" charset="0"/>
                <a:cs typeface="Arial" panose="020B0604020202020204" pitchFamily="34" charset="0"/>
              </a:rPr>
              <a:t>Worst Case-If the given condition is true and the required</a:t>
            </a:r>
            <a:r>
              <a:rPr lang="en-IN" sz="2000">
                <a:latin typeface="Arial" panose="020B0604020202020204" pitchFamily="34" charset="0"/>
                <a:cs typeface="Arial" panose="020B0604020202020204" pitchFamily="34" charset="0"/>
              </a:rPr>
              <a:t> </a:t>
            </a:r>
            <a:r>
              <a:rPr lang="en-IN" sz="2000" kern="1200">
                <a:solidFill>
                  <a:srgbClr val="404040"/>
                </a:solidFill>
                <a:effectLst/>
                <a:latin typeface="Arial" panose="020B0604020202020204" pitchFamily="34" charset="0"/>
                <a:cs typeface="Arial" panose="020B0604020202020204" pitchFamily="34" charset="0"/>
              </a:rPr>
              <a:t>amount of water is what we get at the farthest end.This will</a:t>
            </a:r>
            <a:r>
              <a:rPr lang="en-IN" sz="2000">
                <a:latin typeface="Arial" panose="020B0604020202020204" pitchFamily="34" charset="0"/>
                <a:cs typeface="Arial" panose="020B0604020202020204" pitchFamily="34" charset="0"/>
              </a:rPr>
              <a:t> </a:t>
            </a:r>
            <a:r>
              <a:rPr lang="en-IN" sz="2000" kern="1200">
                <a:solidFill>
                  <a:srgbClr val="404040"/>
                </a:solidFill>
                <a:effectLst/>
                <a:latin typeface="Arial" panose="020B0604020202020204" pitchFamily="34" charset="0"/>
                <a:cs typeface="Arial" panose="020B0604020202020204" pitchFamily="34" charset="0"/>
              </a:rPr>
              <a:t>result in the time complexity of order O(V + E) where E</a:t>
            </a:r>
            <a:endParaRPr lang="en-IN" sz="2000">
              <a:effectLst/>
              <a:latin typeface="Arial" panose="020B0604020202020204" pitchFamily="34" charset="0"/>
              <a:cs typeface="Arial" panose="020B0604020202020204" pitchFamily="34" charset="0"/>
            </a:endParaRPr>
          </a:p>
          <a:p>
            <a:pPr marL="0" indent="0" rtl="0" eaLnBrk="1" latinLnBrk="0" hangingPunct="1">
              <a:buNone/>
            </a:pPr>
            <a:r>
              <a:rPr lang="en-IN" sz="2000" kern="1200">
                <a:solidFill>
                  <a:srgbClr val="404040"/>
                </a:solidFill>
                <a:effectLst/>
                <a:latin typeface="Arial" panose="020B0604020202020204" pitchFamily="34" charset="0"/>
                <a:cs typeface="Arial" panose="020B0604020202020204" pitchFamily="34" charset="0"/>
              </a:rPr>
              <a:t>ranges from 1 to V</a:t>
            </a:r>
            <a:r>
              <a:rPr lang="en-IN" sz="2000">
                <a:latin typeface="Arial" panose="020B0604020202020204" pitchFamily="34" charset="0"/>
                <a:cs typeface="Arial" panose="020B0604020202020204" pitchFamily="34" charset="0"/>
              </a:rPr>
              <a:t> </a:t>
            </a:r>
            <a:r>
              <a:rPr lang="en-IN" sz="2000" kern="1200">
                <a:solidFill>
                  <a:srgbClr val="404040"/>
                </a:solidFill>
                <a:effectLst/>
                <a:latin typeface="Arial" panose="020B0604020202020204" pitchFamily="34" charset="0"/>
                <a:cs typeface="Arial" panose="020B0604020202020204" pitchFamily="34" charset="0"/>
              </a:rPr>
              <a:t>2, but in our case number of edges is</a:t>
            </a:r>
            <a:r>
              <a:rPr lang="en-IN" sz="2000">
                <a:latin typeface="Arial" panose="020B0604020202020204" pitchFamily="34" charset="0"/>
                <a:cs typeface="Arial" panose="020B0604020202020204" pitchFamily="34" charset="0"/>
              </a:rPr>
              <a:t> </a:t>
            </a:r>
            <a:r>
              <a:rPr lang="en-IN" sz="2000" kern="1200">
                <a:solidFill>
                  <a:srgbClr val="404040"/>
                </a:solidFill>
                <a:effectLst/>
                <a:latin typeface="Arial" panose="020B0604020202020204" pitchFamily="34" charset="0"/>
                <a:cs typeface="Arial" panose="020B0604020202020204" pitchFamily="34" charset="0"/>
              </a:rPr>
              <a:t>equal to six hence number of edges will be of order 3V , so,</a:t>
            </a:r>
            <a:endParaRPr lang="en-IN" sz="2000">
              <a:effectLst/>
              <a:latin typeface="Arial" panose="020B0604020202020204" pitchFamily="34" charset="0"/>
              <a:cs typeface="Arial" panose="020B0604020202020204" pitchFamily="34" charset="0"/>
            </a:endParaRPr>
          </a:p>
          <a:p>
            <a:pPr marL="0" indent="0" rtl="0" eaLnBrk="1" latinLnBrk="0" hangingPunct="1">
              <a:buNone/>
            </a:pPr>
            <a:r>
              <a:rPr lang="en-IN" sz="2000" kern="1200">
                <a:solidFill>
                  <a:srgbClr val="404040"/>
                </a:solidFill>
                <a:effectLst/>
                <a:latin typeface="Arial" panose="020B0604020202020204" pitchFamily="34" charset="0"/>
                <a:cs typeface="Arial" panose="020B0604020202020204" pitchFamily="34" charset="0"/>
              </a:rPr>
              <a:t>the time complexity will be of order 4V, which is treated as</a:t>
            </a:r>
            <a:endParaRPr lang="en-IN" sz="2000">
              <a:effectLst/>
              <a:latin typeface="Arial" panose="020B0604020202020204" pitchFamily="34" charset="0"/>
              <a:cs typeface="Arial" panose="020B0604020202020204" pitchFamily="34" charset="0"/>
            </a:endParaRPr>
          </a:p>
          <a:p>
            <a:pPr marL="0" indent="0" rtl="0" eaLnBrk="1" latinLnBrk="0" hangingPunct="1">
              <a:buNone/>
            </a:pPr>
            <a:r>
              <a:rPr lang="en-IN" sz="2000" kern="1200">
                <a:solidFill>
                  <a:srgbClr val="404040"/>
                </a:solidFill>
                <a:effectLst/>
                <a:latin typeface="Arial" panose="020B0604020202020204" pitchFamily="34" charset="0"/>
                <a:cs typeface="Arial" panose="020B0604020202020204" pitchFamily="34" charset="0"/>
              </a:rPr>
              <a:t>linear in time complexity, where V is the number of nodes</a:t>
            </a:r>
            <a:br>
              <a:rPr lang="en-IN" sz="2000" kern="1200">
                <a:solidFill>
                  <a:srgbClr val="404040"/>
                </a:solidFill>
                <a:effectLst/>
                <a:latin typeface="Arial" panose="020B0604020202020204" pitchFamily="34" charset="0"/>
                <a:cs typeface="Arial" panose="020B0604020202020204" pitchFamily="34" charset="0"/>
              </a:rPr>
            </a:br>
            <a:r>
              <a:rPr lang="en-IN" sz="2000" kern="1200">
                <a:solidFill>
                  <a:srgbClr val="404040"/>
                </a:solidFill>
                <a:effectLst/>
                <a:latin typeface="Arial" panose="020B0604020202020204" pitchFamily="34" charset="0"/>
                <a:cs typeface="Arial" panose="020B0604020202020204" pitchFamily="34" charset="0"/>
              </a:rPr>
              <a:t>and E is the number of Edges. Maximum value of V in</a:t>
            </a:r>
            <a:endParaRPr lang="en-IN" sz="2000">
              <a:effectLst/>
              <a:latin typeface="Arial" panose="020B0604020202020204" pitchFamily="34" charset="0"/>
              <a:cs typeface="Arial" panose="020B0604020202020204" pitchFamily="34" charset="0"/>
            </a:endParaRPr>
          </a:p>
          <a:p>
            <a:pPr marL="0" indent="0" rtl="0" eaLnBrk="1" latinLnBrk="0" hangingPunct="1">
              <a:buNone/>
            </a:pPr>
            <a:r>
              <a:rPr lang="en-IN" sz="2000" kern="1200">
                <a:solidFill>
                  <a:srgbClr val="404040"/>
                </a:solidFill>
                <a:effectLst/>
                <a:latin typeface="Arial" panose="020B0604020202020204" pitchFamily="34" charset="0"/>
                <a:cs typeface="Arial" panose="020B0604020202020204" pitchFamily="34" charset="0"/>
              </a:rPr>
              <a:t>this case could be N*M where N and M are the maximum</a:t>
            </a:r>
            <a:endParaRPr lang="en-IN" sz="2000">
              <a:effectLst/>
              <a:latin typeface="Arial" panose="020B0604020202020204" pitchFamily="34" charset="0"/>
              <a:cs typeface="Arial" panose="020B0604020202020204" pitchFamily="34" charset="0"/>
            </a:endParaRPr>
          </a:p>
          <a:p>
            <a:pPr marL="0" indent="0" rtl="0" eaLnBrk="1" latinLnBrk="0" hangingPunct="1">
              <a:buNone/>
            </a:pPr>
            <a:r>
              <a:rPr lang="en-IN" sz="2000" kern="1200">
                <a:solidFill>
                  <a:srgbClr val="404040"/>
                </a:solidFill>
                <a:effectLst/>
                <a:latin typeface="Arial" panose="020B0604020202020204" pitchFamily="34" charset="0"/>
                <a:cs typeface="Arial" panose="020B0604020202020204" pitchFamily="34" charset="0"/>
              </a:rPr>
              <a:t>capacities of mug.So Worst Case Time Complexity=O(V )=</a:t>
            </a:r>
            <a:endParaRPr lang="en-IN" sz="2000">
              <a:effectLst/>
              <a:latin typeface="Arial" panose="020B0604020202020204" pitchFamily="34" charset="0"/>
              <a:cs typeface="Arial" panose="020B0604020202020204" pitchFamily="34" charset="0"/>
            </a:endParaRPr>
          </a:p>
          <a:p>
            <a:pPr marL="0" indent="0">
              <a:buNone/>
            </a:pPr>
            <a:r>
              <a:rPr lang="en-IN" sz="2000" kern="1200">
                <a:solidFill>
                  <a:srgbClr val="404040"/>
                </a:solidFill>
                <a:effectLst/>
                <a:latin typeface="Arial" panose="020B0604020202020204" pitchFamily="34" charset="0"/>
                <a:cs typeface="Arial" panose="020B0604020202020204" pitchFamily="34" charset="0"/>
              </a:rPr>
              <a:t>O(N ∗ M)</a:t>
            </a:r>
            <a:r>
              <a:rPr lang="en-IN" sz="2000">
                <a:latin typeface="Arial" panose="020B0604020202020204" pitchFamily="34" charset="0"/>
                <a:cs typeface="Arial" panose="020B0604020202020204" pitchFamily="34" charset="0"/>
              </a:rPr>
              <a:t> is what we get at the farthest end.This will</a:t>
            </a:r>
          </a:p>
          <a:p>
            <a:pPr marL="0" indent="0">
              <a:buNone/>
            </a:pPr>
            <a:r>
              <a:rPr lang="en-IN" sz="2000">
                <a:latin typeface="Arial" panose="020B0604020202020204" pitchFamily="34" charset="0"/>
                <a:cs typeface="Arial" panose="020B0604020202020204" pitchFamily="34" charset="0"/>
              </a:rPr>
              <a:t>result in the time complexity of order O(V + E) where E</a:t>
            </a:r>
          </a:p>
          <a:p>
            <a:pPr marL="0" indent="0">
              <a:buNone/>
            </a:pPr>
            <a:r>
              <a:rPr lang="en-IN" sz="2000">
                <a:latin typeface="Arial" panose="020B0604020202020204" pitchFamily="34" charset="0"/>
                <a:cs typeface="Arial" panose="020B0604020202020204" pitchFamily="34" charset="0"/>
              </a:rPr>
              <a:t>ranges from 1 to V^2</a:t>
            </a:r>
          </a:p>
          <a:p>
            <a:pPr marL="0" indent="0">
              <a:buNone/>
            </a:pPr>
            <a:r>
              <a:rPr lang="en-IN" sz="2000">
                <a:latin typeface="Arial" panose="020B0604020202020204" pitchFamily="34" charset="0"/>
                <a:cs typeface="Arial" panose="020B0604020202020204" pitchFamily="34" charset="0"/>
              </a:rPr>
              <a:t>
</a:t>
            </a:r>
          </a:p>
          <a:p>
            <a:pPr marL="0" indent="0">
              <a:buNone/>
            </a:pP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7147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BEC8ED-63D8-8142-8B7E-0318C943F0F0}"/>
              </a:ext>
            </a:extLst>
          </p:cNvPr>
          <p:cNvSpPr>
            <a:spLocks noGrp="1"/>
          </p:cNvSpPr>
          <p:nvPr>
            <p:ph idx="1"/>
          </p:nvPr>
        </p:nvSpPr>
        <p:spPr>
          <a:xfrm>
            <a:off x="677334" y="0"/>
            <a:ext cx="8596668" cy="3880773"/>
          </a:xfrm>
        </p:spPr>
        <p:txBody>
          <a:bodyPr>
            <a:noAutofit/>
          </a:bodyPr>
          <a:lstStyle/>
          <a:p>
            <a:pPr marL="0" indent="0">
              <a:buNone/>
            </a:pPr>
            <a:r>
              <a:rPr lang="en-IN" sz="2000" dirty="0">
                <a:latin typeface="Arial" panose="020B0604020202020204" pitchFamily="34" charset="0"/>
                <a:cs typeface="Arial" panose="020B0604020202020204" pitchFamily="34" charset="0"/>
              </a:rPr>
              <a:t>
, but in our case number of edges is</a:t>
            </a:r>
          </a:p>
          <a:p>
            <a:pPr marL="0" indent="0">
              <a:buNone/>
            </a:pPr>
            <a:r>
              <a:rPr lang="en-IN" sz="2000" dirty="0">
                <a:latin typeface="Arial" panose="020B0604020202020204" pitchFamily="34" charset="0"/>
                <a:cs typeface="Arial" panose="020B0604020202020204" pitchFamily="34" charset="0"/>
              </a:rPr>
              <a:t>equal to six hence number of edges will be of order 3V , so,</a:t>
            </a:r>
          </a:p>
          <a:p>
            <a:pPr marL="0" indent="0">
              <a:buNone/>
            </a:pPr>
            <a:r>
              <a:rPr lang="en-IN" sz="2000" dirty="0">
                <a:latin typeface="Arial" panose="020B0604020202020204" pitchFamily="34" charset="0"/>
                <a:cs typeface="Arial" panose="020B0604020202020204" pitchFamily="34" charset="0"/>
              </a:rPr>
              <a:t>the time complexity will be of order 4V, which is treated as</a:t>
            </a:r>
          </a:p>
          <a:p>
            <a:pPr marL="0" indent="0">
              <a:buNone/>
            </a:pPr>
            <a:r>
              <a:rPr lang="en-IN" sz="2000" dirty="0">
                <a:latin typeface="Arial" panose="020B0604020202020204" pitchFamily="34" charset="0"/>
                <a:cs typeface="Arial" panose="020B0604020202020204" pitchFamily="34" charset="0"/>
              </a:rPr>
              <a:t>linear in time complexity, where V is the number of nodes</a:t>
            </a:r>
          </a:p>
          <a:p>
            <a:pPr marL="0" indent="0">
              <a:buNone/>
            </a:pPr>
            <a:r>
              <a:rPr lang="en-IN" sz="2000" dirty="0">
                <a:latin typeface="Arial" panose="020B0604020202020204" pitchFamily="34" charset="0"/>
                <a:cs typeface="Arial" panose="020B0604020202020204" pitchFamily="34" charset="0"/>
              </a:rPr>
              <a:t>and E is the number of Edges. Maximum value of V in</a:t>
            </a:r>
          </a:p>
          <a:p>
            <a:pPr marL="0" indent="0">
              <a:buNone/>
            </a:pPr>
            <a:r>
              <a:rPr lang="en-IN" sz="2000" dirty="0">
                <a:latin typeface="Arial" panose="020B0604020202020204" pitchFamily="34" charset="0"/>
                <a:cs typeface="Arial" panose="020B0604020202020204" pitchFamily="34" charset="0"/>
              </a:rPr>
              <a:t>this case could be N*M where N and M are the maximum</a:t>
            </a:r>
          </a:p>
          <a:p>
            <a:pPr marL="0" indent="0">
              <a:buNone/>
            </a:pPr>
            <a:r>
              <a:rPr lang="en-IN" sz="2000" dirty="0">
                <a:latin typeface="Arial" panose="020B0604020202020204" pitchFamily="34" charset="0"/>
                <a:cs typeface="Arial" panose="020B0604020202020204" pitchFamily="34" charset="0"/>
              </a:rPr>
              <a:t>capacities of mug.</a:t>
            </a:r>
          </a:p>
          <a:p>
            <a:pPr marL="0" indent="0">
              <a:buNone/>
            </a:pPr>
            <a:r>
              <a:rPr lang="en-IN" sz="2000" dirty="0">
                <a:solidFill>
                  <a:srgbClr val="FF0000"/>
                </a:solidFill>
                <a:latin typeface="Arial" panose="020B0604020202020204" pitchFamily="34" charset="0"/>
                <a:cs typeface="Arial" panose="020B0604020202020204" pitchFamily="34" charset="0"/>
              </a:rPr>
              <a:t>So Worst Case Time Complexity=O(V )=O(N ∗ M)</a:t>
            </a:r>
            <a:endParaRPr lang="en-US" sz="20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5537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DC21B5-F76F-5C4C-9144-BF47ACA8EFF3}"/>
              </a:ext>
            </a:extLst>
          </p:cNvPr>
          <p:cNvSpPr>
            <a:spLocks noGrp="1"/>
          </p:cNvSpPr>
          <p:nvPr>
            <p:ph idx="1"/>
          </p:nvPr>
        </p:nvSpPr>
        <p:spPr>
          <a:xfrm>
            <a:off x="713620" y="249541"/>
            <a:ext cx="8596668" cy="3880773"/>
          </a:xfrm>
        </p:spPr>
        <p:txBody>
          <a:bodyPr/>
          <a:lstStyle/>
          <a:p>
            <a:pPr marL="0" indent="0">
              <a:buNone/>
            </a:pPr>
            <a:r>
              <a:rPr lang="en-US" dirty="0">
                <a:latin typeface="Arial" panose="020B0604020202020204" pitchFamily="34" charset="0"/>
                <a:cs typeface="Arial" panose="020B0604020202020204" pitchFamily="34" charset="0"/>
              </a:rPr>
              <a:t>Time complexity:</a:t>
            </a:r>
          </a:p>
        </p:txBody>
      </p:sp>
      <p:pic>
        <p:nvPicPr>
          <p:cNvPr id="4" name="Picture 4">
            <a:extLst>
              <a:ext uri="{FF2B5EF4-FFF2-40B4-BE49-F238E27FC236}">
                <a16:creationId xmlns:a16="http://schemas.microsoft.com/office/drawing/2014/main" id="{D67A5021-38DF-5644-8C22-C99265DF9598}"/>
              </a:ext>
            </a:extLst>
          </p:cNvPr>
          <p:cNvPicPr>
            <a:picLocks noChangeAspect="1"/>
          </p:cNvPicPr>
          <p:nvPr/>
        </p:nvPicPr>
        <p:blipFill>
          <a:blip r:embed="rId2"/>
          <a:stretch>
            <a:fillRect/>
          </a:stretch>
        </p:blipFill>
        <p:spPr>
          <a:xfrm>
            <a:off x="462203" y="1094619"/>
            <a:ext cx="7445497" cy="5418667"/>
          </a:xfrm>
          <a:prstGeom prst="rect">
            <a:avLst/>
          </a:prstGeom>
        </p:spPr>
      </p:pic>
    </p:spTree>
    <p:extLst>
      <p:ext uri="{BB962C8B-B14F-4D97-AF65-F5344CB8AC3E}">
        <p14:creationId xmlns:p14="http://schemas.microsoft.com/office/powerpoint/2010/main" val="1370531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BD392285-F9CA-B449-B6FC-6EB5F72F8B37}"/>
              </a:ext>
            </a:extLst>
          </p:cNvPr>
          <p:cNvPicPr>
            <a:picLocks noChangeAspect="1"/>
          </p:cNvPicPr>
          <p:nvPr/>
        </p:nvPicPr>
        <p:blipFill>
          <a:blip r:embed="rId2"/>
          <a:stretch>
            <a:fillRect/>
          </a:stretch>
        </p:blipFill>
        <p:spPr>
          <a:xfrm>
            <a:off x="1190716" y="719666"/>
            <a:ext cx="10019476" cy="5418667"/>
          </a:xfrm>
          <a:prstGeom prst="rect">
            <a:avLst/>
          </a:prstGeom>
        </p:spPr>
      </p:pic>
    </p:spTree>
    <p:extLst>
      <p:ext uri="{BB962C8B-B14F-4D97-AF65-F5344CB8AC3E}">
        <p14:creationId xmlns:p14="http://schemas.microsoft.com/office/powerpoint/2010/main" val="3886681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91929-5304-DE46-B43F-D84DCEDD7C92}"/>
              </a:ext>
            </a:extLst>
          </p:cNvPr>
          <p:cNvSpPr>
            <a:spLocks noGrp="1"/>
          </p:cNvSpPr>
          <p:nvPr>
            <p:ph type="title"/>
          </p:nvPr>
        </p:nvSpPr>
        <p:spPr>
          <a:xfrm>
            <a:off x="677334" y="168712"/>
            <a:ext cx="8596668" cy="1144210"/>
          </a:xfrm>
        </p:spPr>
        <p:txBody>
          <a:bodyPr>
            <a:normAutofit/>
          </a:bodyPr>
          <a:lstStyle/>
          <a:p>
            <a:r>
              <a:rPr lang="en-US" sz="5400" dirty="0">
                <a:solidFill>
                  <a:schemeClr val="accent2"/>
                </a:solidFill>
              </a:rPr>
              <a:t>Space complexity</a:t>
            </a:r>
          </a:p>
        </p:txBody>
      </p:sp>
      <p:sp>
        <p:nvSpPr>
          <p:cNvPr id="3" name="Content Placeholder 2">
            <a:extLst>
              <a:ext uri="{FF2B5EF4-FFF2-40B4-BE49-F238E27FC236}">
                <a16:creationId xmlns:a16="http://schemas.microsoft.com/office/drawing/2014/main" id="{364AB74D-3DB6-B745-8A65-5A0C02E0C3DB}"/>
              </a:ext>
            </a:extLst>
          </p:cNvPr>
          <p:cNvSpPr>
            <a:spLocks noGrp="1"/>
          </p:cNvSpPr>
          <p:nvPr>
            <p:ph idx="1"/>
          </p:nvPr>
        </p:nvSpPr>
        <p:spPr>
          <a:xfrm>
            <a:off x="677334" y="1312922"/>
            <a:ext cx="9098621" cy="3687870"/>
          </a:xfrm>
        </p:spPr>
        <p:txBody>
          <a:bodyPr>
            <a:noAutofit/>
          </a:bodyPr>
          <a:lstStyle/>
          <a:p>
            <a:pPr marL="0" indent="0">
              <a:buNone/>
            </a:pPr>
            <a:r>
              <a:rPr lang="en-IN" sz="2400" b="1" dirty="0">
                <a:solidFill>
                  <a:srgbClr val="24292E"/>
                </a:solidFill>
                <a:latin typeface="Arial" panose="020B0604020202020204" pitchFamily="34" charset="0"/>
                <a:cs typeface="Arial" panose="020B0604020202020204" pitchFamily="34" charset="0"/>
              </a:rPr>
              <a:t>Brute-Force:</a:t>
            </a:r>
          </a:p>
          <a:p>
            <a:pPr marL="0" indent="0">
              <a:buNone/>
            </a:pPr>
            <a:r>
              <a:rPr lang="en-IN" sz="2400" dirty="0">
                <a:solidFill>
                  <a:srgbClr val="24292E"/>
                </a:solidFill>
                <a:latin typeface="Arial" panose="020B0604020202020204" pitchFamily="34" charset="0"/>
                <a:cs typeface="Arial" panose="020B0604020202020204" pitchFamily="34" charset="0"/>
              </a:rPr>
              <a:t>In Brute force we will be directly adding and subtracting in</a:t>
            </a:r>
          </a:p>
          <a:p>
            <a:pPr marL="0" indent="0">
              <a:buNone/>
            </a:pPr>
            <a:r>
              <a:rPr lang="en-IN" sz="2400" dirty="0">
                <a:solidFill>
                  <a:srgbClr val="24292E"/>
                </a:solidFill>
                <a:latin typeface="Arial" panose="020B0604020202020204" pitchFamily="34" charset="0"/>
                <a:cs typeface="Arial" panose="020B0604020202020204" pitchFamily="34" charset="0"/>
              </a:rPr>
              <a:t>an integer so no extra space is required .</a:t>
            </a:r>
          </a:p>
          <a:p>
            <a:pPr marL="0" indent="0">
              <a:buNone/>
            </a:pPr>
            <a:r>
              <a:rPr lang="en-IN" sz="2400" dirty="0">
                <a:solidFill>
                  <a:srgbClr val="24292E"/>
                </a:solidFill>
                <a:latin typeface="Arial" panose="020B0604020202020204" pitchFamily="34" charset="0"/>
                <a:cs typeface="Arial" panose="020B0604020202020204" pitchFamily="34" charset="0"/>
              </a:rPr>
              <a:t>This will result in the space complexity of O(1).</a:t>
            </a:r>
          </a:p>
          <a:p>
            <a:pPr marL="0" indent="0">
              <a:buNone/>
            </a:pPr>
            <a:r>
              <a:rPr lang="en-IN" sz="2400" dirty="0">
                <a:solidFill>
                  <a:srgbClr val="24292E"/>
                </a:solidFill>
                <a:latin typeface="Arial" panose="020B0604020202020204" pitchFamily="34" charset="0"/>
                <a:cs typeface="Arial" panose="020B0604020202020204" pitchFamily="34" charset="0"/>
              </a:rPr>
              <a:t>Using Graph:</a:t>
            </a:r>
          </a:p>
          <a:p>
            <a:pPr marL="0" indent="0">
              <a:buNone/>
            </a:pPr>
            <a:r>
              <a:rPr lang="en-IN" sz="2400" dirty="0">
                <a:solidFill>
                  <a:srgbClr val="24292E"/>
                </a:solidFill>
                <a:latin typeface="Arial" panose="020B0604020202020204" pitchFamily="34" charset="0"/>
                <a:cs typeface="Arial" panose="020B0604020202020204" pitchFamily="34" charset="0"/>
              </a:rPr>
              <a:t>In this approach we don’t have need to store any graph as all
the path are logically decided and checked at the time, so no
more Extra space is required to store the </a:t>
            </a:r>
            <a:r>
              <a:rPr lang="en-IN" sz="2400" dirty="0" err="1">
                <a:solidFill>
                  <a:srgbClr val="24292E"/>
                </a:solidFill>
                <a:latin typeface="Arial" panose="020B0604020202020204" pitchFamily="34" charset="0"/>
                <a:cs typeface="Arial" panose="020B0604020202020204" pitchFamily="34" charset="0"/>
              </a:rPr>
              <a:t>map.But</a:t>
            </a:r>
            <a:r>
              <a:rPr lang="en-IN" sz="2400" dirty="0">
                <a:solidFill>
                  <a:srgbClr val="24292E"/>
                </a:solidFill>
                <a:latin typeface="Arial" panose="020B0604020202020204" pitchFamily="34" charset="0"/>
                <a:cs typeface="Arial" panose="020B0604020202020204" pitchFamily="34" charset="0"/>
              </a:rPr>
              <a:t> we store</a:t>
            </a:r>
          </a:p>
          <a:p>
            <a:pPr marL="0" indent="0">
              <a:buNone/>
            </a:pPr>
            <a:r>
              <a:rPr lang="en-IN" sz="2400" dirty="0">
                <a:solidFill>
                  <a:srgbClr val="24292E"/>
                </a:solidFill>
                <a:latin typeface="Arial" panose="020B0604020202020204" pitchFamily="34" charset="0"/>
                <a:cs typeface="Arial" panose="020B0604020202020204" pitchFamily="34" charset="0"/>
              </a:rPr>
              <a:t>the path that is used to reach that point which whose length</a:t>
            </a:r>
          </a:p>
          <a:p>
            <a:pPr marL="0" indent="0">
              <a:buNone/>
            </a:pPr>
            <a:r>
              <a:rPr lang="en-IN" sz="2400" dirty="0">
                <a:solidFill>
                  <a:srgbClr val="24292E"/>
                </a:solidFill>
                <a:latin typeface="Arial" panose="020B0604020202020204" pitchFamily="34" charset="0"/>
                <a:cs typeface="Arial" panose="020B0604020202020204" pitchFamily="34" charset="0"/>
              </a:rPr>
              <a:t>vary from 1 to V and we need to store path for all V vertices</a:t>
            </a:r>
          </a:p>
          <a:p>
            <a:pPr marL="0" indent="0">
              <a:buNone/>
            </a:pPr>
            <a:r>
              <a:rPr lang="en-IN" sz="2400" dirty="0">
                <a:solidFill>
                  <a:srgbClr val="24292E"/>
                </a:solidFill>
                <a:latin typeface="Arial" panose="020B0604020202020204" pitchFamily="34" charset="0"/>
                <a:cs typeface="Arial" panose="020B0604020202020204" pitchFamily="34" charset="0"/>
              </a:rPr>
              <a:t>
</a:t>
            </a:r>
            <a:endParaRPr lang="en-IN" sz="2400" i="0" dirty="0">
              <a:solidFill>
                <a:srgbClr val="24292E"/>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8143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A00C5E-EF89-284A-AFAB-21FE897BFCD5}"/>
              </a:ext>
            </a:extLst>
          </p:cNvPr>
          <p:cNvSpPr>
            <a:spLocks noGrp="1"/>
          </p:cNvSpPr>
          <p:nvPr>
            <p:ph idx="1"/>
          </p:nvPr>
        </p:nvSpPr>
        <p:spPr>
          <a:xfrm>
            <a:off x="689429" y="201160"/>
            <a:ext cx="8596668" cy="3880773"/>
          </a:xfrm>
        </p:spPr>
        <p:txBody>
          <a:bodyPr>
            <a:noAutofit/>
          </a:bodyPr>
          <a:lstStyle/>
          <a:p>
            <a:pPr marL="0" indent="0">
              <a:buNone/>
            </a:pPr>
            <a:r>
              <a:rPr lang="en-IN" sz="2000" dirty="0">
                <a:solidFill>
                  <a:srgbClr val="24292E"/>
                </a:solidFill>
                <a:latin typeface="Arial" panose="020B0604020202020204" pitchFamily="34" charset="0"/>
                <a:cs typeface="Arial" panose="020B0604020202020204" pitchFamily="34" charset="0"/>
              </a:rPr>
              <a:t>and hence the required space is of order V 2.</a:t>
            </a:r>
          </a:p>
          <a:p>
            <a:pPr marL="0" indent="0">
              <a:buNone/>
            </a:pPr>
            <a:r>
              <a:rPr lang="en-IN" sz="2000" dirty="0">
                <a:solidFill>
                  <a:srgbClr val="24292E"/>
                </a:solidFill>
                <a:latin typeface="Arial" panose="020B0604020202020204" pitchFamily="34" charset="0"/>
                <a:cs typeface="Arial" panose="020B0604020202020204" pitchFamily="34" charset="0"/>
              </a:rPr>
              <a:t> Maximum value of V in this case could be N*M where N and M</a:t>
            </a:r>
          </a:p>
          <a:p>
            <a:pPr marL="0" indent="0">
              <a:buNone/>
            </a:pPr>
            <a:r>
              <a:rPr lang="en-IN" sz="2000" dirty="0">
                <a:solidFill>
                  <a:srgbClr val="24292E"/>
                </a:solidFill>
                <a:latin typeface="Arial" panose="020B0604020202020204" pitchFamily="34" charset="0"/>
                <a:cs typeface="Arial" panose="020B0604020202020204" pitchFamily="34" charset="0"/>
              </a:rPr>
              <a:t>are the maximum capacities of mug.</a:t>
            </a:r>
          </a:p>
          <a:p>
            <a:pPr marL="0" indent="0">
              <a:buNone/>
            </a:pPr>
            <a:r>
              <a:rPr lang="en-IN" sz="2000" dirty="0">
                <a:solidFill>
                  <a:srgbClr val="FF0000"/>
                </a:solidFill>
                <a:latin typeface="Arial" panose="020B0604020202020204" pitchFamily="34" charset="0"/>
                <a:cs typeface="Arial" panose="020B0604020202020204" pitchFamily="34" charset="0"/>
              </a:rPr>
              <a:t>So Space Complexity=O((N ∗ M)2)</a:t>
            </a:r>
            <a:endParaRPr lang="en-US" sz="20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4025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77A12-74F4-1746-93AB-BB6F2A968DBD}"/>
              </a:ext>
            </a:extLst>
          </p:cNvPr>
          <p:cNvSpPr>
            <a:spLocks noGrp="1"/>
          </p:cNvSpPr>
          <p:nvPr>
            <p:ph type="title"/>
          </p:nvPr>
        </p:nvSpPr>
        <p:spPr/>
        <p:txBody>
          <a:bodyPr>
            <a:normAutofit/>
          </a:bodyPr>
          <a:lstStyle/>
          <a:p>
            <a:r>
              <a:rPr lang="en-US" sz="5400" dirty="0">
                <a:solidFill>
                  <a:srgbClr val="FF0000"/>
                </a:solidFill>
              </a:rPr>
              <a:t>Conclusion</a:t>
            </a:r>
          </a:p>
        </p:txBody>
      </p:sp>
      <p:sp>
        <p:nvSpPr>
          <p:cNvPr id="4" name="Content Placeholder 3">
            <a:extLst>
              <a:ext uri="{FF2B5EF4-FFF2-40B4-BE49-F238E27FC236}">
                <a16:creationId xmlns:a16="http://schemas.microsoft.com/office/drawing/2014/main" id="{670E304D-8729-2C45-848C-B9CE6078C76B}"/>
              </a:ext>
            </a:extLst>
          </p:cNvPr>
          <p:cNvSpPr>
            <a:spLocks noGrp="1"/>
          </p:cNvSpPr>
          <p:nvPr>
            <p:ph idx="1"/>
          </p:nvPr>
        </p:nvSpPr>
        <p:spPr/>
        <p:txBody>
          <a:bodyPr>
            <a:normAutofit/>
          </a:bodyPr>
          <a:lstStyle/>
          <a:p>
            <a:pPr marL="0" indent="0">
              <a:buNone/>
            </a:pPr>
            <a:r>
              <a:rPr lang="en-IN" sz="2400">
                <a:latin typeface="Arial" panose="020B0604020202020204" pitchFamily="34" charset="0"/>
                <a:cs typeface="Arial" panose="020B0604020202020204" pitchFamily="34" charset="0"/>
              </a:rPr>
              <a:t>We can observe that in graph the space required is more</a:t>
            </a:r>
          </a:p>
          <a:p>
            <a:pPr marL="0" indent="0">
              <a:buNone/>
            </a:pPr>
            <a:r>
              <a:rPr lang="en-IN" sz="2400">
                <a:latin typeface="Arial" panose="020B0604020202020204" pitchFamily="34" charset="0"/>
                <a:cs typeface="Arial" panose="020B0604020202020204" pitchFamily="34" charset="0"/>
              </a:rPr>
              <a:t>but it is much more efficient in terms of time and will be</a:t>
            </a:r>
          </a:p>
          <a:p>
            <a:pPr marL="0" indent="0">
              <a:buNone/>
            </a:pPr>
            <a:r>
              <a:rPr lang="en-IN" sz="2400">
                <a:latin typeface="Arial" panose="020B0604020202020204" pitchFamily="34" charset="0"/>
                <a:cs typeface="Arial" panose="020B0604020202020204" pitchFamily="34" charset="0"/>
              </a:rPr>
              <a:t>favourable for the values having bigger differences in the</a:t>
            </a:r>
          </a:p>
          <a:p>
            <a:pPr marL="0" indent="0">
              <a:buNone/>
            </a:pPr>
            <a:r>
              <a:rPr lang="en-IN" sz="2400">
                <a:latin typeface="Arial" panose="020B0604020202020204" pitchFamily="34" charset="0"/>
                <a:cs typeface="Arial" panose="020B0604020202020204" pitchFamily="34" charset="0"/>
              </a:rPr>
              <a:t>capacity of jugs.</a:t>
            </a: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0726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C0FF8-722E-FF46-9157-30A56EF492A7}"/>
              </a:ext>
            </a:extLst>
          </p:cNvPr>
          <p:cNvSpPr>
            <a:spLocks noGrp="1"/>
          </p:cNvSpPr>
          <p:nvPr>
            <p:ph type="title"/>
          </p:nvPr>
        </p:nvSpPr>
        <p:spPr>
          <a:xfrm>
            <a:off x="483810" y="76410"/>
            <a:ext cx="8596668" cy="1320800"/>
          </a:xfrm>
        </p:spPr>
        <p:txBody>
          <a:bodyPr>
            <a:normAutofit/>
          </a:bodyPr>
          <a:lstStyle/>
          <a:p>
            <a:r>
              <a:rPr lang="en-US" sz="5400" dirty="0">
                <a:solidFill>
                  <a:srgbClr val="FF0000"/>
                </a:solidFill>
              </a:rPr>
              <a:t>References</a:t>
            </a:r>
          </a:p>
        </p:txBody>
      </p:sp>
      <p:sp>
        <p:nvSpPr>
          <p:cNvPr id="4" name="Content Placeholder 3">
            <a:extLst>
              <a:ext uri="{FF2B5EF4-FFF2-40B4-BE49-F238E27FC236}">
                <a16:creationId xmlns:a16="http://schemas.microsoft.com/office/drawing/2014/main" id="{03E8E75E-754A-CC46-893C-3BEE09BBB824}"/>
              </a:ext>
            </a:extLst>
          </p:cNvPr>
          <p:cNvSpPr>
            <a:spLocks noGrp="1"/>
          </p:cNvSpPr>
          <p:nvPr>
            <p:ph idx="1"/>
          </p:nvPr>
        </p:nvSpPr>
        <p:spPr>
          <a:xfrm>
            <a:off x="483810" y="1143000"/>
            <a:ext cx="8596668" cy="2679095"/>
          </a:xfrm>
        </p:spPr>
        <p:txBody>
          <a:bodyPr>
            <a:noAutofit/>
          </a:bodyPr>
          <a:lstStyle/>
          <a:p>
            <a:pPr marL="0" indent="0">
              <a:buNone/>
            </a:pPr>
            <a:r>
              <a:rPr lang="en-US" sz="2000" dirty="0">
                <a:latin typeface="Arial" panose="020B0604020202020204" pitchFamily="34" charset="0"/>
                <a:cs typeface="Arial" panose="020B0604020202020204" pitchFamily="34" charset="0"/>
              </a:rPr>
              <a:t>1) https://www.geeksforgeeks.org/breadth-first-search-or-bfs-for-a-graph/</a:t>
            </a:r>
          </a:p>
          <a:p>
            <a:pPr marL="0" indent="0">
              <a:buNone/>
            </a:pPr>
            <a:r>
              <a:rPr lang="en-US" sz="2000" dirty="0">
                <a:latin typeface="Arial" panose="020B0604020202020204" pitchFamily="34" charset="0"/>
                <a:cs typeface="Arial" panose="020B0604020202020204" pitchFamily="34" charset="0"/>
              </a:rPr>
              <a:t>2) https://www.geeksforgeeks.org/depth-first-search-or-dfs-for-a-graph/</a:t>
            </a:r>
          </a:p>
          <a:p>
            <a:pPr marL="0" indent="0">
              <a:buNone/>
            </a:pPr>
            <a:r>
              <a:rPr lang="en-US" sz="2000" dirty="0">
                <a:latin typeface="Arial" panose="020B0604020202020204" pitchFamily="34" charset="0"/>
                <a:cs typeface="Arial" panose="020B0604020202020204" pitchFamily="34" charset="0"/>
              </a:rPr>
              <a:t>3) https://www.eecis.udel.edu/∼</a:t>
            </a:r>
            <a:r>
              <a:rPr lang="en-US" sz="2000" dirty="0" err="1">
                <a:latin typeface="Arial" panose="020B0604020202020204" pitchFamily="34" charset="0"/>
                <a:cs typeface="Arial" panose="020B0604020202020204" pitchFamily="34" charset="0"/>
              </a:rPr>
              <a:t>mccoy</a:t>
            </a:r>
            <a:r>
              <a:rPr lang="en-US" sz="2000" dirty="0">
                <a:latin typeface="Arial" panose="020B0604020202020204" pitchFamily="34" charset="0"/>
                <a:cs typeface="Arial" panose="020B0604020202020204" pitchFamily="34" charset="0"/>
              </a:rPr>
              <a:t>/courses/cisc4-681.10f/</a:t>
            </a:r>
            <a:r>
              <a:rPr lang="en-US" sz="2000" dirty="0" err="1">
                <a:latin typeface="Arial" panose="020B0604020202020204" pitchFamily="34" charset="0"/>
                <a:cs typeface="Arial" panose="020B0604020202020204" pitchFamily="34" charset="0"/>
              </a:rPr>
              <a:t>lecmaterials</a:t>
            </a:r>
            <a:r>
              <a:rPr lang="en-US" sz="2000" dirty="0">
                <a:latin typeface="Arial" panose="020B0604020202020204" pitchFamily="34" charset="0"/>
                <a:cs typeface="Arial" panose="020B0604020202020204" pitchFamily="34" charset="0"/>
              </a:rPr>
              <a:t>/handouts/search-water-jug-handout.pdf</a:t>
            </a:r>
          </a:p>
          <a:p>
            <a:pPr marL="0" indent="0">
              <a:buNone/>
            </a:pPr>
            <a:r>
              <a:rPr lang="en-US" sz="2000" dirty="0">
                <a:latin typeface="Arial" panose="020B0604020202020204" pitchFamily="34" charset="0"/>
                <a:cs typeface="Arial" panose="020B0604020202020204" pitchFamily="34" charset="0"/>
              </a:rPr>
              <a:t>4) https://en.wikipedia.org/wiki/Breadth-first search</a:t>
            </a:r>
          </a:p>
          <a:p>
            <a:pPr marL="0" indent="0">
              <a:buNone/>
            </a:pPr>
            <a:r>
              <a:rPr lang="en-US" sz="2000" dirty="0">
                <a:latin typeface="Arial" panose="020B0604020202020204" pitchFamily="34" charset="0"/>
                <a:cs typeface="Arial" panose="020B0604020202020204" pitchFamily="34" charset="0"/>
              </a:rPr>
              <a:t>5) https://en.wikipedia.org/wiki/Depth-first search</a:t>
            </a:r>
          </a:p>
          <a:p>
            <a:pPr marL="0" indent="0">
              <a:buNone/>
            </a:pPr>
            <a:r>
              <a:rPr lang="en-US" sz="2000" dirty="0">
                <a:latin typeface="Arial" panose="020B0604020202020204" pitchFamily="34" charset="0"/>
                <a:cs typeface="Arial" panose="020B0604020202020204" pitchFamily="34" charset="0"/>
              </a:rPr>
              <a:t>6) R. S. Mary, “An alternative arithmetic approach to the</a:t>
            </a:r>
          </a:p>
          <a:p>
            <a:pPr marL="0" indent="0">
              <a:buNone/>
            </a:pPr>
            <a:r>
              <a:rPr lang="en-US" sz="2000" dirty="0">
                <a:latin typeface="Arial" panose="020B0604020202020204" pitchFamily="34" charset="0"/>
                <a:cs typeface="Arial" panose="020B0604020202020204" pitchFamily="34" charset="0"/>
              </a:rPr>
              <a:t>water jugs problem,” Proceedings on National Con-</a:t>
            </a:r>
            <a:r>
              <a:rPr lang="en-IN"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ference</a:t>
            </a:r>
            <a:r>
              <a:rPr lang="en-US" sz="2000" dirty="0">
                <a:latin typeface="Arial" panose="020B0604020202020204" pitchFamily="34" charset="0"/>
                <a:cs typeface="Arial" panose="020B0604020202020204" pitchFamily="34" charset="0"/>
              </a:rPr>
              <a:t> on</a:t>
            </a:r>
            <a:r>
              <a:rPr lang="en-IN"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Computational Intelligence for Engineering</a:t>
            </a:r>
          </a:p>
          <a:p>
            <a:pPr marL="0" indent="0">
              <a:buNone/>
            </a:pPr>
            <a:r>
              <a:rPr lang="en-US" sz="2000" dirty="0">
                <a:latin typeface="Arial" panose="020B0604020202020204" pitchFamily="34" charset="0"/>
                <a:cs typeface="Arial" panose="020B0604020202020204" pitchFamily="34" charset="0"/>
              </a:rPr>
              <a:t>Quality Software, 1, 2014, pp. 10-13.</a:t>
            </a:r>
          </a:p>
          <a:p>
            <a:pPr marL="0" indent="0">
              <a:buNone/>
            </a:pPr>
            <a:r>
              <a:rPr lang="en-US" sz="2000" dirty="0">
                <a:latin typeface="Arial" panose="020B0604020202020204" pitchFamily="34" charset="0"/>
                <a:cs typeface="Arial" panose="020B0604020202020204" pitchFamily="34" charset="0"/>
              </a:rPr>
              <a:t>7) S. Abu Naser, “Developing visualization tool for the</a:t>
            </a:r>
          </a:p>
          <a:p>
            <a:pPr marL="0" indent="0">
              <a:buNone/>
            </a:pPr>
            <a:r>
              <a:rPr lang="en-US" sz="2000" dirty="0">
                <a:latin typeface="Arial" panose="020B0604020202020204" pitchFamily="34" charset="0"/>
                <a:cs typeface="Arial" panose="020B0604020202020204" pitchFamily="34" charset="0"/>
              </a:rPr>
              <a:t>teaching AI searching algorithms,” Information Technol-</a:t>
            </a:r>
          </a:p>
          <a:p>
            <a:pPr marL="0" indent="0">
              <a:buNone/>
            </a:pPr>
            <a:r>
              <a:rPr lang="en-US" sz="2000" dirty="0" err="1">
                <a:latin typeface="Arial" panose="020B0604020202020204" pitchFamily="34" charset="0"/>
                <a:cs typeface="Arial" panose="020B0604020202020204" pitchFamily="34" charset="0"/>
              </a:rPr>
              <a:t>ogy</a:t>
            </a:r>
            <a:r>
              <a:rPr lang="en-US" sz="2000" dirty="0">
                <a:latin typeface="Arial" panose="020B0604020202020204" pitchFamily="34" charset="0"/>
                <a:cs typeface="Arial" panose="020B0604020202020204" pitchFamily="34" charset="0"/>
              </a:rPr>
              <a:t> Journal, 7(2), 2008, pp. 350–355.</a:t>
            </a:r>
          </a:p>
        </p:txBody>
      </p:sp>
    </p:spTree>
    <p:extLst>
      <p:ext uri="{BB962C8B-B14F-4D97-AF65-F5344CB8AC3E}">
        <p14:creationId xmlns:p14="http://schemas.microsoft.com/office/powerpoint/2010/main" val="2407231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2FE44-6BA4-E54C-80B4-7723085F79AB}"/>
              </a:ext>
            </a:extLst>
          </p:cNvPr>
          <p:cNvSpPr>
            <a:spLocks noGrp="1"/>
          </p:cNvSpPr>
          <p:nvPr>
            <p:ph type="title"/>
          </p:nvPr>
        </p:nvSpPr>
        <p:spPr/>
        <p:txBody>
          <a:bodyPr>
            <a:normAutofit/>
          </a:bodyPr>
          <a:lstStyle/>
          <a:p>
            <a:r>
              <a:rPr lang="en-IN" sz="5400"/>
              <a:t>Contents -</a:t>
            </a:r>
            <a:endParaRPr lang="en-US" sz="5400"/>
          </a:p>
        </p:txBody>
      </p:sp>
      <p:sp>
        <p:nvSpPr>
          <p:cNvPr id="3" name="Content Placeholder 2">
            <a:extLst>
              <a:ext uri="{FF2B5EF4-FFF2-40B4-BE49-F238E27FC236}">
                <a16:creationId xmlns:a16="http://schemas.microsoft.com/office/drawing/2014/main" id="{D6DCE6BB-4139-BB41-8F30-532EBDE269EA}"/>
              </a:ext>
            </a:extLst>
          </p:cNvPr>
          <p:cNvSpPr>
            <a:spLocks noGrp="1"/>
          </p:cNvSpPr>
          <p:nvPr>
            <p:ph idx="1"/>
          </p:nvPr>
        </p:nvSpPr>
        <p:spPr/>
        <p:txBody>
          <a:bodyPr>
            <a:noAutofit/>
          </a:bodyPr>
          <a:lstStyle/>
          <a:p>
            <a:pPr marL="0" indent="0">
              <a:buNone/>
            </a:pPr>
            <a:r>
              <a:rPr lang="en-US" sz="3200" dirty="0">
                <a:latin typeface="Arial" panose="020B0604020202020204" pitchFamily="34" charset="0"/>
                <a:cs typeface="Arial" panose="020B0604020202020204" pitchFamily="34" charset="0"/>
              </a:rPr>
              <a:t>● Problem Statement</a:t>
            </a:r>
          </a:p>
          <a:p>
            <a:pPr marL="0" indent="0">
              <a:buNone/>
            </a:pPr>
            <a:r>
              <a:rPr lang="en-US" sz="3200" dirty="0">
                <a:latin typeface="Arial" panose="020B0604020202020204" pitchFamily="34" charset="0"/>
                <a:cs typeface="Arial" panose="020B0604020202020204" pitchFamily="34" charset="0"/>
              </a:rPr>
              <a:t>● Introduction</a:t>
            </a:r>
          </a:p>
          <a:p>
            <a:pPr marL="0" indent="0">
              <a:buNone/>
            </a:pPr>
            <a:r>
              <a:rPr lang="en-US" sz="3200" dirty="0">
                <a:latin typeface="Arial" panose="020B0604020202020204" pitchFamily="34" charset="0"/>
                <a:cs typeface="Arial" panose="020B0604020202020204" pitchFamily="34" charset="0"/>
              </a:rPr>
              <a:t>● Proposed Algorithm</a:t>
            </a:r>
            <a:endParaRPr lang="en-IN" sz="3200" dirty="0">
              <a:latin typeface="Arial" panose="020B0604020202020204" pitchFamily="34" charset="0"/>
              <a:cs typeface="Arial" panose="020B0604020202020204" pitchFamily="34" charset="0"/>
            </a:endParaRPr>
          </a:p>
          <a:p>
            <a:pPr marL="0" indent="0">
              <a:buNone/>
            </a:pPr>
            <a:r>
              <a:rPr lang="en-US" sz="3200" dirty="0">
                <a:latin typeface="Arial" panose="020B0604020202020204" pitchFamily="34" charset="0"/>
                <a:cs typeface="Arial" panose="020B0604020202020204" pitchFamily="34" charset="0"/>
              </a:rPr>
              <a:t>●</a:t>
            </a:r>
            <a:r>
              <a:rPr lang="en-IN" sz="3200" dirty="0">
                <a:latin typeface="Arial" panose="020B0604020202020204" pitchFamily="34" charset="0"/>
                <a:cs typeface="Arial" panose="020B0604020202020204" pitchFamily="34" charset="0"/>
              </a:rPr>
              <a:t>Illustration </a:t>
            </a:r>
            <a:endParaRPr lang="en-US" sz="3200" dirty="0">
              <a:latin typeface="Arial" panose="020B0604020202020204" pitchFamily="34" charset="0"/>
              <a:cs typeface="Arial" panose="020B0604020202020204" pitchFamily="34" charset="0"/>
            </a:endParaRPr>
          </a:p>
          <a:p>
            <a:pPr marL="0" indent="0">
              <a:buNone/>
            </a:pPr>
            <a:r>
              <a:rPr lang="en-US" sz="3200" dirty="0">
                <a:latin typeface="Arial" panose="020B0604020202020204" pitchFamily="34" charset="0"/>
                <a:cs typeface="Arial" panose="020B0604020202020204" pitchFamily="34" charset="0"/>
              </a:rPr>
              <a:t>● Time and space complexity analysis</a:t>
            </a:r>
          </a:p>
          <a:p>
            <a:pPr marL="0" indent="0">
              <a:buNone/>
            </a:pPr>
            <a:r>
              <a:rPr lang="en-US" sz="3200" dirty="0">
                <a:latin typeface="Arial" panose="020B0604020202020204" pitchFamily="34" charset="0"/>
                <a:cs typeface="Arial" panose="020B0604020202020204" pitchFamily="34" charset="0"/>
              </a:rPr>
              <a:t>● Conclusion</a:t>
            </a:r>
          </a:p>
          <a:p>
            <a:pPr marL="0" indent="0">
              <a:buNone/>
            </a:pPr>
            <a:r>
              <a:rPr lang="en-US" sz="3200" dirty="0">
                <a:latin typeface="Arial" panose="020B0604020202020204" pitchFamily="34" charset="0"/>
                <a:cs typeface="Arial" panose="020B0604020202020204" pitchFamily="34" charset="0"/>
              </a:rPr>
              <a:t>● References</a:t>
            </a:r>
          </a:p>
        </p:txBody>
      </p:sp>
    </p:spTree>
    <p:extLst>
      <p:ext uri="{BB962C8B-B14F-4D97-AF65-F5344CB8AC3E}">
        <p14:creationId xmlns:p14="http://schemas.microsoft.com/office/powerpoint/2010/main" val="3472111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F4F60-E784-3B45-88D1-77822ED4BBD5}"/>
              </a:ext>
            </a:extLst>
          </p:cNvPr>
          <p:cNvSpPr>
            <a:spLocks noGrp="1"/>
          </p:cNvSpPr>
          <p:nvPr>
            <p:ph type="title"/>
          </p:nvPr>
        </p:nvSpPr>
        <p:spPr>
          <a:xfrm>
            <a:off x="580572" y="174171"/>
            <a:ext cx="8596668" cy="1320800"/>
          </a:xfrm>
        </p:spPr>
        <p:txBody>
          <a:bodyPr>
            <a:normAutofit/>
          </a:bodyPr>
          <a:lstStyle/>
          <a:p>
            <a:r>
              <a:rPr lang="en-US" sz="5400" dirty="0">
                <a:solidFill>
                  <a:schemeClr val="accent2"/>
                </a:solidFill>
              </a:rPr>
              <a:t>Problem Statement</a:t>
            </a:r>
          </a:p>
        </p:txBody>
      </p:sp>
      <p:sp>
        <p:nvSpPr>
          <p:cNvPr id="5" name="Content Placeholder 4">
            <a:extLst>
              <a:ext uri="{FF2B5EF4-FFF2-40B4-BE49-F238E27FC236}">
                <a16:creationId xmlns:a16="http://schemas.microsoft.com/office/drawing/2014/main" id="{2A44074F-3EBF-9345-9CD5-B4618FC8D012}"/>
              </a:ext>
            </a:extLst>
          </p:cNvPr>
          <p:cNvSpPr>
            <a:spLocks noGrp="1"/>
          </p:cNvSpPr>
          <p:nvPr>
            <p:ph idx="1"/>
          </p:nvPr>
        </p:nvSpPr>
        <p:spPr>
          <a:xfrm>
            <a:off x="701524" y="1371599"/>
            <a:ext cx="8596668" cy="3459999"/>
          </a:xfrm>
        </p:spPr>
        <p:txBody>
          <a:bodyPr>
            <a:noAutofit/>
          </a:bodyPr>
          <a:lstStyle/>
          <a:p>
            <a:pPr marL="0" indent="0">
              <a:buNone/>
            </a:pPr>
            <a:r>
              <a:rPr lang="en-US" sz="2000" dirty="0">
                <a:latin typeface="Arial" panose="020B0604020202020204" pitchFamily="34" charset="0"/>
                <a:cs typeface="Arial" panose="020B0604020202020204" pitchFamily="34" charset="0"/>
              </a:rPr>
              <a:t>You are given a m liter jug and a n liter jug. Both the jugs are initially empty. The jugs don’t have markings to allow measuring smaller quantities. You have to use the jugs to measure d liters of water where d is less than n. (X, Y) corresponds to a state where X refers </a:t>
            </a:r>
            <a:r>
              <a:rPr lang="en-IN" sz="2000" dirty="0">
                <a:latin typeface="Arial" panose="020B0604020202020204" pitchFamily="34" charset="0"/>
                <a:cs typeface="Arial" panose="020B0604020202020204" pitchFamily="34" charset="0"/>
              </a:rPr>
              <a:t>to amount of water in Jug1 and Y refers to amount of water in Jug2 </a:t>
            </a:r>
          </a:p>
          <a:p>
            <a:pPr marL="0" indent="0">
              <a:buNone/>
            </a:pPr>
            <a:r>
              <a:rPr lang="en-IN" sz="2000" dirty="0">
                <a:latin typeface="Arial" panose="020B0604020202020204" pitchFamily="34" charset="0"/>
                <a:cs typeface="Arial" panose="020B0604020202020204" pitchFamily="34" charset="0"/>
              </a:rPr>
              <a:t>Determine the path from initial state (xi, </a:t>
            </a:r>
            <a:r>
              <a:rPr lang="en-IN" sz="2000" dirty="0" err="1">
                <a:latin typeface="Arial" panose="020B0604020202020204" pitchFamily="34" charset="0"/>
                <a:cs typeface="Arial" panose="020B0604020202020204" pitchFamily="34" charset="0"/>
              </a:rPr>
              <a:t>yi</a:t>
            </a:r>
            <a:r>
              <a:rPr lang="en-IN" sz="2000" dirty="0">
                <a:latin typeface="Arial" panose="020B0604020202020204" pitchFamily="34" charset="0"/>
                <a:cs typeface="Arial" panose="020B0604020202020204" pitchFamily="34" charset="0"/>
              </a:rPr>
              <a:t>) to final state (</a:t>
            </a:r>
            <a:r>
              <a:rPr lang="en-IN" sz="2000" dirty="0" err="1">
                <a:latin typeface="Arial" panose="020B0604020202020204" pitchFamily="34" charset="0"/>
                <a:cs typeface="Arial" panose="020B0604020202020204" pitchFamily="34" charset="0"/>
              </a:rPr>
              <a:t>xf</a:t>
            </a:r>
            <a:r>
              <a:rPr lang="en-IN" sz="2000" dirty="0">
                <a:latin typeface="Arial" panose="020B0604020202020204" pitchFamily="34" charset="0"/>
                <a:cs typeface="Arial" panose="020B0604020202020204" pitchFamily="34" charset="0"/>
              </a:rPr>
              <a:t>, </a:t>
            </a:r>
            <a:r>
              <a:rPr lang="en-IN" sz="2000" dirty="0" err="1">
                <a:latin typeface="Arial" panose="020B0604020202020204" pitchFamily="34" charset="0"/>
                <a:cs typeface="Arial" panose="020B0604020202020204" pitchFamily="34" charset="0"/>
              </a:rPr>
              <a:t>yf</a:t>
            </a:r>
            <a:r>
              <a:rPr lang="en-IN" sz="2000" dirty="0">
                <a:latin typeface="Arial" panose="020B0604020202020204" pitchFamily="34" charset="0"/>
                <a:cs typeface="Arial" panose="020B0604020202020204" pitchFamily="34" charset="0"/>
              </a:rPr>
              <a:t>), where (xi, </a:t>
            </a:r>
            <a:r>
              <a:rPr lang="en-IN" sz="2000" dirty="0" err="1">
                <a:latin typeface="Arial" panose="020B0604020202020204" pitchFamily="34" charset="0"/>
                <a:cs typeface="Arial" panose="020B0604020202020204" pitchFamily="34" charset="0"/>
              </a:rPr>
              <a:t>yi</a:t>
            </a:r>
            <a:r>
              <a:rPr lang="en-IN" sz="2000" dirty="0">
                <a:latin typeface="Arial" panose="020B0604020202020204" pitchFamily="34" charset="0"/>
                <a:cs typeface="Arial" panose="020B0604020202020204" pitchFamily="34" charset="0"/>
              </a:rPr>
              <a:t>) is (0, 0) which indicates both Jugs are initially empty and (</a:t>
            </a:r>
            <a:r>
              <a:rPr lang="en-IN" sz="2000" dirty="0" err="1">
                <a:latin typeface="Arial" panose="020B0604020202020204" pitchFamily="34" charset="0"/>
                <a:cs typeface="Arial" panose="020B0604020202020204" pitchFamily="34" charset="0"/>
              </a:rPr>
              <a:t>xf</a:t>
            </a:r>
            <a:r>
              <a:rPr lang="en-IN" sz="2000" dirty="0">
                <a:latin typeface="Arial" panose="020B0604020202020204" pitchFamily="34" charset="0"/>
                <a:cs typeface="Arial" panose="020B0604020202020204" pitchFamily="34" charset="0"/>
              </a:rPr>
              <a:t>, </a:t>
            </a:r>
            <a:r>
              <a:rPr lang="en-IN" sz="2000" dirty="0" err="1">
                <a:latin typeface="Arial" panose="020B0604020202020204" pitchFamily="34" charset="0"/>
                <a:cs typeface="Arial" panose="020B0604020202020204" pitchFamily="34" charset="0"/>
              </a:rPr>
              <a:t>yf</a:t>
            </a:r>
            <a:r>
              <a:rPr lang="en-IN" sz="2000" dirty="0">
                <a:latin typeface="Arial" panose="020B0604020202020204" pitchFamily="34" charset="0"/>
                <a:cs typeface="Arial" panose="020B0604020202020204" pitchFamily="34" charset="0"/>
              </a:rPr>
              <a:t>) indicates a state which could be </a:t>
            </a:r>
          </a:p>
          <a:p>
            <a:pPr marL="0" indent="0">
              <a:buNone/>
            </a:pPr>
            <a:r>
              <a:rPr lang="en-IN" sz="2000" dirty="0">
                <a:latin typeface="Arial" panose="020B0604020202020204" pitchFamily="34" charset="0"/>
                <a:cs typeface="Arial" panose="020B0604020202020204" pitchFamily="34" charset="0"/>
              </a:rPr>
              <a:t>(0, d) or (d, 0).</a:t>
            </a:r>
          </a:p>
          <a:p>
            <a:pPr marL="0" indent="0">
              <a:buNone/>
            </a:pPr>
            <a:r>
              <a:rPr lang="en-IN" sz="2000" dirty="0">
                <a:latin typeface="Arial" panose="020B0604020202020204" pitchFamily="34" charset="0"/>
                <a:cs typeface="Arial" panose="020B0604020202020204" pitchFamily="34" charset="0"/>
              </a:rPr>
              <a:t>The operations you can perform are: </a:t>
            </a:r>
          </a:p>
          <a:p>
            <a:pPr marL="0" indent="0">
              <a:buNone/>
            </a:pPr>
            <a:r>
              <a:rPr lang="en-IN" sz="2000" dirty="0">
                <a:latin typeface="Arial" panose="020B0604020202020204" pitchFamily="34" charset="0"/>
                <a:cs typeface="Arial" panose="020B0604020202020204" pitchFamily="34" charset="0"/>
              </a:rPr>
              <a:t>1. Empty a Jug, (X, Y)-&gt;(0, Y) Empty Jug 1</a:t>
            </a:r>
          </a:p>
          <a:p>
            <a:pPr marL="0" indent="0">
              <a:buNone/>
            </a:pPr>
            <a:r>
              <a:rPr lang="en-IN" sz="2000" dirty="0">
                <a:latin typeface="Arial" panose="020B0604020202020204" pitchFamily="34" charset="0"/>
                <a:cs typeface="Arial" panose="020B0604020202020204" pitchFamily="34" charset="0"/>
              </a:rPr>
              <a:t>2. Fill a Jug, (0, 0)-&gt;(X, 0) Fill Jug 1</a:t>
            </a:r>
          </a:p>
          <a:p>
            <a:pPr marL="0" indent="0">
              <a:buNone/>
            </a:pPr>
            <a:r>
              <a:rPr lang="en-IN" sz="2000" dirty="0">
                <a:latin typeface="Arial" panose="020B0604020202020204" pitchFamily="34" charset="0"/>
                <a:cs typeface="Arial" panose="020B0604020202020204" pitchFamily="34" charset="0"/>
              </a:rPr>
              <a:t>3. Pour water from one jug to the other until one of the jugs is either empty or 
full, (X, Y) -&gt; (X-d, </a:t>
            </a:r>
            <a:r>
              <a:rPr lang="en-IN" sz="2000" dirty="0" err="1">
                <a:latin typeface="Arial" panose="020B0604020202020204" pitchFamily="34" charset="0"/>
                <a:cs typeface="Arial" panose="020B0604020202020204" pitchFamily="34" charset="0"/>
              </a:rPr>
              <a:t>Y+d</a:t>
            </a:r>
            <a:r>
              <a:rPr lang="en-IN" sz="2000" dirty="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7662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C7667-BDE5-9D42-AFD2-1722FA4DD531}"/>
              </a:ext>
            </a:extLst>
          </p:cNvPr>
          <p:cNvSpPr>
            <a:spLocks noGrp="1"/>
          </p:cNvSpPr>
          <p:nvPr>
            <p:ph type="title"/>
          </p:nvPr>
        </p:nvSpPr>
        <p:spPr>
          <a:xfrm>
            <a:off x="786191" y="278190"/>
            <a:ext cx="8596668" cy="917564"/>
          </a:xfrm>
        </p:spPr>
        <p:txBody>
          <a:bodyPr>
            <a:normAutofit/>
          </a:bodyPr>
          <a:lstStyle/>
          <a:p>
            <a:r>
              <a:rPr lang="en-US" sz="5400" dirty="0">
                <a:solidFill>
                  <a:schemeClr val="accent2"/>
                </a:solidFill>
              </a:rPr>
              <a:t>Introduction</a:t>
            </a:r>
          </a:p>
        </p:txBody>
      </p:sp>
      <p:sp>
        <p:nvSpPr>
          <p:cNvPr id="4" name="Content Placeholder 3">
            <a:extLst>
              <a:ext uri="{FF2B5EF4-FFF2-40B4-BE49-F238E27FC236}">
                <a16:creationId xmlns:a16="http://schemas.microsoft.com/office/drawing/2014/main" id="{DA985523-EE24-5D46-9333-DF3B0D5D5278}"/>
              </a:ext>
            </a:extLst>
          </p:cNvPr>
          <p:cNvSpPr>
            <a:spLocks noGrp="1"/>
          </p:cNvSpPr>
          <p:nvPr>
            <p:ph idx="1"/>
          </p:nvPr>
        </p:nvSpPr>
        <p:spPr>
          <a:xfrm>
            <a:off x="834572" y="1459523"/>
            <a:ext cx="8596668" cy="3498625"/>
          </a:xfrm>
        </p:spPr>
        <p:txBody>
          <a:bodyPr>
            <a:noAutofit/>
          </a:bodyPr>
          <a:lstStyle/>
          <a:p>
            <a:pPr marL="0" indent="0">
              <a:buNone/>
            </a:pPr>
            <a:r>
              <a:rPr lang="en-IN" sz="2400" dirty="0">
                <a:latin typeface="Arial" panose="020B0604020202020204" pitchFamily="34" charset="0"/>
                <a:cs typeface="Arial" panose="020B0604020202020204" pitchFamily="34" charset="0"/>
              </a:rPr>
              <a:t>Given a m </a:t>
            </a:r>
            <a:r>
              <a:rPr lang="en-IN" sz="2400" dirty="0" err="1">
                <a:latin typeface="Arial" panose="020B0604020202020204" pitchFamily="34" charset="0"/>
                <a:cs typeface="Arial" panose="020B0604020202020204" pitchFamily="34" charset="0"/>
              </a:rPr>
              <a:t>liter</a:t>
            </a:r>
            <a:r>
              <a:rPr lang="en-IN" sz="2400" dirty="0">
                <a:latin typeface="Arial" panose="020B0604020202020204" pitchFamily="34" charset="0"/>
                <a:cs typeface="Arial" panose="020B0604020202020204" pitchFamily="34" charset="0"/>
              </a:rPr>
              <a:t> jug and a n </a:t>
            </a:r>
            <a:r>
              <a:rPr lang="en-IN" sz="2400" dirty="0" err="1">
                <a:latin typeface="Arial" panose="020B0604020202020204" pitchFamily="34" charset="0"/>
                <a:cs typeface="Arial" panose="020B0604020202020204" pitchFamily="34" charset="0"/>
              </a:rPr>
              <a:t>liter</a:t>
            </a:r>
            <a:r>
              <a:rPr lang="en-IN" sz="2400" dirty="0">
                <a:latin typeface="Arial" panose="020B0604020202020204" pitchFamily="34" charset="0"/>
                <a:cs typeface="Arial" panose="020B0604020202020204" pitchFamily="34" charset="0"/>
              </a:rPr>
              <a:t> jug which are initially
empty. The jugs don’t have markings to allow measuring</a:t>
            </a:r>
          </a:p>
          <a:p>
            <a:pPr marL="0" indent="0">
              <a:buNone/>
            </a:pPr>
            <a:r>
              <a:rPr lang="en-IN" sz="2400" dirty="0">
                <a:latin typeface="Arial" panose="020B0604020202020204" pitchFamily="34" charset="0"/>
                <a:cs typeface="Arial" panose="020B0604020202020204" pitchFamily="34" charset="0"/>
              </a:rPr>
              <a:t>smaller quantities. We have to use the jugs to measure d </a:t>
            </a:r>
            <a:r>
              <a:rPr lang="en-IN" sz="2400" dirty="0" err="1">
                <a:latin typeface="Arial" panose="020B0604020202020204" pitchFamily="34" charset="0"/>
                <a:cs typeface="Arial" panose="020B0604020202020204" pitchFamily="34" charset="0"/>
              </a:rPr>
              <a:t>liters</a:t>
            </a:r>
            <a:r>
              <a:rPr lang="en-IN" sz="2400" dirty="0">
                <a:latin typeface="Arial" panose="020B0604020202020204" pitchFamily="34" charset="0"/>
                <a:cs typeface="Arial" panose="020B0604020202020204" pitchFamily="34" charset="0"/>
              </a:rPr>
              <a:t> of water where d &lt; n and d &lt; m.</a:t>
            </a:r>
          </a:p>
          <a:p>
            <a:pPr marL="0" indent="0">
              <a:buNone/>
            </a:pPr>
            <a:r>
              <a:rPr lang="en-IN" sz="2400" dirty="0">
                <a:latin typeface="Arial" panose="020B0604020202020204" pitchFamily="34" charset="0"/>
                <a:cs typeface="Arial" panose="020B0604020202020204" pitchFamily="34" charset="0"/>
              </a:rPr>
              <a:t>(X, Y) corresponds to a state where X refers to amount</a:t>
            </a:r>
          </a:p>
          <a:p>
            <a:pPr marL="0" indent="0">
              <a:buNone/>
            </a:pPr>
            <a:r>
              <a:rPr lang="en-IN" sz="2400" dirty="0">
                <a:latin typeface="Arial" panose="020B0604020202020204" pitchFamily="34" charset="0"/>
                <a:cs typeface="Arial" panose="020B0604020202020204" pitchFamily="34" charset="0"/>
              </a:rPr>
              <a:t>of water in Jug1 and Y refers to amount of water in Jug2</a:t>
            </a:r>
          </a:p>
          <a:p>
            <a:pPr marL="0" indent="0">
              <a:buNone/>
            </a:pPr>
            <a:r>
              <a:rPr lang="en-IN" sz="2400" dirty="0">
                <a:latin typeface="Arial" panose="020B0604020202020204" pitchFamily="34" charset="0"/>
                <a:cs typeface="Arial" panose="020B0604020202020204" pitchFamily="34" charset="0"/>
              </a:rPr>
              <a:t>Determine the path from initial state (xi, </a:t>
            </a:r>
            <a:r>
              <a:rPr lang="en-IN" sz="2400" dirty="0" err="1">
                <a:latin typeface="Arial" panose="020B0604020202020204" pitchFamily="34" charset="0"/>
                <a:cs typeface="Arial" panose="020B0604020202020204" pitchFamily="34" charset="0"/>
              </a:rPr>
              <a:t>yi</a:t>
            </a:r>
            <a:r>
              <a:rPr lang="en-IN" sz="2400" dirty="0">
                <a:latin typeface="Arial" panose="020B0604020202020204" pitchFamily="34" charset="0"/>
                <a:cs typeface="Arial" panose="020B0604020202020204" pitchFamily="34" charset="0"/>
              </a:rPr>
              <a:t>) to final state</a:t>
            </a:r>
          </a:p>
          <a:p>
            <a:pPr marL="0" indent="0">
              <a:buNone/>
            </a:pPr>
            <a:r>
              <a:rPr lang="en-IN" sz="2400" dirty="0">
                <a:latin typeface="Arial" panose="020B0604020202020204" pitchFamily="34" charset="0"/>
                <a:cs typeface="Arial" panose="020B0604020202020204" pitchFamily="34" charset="0"/>
              </a:rPr>
              <a:t>(</a:t>
            </a:r>
            <a:r>
              <a:rPr lang="en-IN" sz="2400" dirty="0" err="1">
                <a:latin typeface="Arial" panose="020B0604020202020204" pitchFamily="34" charset="0"/>
                <a:cs typeface="Arial" panose="020B0604020202020204" pitchFamily="34" charset="0"/>
              </a:rPr>
              <a:t>xf</a:t>
            </a:r>
            <a:r>
              <a:rPr lang="en-IN" sz="2400" dirty="0">
                <a:latin typeface="Arial" panose="020B0604020202020204" pitchFamily="34" charset="0"/>
                <a:cs typeface="Arial" panose="020B0604020202020204" pitchFamily="34" charset="0"/>
              </a:rPr>
              <a:t>, </a:t>
            </a:r>
            <a:r>
              <a:rPr lang="en-IN" sz="2400" dirty="0" err="1">
                <a:latin typeface="Arial" panose="020B0604020202020204" pitchFamily="34" charset="0"/>
                <a:cs typeface="Arial" panose="020B0604020202020204" pitchFamily="34" charset="0"/>
              </a:rPr>
              <a:t>yf</a:t>
            </a:r>
            <a:r>
              <a:rPr lang="en-IN" sz="2400" dirty="0">
                <a:latin typeface="Arial" panose="020B0604020202020204" pitchFamily="34" charset="0"/>
                <a:cs typeface="Arial" panose="020B0604020202020204" pitchFamily="34" charset="0"/>
              </a:rPr>
              <a:t>), where (xi, </a:t>
            </a:r>
            <a:r>
              <a:rPr lang="en-IN" sz="2400" dirty="0" err="1">
                <a:latin typeface="Arial" panose="020B0604020202020204" pitchFamily="34" charset="0"/>
                <a:cs typeface="Arial" panose="020B0604020202020204" pitchFamily="34" charset="0"/>
              </a:rPr>
              <a:t>yi</a:t>
            </a:r>
            <a:r>
              <a:rPr lang="en-IN" sz="2400" dirty="0">
                <a:latin typeface="Arial" panose="020B0604020202020204" pitchFamily="34" charset="0"/>
                <a:cs typeface="Arial" panose="020B0604020202020204" pitchFamily="34" charset="0"/>
              </a:rPr>
              <a:t>) is (0, 0) which indicates both Jugs</a:t>
            </a:r>
          </a:p>
          <a:p>
            <a:pPr marL="0" indent="0">
              <a:buNone/>
            </a:pPr>
            <a:r>
              <a:rPr lang="en-IN" sz="2400" dirty="0">
                <a:latin typeface="Arial" panose="020B0604020202020204" pitchFamily="34" charset="0"/>
                <a:cs typeface="Arial" panose="020B0604020202020204" pitchFamily="34" charset="0"/>
              </a:rPr>
              <a:t>are initially empty and (</a:t>
            </a:r>
            <a:r>
              <a:rPr lang="en-IN" sz="2400" dirty="0" err="1">
                <a:latin typeface="Arial" panose="020B0604020202020204" pitchFamily="34" charset="0"/>
                <a:cs typeface="Arial" panose="020B0604020202020204" pitchFamily="34" charset="0"/>
              </a:rPr>
              <a:t>xf</a:t>
            </a:r>
            <a:r>
              <a:rPr lang="en-IN" sz="2400" dirty="0">
                <a:latin typeface="Arial" panose="020B0604020202020204" pitchFamily="34" charset="0"/>
                <a:cs typeface="Arial" panose="020B0604020202020204" pitchFamily="34" charset="0"/>
              </a:rPr>
              <a:t>, </a:t>
            </a:r>
            <a:r>
              <a:rPr lang="en-IN" sz="2400" dirty="0" err="1">
                <a:latin typeface="Arial" panose="020B0604020202020204" pitchFamily="34" charset="0"/>
                <a:cs typeface="Arial" panose="020B0604020202020204" pitchFamily="34" charset="0"/>
              </a:rPr>
              <a:t>yf</a:t>
            </a:r>
            <a:r>
              <a:rPr lang="en-IN" sz="2400" dirty="0">
                <a:latin typeface="Arial" panose="020B0604020202020204" pitchFamily="34" charset="0"/>
                <a:cs typeface="Arial" panose="020B0604020202020204" pitchFamily="34" charset="0"/>
              </a:rPr>
              <a:t>) indicates a state which could</a:t>
            </a:r>
          </a:p>
          <a:p>
            <a:pPr marL="0" indent="0">
              <a:buNone/>
            </a:pPr>
            <a:r>
              <a:rPr lang="en-IN" sz="2400" dirty="0">
                <a:latin typeface="Arial" panose="020B0604020202020204" pitchFamily="34" charset="0"/>
                <a:cs typeface="Arial" panose="020B0604020202020204" pitchFamily="34" charset="0"/>
              </a:rPr>
              <a:t>be (0, d) or (d, 0).</a:t>
            </a:r>
          </a:p>
          <a:p>
            <a:pPr marL="0" indent="0">
              <a:buNone/>
            </a:pPr>
            <a:r>
              <a:rPr lang="en-IN" sz="2400" dirty="0">
                <a:latin typeface="Arial" panose="020B0604020202020204" pitchFamily="34" charset="0"/>
                <a:cs typeface="Arial" panose="020B0604020202020204" pitchFamily="34" charset="0"/>
              </a:rPr>
              <a:t>The operations you can perform are:</a:t>
            </a:r>
          </a:p>
          <a:p>
            <a:pPr marL="0" indent="0">
              <a:buNone/>
            </a:pPr>
            <a:r>
              <a:rPr lang="en-IN" sz="2400"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3992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C997DF-F5E0-AD43-B50E-C7EA4A7CC249}"/>
              </a:ext>
            </a:extLst>
          </p:cNvPr>
          <p:cNvSpPr>
            <a:spLocks noGrp="1"/>
          </p:cNvSpPr>
          <p:nvPr>
            <p:ph idx="1"/>
          </p:nvPr>
        </p:nvSpPr>
        <p:spPr>
          <a:xfrm>
            <a:off x="1052287" y="764931"/>
            <a:ext cx="8596668" cy="5547946"/>
          </a:xfrm>
        </p:spPr>
        <p:txBody>
          <a:bodyPr>
            <a:noAutofit/>
          </a:bodyPr>
          <a:lstStyle/>
          <a:p>
            <a:pPr marL="0" indent="0">
              <a:buNone/>
            </a:pPr>
            <a:r>
              <a:rPr lang="en-IN" sz="2000" dirty="0">
                <a:latin typeface="Arial" panose="020B0604020202020204" pitchFamily="34" charset="0"/>
                <a:cs typeface="Arial" panose="020B0604020202020204" pitchFamily="34" charset="0"/>
              </a:rPr>
              <a:t>• Empty a Jug, (X, Y)− &gt;(0, Y) Empty Jug 1
• Fill a Jug, (0, 0)-&gt;(X, 0) Fill Jug 1
• Pour water from one jug to the other until one of the jugs
is either empty or full, (X, Y) -¿ (X-d, </a:t>
            </a:r>
            <a:r>
              <a:rPr lang="en-IN" sz="2000" dirty="0" err="1">
                <a:latin typeface="Arial" panose="020B0604020202020204" pitchFamily="34" charset="0"/>
                <a:cs typeface="Arial" panose="020B0604020202020204" pitchFamily="34" charset="0"/>
              </a:rPr>
              <a:t>Y+d</a:t>
            </a:r>
            <a:r>
              <a:rPr lang="en-IN" sz="2000" dirty="0">
                <a:latin typeface="Arial" panose="020B0604020202020204" pitchFamily="34" charset="0"/>
                <a:cs typeface="Arial" panose="020B0604020202020204" pitchFamily="34" charset="0"/>
              </a:rPr>
              <a:t>)
Breadth-first search is an algorithm for traversing or searching
tree or graph data structures. It starts at the tree root, and
explores all of the </a:t>
            </a:r>
            <a:r>
              <a:rPr lang="en-IN" sz="2000" dirty="0" err="1">
                <a:latin typeface="Arial" panose="020B0604020202020204" pitchFamily="34" charset="0"/>
                <a:cs typeface="Arial" panose="020B0604020202020204" pitchFamily="34" charset="0"/>
              </a:rPr>
              <a:t>neighbor</a:t>
            </a:r>
            <a:r>
              <a:rPr lang="en-IN" sz="2000" dirty="0">
                <a:latin typeface="Arial" panose="020B0604020202020204" pitchFamily="34" charset="0"/>
                <a:cs typeface="Arial" panose="020B0604020202020204" pitchFamily="34" charset="0"/>
              </a:rPr>
              <a:t> nodes at the present depth prior to
moving on to the nodes at the next depth level. We run breadth
first search on the states and these states will be created after</a:t>
            </a:r>
          </a:p>
          <a:p>
            <a:pPr marL="0" indent="0">
              <a:buNone/>
            </a:pPr>
            <a:r>
              <a:rPr lang="en-IN" sz="2000" dirty="0">
                <a:latin typeface="Arial" panose="020B0604020202020204" pitchFamily="34" charset="0"/>
                <a:cs typeface="Arial" panose="020B0604020202020204" pitchFamily="34" charset="0"/>
              </a:rPr>
              <a:t>applying allowed operations and we also use visited map of</a:t>
            </a:r>
          </a:p>
          <a:p>
            <a:pPr marL="0" indent="0">
              <a:buNone/>
            </a:pPr>
            <a:r>
              <a:rPr lang="en-IN" sz="2000" dirty="0">
                <a:latin typeface="Arial" panose="020B0604020202020204" pitchFamily="34" charset="0"/>
                <a:cs typeface="Arial" panose="020B0604020202020204" pitchFamily="34" charset="0"/>
              </a:rPr>
              <a:t>pair to keep track of states that should be visited only once</a:t>
            </a:r>
          </a:p>
          <a:p>
            <a:pPr marL="0" indent="0">
              <a:buNone/>
            </a:pPr>
            <a:r>
              <a:rPr lang="en-IN" sz="2000" dirty="0">
                <a:latin typeface="Arial" panose="020B0604020202020204" pitchFamily="34" charset="0"/>
                <a:cs typeface="Arial" panose="020B0604020202020204" pitchFamily="34" charset="0"/>
              </a:rPr>
              <a:t>in the search. This solution can also be achieved using depth</a:t>
            </a:r>
          </a:p>
          <a:p>
            <a:pPr marL="0" indent="0">
              <a:buNone/>
            </a:pPr>
            <a:r>
              <a:rPr lang="en-IN" sz="2000" dirty="0">
                <a:latin typeface="Arial" panose="020B0604020202020204" pitchFamily="34" charset="0"/>
                <a:cs typeface="Arial" panose="020B0604020202020204" pitchFamily="34" charset="0"/>
              </a:rPr>
              <a:t>first search.</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7012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3CF65-D356-804B-97F2-71D0F1D3DCBC}"/>
              </a:ext>
            </a:extLst>
          </p:cNvPr>
          <p:cNvSpPr>
            <a:spLocks noGrp="1"/>
          </p:cNvSpPr>
          <p:nvPr>
            <p:ph type="title"/>
          </p:nvPr>
        </p:nvSpPr>
        <p:spPr>
          <a:xfrm>
            <a:off x="810382" y="210457"/>
            <a:ext cx="8596668" cy="1320800"/>
          </a:xfrm>
        </p:spPr>
        <p:txBody>
          <a:bodyPr>
            <a:normAutofit/>
          </a:bodyPr>
          <a:lstStyle/>
          <a:p>
            <a:r>
              <a:rPr lang="en-US" sz="5400" dirty="0">
                <a:solidFill>
                  <a:schemeClr val="accent2"/>
                </a:solidFill>
              </a:rPr>
              <a:t>ALGORITHMIC DESIGN</a:t>
            </a:r>
          </a:p>
        </p:txBody>
      </p:sp>
      <p:sp>
        <p:nvSpPr>
          <p:cNvPr id="17" name="Content Placeholder 16">
            <a:extLst>
              <a:ext uri="{FF2B5EF4-FFF2-40B4-BE49-F238E27FC236}">
                <a16:creationId xmlns:a16="http://schemas.microsoft.com/office/drawing/2014/main" id="{CCA63601-880D-6A47-AB05-09AA349A2C81}"/>
              </a:ext>
            </a:extLst>
          </p:cNvPr>
          <p:cNvSpPr>
            <a:spLocks noGrp="1"/>
          </p:cNvSpPr>
          <p:nvPr>
            <p:ph idx="1"/>
          </p:nvPr>
        </p:nvSpPr>
        <p:spPr>
          <a:xfrm>
            <a:off x="810382" y="1531257"/>
            <a:ext cx="8596668" cy="5116286"/>
          </a:xfrm>
        </p:spPr>
        <p:txBody>
          <a:bodyPr>
            <a:noAutofit/>
          </a:bodyPr>
          <a:lstStyle/>
          <a:p>
            <a:pPr marL="0" indent="0">
              <a:buNone/>
            </a:pPr>
            <a:r>
              <a:rPr lang="en-IN" sz="2000" b="1" dirty="0">
                <a:latin typeface="Arial" panose="020B0604020202020204" pitchFamily="34" charset="0"/>
                <a:cs typeface="Arial" panose="020B0604020202020204" pitchFamily="34" charset="0"/>
              </a:rPr>
              <a:t>Brute Force :</a:t>
            </a:r>
          </a:p>
          <a:p>
            <a:pPr marL="0" indent="0">
              <a:buNone/>
            </a:pPr>
            <a:r>
              <a:rPr lang="en-IN" sz="2000" dirty="0">
                <a:latin typeface="Arial" panose="020B0604020202020204" pitchFamily="34" charset="0"/>
                <a:cs typeface="Arial" panose="020B0604020202020204" pitchFamily="34" charset="0"/>
              </a:rPr>
              <a:t>The associated Diophantine equation of the problem is given</a:t>
            </a:r>
          </a:p>
          <a:p>
            <a:pPr marL="0" indent="0">
              <a:buNone/>
            </a:pPr>
            <a:r>
              <a:rPr lang="en-IN" sz="2000" dirty="0">
                <a:latin typeface="Arial" panose="020B0604020202020204" pitchFamily="34" charset="0"/>
                <a:cs typeface="Arial" panose="020B0604020202020204" pitchFamily="34" charset="0"/>
              </a:rPr>
              <a:t>by mx + </a:t>
            </a:r>
            <a:r>
              <a:rPr lang="en-IN" sz="2000" dirty="0" err="1">
                <a:latin typeface="Arial" panose="020B0604020202020204" pitchFamily="34" charset="0"/>
                <a:cs typeface="Arial" panose="020B0604020202020204" pitchFamily="34" charset="0"/>
              </a:rPr>
              <a:t>ny</a:t>
            </a:r>
            <a:r>
              <a:rPr lang="en-IN" sz="2000" dirty="0">
                <a:latin typeface="Arial" panose="020B0604020202020204" pitchFamily="34" charset="0"/>
                <a:cs typeface="Arial" panose="020B0604020202020204" pitchFamily="34" charset="0"/>
              </a:rPr>
              <a:t> = d, whose solution is described by the theorem</a:t>
            </a:r>
          </a:p>
          <a:p>
            <a:pPr marL="0" indent="0">
              <a:buNone/>
            </a:pPr>
            <a:r>
              <a:rPr lang="en-IN" sz="2000" dirty="0">
                <a:latin typeface="Arial" panose="020B0604020202020204" pitchFamily="34" charset="0"/>
                <a:cs typeface="Arial" panose="020B0604020202020204" pitchFamily="34" charset="0"/>
              </a:rPr>
              <a:t>below. Theorem. The Diophantine equation mx + </a:t>
            </a:r>
            <a:r>
              <a:rPr lang="en-IN" sz="2000" dirty="0" err="1">
                <a:latin typeface="Arial" panose="020B0604020202020204" pitchFamily="34" charset="0"/>
                <a:cs typeface="Arial" panose="020B0604020202020204" pitchFamily="34" charset="0"/>
              </a:rPr>
              <a:t>ny</a:t>
            </a:r>
            <a:r>
              <a:rPr lang="en-IN" sz="2000" dirty="0">
                <a:latin typeface="Arial" panose="020B0604020202020204" pitchFamily="34" charset="0"/>
                <a:cs typeface="Arial" panose="020B0604020202020204" pitchFamily="34" charset="0"/>
              </a:rPr>
              <a:t> = d is solvable if and</a:t>
            </a:r>
          </a:p>
          <a:p>
            <a:pPr marL="0" indent="0">
              <a:buNone/>
            </a:pPr>
            <a:r>
              <a:rPr lang="en-IN" sz="2000" dirty="0">
                <a:latin typeface="Arial" panose="020B0604020202020204" pitchFamily="34" charset="0"/>
                <a:cs typeface="Arial" panose="020B0604020202020204" pitchFamily="34" charset="0"/>
              </a:rPr>
              <a:t>only if </a:t>
            </a:r>
            <a:r>
              <a:rPr lang="en-IN" sz="2000" dirty="0" err="1">
                <a:latin typeface="Arial" panose="020B0604020202020204" pitchFamily="34" charset="0"/>
                <a:cs typeface="Arial" panose="020B0604020202020204" pitchFamily="34" charset="0"/>
              </a:rPr>
              <a:t>gcd</a:t>
            </a:r>
            <a:r>
              <a:rPr lang="en-IN" sz="2000" dirty="0">
                <a:latin typeface="Arial" panose="020B0604020202020204" pitchFamily="34" charset="0"/>
                <a:cs typeface="Arial" panose="020B0604020202020204" pitchFamily="34" charset="0"/>
              </a:rPr>
              <a:t>(m, n) divides d. For convenience, let us assume</a:t>
            </a:r>
          </a:p>
          <a:p>
            <a:pPr marL="0" indent="0">
              <a:buNone/>
            </a:pPr>
            <a:r>
              <a:rPr lang="en-IN" sz="2000" dirty="0" err="1">
                <a:latin typeface="Arial" panose="020B0604020202020204" pitchFamily="34" charset="0"/>
                <a:cs typeface="Arial" panose="020B0604020202020204" pitchFamily="34" charset="0"/>
              </a:rPr>
              <a:t>mx+ny</a:t>
            </a:r>
            <a:r>
              <a:rPr lang="en-IN" sz="2000" dirty="0">
                <a:latin typeface="Arial" panose="020B0604020202020204" pitchFamily="34" charset="0"/>
                <a:cs typeface="Arial" panose="020B0604020202020204" pitchFamily="34" charset="0"/>
              </a:rPr>
              <a:t> = d is solvable in the discussions below. Depending</a:t>
            </a:r>
          </a:p>
          <a:p>
            <a:pPr marL="0" indent="0">
              <a:buNone/>
            </a:pPr>
            <a:r>
              <a:rPr lang="en-IN" sz="2000" dirty="0">
                <a:latin typeface="Arial" panose="020B0604020202020204" pitchFamily="34" charset="0"/>
                <a:cs typeface="Arial" panose="020B0604020202020204" pitchFamily="34" charset="0"/>
              </a:rPr>
              <a:t>on which jug is chosen to be filled first, there are two possible</a:t>
            </a:r>
          </a:p>
          <a:p>
            <a:pPr marL="0" indent="0">
              <a:buNone/>
            </a:pPr>
            <a:r>
              <a:rPr lang="en-IN" sz="2000" dirty="0">
                <a:latin typeface="Arial" panose="020B0604020202020204" pitchFamily="34" charset="0"/>
                <a:cs typeface="Arial" panose="020B0604020202020204" pitchFamily="34" charset="0"/>
              </a:rPr>
              <a:t>solutions for solving the two water jugs problems. They are</a:t>
            </a:r>
          </a:p>
          <a:p>
            <a:pPr marL="0" indent="0">
              <a:buNone/>
            </a:pPr>
            <a:r>
              <a:rPr lang="en-IN" sz="2000" dirty="0">
                <a:latin typeface="Arial" panose="020B0604020202020204" pitchFamily="34" charset="0"/>
                <a:cs typeface="Arial" panose="020B0604020202020204" pitchFamily="34" charset="0"/>
              </a:rPr>
              <a:t>labelled by M1 and M2 in the following algorithms:</a:t>
            </a:r>
          </a:p>
          <a:p>
            <a:pPr marL="0" indent="0">
              <a:buNone/>
            </a:pPr>
            <a:r>
              <a:rPr lang="en-IN" sz="2000" dirty="0">
                <a:latin typeface="Arial" panose="020B0604020202020204" pitchFamily="34" charset="0"/>
                <a:cs typeface="Arial" panose="020B0604020202020204" pitchFamily="34" charset="0"/>
              </a:rPr>
              <a:t>Algorithm. Input: The integers m, n and d, where 0&lt;m&lt;n and d&lt;n.</a:t>
            </a:r>
          </a:p>
          <a:p>
            <a:pPr marL="0" indent="0">
              <a:buNone/>
            </a:pPr>
            <a:r>
              <a:rPr lang="en-IN" sz="2000" dirty="0">
                <a:latin typeface="Arial" panose="020B0604020202020204" pitchFamily="34" charset="0"/>
                <a:cs typeface="Arial" panose="020B0604020202020204" pitchFamily="34" charset="0"/>
              </a:rPr>
              <a:t>Output: An integer sequence corresponding to a feasible</a:t>
            </a:r>
          </a:p>
          <a:p>
            <a:pPr marL="0" indent="0">
              <a:buNone/>
            </a:pPr>
            <a:r>
              <a:rPr lang="en-IN" sz="2000" dirty="0">
                <a:latin typeface="Arial" panose="020B0604020202020204" pitchFamily="34" charset="0"/>
                <a:cs typeface="Arial" panose="020B0604020202020204" pitchFamily="34" charset="0"/>
              </a:rPr>
              <a:t>solution (called M1) of the two water jugs problem, by filling</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1527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4589CE-1972-324A-B875-4E2A0A433EF2}"/>
              </a:ext>
            </a:extLst>
          </p:cNvPr>
          <p:cNvSpPr>
            <a:spLocks noGrp="1"/>
          </p:cNvSpPr>
          <p:nvPr>
            <p:ph idx="1"/>
          </p:nvPr>
        </p:nvSpPr>
        <p:spPr>
          <a:xfrm>
            <a:off x="641838" y="501162"/>
            <a:ext cx="9043402" cy="3458230"/>
          </a:xfrm>
        </p:spPr>
        <p:txBody>
          <a:bodyPr>
            <a:noAutofit/>
          </a:bodyPr>
          <a:lstStyle/>
          <a:p>
            <a:pPr marL="0" indent="0">
              <a:buNone/>
            </a:pPr>
            <a:r>
              <a:rPr lang="en-US" sz="2000" dirty="0">
                <a:latin typeface="Arial" panose="020B0604020202020204" pitchFamily="34" charset="0"/>
                <a:cs typeface="Arial" panose="020B0604020202020204" pitchFamily="34" charset="0"/>
              </a:rPr>
              <a:t>the m-</a:t>
            </a:r>
            <a:r>
              <a:rPr lang="en-US" sz="2000" dirty="0" err="1">
                <a:latin typeface="Arial" panose="020B0604020202020204" pitchFamily="34" charset="0"/>
                <a:cs typeface="Arial" panose="020B0604020202020204" pitchFamily="34" charset="0"/>
              </a:rPr>
              <a:t>litre</a:t>
            </a:r>
            <a:r>
              <a:rPr lang="en-US" sz="2000" dirty="0">
                <a:latin typeface="Arial" panose="020B0604020202020204" pitchFamily="34" charset="0"/>
                <a:cs typeface="Arial" panose="020B0604020202020204" pitchFamily="34" charset="0"/>
              </a:rPr>
              <a:t> jug first.</a:t>
            </a:r>
          </a:p>
          <a:p>
            <a:pPr marL="0" indent="0">
              <a:buNone/>
            </a:pPr>
            <a:r>
              <a:rPr lang="en-US" sz="2000" dirty="0">
                <a:latin typeface="Arial" panose="020B0604020202020204" pitchFamily="34" charset="0"/>
                <a:cs typeface="Arial" panose="020B0604020202020204" pitchFamily="34" charset="0"/>
              </a:rPr>
              <a:t>Procedure: Step 1. Initialize a dummy variable k = 0.</a:t>
            </a:r>
          </a:p>
          <a:p>
            <a:pPr marL="0" indent="0">
              <a:buNone/>
            </a:pPr>
            <a:r>
              <a:rPr lang="en-US" sz="2000" dirty="0">
                <a:latin typeface="Arial" panose="020B0604020202020204" pitchFamily="34" charset="0"/>
                <a:cs typeface="Arial" panose="020B0604020202020204" pitchFamily="34" charset="0"/>
              </a:rPr>
              <a:t>Step 2. If k &lt; d, then repeat adding m to k and assign the</a:t>
            </a:r>
          </a:p>
          <a:p>
            <a:pPr marL="0" indent="0">
              <a:buNone/>
            </a:pPr>
            <a:r>
              <a:rPr lang="en-US" sz="2000" dirty="0">
                <a:latin typeface="Arial" panose="020B0604020202020204" pitchFamily="34" charset="0"/>
                <a:cs typeface="Arial" panose="020B0604020202020204" pitchFamily="34" charset="0"/>
              </a:rPr>
              <a:t>result to k until k = d or k &gt; n.</a:t>
            </a:r>
          </a:p>
          <a:p>
            <a:pPr marL="0" indent="0">
              <a:buNone/>
            </a:pPr>
            <a:r>
              <a:rPr lang="en-US" sz="2000" dirty="0">
                <a:latin typeface="Arial" panose="020B0604020202020204" pitchFamily="34" charset="0"/>
                <a:cs typeface="Arial" panose="020B0604020202020204" pitchFamily="34" charset="0"/>
              </a:rPr>
              <a:t>Step 3. If k &gt; n, then subtract n from k and assign the result</a:t>
            </a:r>
          </a:p>
          <a:p>
            <a:pPr marL="0" indent="0">
              <a:buNone/>
            </a:pPr>
            <a:r>
              <a:rPr lang="en-US" sz="2000" dirty="0">
                <a:latin typeface="Arial" panose="020B0604020202020204" pitchFamily="34" charset="0"/>
                <a:cs typeface="Arial" panose="020B0604020202020204" pitchFamily="34" charset="0"/>
              </a:rPr>
              <a:t>to k.</a:t>
            </a:r>
          </a:p>
          <a:p>
            <a:pPr marL="0" indent="0">
              <a:buNone/>
            </a:pPr>
            <a:r>
              <a:rPr lang="en-US" sz="2000" dirty="0">
                <a:latin typeface="Arial" panose="020B0604020202020204" pitchFamily="34" charset="0"/>
                <a:cs typeface="Arial" panose="020B0604020202020204" pitchFamily="34" charset="0"/>
              </a:rPr>
              <a:t>Step 4. If k = d, then stop. Otherwise, repeat the steps</a:t>
            </a:r>
          </a:p>
          <a:p>
            <a:pPr marL="0" indent="0">
              <a:buNone/>
            </a:pPr>
            <a:r>
              <a:rPr lang="en-US" sz="2000" dirty="0">
                <a:latin typeface="Arial" panose="020B0604020202020204" pitchFamily="34" charset="0"/>
                <a:cs typeface="Arial" panose="020B0604020202020204" pitchFamily="34" charset="0"/>
              </a:rPr>
              <a:t>from Step 2 to Step 4. The number of additions (say x1)</a:t>
            </a:r>
          </a:p>
          <a:p>
            <a:pPr marL="0" indent="0">
              <a:buNone/>
            </a:pPr>
            <a:r>
              <a:rPr lang="en-US" sz="2000" dirty="0">
                <a:latin typeface="Arial" panose="020B0604020202020204" pitchFamily="34" charset="0"/>
                <a:cs typeface="Arial" panose="020B0604020202020204" pitchFamily="34" charset="0"/>
              </a:rPr>
              <a:t>and subtractions (say y1) involved provides a solution to the</a:t>
            </a:r>
          </a:p>
          <a:p>
            <a:pPr marL="0" indent="0">
              <a:buNone/>
            </a:pPr>
            <a:r>
              <a:rPr lang="en-US" sz="2000" dirty="0">
                <a:latin typeface="Arial" panose="020B0604020202020204" pitchFamily="34" charset="0"/>
                <a:cs typeface="Arial" panose="020B0604020202020204" pitchFamily="34" charset="0"/>
              </a:rPr>
              <a:t>Diophantine equation </a:t>
            </a:r>
            <a:r>
              <a:rPr lang="en-US" sz="2000" dirty="0" err="1">
                <a:latin typeface="Arial" panose="020B0604020202020204" pitchFamily="34" charset="0"/>
                <a:cs typeface="Arial" panose="020B0604020202020204" pitchFamily="34" charset="0"/>
              </a:rPr>
              <a:t>mx+ny</a:t>
            </a:r>
            <a:r>
              <a:rPr lang="en-US" sz="2000" dirty="0">
                <a:latin typeface="Arial" panose="020B0604020202020204" pitchFamily="34" charset="0"/>
                <a:cs typeface="Arial" panose="020B0604020202020204" pitchFamily="34" charset="0"/>
              </a:rPr>
              <a:t>=d, namely x = x1, y = -y1. The</a:t>
            </a:r>
          </a:p>
          <a:p>
            <a:pPr marL="0" indent="0">
              <a:buNone/>
            </a:pPr>
            <a:r>
              <a:rPr lang="en-US" sz="2000" dirty="0">
                <a:latin typeface="Arial" panose="020B0604020202020204" pitchFamily="34" charset="0"/>
                <a:cs typeface="Arial" panose="020B0604020202020204" pitchFamily="34" charset="0"/>
              </a:rPr>
              <a:t>actual pouring sequence can be determined by referring to the</a:t>
            </a:r>
          </a:p>
          <a:p>
            <a:pPr marL="0" indent="0">
              <a:buNone/>
            </a:pPr>
            <a:r>
              <a:rPr lang="en-US" sz="2000" dirty="0">
                <a:latin typeface="Arial" panose="020B0604020202020204" pitchFamily="34" charset="0"/>
                <a:cs typeface="Arial" panose="020B0604020202020204" pitchFamily="34" charset="0"/>
              </a:rPr>
              <a:t>integer sequence obtained.</a:t>
            </a:r>
          </a:p>
          <a:p>
            <a:pPr marL="0" indent="0">
              <a:buNone/>
            </a:pPr>
            <a:r>
              <a:rPr lang="en-US" sz="2000" dirty="0">
                <a:latin typeface="Arial" panose="020B0604020202020204" pitchFamily="34" charset="0"/>
                <a:cs typeface="Arial" panose="020B0604020202020204" pitchFamily="34" charset="0"/>
              </a:rPr>
              <a:t>Algorithm 2.2.</a:t>
            </a:r>
          </a:p>
          <a:p>
            <a:pPr marL="0" indent="0">
              <a:buNone/>
            </a:pPr>
            <a:r>
              <a:rPr lang="en-US" sz="2000" dirty="0">
                <a:latin typeface="Arial" panose="020B0604020202020204" pitchFamily="34" charset="0"/>
                <a:cs typeface="Arial" panose="020B0604020202020204" pitchFamily="34" charset="0"/>
              </a:rPr>
              <a:t>Input: The integers m, n and d, where 0¡m¡n and </a:t>
            </a:r>
            <a:r>
              <a:rPr lang="en-US" sz="2000" dirty="0" err="1">
                <a:latin typeface="Arial" panose="020B0604020202020204" pitchFamily="34" charset="0"/>
                <a:cs typeface="Arial" panose="020B0604020202020204" pitchFamily="34" charset="0"/>
              </a:rPr>
              <a:t>d¡n</a:t>
            </a:r>
            <a:r>
              <a:rPr lang="en-US" sz="2000" dirty="0">
                <a:latin typeface="Arial" panose="020B0604020202020204" pitchFamily="34" charset="0"/>
                <a:cs typeface="Arial" panose="020B0604020202020204" pitchFamily="34" charset="0"/>
              </a:rPr>
              <a:t>.</a:t>
            </a:r>
          </a:p>
          <a:p>
            <a:pPr marL="0" indent="0">
              <a:buNone/>
            </a:pPr>
            <a:r>
              <a:rPr lang="en-US" sz="2000" dirty="0">
                <a:latin typeface="Arial" panose="020B0604020202020204" pitchFamily="34" charset="0"/>
                <a:cs typeface="Arial" panose="020B0604020202020204" pitchFamily="34" charset="0"/>
              </a:rPr>
              <a:t>Output: An integer sequence corresponding to a feasible</a:t>
            </a:r>
          </a:p>
          <a:p>
            <a:pPr marL="0" indent="0">
              <a:buNone/>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7964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CF0C6A-AB06-994C-9E65-9A3B8C0208F8}"/>
              </a:ext>
            </a:extLst>
          </p:cNvPr>
          <p:cNvSpPr>
            <a:spLocks noGrp="1"/>
          </p:cNvSpPr>
          <p:nvPr>
            <p:ph idx="1"/>
          </p:nvPr>
        </p:nvSpPr>
        <p:spPr>
          <a:xfrm>
            <a:off x="979715" y="430823"/>
            <a:ext cx="8596668" cy="3619283"/>
          </a:xfrm>
        </p:spPr>
        <p:txBody>
          <a:bodyPr>
            <a:noAutofit/>
          </a:bodyPr>
          <a:lstStyle/>
          <a:p>
            <a:pPr marL="0" indent="0">
              <a:buNone/>
            </a:pPr>
            <a:r>
              <a:rPr lang="en-US" sz="2000" dirty="0"/>
              <a:t>solution (called M2) of the two water jugs problem, by filling</a:t>
            </a:r>
          </a:p>
          <a:p>
            <a:pPr marL="0" indent="0">
              <a:buNone/>
            </a:pPr>
            <a:r>
              <a:rPr lang="en-US" sz="2000" dirty="0"/>
              <a:t>the n-</a:t>
            </a:r>
            <a:r>
              <a:rPr lang="en-US" sz="2000" dirty="0" err="1"/>
              <a:t>litre</a:t>
            </a:r>
            <a:r>
              <a:rPr lang="en-US" sz="2000" dirty="0"/>
              <a:t> jug first.</a:t>
            </a:r>
          </a:p>
          <a:p>
            <a:pPr marL="0" indent="0">
              <a:buNone/>
            </a:pPr>
            <a:r>
              <a:rPr lang="en-US" sz="2000" dirty="0"/>
              <a:t>Procedure:</a:t>
            </a:r>
          </a:p>
          <a:p>
            <a:pPr marL="0" indent="0">
              <a:buNone/>
            </a:pPr>
            <a:r>
              <a:rPr lang="en-US" sz="2000" dirty="0"/>
              <a:t>Step 1. Initialize a dummy variable k = 0.</a:t>
            </a:r>
          </a:p>
          <a:p>
            <a:pPr marL="0" indent="0">
              <a:buNone/>
            </a:pPr>
            <a:r>
              <a:rPr lang="en-US" sz="2000" dirty="0"/>
              <a:t>Step 2. If k = d, then add n to k and assign the result to k.</a:t>
            </a:r>
          </a:p>
          <a:p>
            <a:pPr marL="0" indent="0">
              <a:buNone/>
            </a:pPr>
            <a:r>
              <a:rPr lang="en-US" sz="2000" dirty="0"/>
              <a:t>Step 3. If k &gt; d, then repeat subtracting m from k and assign</a:t>
            </a:r>
          </a:p>
          <a:p>
            <a:pPr marL="0" indent="0" rtl="0" eaLnBrk="1" latinLnBrk="0" hangingPunct="1">
              <a:buNone/>
            </a:pPr>
            <a:r>
              <a:rPr lang="en-US" sz="2000" dirty="0"/>
              <a:t>the result </a:t>
            </a:r>
            <a:r>
              <a:rPr lang="en-US" sz="2000" kern="1200" dirty="0">
                <a:solidFill>
                  <a:srgbClr val="404040"/>
                </a:solidFill>
                <a:effectLst/>
                <a:latin typeface="Trebuchet MS" panose="020B0603020202020204" pitchFamily="34" charset="0"/>
                <a:ea typeface="+mn-ea"/>
                <a:cs typeface="+mn-cs"/>
              </a:rPr>
              <a:t>solution (called M2) of the two water jugs problem, by filling</a:t>
            </a:r>
            <a:endParaRPr lang="en-IN" sz="2000" dirty="0">
              <a:effectLst/>
            </a:endParaRPr>
          </a:p>
          <a:p>
            <a:pPr marL="0" indent="0" rtl="0" eaLnBrk="1" latinLnBrk="0" hangingPunct="1">
              <a:buNone/>
            </a:pPr>
            <a:r>
              <a:rPr lang="en-US" sz="2000" kern="1200" dirty="0">
                <a:solidFill>
                  <a:srgbClr val="404040"/>
                </a:solidFill>
                <a:effectLst/>
                <a:latin typeface="Trebuchet MS" panose="020B0603020202020204" pitchFamily="34" charset="0"/>
                <a:ea typeface="+mn-ea"/>
                <a:cs typeface="+mn-cs"/>
              </a:rPr>
              <a:t>the n-</a:t>
            </a:r>
            <a:r>
              <a:rPr lang="en-US" sz="2000" kern="1200" dirty="0" err="1">
                <a:solidFill>
                  <a:srgbClr val="404040"/>
                </a:solidFill>
                <a:effectLst/>
                <a:latin typeface="Trebuchet MS" panose="020B0603020202020204" pitchFamily="34" charset="0"/>
                <a:ea typeface="+mn-ea"/>
                <a:cs typeface="+mn-cs"/>
              </a:rPr>
              <a:t>litre</a:t>
            </a:r>
            <a:r>
              <a:rPr lang="en-US" sz="2000" kern="1200" dirty="0">
                <a:solidFill>
                  <a:srgbClr val="404040"/>
                </a:solidFill>
                <a:effectLst/>
                <a:latin typeface="Trebuchet MS" panose="020B0603020202020204" pitchFamily="34" charset="0"/>
                <a:ea typeface="+mn-ea"/>
                <a:cs typeface="+mn-cs"/>
              </a:rPr>
              <a:t> jug first.</a:t>
            </a:r>
            <a:endParaRPr lang="en-IN" sz="2000" dirty="0">
              <a:effectLst/>
            </a:endParaRPr>
          </a:p>
          <a:p>
            <a:pPr marL="0" indent="0" rtl="0" eaLnBrk="1" latinLnBrk="0" hangingPunct="1">
              <a:buNone/>
            </a:pPr>
            <a:r>
              <a:rPr lang="en-US" sz="2000" kern="1200" dirty="0">
                <a:solidFill>
                  <a:srgbClr val="404040"/>
                </a:solidFill>
                <a:effectLst/>
                <a:latin typeface="Trebuchet MS" panose="020B0603020202020204" pitchFamily="34" charset="0"/>
                <a:ea typeface="+mn-ea"/>
                <a:cs typeface="+mn-cs"/>
              </a:rPr>
              <a:t>Procedure:</a:t>
            </a:r>
            <a:endParaRPr lang="en-IN" sz="2000" dirty="0">
              <a:effectLst/>
            </a:endParaRPr>
          </a:p>
          <a:p>
            <a:pPr marL="0" indent="0" rtl="0" eaLnBrk="1" latinLnBrk="0" hangingPunct="1">
              <a:buNone/>
            </a:pPr>
            <a:r>
              <a:rPr lang="en-US" sz="2000" kern="1200" dirty="0">
                <a:solidFill>
                  <a:srgbClr val="404040"/>
                </a:solidFill>
                <a:effectLst/>
                <a:latin typeface="Trebuchet MS" panose="020B0603020202020204" pitchFamily="34" charset="0"/>
                <a:ea typeface="+mn-ea"/>
                <a:cs typeface="+mn-cs"/>
              </a:rPr>
              <a:t>Step 1. Initialize a dummy variable k = 0.</a:t>
            </a:r>
            <a:endParaRPr lang="en-IN" sz="2000" dirty="0">
              <a:effectLst/>
            </a:endParaRPr>
          </a:p>
          <a:p>
            <a:pPr marL="0" indent="0" rtl="0" eaLnBrk="1" latinLnBrk="0" hangingPunct="1">
              <a:buNone/>
            </a:pPr>
            <a:r>
              <a:rPr lang="en-US" sz="2000" kern="1200" dirty="0">
                <a:solidFill>
                  <a:srgbClr val="404040"/>
                </a:solidFill>
                <a:effectLst/>
                <a:latin typeface="Trebuchet MS" panose="020B0603020202020204" pitchFamily="34" charset="0"/>
                <a:ea typeface="+mn-ea"/>
                <a:cs typeface="+mn-cs"/>
              </a:rPr>
              <a:t>Step 2. If k = d, then add n to k and assign the result to k.</a:t>
            </a:r>
            <a:endParaRPr lang="en-IN" sz="2000" dirty="0">
              <a:effectLst/>
            </a:endParaRPr>
          </a:p>
          <a:p>
            <a:pPr marL="0" indent="0" rtl="0" eaLnBrk="1" latinLnBrk="0" hangingPunct="1">
              <a:buNone/>
            </a:pPr>
            <a:r>
              <a:rPr lang="en-US" sz="2000" kern="1200" dirty="0">
                <a:solidFill>
                  <a:srgbClr val="404040"/>
                </a:solidFill>
                <a:effectLst/>
                <a:latin typeface="Trebuchet MS" panose="020B0603020202020204" pitchFamily="34" charset="0"/>
                <a:ea typeface="+mn-ea"/>
                <a:cs typeface="+mn-cs"/>
              </a:rPr>
              <a:t>Step 3. If k &gt; d, then repeat subtracting m from k and assign</a:t>
            </a:r>
            <a:endParaRPr lang="en-IN" sz="2000" dirty="0">
              <a:effectLst/>
            </a:endParaRPr>
          </a:p>
          <a:p>
            <a:pPr marL="0" indent="0" rtl="0" eaLnBrk="1" latinLnBrk="0" hangingPunct="1">
              <a:buNone/>
            </a:pPr>
            <a:r>
              <a:rPr lang="en-US" sz="2000" kern="1200" dirty="0">
                <a:solidFill>
                  <a:srgbClr val="404040"/>
                </a:solidFill>
                <a:effectLst/>
                <a:latin typeface="Trebuchet MS" panose="020B0603020202020204" pitchFamily="34" charset="0"/>
                <a:ea typeface="+mn-ea"/>
                <a:cs typeface="+mn-cs"/>
              </a:rPr>
              <a:t>the result to k until k = d or k &lt; m.</a:t>
            </a:r>
            <a:endParaRPr lang="en-IN" sz="2000" dirty="0">
              <a:effectLst/>
            </a:endParaRPr>
          </a:p>
          <a:p>
            <a:pPr marL="0" indent="0" rtl="0" eaLnBrk="1" latinLnBrk="0" hangingPunct="1">
              <a:buNone/>
            </a:pPr>
            <a:r>
              <a:rPr lang="en-US" sz="2000" kern="1200" dirty="0">
                <a:solidFill>
                  <a:srgbClr val="404040"/>
                </a:solidFill>
                <a:effectLst/>
                <a:latin typeface="Trebuchet MS" panose="020B0603020202020204" pitchFamily="34" charset="0"/>
                <a:ea typeface="+mn-ea"/>
                <a:cs typeface="+mn-cs"/>
              </a:rPr>
              <a:t>Step 4. If k = d, then stop. Otherwise, repeat the steps</a:t>
            </a:r>
            <a:endParaRPr lang="en-IN" sz="2000" dirty="0">
              <a:effectLst/>
            </a:endParaRPr>
          </a:p>
          <a:p>
            <a:pPr marL="0" indent="0" rtl="0" eaLnBrk="1" latinLnBrk="0" hangingPunct="1">
              <a:buNone/>
            </a:pPr>
            <a:r>
              <a:rPr lang="en-US" sz="2000" kern="1200" dirty="0">
                <a:solidFill>
                  <a:srgbClr val="404040"/>
                </a:solidFill>
                <a:effectLst/>
                <a:latin typeface="Trebuchet MS" panose="020B0603020202020204" pitchFamily="34" charset="0"/>
                <a:ea typeface="+mn-ea"/>
                <a:cs typeface="+mn-cs"/>
              </a:rPr>
              <a:t>from Step 2 to Step 4. The number of subtractions (say x2)</a:t>
            </a:r>
            <a:endParaRPr lang="en-IN" sz="2000" dirty="0">
              <a:effectLst/>
            </a:endParaRPr>
          </a:p>
          <a:p>
            <a:pPr marL="0" indent="0" rtl="0" eaLnBrk="1" latinLnBrk="0" hangingPunct="1">
              <a:buNone/>
            </a:pPr>
            <a:endParaRPr lang="en-US" sz="2000" dirty="0"/>
          </a:p>
        </p:txBody>
      </p:sp>
    </p:spTree>
    <p:extLst>
      <p:ext uri="{BB962C8B-B14F-4D97-AF65-F5344CB8AC3E}">
        <p14:creationId xmlns:p14="http://schemas.microsoft.com/office/powerpoint/2010/main" val="4193125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39D9CF-3A4D-EB40-8470-E8C530E2A415}"/>
              </a:ext>
            </a:extLst>
          </p:cNvPr>
          <p:cNvSpPr>
            <a:spLocks noGrp="1"/>
          </p:cNvSpPr>
          <p:nvPr>
            <p:ph idx="1"/>
          </p:nvPr>
        </p:nvSpPr>
        <p:spPr>
          <a:xfrm>
            <a:off x="1221619" y="491446"/>
            <a:ext cx="8596668" cy="3880773"/>
          </a:xfrm>
        </p:spPr>
        <p:txBody>
          <a:bodyPr>
            <a:noAutofit/>
          </a:bodyPr>
          <a:lstStyle/>
          <a:p>
            <a:pPr marL="0" indent="0" rtl="0" eaLnBrk="1" latinLnBrk="0" hangingPunct="1">
              <a:buNone/>
            </a:pPr>
            <a:r>
              <a:rPr lang="en-US" sz="2000" kern="1200">
                <a:solidFill>
                  <a:srgbClr val="404040"/>
                </a:solidFill>
                <a:effectLst/>
                <a:latin typeface="Arial" panose="020B0604020202020204" pitchFamily="34" charset="0"/>
                <a:cs typeface="Arial" panose="020B0604020202020204" pitchFamily="34" charset="0"/>
              </a:rPr>
              <a:t>and additions (say y2) involved provides a solution to the</a:t>
            </a:r>
            <a:endParaRPr lang="en-IN" sz="2000">
              <a:effectLst/>
              <a:latin typeface="Arial" panose="020B0604020202020204" pitchFamily="34" charset="0"/>
              <a:cs typeface="Arial" panose="020B0604020202020204" pitchFamily="34" charset="0"/>
            </a:endParaRPr>
          </a:p>
          <a:p>
            <a:pPr marL="0" indent="0" rtl="0" eaLnBrk="1" latinLnBrk="0" hangingPunct="1">
              <a:buNone/>
            </a:pPr>
            <a:r>
              <a:rPr lang="en-US" sz="2000" kern="1200">
                <a:solidFill>
                  <a:srgbClr val="404040"/>
                </a:solidFill>
                <a:effectLst/>
                <a:latin typeface="Arial" panose="020B0604020202020204" pitchFamily="34" charset="0"/>
                <a:cs typeface="Arial" panose="020B0604020202020204" pitchFamily="34" charset="0"/>
              </a:rPr>
              <a:t>Diophantine equation mx+ny=d, namely x = -x2, y = y2. The</a:t>
            </a:r>
            <a:endParaRPr lang="en-IN" sz="2000">
              <a:effectLst/>
              <a:latin typeface="Arial" panose="020B0604020202020204" pitchFamily="34" charset="0"/>
              <a:cs typeface="Arial" panose="020B0604020202020204" pitchFamily="34" charset="0"/>
            </a:endParaRPr>
          </a:p>
          <a:p>
            <a:pPr marL="0" indent="0" rtl="0" eaLnBrk="1" latinLnBrk="0" hangingPunct="1">
              <a:buNone/>
            </a:pPr>
            <a:r>
              <a:rPr lang="en-US" sz="2000" kern="1200">
                <a:solidFill>
                  <a:srgbClr val="404040"/>
                </a:solidFill>
                <a:effectLst/>
                <a:latin typeface="Arial" panose="020B0604020202020204" pitchFamily="34" charset="0"/>
                <a:cs typeface="Arial" panose="020B0604020202020204" pitchFamily="34" charset="0"/>
              </a:rPr>
              <a:t>actual pouring sequence can be determined by referring to the</a:t>
            </a:r>
            <a:endParaRPr lang="en-IN" sz="2000">
              <a:effectLst/>
              <a:latin typeface="Arial" panose="020B0604020202020204" pitchFamily="34" charset="0"/>
              <a:cs typeface="Arial" panose="020B0604020202020204" pitchFamily="34" charset="0"/>
            </a:endParaRPr>
          </a:p>
          <a:p>
            <a:pPr marL="0" indent="0">
              <a:buNone/>
            </a:pPr>
            <a:r>
              <a:rPr lang="en-US" sz="2000" kern="1200">
                <a:solidFill>
                  <a:srgbClr val="404040"/>
                </a:solidFill>
                <a:effectLst/>
                <a:latin typeface="Arial" panose="020B0604020202020204" pitchFamily="34" charset="0"/>
                <a:cs typeface="Arial" panose="020B0604020202020204" pitchFamily="34" charset="0"/>
              </a:rPr>
              <a:t>integer sequence obtained.</a:t>
            </a:r>
            <a:r>
              <a:rPr lang="en-US" sz="2000">
                <a:latin typeface="Arial" panose="020B0604020202020204" pitchFamily="34" charset="0"/>
                <a:cs typeface="Arial" panose="020B0604020202020204" pitchFamily="34" charset="0"/>
              </a:rPr>
              <a:t>to k until k = d or k &lt; m.</a:t>
            </a:r>
          </a:p>
          <a:p>
            <a:pPr marL="0" indent="0">
              <a:buNone/>
            </a:pPr>
            <a:r>
              <a:rPr lang="en-US" sz="2000">
                <a:latin typeface="Arial" panose="020B0604020202020204" pitchFamily="34" charset="0"/>
                <a:cs typeface="Arial" panose="020B0604020202020204" pitchFamily="34" charset="0"/>
              </a:rPr>
              <a:t>Step 4. If k = d, then stop. Otherwise, repeat the steps</a:t>
            </a:r>
          </a:p>
          <a:p>
            <a:pPr marL="0" indent="0">
              <a:buNone/>
            </a:pPr>
            <a:r>
              <a:rPr lang="en-US" sz="2000">
                <a:latin typeface="Arial" panose="020B0604020202020204" pitchFamily="34" charset="0"/>
                <a:cs typeface="Arial" panose="020B0604020202020204" pitchFamily="34" charset="0"/>
              </a:rPr>
              <a:t>from Step 2 to Step 4. The number of subtractions (say x2)</a:t>
            </a:r>
          </a:p>
          <a:p>
            <a:pPr marL="0" indent="0">
              <a:buNone/>
            </a:pPr>
            <a:r>
              <a:rPr lang="en-US" sz="2000">
                <a:latin typeface="Arial" panose="020B0604020202020204" pitchFamily="34" charset="0"/>
                <a:cs typeface="Arial" panose="020B0604020202020204" pitchFamily="34" charset="0"/>
              </a:rPr>
              <a:t>and additions (say y2) involved provides a solution to the</a:t>
            </a:r>
          </a:p>
          <a:p>
            <a:pPr marL="0" indent="0">
              <a:buNone/>
            </a:pPr>
            <a:r>
              <a:rPr lang="en-US" sz="2000">
                <a:latin typeface="Arial" panose="020B0604020202020204" pitchFamily="34" charset="0"/>
                <a:cs typeface="Arial" panose="020B0604020202020204" pitchFamily="34" charset="0"/>
              </a:rPr>
              <a:t>Diophantine equation mx+ny=d, namely x = -x2, y = y2. The</a:t>
            </a:r>
          </a:p>
          <a:p>
            <a:pPr marL="0" indent="0">
              <a:buNone/>
            </a:pPr>
            <a:r>
              <a:rPr lang="en-US" sz="2000">
                <a:latin typeface="Arial" panose="020B0604020202020204" pitchFamily="34" charset="0"/>
                <a:cs typeface="Arial" panose="020B0604020202020204" pitchFamily="34" charset="0"/>
              </a:rPr>
              <a:t>actual pouring sequence can be determined by referring to the</a:t>
            </a:r>
          </a:p>
          <a:p>
            <a:pPr marL="0" indent="0">
              <a:buNone/>
            </a:pPr>
            <a:r>
              <a:rPr lang="en-US" sz="2000">
                <a:latin typeface="Arial" panose="020B0604020202020204" pitchFamily="34" charset="0"/>
                <a:cs typeface="Arial" panose="020B0604020202020204" pitchFamily="34" charset="0"/>
              </a:rPr>
              <a:t>integer sequence obtained</a:t>
            </a:r>
          </a:p>
        </p:txBody>
      </p:sp>
    </p:spTree>
    <p:extLst>
      <p:ext uri="{BB962C8B-B14F-4D97-AF65-F5344CB8AC3E}">
        <p14:creationId xmlns:p14="http://schemas.microsoft.com/office/powerpoint/2010/main" val="6860006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2051</Words>
  <Application>Microsoft Office PowerPoint</Application>
  <PresentationFormat>Widescreen</PresentationFormat>
  <Paragraphs>162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Trebuchet MS</vt:lpstr>
      <vt:lpstr>Office Theme</vt:lpstr>
      <vt:lpstr>DAA ASSIGNMENT 6 Group No 19</vt:lpstr>
      <vt:lpstr>Contents -</vt:lpstr>
      <vt:lpstr>Problem Statement</vt:lpstr>
      <vt:lpstr>Introduction</vt:lpstr>
      <vt:lpstr>PowerPoint Presentation</vt:lpstr>
      <vt:lpstr>ALGORITHMIC DESIGN</vt:lpstr>
      <vt:lpstr>PowerPoint Presentation</vt:lpstr>
      <vt:lpstr>PowerPoint Presentation</vt:lpstr>
      <vt:lpstr>PowerPoint Presentation</vt:lpstr>
      <vt:lpstr>Illustration</vt:lpstr>
      <vt:lpstr>Time complexity</vt:lpstr>
      <vt:lpstr>PowerPoint Presentation</vt:lpstr>
      <vt:lpstr>PowerPoint Presentation</vt:lpstr>
      <vt:lpstr>PowerPoint Presentation</vt:lpstr>
      <vt:lpstr>PowerPoint Presentation</vt:lpstr>
      <vt:lpstr>Space complexity</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DAA ASSIGNMENT 4 Group No 1 </dc:title>
  <dc:creator>Unknown User</dc:creator>
  <cp:lastModifiedBy>Asus</cp:lastModifiedBy>
  <cp:revision>6</cp:revision>
  <dcterms:created xsi:type="dcterms:W3CDTF">2021-03-21T15:15:02Z</dcterms:created>
  <dcterms:modified xsi:type="dcterms:W3CDTF">2021-04-12T08:54:40Z</dcterms:modified>
</cp:coreProperties>
</file>