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C40FD0-769D-4860-AE5C-E7F462CBB3E0}">
  <a:tblStyle styleId="{14C40FD0-769D-4860-AE5C-E7F462CBB3E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704A7F-6B18-4584-8860-59171616FF9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1491759-F9B1-4D99-A16B-85DDC2CAB3CB}" styleName="Table_2">
    <a:wholeTbl>
      <a:tcTxStyle>
        <a:font>
          <a:latin typeface="Arial"/>
          <a:ea typeface="Arial"/>
          <a:cs typeface="Arial"/>
        </a:font>
        <a:srgbClr val="000000"/>
      </a:tcTxStyle>
      <a:tcStyle>
        <a:tcBdr>
          <a:left>
            <a:ln cap="flat" cmpd="sng" w="12700">
              <a:solidFill>
                <a:srgbClr val="C0504D"/>
              </a:solidFill>
              <a:prstDash val="solid"/>
              <a:round/>
              <a:headEnd len="sm" w="sm" type="none"/>
              <a:tailEnd len="sm" w="sm" type="none"/>
            </a:ln>
          </a:left>
          <a:right>
            <a:ln cap="flat" cmpd="sng" w="12700">
              <a:solidFill>
                <a:srgbClr val="C0504D"/>
              </a:solidFill>
              <a:prstDash val="solid"/>
              <a:round/>
              <a:headEnd len="sm" w="sm" type="none"/>
              <a:tailEnd len="sm" w="sm" type="none"/>
            </a:ln>
          </a:right>
          <a:top>
            <a:ln cap="flat" cmpd="sng" w="12700">
              <a:solidFill>
                <a:srgbClr val="C0504D"/>
              </a:solidFill>
              <a:prstDash val="solid"/>
              <a:round/>
              <a:headEnd len="sm" w="sm" type="none"/>
              <a:tailEnd len="sm" w="sm" type="none"/>
            </a:ln>
          </a:top>
          <a:bottom>
            <a:ln cap="flat" cmpd="sng" w="12700">
              <a:solidFill>
                <a:srgbClr val="C0504D"/>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tcStyle>
        <a:tcBdr>
          <a:left>
            <a:ln cap="flat" cmpd="sng" w="12700">
              <a:solidFill>
                <a:srgbClr val="C0504D"/>
              </a:solidFill>
              <a:prstDash val="solid"/>
              <a:round/>
              <a:headEnd len="sm" w="sm" type="none"/>
              <a:tailEnd len="sm" w="sm" type="none"/>
            </a:ln>
          </a:left>
          <a:right>
            <a:ln cap="flat" cmpd="sng" w="12700">
              <a:solidFill>
                <a:srgbClr val="C0504D"/>
              </a:solidFill>
              <a:prstDash val="solid"/>
              <a:round/>
              <a:headEnd len="sm" w="sm" type="none"/>
              <a:tailEnd len="sm" w="sm" type="none"/>
            </a:ln>
          </a:right>
          <a:top>
            <a:ln cap="flat" cmpd="sng" w="12700">
              <a:solidFill>
                <a:srgbClr val="C0504D"/>
              </a:solidFill>
              <a:prstDash val="solid"/>
              <a:round/>
              <a:headEnd len="sm" w="sm" type="none"/>
              <a:tailEnd len="sm" w="sm" type="none"/>
            </a:ln>
          </a:top>
          <a:bottom>
            <a:ln cap="flat" cmpd="sng" w="12700">
              <a:solidFill>
                <a:srgbClr val="C0504D"/>
              </a:solidFill>
              <a:prstDash val="solid"/>
              <a:round/>
              <a:headEnd len="sm" w="sm" type="none"/>
              <a:tailEnd len="sm" w="sm" type="none"/>
            </a:ln>
          </a:bottom>
        </a:tcBdr>
      </a:tcStyle>
    </a:band1H>
    <a:band2H>
      <a:tcTxStyle/>
    </a:band2H>
    <a:band1V>
      <a:tcTxStyle/>
      <a:tcStyle>
        <a:tcBdr>
          <a:left>
            <a:ln cap="flat" cmpd="sng" w="12700">
              <a:solidFill>
                <a:srgbClr val="C0504D"/>
              </a:solidFill>
              <a:prstDash val="solid"/>
              <a:round/>
              <a:headEnd len="sm" w="sm" type="none"/>
              <a:tailEnd len="sm" w="sm" type="none"/>
            </a:ln>
          </a:left>
          <a:right>
            <a:ln cap="flat" cmpd="sng" w="12700">
              <a:solidFill>
                <a:srgbClr val="C0504D"/>
              </a:solidFill>
              <a:prstDash val="solid"/>
              <a:round/>
              <a:headEnd len="sm" w="sm" type="none"/>
              <a:tailEnd len="sm" w="sm" type="none"/>
            </a:ln>
          </a:right>
          <a:top>
            <a:ln cap="flat" cmpd="sng" w="12700">
              <a:solidFill>
                <a:srgbClr val="C0504D"/>
              </a:solidFill>
              <a:prstDash val="solid"/>
              <a:round/>
              <a:headEnd len="sm" w="sm" type="none"/>
              <a:tailEnd len="sm" w="sm" type="none"/>
            </a:ln>
          </a:top>
          <a:bottom>
            <a:ln cap="flat" cmpd="sng" w="12700">
              <a:solidFill>
                <a:srgbClr val="C0504D"/>
              </a:solidFill>
              <a:prstDash val="solid"/>
              <a:round/>
              <a:headEnd len="sm" w="sm" type="none"/>
              <a:tailEnd len="sm" w="sm" type="none"/>
            </a:ln>
          </a:bottom>
        </a:tcBdr>
      </a:tcStyle>
    </a:band1V>
    <a:band2V>
      <a:tcTxStyle/>
    </a:band2V>
    <a:lastCol>
      <a:tcTxStyle b="on"/>
    </a:lastCol>
    <a:firstCol>
      <a:tcTxStyle b="on"/>
    </a:firstCol>
    <a:lastRow>
      <a:tcTxStyle b="on"/>
      <a:tcStyle>
        <a:tcBdr>
          <a:left>
            <a:ln cap="flat" cmpd="sng" w="12700">
              <a:solidFill>
                <a:srgbClr val="C0504D"/>
              </a:solidFill>
              <a:prstDash val="solid"/>
              <a:round/>
              <a:headEnd len="sm" w="sm" type="none"/>
              <a:tailEnd len="sm" w="sm" type="none"/>
            </a:ln>
          </a:left>
          <a:right>
            <a:ln cap="flat" cmpd="sng" w="12700">
              <a:solidFill>
                <a:srgbClr val="C0504D"/>
              </a:solidFill>
              <a:prstDash val="solid"/>
              <a:round/>
              <a:headEnd len="sm" w="sm" type="none"/>
              <a:tailEnd len="sm" w="sm" type="none"/>
            </a:ln>
          </a:right>
          <a:top>
            <a:ln cap="flat" cmpd="sng" w="9525">
              <a:solidFill>
                <a:srgbClr val="C0504D"/>
              </a:solidFill>
              <a:prstDash val="solid"/>
              <a:round/>
              <a:headEnd len="sm" w="sm" type="none"/>
              <a:tailEnd len="sm" w="sm" type="none"/>
            </a:ln>
          </a:top>
          <a:bottom>
            <a:ln cap="flat" cmpd="sng" w="12700">
              <a:solidFill>
                <a:srgbClr val="C0504D"/>
              </a:solidFill>
              <a:prstDash val="solid"/>
              <a:round/>
              <a:headEnd len="sm" w="sm" type="none"/>
              <a:tailEnd len="sm" w="sm" type="none"/>
            </a:ln>
          </a:bottom>
        </a:tcBdr>
      </a:tcStyle>
    </a:lastRow>
    <a:seCell>
      <a:tcTxStyle/>
    </a:seCell>
    <a:swCell>
      <a:tcTxStyle/>
    </a:swCell>
    <a:firstRow>
      <a:tcTxStyle b="on">
        <a:srgbClr val="FFFFFF"/>
      </a:tcTxStyle>
      <a:tcStyle>
        <a:fill>
          <a:solidFill>
            <a:srgbClr val="C0504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d761f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d761f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ed761fd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ed761fd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ed761fd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ed761fd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ed761fd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ed761fd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ed761fdc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ed761fd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ed761fd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ed761fd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ed761fd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ed761fd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ed761fd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ed761fd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ed761fdc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ed761fdc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ed761fdc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ed761fdc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c308a8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c308a8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ed761fdc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ed761fdc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ed761fdc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ed761fdc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9708a8f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9708a8f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9708a8f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9708a8f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c308a8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c308a8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c308a84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c308a84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c308a84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c308a84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ec308a84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ec308a84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c308a84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c308a84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c308a84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ec308a84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ec308a84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ec308a84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Software_development" TargetMode="External"/><Relationship Id="rId4" Type="http://schemas.openxmlformats.org/officeDocument/2006/relationships/hyperlink" Target="https://en.wikipedia.org/wiki/Self-organizing_communities" TargetMode="External"/><Relationship Id="rId5" Type="http://schemas.openxmlformats.org/officeDocument/2006/relationships/hyperlink" Target="https://en.wikipedia.org/wiki/Cross-functional_team" TargetMode="External"/><Relationship Id="rId6" Type="http://schemas.openxmlformats.org/officeDocument/2006/relationships/hyperlink" Target="https://en.wikipedia.org/wiki/End_user" TargetMode="External"/><Relationship Id="rId7" Type="http://schemas.openxmlformats.org/officeDocument/2006/relationships/hyperlink" Target="https://en.wikipedia.org/wiki/Continual_improvement_proces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Continual_improvement_proce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AMIGO</a:t>
            </a:r>
            <a:endParaRPr>
              <a:solidFill>
                <a:srgbClr val="FF0000"/>
              </a:solidFill>
            </a:endParaRPr>
          </a:p>
          <a:p>
            <a:pPr indent="0" lvl="0" marL="0" rtl="0" algn="l">
              <a:spcBef>
                <a:spcPts val="0"/>
              </a:spcBef>
              <a:spcAft>
                <a:spcPts val="0"/>
              </a:spcAft>
              <a:buNone/>
            </a:pPr>
            <a:r>
              <a:rPr lang="en" sz="3300"/>
              <a:t>					-</a:t>
            </a:r>
            <a:r>
              <a:rPr lang="en" sz="1222"/>
              <a:t>Software Engineering Project</a:t>
            </a:r>
            <a:endParaRPr sz="1222"/>
          </a:p>
        </p:txBody>
      </p:sp>
      <p:sp>
        <p:nvSpPr>
          <p:cNvPr id="135" name="Google Shape;135;p13"/>
          <p:cNvSpPr txBox="1"/>
          <p:nvPr>
            <p:ph idx="1" type="subTitle"/>
          </p:nvPr>
        </p:nvSpPr>
        <p:spPr>
          <a:xfrm>
            <a:off x="311700" y="3264675"/>
            <a:ext cx="8520600" cy="164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u="sng">
                <a:solidFill>
                  <a:srgbClr val="76A5AF"/>
                </a:solidFill>
              </a:rPr>
              <a:t>Amigo (Academic Management App)</a:t>
            </a:r>
            <a:endParaRPr u="sng">
              <a:solidFill>
                <a:srgbClr val="76A5AF"/>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E06666"/>
                </a:solidFill>
              </a:rPr>
              <a:t>RAHUL ROY (IIT2019194)</a:t>
            </a:r>
            <a:endParaRPr>
              <a:solidFill>
                <a:srgbClr val="E06666"/>
              </a:solidFill>
            </a:endParaRPr>
          </a:p>
          <a:p>
            <a:pPr indent="0" lvl="0" marL="0" rtl="0" algn="ctr">
              <a:spcBef>
                <a:spcPts val="0"/>
              </a:spcBef>
              <a:spcAft>
                <a:spcPts val="0"/>
              </a:spcAft>
              <a:buNone/>
            </a:pPr>
            <a:r>
              <a:rPr lang="en">
                <a:solidFill>
                  <a:srgbClr val="E06666"/>
                </a:solidFill>
              </a:rPr>
              <a:t>NISCHAY NAGAR (IIT2019198)</a:t>
            </a:r>
            <a:endParaRPr>
              <a:solidFill>
                <a:srgbClr val="E06666"/>
              </a:solidFill>
            </a:endParaRPr>
          </a:p>
          <a:p>
            <a:pPr indent="0" lvl="0" marL="0" rtl="0" algn="ctr">
              <a:spcBef>
                <a:spcPts val="0"/>
              </a:spcBef>
              <a:spcAft>
                <a:spcPts val="0"/>
              </a:spcAft>
              <a:buNone/>
            </a:pPr>
            <a:r>
              <a:rPr lang="en">
                <a:solidFill>
                  <a:srgbClr val="E06666"/>
                </a:solidFill>
              </a:rPr>
              <a:t>ESHAN VAID (IIT2019230)</a:t>
            </a:r>
            <a:endParaRPr>
              <a:solidFill>
                <a:srgbClr val="E06666"/>
              </a:solidFill>
            </a:endParaRPr>
          </a:p>
          <a:p>
            <a:pPr indent="0" lvl="0" marL="0" rtl="0" algn="ctr">
              <a:spcBef>
                <a:spcPts val="0"/>
              </a:spcBef>
              <a:spcAft>
                <a:spcPts val="0"/>
              </a:spcAft>
              <a:buNone/>
            </a:pPr>
            <a:r>
              <a:rPr lang="en">
                <a:solidFill>
                  <a:srgbClr val="E06666"/>
                </a:solidFill>
              </a:rPr>
              <a:t>AYUSH KHANDELWAL (IIT2019240)</a:t>
            </a:r>
            <a:endParaRPr>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DESIGN</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2"/>
          <p:cNvPicPr preferRelativeResize="0"/>
          <p:nvPr/>
        </p:nvPicPr>
        <p:blipFill rotWithShape="1">
          <a:blip r:embed="rId3">
            <a:alphaModFix/>
          </a:blip>
          <a:srcRect b="4177" l="0" r="1136" t="8433"/>
          <a:stretch/>
        </p:blipFill>
        <p:spPr>
          <a:xfrm>
            <a:off x="90400" y="1315350"/>
            <a:ext cx="4359926" cy="3415601"/>
          </a:xfrm>
          <a:prstGeom prst="rect">
            <a:avLst/>
          </a:prstGeom>
          <a:noFill/>
          <a:ln>
            <a:noFill/>
          </a:ln>
        </p:spPr>
      </p:pic>
      <p:pic>
        <p:nvPicPr>
          <p:cNvPr id="191" name="Google Shape;191;p22"/>
          <p:cNvPicPr preferRelativeResize="0"/>
          <p:nvPr/>
        </p:nvPicPr>
        <p:blipFill rotWithShape="1">
          <a:blip r:embed="rId4">
            <a:alphaModFix/>
          </a:blip>
          <a:srcRect b="5349" l="0" r="1146" t="9868"/>
          <a:stretch/>
        </p:blipFill>
        <p:spPr>
          <a:xfrm>
            <a:off x="4572000" y="1406425"/>
            <a:ext cx="4519549" cy="326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PLAN</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have implemented The Agile Model to test out project.</a:t>
            </a:r>
            <a:endParaRPr sz="1800"/>
          </a:p>
          <a:p>
            <a:pPr indent="0" lvl="0" marL="0" rtl="0" algn="l">
              <a:spcBef>
                <a:spcPts val="1200"/>
              </a:spcBef>
              <a:spcAft>
                <a:spcPts val="1200"/>
              </a:spcAft>
              <a:buNone/>
            </a:pPr>
            <a:r>
              <a:rPr lang="en" sz="2000"/>
              <a:t> </a:t>
            </a:r>
            <a:r>
              <a:rPr lang="en" sz="1750">
                <a:latin typeface="Arial"/>
                <a:ea typeface="Arial"/>
                <a:cs typeface="Arial"/>
                <a:sym typeface="Arial"/>
              </a:rPr>
              <a:t>In </a:t>
            </a:r>
            <a:r>
              <a:rPr lang="en" sz="1750">
                <a:uFill>
                  <a:noFill/>
                </a:uFill>
                <a:latin typeface="Arial"/>
                <a:ea typeface="Arial"/>
                <a:cs typeface="Arial"/>
                <a:sym typeface="Arial"/>
                <a:hlinkClick r:id="rId3"/>
              </a:rPr>
              <a:t>software development</a:t>
            </a:r>
            <a:r>
              <a:rPr lang="en" sz="1750">
                <a:latin typeface="Arial"/>
                <a:ea typeface="Arial"/>
                <a:cs typeface="Arial"/>
                <a:sym typeface="Arial"/>
              </a:rPr>
              <a:t>, </a:t>
            </a:r>
            <a:r>
              <a:rPr b="1" lang="en" sz="1750">
                <a:latin typeface="Arial"/>
                <a:ea typeface="Arial"/>
                <a:cs typeface="Arial"/>
                <a:sym typeface="Arial"/>
              </a:rPr>
              <a:t>Agile</a:t>
            </a:r>
            <a:r>
              <a:rPr lang="en" sz="1750">
                <a:latin typeface="Arial"/>
                <a:ea typeface="Arial"/>
                <a:cs typeface="Arial"/>
                <a:sym typeface="Arial"/>
              </a:rPr>
              <a:t> practices involve discovering requirements and developing solutions through the collaborative effort of </a:t>
            </a:r>
            <a:r>
              <a:rPr lang="en" sz="1750">
                <a:uFill>
                  <a:noFill/>
                </a:uFill>
                <a:latin typeface="Arial"/>
                <a:ea typeface="Arial"/>
                <a:cs typeface="Arial"/>
                <a:sym typeface="Arial"/>
                <a:hlinkClick r:id="rId4"/>
              </a:rPr>
              <a:t>self-organizing</a:t>
            </a:r>
            <a:r>
              <a:rPr lang="en" sz="1750">
                <a:latin typeface="Arial"/>
                <a:ea typeface="Arial"/>
                <a:cs typeface="Arial"/>
                <a:sym typeface="Arial"/>
              </a:rPr>
              <a:t> and </a:t>
            </a:r>
            <a:r>
              <a:rPr lang="en" sz="1750">
                <a:uFill>
                  <a:noFill/>
                </a:uFill>
                <a:latin typeface="Arial"/>
                <a:ea typeface="Arial"/>
                <a:cs typeface="Arial"/>
                <a:sym typeface="Arial"/>
                <a:hlinkClick r:id="rId5"/>
              </a:rPr>
              <a:t>cross-functional</a:t>
            </a:r>
            <a:r>
              <a:rPr lang="en" sz="1750">
                <a:latin typeface="Arial"/>
                <a:ea typeface="Arial"/>
                <a:cs typeface="Arial"/>
                <a:sym typeface="Arial"/>
              </a:rPr>
              <a:t> teams and their end</a:t>
            </a:r>
            <a:r>
              <a:rPr lang="en" sz="1750">
                <a:uFill>
                  <a:noFill/>
                </a:uFill>
                <a:latin typeface="Arial"/>
                <a:ea typeface="Arial"/>
                <a:cs typeface="Arial"/>
                <a:sym typeface="Arial"/>
                <a:hlinkClick r:id="rId6"/>
              </a:rPr>
              <a:t> user</a:t>
            </a:r>
            <a:r>
              <a:rPr lang="en" sz="1750">
                <a:latin typeface="Arial"/>
                <a:ea typeface="Arial"/>
                <a:cs typeface="Arial"/>
                <a:sym typeface="Arial"/>
              </a:rPr>
              <a:t>s. It advocates adaptive planning, evolutionary development, early delivery, and </a:t>
            </a:r>
            <a:r>
              <a:rPr lang="en" sz="1750">
                <a:uFill>
                  <a:noFill/>
                </a:uFill>
                <a:latin typeface="Arial"/>
                <a:ea typeface="Arial"/>
                <a:cs typeface="Arial"/>
                <a:sym typeface="Arial"/>
                <a:hlinkClick r:id="rId7"/>
              </a:rPr>
              <a:t>continual improvement</a:t>
            </a:r>
            <a:r>
              <a:rPr lang="en" sz="1750">
                <a:latin typeface="Arial"/>
                <a:ea typeface="Arial"/>
                <a:cs typeface="Arial"/>
                <a:sym typeface="Arial"/>
              </a:rPr>
              <a:t>, and it encourages flexible responses to change.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TESTING PHASE</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50">
                <a:latin typeface="Arial"/>
                <a:ea typeface="Arial"/>
                <a:cs typeface="Arial"/>
                <a:sym typeface="Arial"/>
              </a:rPr>
              <a:t>The testing phase includes the debugging process. All the code flaws missed during the development are detected here, documented, and passed back to the developers to fix. The testing process repeats until all the critical issues are removed and software workflow is stable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METHODOLOGY</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arenR"/>
            </a:pPr>
            <a:r>
              <a:rPr lang="en" sz="1450">
                <a:latin typeface="Arial"/>
                <a:ea typeface="Arial"/>
                <a:cs typeface="Arial"/>
                <a:sym typeface="Arial"/>
              </a:rPr>
              <a:t>The Agile Model advocates adaptive planning, evolutionary development, early delivery, and </a:t>
            </a:r>
            <a:r>
              <a:rPr lang="en" sz="1450">
                <a:uFill>
                  <a:noFill/>
                </a:uFill>
                <a:latin typeface="Arial"/>
                <a:ea typeface="Arial"/>
                <a:cs typeface="Arial"/>
                <a:sym typeface="Arial"/>
                <a:hlinkClick r:id="rId3"/>
              </a:rPr>
              <a:t>continual improvement</a:t>
            </a:r>
            <a:r>
              <a:rPr lang="en" sz="1450">
                <a:latin typeface="Arial"/>
                <a:ea typeface="Arial"/>
                <a:cs typeface="Arial"/>
                <a:sym typeface="Arial"/>
              </a:rPr>
              <a:t>, and it encourages flexible responses to change.</a:t>
            </a:r>
            <a:endParaRPr sz="1450">
              <a:latin typeface="Arial"/>
              <a:ea typeface="Arial"/>
              <a:cs typeface="Arial"/>
              <a:sym typeface="Arial"/>
            </a:endParaRPr>
          </a:p>
          <a:p>
            <a:pPr indent="-320675" lvl="0" marL="457200" rtl="0" algn="l">
              <a:spcBef>
                <a:spcPts val="0"/>
              </a:spcBef>
              <a:spcAft>
                <a:spcPts val="0"/>
              </a:spcAft>
              <a:buSzPts val="1450"/>
              <a:buFont typeface="Arial"/>
              <a:buAutoNum type="arabicParenR"/>
            </a:pPr>
            <a:r>
              <a:rPr lang="en" sz="1450">
                <a:latin typeface="Arial"/>
                <a:ea typeface="Arial"/>
                <a:cs typeface="Arial"/>
                <a:sym typeface="Arial"/>
              </a:rPr>
              <a:t>We had a detailed analysis on the design, workflow and requirements of our project and hence we had decided beforehand which model to choose.</a:t>
            </a:r>
            <a:endParaRPr sz="1450">
              <a:latin typeface="Arial"/>
              <a:ea typeface="Arial"/>
              <a:cs typeface="Arial"/>
              <a:sym typeface="Arial"/>
            </a:endParaRPr>
          </a:p>
          <a:p>
            <a:pPr indent="-314325" lvl="0" marL="457200" rtl="0" algn="l">
              <a:spcBef>
                <a:spcPts val="0"/>
              </a:spcBef>
              <a:spcAft>
                <a:spcPts val="0"/>
              </a:spcAft>
              <a:buSzPts val="1350"/>
              <a:buFont typeface="Arial"/>
              <a:buAutoNum type="arabicParenR"/>
            </a:pPr>
            <a:r>
              <a:rPr lang="en" sz="1450">
                <a:latin typeface="Arial"/>
                <a:ea typeface="Arial"/>
                <a:cs typeface="Arial"/>
                <a:sym typeface="Arial"/>
              </a:rPr>
              <a:t> </a:t>
            </a:r>
            <a:r>
              <a:rPr lang="en" sz="1500"/>
              <a:t>There were some bugs which we have debugged successfully and are looking forward to extend our implementation levels further to increase the reachability and efficiency of our product.</a:t>
            </a:r>
            <a:endParaRPr sz="1500"/>
          </a:p>
          <a:p>
            <a:pPr indent="0" lvl="0" marL="457200" rtl="0" algn="l">
              <a:spcBef>
                <a:spcPts val="1200"/>
              </a:spcBef>
              <a:spcAft>
                <a:spcPts val="1200"/>
              </a:spcAft>
              <a:buNone/>
            </a:pPr>
            <a:r>
              <a:t/>
            </a:r>
            <a:endParaRPr sz="13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TC1 : We need to verify if a user will be able to login with a valid username and password.</a:t>
            </a:r>
            <a:endParaRPr/>
          </a:p>
          <a:p>
            <a:pPr indent="0" lvl="0" marL="0" rtl="0" algn="l">
              <a:spcBef>
                <a:spcPts val="1200"/>
              </a:spcBef>
              <a:spcAft>
                <a:spcPts val="0"/>
              </a:spcAft>
              <a:buNone/>
            </a:pPr>
            <a:r>
              <a:rPr lang="en"/>
              <a:t>TC2 : We need to verify the login page for HoD, FnA, and Student when “LOGIN” button is clicked.</a:t>
            </a:r>
            <a:endParaRPr/>
          </a:p>
          <a:p>
            <a:pPr indent="0" lvl="0" marL="0" rtl="0" algn="l">
              <a:spcBef>
                <a:spcPts val="1200"/>
              </a:spcBef>
              <a:spcAft>
                <a:spcPts val="0"/>
              </a:spcAft>
              <a:buNone/>
            </a:pPr>
            <a:r>
              <a:rPr lang="en"/>
              <a:t>TC3 : We need to verify whether we can insert and operate on PDF’s in the time table and fees chart section.</a:t>
            </a:r>
            <a:endParaRPr/>
          </a:p>
          <a:p>
            <a:pPr indent="0" lvl="0" marL="0" rtl="0" algn="l">
              <a:spcBef>
                <a:spcPts val="1200"/>
              </a:spcBef>
              <a:spcAft>
                <a:spcPts val="0"/>
              </a:spcAft>
              <a:buNone/>
            </a:pPr>
            <a:r>
              <a:rPr lang="en"/>
              <a:t>TC4: We need to check if the current credentials of user must be visible correctly and must be updated in real-time in database.</a:t>
            </a:r>
            <a:endParaRPr/>
          </a:p>
          <a:p>
            <a:pPr indent="0" lvl="0" marL="0" rtl="0" algn="l">
              <a:spcBef>
                <a:spcPts val="1200"/>
              </a:spcBef>
              <a:spcAft>
                <a:spcPts val="1200"/>
              </a:spcAft>
              <a:buNone/>
            </a:pPr>
            <a:r>
              <a:rPr lang="en"/>
              <a:t>TC5: We need to check if the fee Pay Status must be up-to-date.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a:p>
            <a:pPr indent="0" lvl="0" marL="0" rtl="0" algn="l">
              <a:spcBef>
                <a:spcPts val="0"/>
              </a:spcBef>
              <a:spcAft>
                <a:spcPts val="0"/>
              </a:spcAft>
              <a:buNone/>
            </a:pPr>
            <a:r>
              <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TC6 : We need to check if the student </a:t>
            </a:r>
            <a:r>
              <a:rPr lang="en"/>
              <a:t>receives</a:t>
            </a:r>
            <a:r>
              <a:rPr lang="en"/>
              <a:t> notification successfully from the Hod/ FnA.</a:t>
            </a:r>
            <a:endParaRPr/>
          </a:p>
          <a:p>
            <a:pPr indent="0" lvl="0" marL="0" rtl="0" algn="l">
              <a:spcBef>
                <a:spcPts val="1200"/>
              </a:spcBef>
              <a:spcAft>
                <a:spcPts val="1200"/>
              </a:spcAft>
              <a:buNone/>
            </a:pPr>
            <a:r>
              <a:rPr lang="en"/>
              <a:t>TC7 : We need to verify if a user can </a:t>
            </a:r>
            <a:r>
              <a:rPr lang="en"/>
              <a:t>successfully</a:t>
            </a:r>
            <a:r>
              <a:rPr lang="en"/>
              <a:t> logout with all activities saved.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METHODS</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Unit</a:t>
            </a:r>
            <a:r>
              <a:rPr lang="en"/>
              <a:t> Test: In this level we will test each individual components for example, we will check the Student, FnA and Ho</a:t>
            </a:r>
            <a:r>
              <a:rPr lang="en"/>
              <a:t>d</a:t>
            </a:r>
            <a:r>
              <a:rPr lang="en"/>
              <a:t>. </a:t>
            </a:r>
            <a:endParaRPr/>
          </a:p>
          <a:p>
            <a:pPr indent="0" lvl="0" marL="0" rtl="0" algn="l">
              <a:spcBef>
                <a:spcPts val="1200"/>
              </a:spcBef>
              <a:spcAft>
                <a:spcPts val="0"/>
              </a:spcAft>
              <a:buNone/>
            </a:pPr>
            <a:r>
              <a:rPr lang="en"/>
              <a:t>■</a:t>
            </a:r>
            <a:r>
              <a:rPr lang="en"/>
              <a:t> </a:t>
            </a:r>
            <a:r>
              <a:rPr lang="en"/>
              <a:t>Integration</a:t>
            </a:r>
            <a:r>
              <a:rPr lang="en"/>
              <a:t> Test: In this level the integrated components will be tested. </a:t>
            </a:r>
            <a:r>
              <a:rPr lang="en" sz="1350">
                <a:latin typeface="Arial"/>
                <a:ea typeface="Arial"/>
                <a:cs typeface="Arial"/>
                <a:sym typeface="Arial"/>
              </a:rPr>
              <a:t>Incremental testing is used in agile development methods and hence, every release of the project is tested thoroughly. This ensures that any bugs in the system are fixed before the next release.</a:t>
            </a:r>
            <a:endParaRPr/>
          </a:p>
          <a:p>
            <a:pPr indent="0" lvl="0" marL="0" rtl="0" algn="l">
              <a:spcBef>
                <a:spcPts val="1200"/>
              </a:spcBef>
              <a:spcAft>
                <a:spcPts val="0"/>
              </a:spcAft>
              <a:buNone/>
            </a:pPr>
            <a:r>
              <a:rPr lang="en"/>
              <a:t>■ System Test: In this level, the entire system will be tested against different tests and checking whether any bug arises.</a:t>
            </a:r>
            <a:endParaRPr/>
          </a:p>
          <a:p>
            <a:pPr indent="0" lvl="0" marL="0" rtl="0" algn="l">
              <a:spcBef>
                <a:spcPts val="1200"/>
              </a:spcBef>
              <a:spcAft>
                <a:spcPts val="1200"/>
              </a:spcAft>
              <a:buNone/>
            </a:pPr>
            <a:r>
              <a:rPr lang="en"/>
              <a:t> ■ Acceptance test: In this level we will askdifferent end users, to check the app for themselves, these people will check the efficiency and practicality of the app and hence we determine the reachability of our 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graphicFrame>
        <p:nvGraphicFramePr>
          <p:cNvPr id="233" name="Google Shape;233;p29"/>
          <p:cNvGraphicFramePr/>
          <p:nvPr/>
        </p:nvGraphicFramePr>
        <p:xfrm>
          <a:off x="782275" y="1227500"/>
          <a:ext cx="3000000" cy="3000000"/>
        </p:xfrm>
        <a:graphic>
          <a:graphicData uri="http://schemas.openxmlformats.org/drawingml/2006/table">
            <a:tbl>
              <a:tblPr>
                <a:noFill/>
                <a:tableStyleId>{14C40FD0-769D-4860-AE5C-E7F462CBB3E0}</a:tableStyleId>
              </a:tblPr>
              <a:tblGrid>
                <a:gridCol w="3860750"/>
                <a:gridCol w="3990600"/>
              </a:tblGrid>
              <a:tr h="670375">
                <a:tc>
                  <a:txBody>
                    <a:bodyPr/>
                    <a:lstStyle/>
                    <a:p>
                      <a:pPr indent="0" lvl="0" marL="0" rtl="0" algn="l">
                        <a:spcBef>
                          <a:spcPts val="0"/>
                        </a:spcBef>
                        <a:spcAft>
                          <a:spcPts val="0"/>
                        </a:spcAft>
                        <a:buNone/>
                      </a:pPr>
                      <a:r>
                        <a:rPr b="1" lang="en" sz="1100">
                          <a:solidFill>
                            <a:srgbClr val="FFFFFF"/>
                          </a:solidFill>
                        </a:rPr>
                        <a:t>Module_id</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Module</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0375">
                <a:tc>
                  <a:txBody>
                    <a:bodyPr/>
                    <a:lstStyle/>
                    <a:p>
                      <a:pPr indent="0" lvl="0" marL="0" rtl="0" algn="l">
                        <a:spcBef>
                          <a:spcPts val="0"/>
                        </a:spcBef>
                        <a:spcAft>
                          <a:spcPts val="0"/>
                        </a:spcAft>
                        <a:buNone/>
                      </a:pPr>
                      <a:r>
                        <a:rPr lang="en" sz="1100">
                          <a:solidFill>
                            <a:srgbClr val="FFFFFF"/>
                          </a:solidFill>
                        </a:rPr>
                        <a:t>Mod1</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Login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0375">
                <a:tc>
                  <a:txBody>
                    <a:bodyPr/>
                    <a:lstStyle/>
                    <a:p>
                      <a:pPr indent="0" lvl="0" marL="0" rtl="0" algn="l">
                        <a:spcBef>
                          <a:spcPts val="0"/>
                        </a:spcBef>
                        <a:spcAft>
                          <a:spcPts val="0"/>
                        </a:spcAft>
                        <a:buNone/>
                      </a:pPr>
                      <a:r>
                        <a:rPr lang="en" sz="1100">
                          <a:solidFill>
                            <a:srgbClr val="FFFFFF"/>
                          </a:solidFill>
                        </a:rPr>
                        <a:t>Mod2</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HoD Section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0375">
                <a:tc>
                  <a:txBody>
                    <a:bodyPr/>
                    <a:lstStyle/>
                    <a:p>
                      <a:pPr indent="0" lvl="0" marL="0" rtl="0" algn="l">
                        <a:spcBef>
                          <a:spcPts val="0"/>
                        </a:spcBef>
                        <a:spcAft>
                          <a:spcPts val="0"/>
                        </a:spcAft>
                        <a:buNone/>
                      </a:pPr>
                      <a:r>
                        <a:rPr lang="en" sz="1100">
                          <a:solidFill>
                            <a:srgbClr val="FFFFFF"/>
                          </a:solidFill>
                        </a:rPr>
                        <a:t>Mod3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FnA Section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70375">
                <a:tc>
                  <a:txBody>
                    <a:bodyPr/>
                    <a:lstStyle/>
                    <a:p>
                      <a:pPr indent="0" lvl="0" marL="0" rtl="0" algn="l">
                        <a:spcBef>
                          <a:spcPts val="0"/>
                        </a:spcBef>
                        <a:spcAft>
                          <a:spcPts val="0"/>
                        </a:spcAft>
                        <a:buNone/>
                      </a:pPr>
                      <a:r>
                        <a:rPr lang="en" sz="1100">
                          <a:solidFill>
                            <a:srgbClr val="FFFFFF"/>
                          </a:solidFill>
                        </a:rPr>
                        <a:t>Mod4</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Student Section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graphicFrame>
        <p:nvGraphicFramePr>
          <p:cNvPr id="239" name="Google Shape;239;p30"/>
          <p:cNvGraphicFramePr/>
          <p:nvPr/>
        </p:nvGraphicFramePr>
        <p:xfrm>
          <a:off x="1297500" y="1307850"/>
          <a:ext cx="3000000" cy="3000000"/>
        </p:xfrm>
        <a:graphic>
          <a:graphicData uri="http://schemas.openxmlformats.org/drawingml/2006/table">
            <a:tbl>
              <a:tblPr>
                <a:noFill/>
                <a:tableStyleId>{14C40FD0-769D-4860-AE5C-E7F462CBB3E0}</a:tableStyleId>
              </a:tblPr>
              <a:tblGrid>
                <a:gridCol w="2865600"/>
                <a:gridCol w="2865600"/>
              </a:tblGrid>
              <a:tr h="12700">
                <a:tc>
                  <a:txBody>
                    <a:bodyPr/>
                    <a:lstStyle/>
                    <a:p>
                      <a:pPr indent="0" lvl="0" marL="0" rtl="0" algn="l">
                        <a:spcBef>
                          <a:spcPts val="0"/>
                        </a:spcBef>
                        <a:spcAft>
                          <a:spcPts val="0"/>
                        </a:spcAft>
                        <a:buNone/>
                      </a:pPr>
                      <a:r>
                        <a:rPr b="1" lang="en" sz="1100" u="sng">
                          <a:solidFill>
                            <a:srgbClr val="FFFFFF"/>
                          </a:solidFill>
                        </a:rPr>
                        <a:t>R_ID</a:t>
                      </a:r>
                      <a:endParaRPr b="1" sz="1100" u="sng">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100" u="sng">
                          <a:solidFill>
                            <a:srgbClr val="FFFFFF"/>
                          </a:solidFill>
                        </a:rPr>
                        <a:t>Requirements</a:t>
                      </a:r>
                      <a:endParaRPr b="1" sz="1100" u="sng">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R1</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Login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R2</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Calendar Display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Faculty List Management (HOD)</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R4</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Course Modification (HOD)</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R5</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Time Table Display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R6</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Exam Schedule Display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R7</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Notification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R8</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Manage Fees Chart (FnA)</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R9</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Defaulters List Display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R10</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Fee Approval</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R11</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Check Fee Status</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graphicFrame>
        <p:nvGraphicFramePr>
          <p:cNvPr id="245" name="Google Shape;245;p31"/>
          <p:cNvGraphicFramePr/>
          <p:nvPr/>
        </p:nvGraphicFramePr>
        <p:xfrm>
          <a:off x="1297500" y="1307850"/>
          <a:ext cx="3000000" cy="3000000"/>
        </p:xfrm>
        <a:graphic>
          <a:graphicData uri="http://schemas.openxmlformats.org/drawingml/2006/table">
            <a:tbl>
              <a:tblPr>
                <a:noFill/>
                <a:tableStyleId>{14C40FD0-769D-4860-AE5C-E7F462CBB3E0}</a:tableStyleId>
              </a:tblPr>
              <a:tblGrid>
                <a:gridCol w="2865600"/>
                <a:gridCol w="2865600"/>
              </a:tblGrid>
              <a:tr h="12700">
                <a:tc>
                  <a:txBody>
                    <a:bodyPr/>
                    <a:lstStyle/>
                    <a:p>
                      <a:pPr indent="0" lvl="0" marL="0" rtl="0" algn="l">
                        <a:spcBef>
                          <a:spcPts val="0"/>
                        </a:spcBef>
                        <a:spcAft>
                          <a:spcPts val="0"/>
                        </a:spcAft>
                        <a:buNone/>
                      </a:pPr>
                      <a:r>
                        <a:rPr b="1" lang="en" sz="1100">
                          <a:solidFill>
                            <a:srgbClr val="FFFFFF"/>
                          </a:solidFill>
                        </a:rPr>
                        <a:t>M_ID</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Methods</a:t>
                      </a:r>
                      <a:endParaRPr b="1"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M1, M2</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input_cred(), verification()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M3, M4</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input_updated_values, update()</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M5</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login_type</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M6</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notification()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M7</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display()</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7725">
                <a:tc>
                  <a:txBody>
                    <a:bodyPr/>
                    <a:lstStyle/>
                    <a:p>
                      <a:pPr indent="0" lvl="0" marL="0" rtl="0" algn="l">
                        <a:spcBef>
                          <a:spcPts val="0"/>
                        </a:spcBef>
                        <a:spcAft>
                          <a:spcPts val="0"/>
                        </a:spcAft>
                        <a:buNone/>
                      </a:pPr>
                      <a:r>
                        <a:rPr lang="en" sz="1100">
                          <a:solidFill>
                            <a:srgbClr val="FFFFFF"/>
                          </a:solidFill>
                        </a:rPr>
                        <a:t>M9</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fee_approval()</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M10</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view_profile()</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M11</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course_allotment()</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M12</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course_modification()</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solidFill>
                            <a:srgbClr val="FFFFFF"/>
                          </a:solidFill>
                        </a:rPr>
                        <a:t>M13</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manage_fee_chart()</a:t>
                      </a:r>
                      <a:endParaRPr sz="11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solidFill>
                  <a:srgbClr val="FF0000"/>
                </a:solidFill>
              </a:rPr>
              <a:t>FROM STUDENTS POINT OF VIEW</a:t>
            </a:r>
            <a:endParaRPr b="1" sz="2900">
              <a:solidFill>
                <a:srgbClr val="FF0000"/>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t/>
            </a:r>
            <a:endParaRPr sz="17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700">
                <a:solidFill>
                  <a:srgbClr val="00FFFF"/>
                </a:solidFill>
                <a:latin typeface="Calibri"/>
                <a:ea typeface="Calibri"/>
                <a:cs typeface="Calibri"/>
                <a:sym typeface="Calibri"/>
              </a:rPr>
              <a:t>. Student’s find it difficult to complete the registration and admission process as on the day of admission, many students arrive at the spot at the same time which makes it difficult, slow and less efficient procedure.</a:t>
            </a:r>
            <a:endParaRPr sz="17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700">
                <a:solidFill>
                  <a:srgbClr val="00FFFF"/>
                </a:solidFill>
                <a:latin typeface="Calibri"/>
                <a:ea typeface="Calibri"/>
                <a:cs typeface="Calibri"/>
                <a:sym typeface="Calibri"/>
              </a:rPr>
              <a:t>. Students want a platform where they can know the admission related procedure in advance so that it does not get complicated on the day of registration.</a:t>
            </a:r>
            <a:endParaRPr sz="17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700">
                <a:solidFill>
                  <a:srgbClr val="00FFFF"/>
                </a:solidFill>
                <a:latin typeface="Calibri"/>
                <a:ea typeface="Calibri"/>
                <a:cs typeface="Calibri"/>
                <a:sym typeface="Calibri"/>
              </a:rPr>
              <a:t>. All institution holidays, institute calendar and course details must be provided in a simple and structured way to students.</a:t>
            </a:r>
            <a:endParaRPr sz="1800">
              <a:solidFill>
                <a:srgbClr val="00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TRACEABILITY MATRIX</a:t>
            </a:r>
            <a:endParaRPr>
              <a:solidFill>
                <a:srgbClr val="FFFFFF"/>
              </a:solidFill>
            </a:endParaRPr>
          </a:p>
        </p:txBody>
      </p:sp>
      <p:graphicFrame>
        <p:nvGraphicFramePr>
          <p:cNvPr id="251" name="Google Shape;251;p32"/>
          <p:cNvGraphicFramePr/>
          <p:nvPr/>
        </p:nvGraphicFramePr>
        <p:xfrm>
          <a:off x="952500" y="1047750"/>
          <a:ext cx="3000000" cy="3000000"/>
        </p:xfrm>
        <a:graphic>
          <a:graphicData uri="http://schemas.openxmlformats.org/drawingml/2006/table">
            <a:tbl>
              <a:tblPr>
                <a:noFill/>
                <a:tableStyleId>{52704A7F-6B18-4584-8860-59171616FF9F}</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REQUIREMENTS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USE-CASE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HIGH-LEVEL DESIGN ELEMENT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LOW LEVEL DESIGN ELEMENT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M1. M2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M10, M12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M12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Mod2, Mod3, Mod4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M6</a:t>
                      </a:r>
                      <a:endParaRPr>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TRACEABILITY MATRIX</a:t>
            </a:r>
            <a:endParaRPr/>
          </a:p>
        </p:txBody>
      </p:sp>
      <p:graphicFrame>
        <p:nvGraphicFramePr>
          <p:cNvPr id="257" name="Google Shape;257;p33"/>
          <p:cNvGraphicFramePr/>
          <p:nvPr/>
        </p:nvGraphicFramePr>
        <p:xfrm>
          <a:off x="952500" y="1619250"/>
          <a:ext cx="3000000" cy="3000000"/>
        </p:xfrm>
        <a:graphic>
          <a:graphicData uri="http://schemas.openxmlformats.org/drawingml/2006/table">
            <a:tbl>
              <a:tblPr>
                <a:noFill/>
                <a:tableStyleId>{52704A7F-6B18-4584-8860-59171616FF9F}</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rPr>
                        <a:t>REQUIREMENTS</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rPr>
                        <a:t>USE-CASE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HIGH-LEVEL DESIGN ELEMENT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LOW LEVEL DESIGN ELEMENT</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R8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FFFFFF"/>
                          </a:solidFill>
                        </a:rPr>
                        <a:t>Mod3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rgbClr val="FFFFFF"/>
                          </a:solidFill>
                        </a:rPr>
                        <a:t>M13</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rgbClr val="FFFFFF"/>
                          </a:solidFill>
                        </a:rPr>
                        <a:t>R9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UC-16</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R10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M9</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R11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UC-14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Mod3, Mod4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M7, M10</a:t>
                      </a:r>
                      <a:endParaRPr>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Plan</a:t>
            </a:r>
            <a:endParaRPr/>
          </a:p>
        </p:txBody>
      </p:sp>
      <p:graphicFrame>
        <p:nvGraphicFramePr>
          <p:cNvPr id="263" name="Google Shape;263;p34"/>
          <p:cNvGraphicFramePr/>
          <p:nvPr/>
        </p:nvGraphicFramePr>
        <p:xfrm>
          <a:off x="1297500" y="1399600"/>
          <a:ext cx="3000000" cy="3000000"/>
        </p:xfrm>
        <a:graphic>
          <a:graphicData uri="http://schemas.openxmlformats.org/drawingml/2006/table">
            <a:tbl>
              <a:tblPr bandRow="1" firstCol="1" firstRow="1">
                <a:noFill/>
                <a:tableStyleId>{31491759-F9B1-4D99-A16B-85DDC2CAB3CB}</a:tableStyleId>
              </a:tblPr>
              <a:tblGrid>
                <a:gridCol w="1353175"/>
                <a:gridCol w="1550025"/>
                <a:gridCol w="1569075"/>
                <a:gridCol w="1608450"/>
              </a:tblGrid>
              <a:tr h="127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FUNCTION</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INPUT</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EXPECTED OUTPUT</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GENERATED OUTPUT</a:t>
                      </a:r>
                      <a:endParaRPr b="1" sz="1100">
                        <a:solidFill>
                          <a:srgbClr val="FFFFFF"/>
                        </a:solidFill>
                        <a:latin typeface="Calibri"/>
                        <a:ea typeface="Calibri"/>
                        <a:cs typeface="Calibri"/>
                        <a:sym typeface="Calibri"/>
                      </a:endParaRPr>
                    </a:p>
                  </a:txBody>
                  <a:tcPr marT="0" marB="0" marR="68575" marL="68575"/>
                </a:tc>
              </a:tr>
              <a:tr h="1073775">
                <a:tc>
                  <a:txBody>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LOGIN :</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USERNAME = ABC</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PASSWORD = 1234</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CLICK ON LOGIN BUTTON</a:t>
                      </a:r>
                      <a:endParaRPr b="1"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“ABCD”</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“1234”</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“1234”</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“LOGIN SUCCESFULL”</a:t>
                      </a:r>
                      <a:endParaRPr sz="1100">
                        <a:solidFill>
                          <a:schemeClr val="lt1"/>
                        </a:solidFill>
                        <a:latin typeface="Calibri"/>
                        <a:ea typeface="Calibri"/>
                        <a:cs typeface="Calibri"/>
                        <a:sym typeface="Calibri"/>
                      </a:endParaRPr>
                    </a:p>
                  </a:txBody>
                  <a:tcPr marT="0" marB="0" marR="68575" marL="68575"/>
                </a:tc>
                <a:tc>
                  <a:txBody>
                    <a:bodyPr/>
                    <a:lstStyle/>
                    <a:p>
                      <a:pPr indent="-298450" lvl="0" marL="6858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6858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6858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“LOGIN SUCCESFULL”</a:t>
                      </a:r>
                      <a:endParaRPr sz="1100">
                        <a:solidFill>
                          <a:schemeClr val="lt1"/>
                        </a:solidFill>
                        <a:latin typeface="Calibri"/>
                        <a:ea typeface="Calibri"/>
                        <a:cs typeface="Calibri"/>
                        <a:sym typeface="Calibri"/>
                      </a:endParaRPr>
                    </a:p>
                  </a:txBody>
                  <a:tcPr marT="0" marB="0" marR="68575" marL="68575"/>
                </a:tc>
              </a:tr>
              <a:tr h="12700">
                <a:tc>
                  <a:txBody>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PAYFEE :</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AMOUNT = REQ;</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CLICK ON PAY BUTTON</a:t>
                      </a:r>
                      <a:endParaRPr b="1"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AMOUNT = REQ(BY DEFAULT)</a:t>
                      </a:r>
                      <a:endParaRPr sz="1100">
                        <a:solidFill>
                          <a:schemeClr val="lt1"/>
                        </a:solidFill>
                        <a:latin typeface="Calibri"/>
                        <a:ea typeface="Calibri"/>
                        <a:cs typeface="Calibri"/>
                        <a:sym typeface="Calibri"/>
                      </a:endParaRPr>
                    </a:p>
                    <a:p>
                      <a:pPr indent="0" lvl="0" marL="457200" rtl="0" algn="l">
                        <a:lnSpc>
                          <a:spcPct val="115000"/>
                        </a:lnSpc>
                        <a:spcBef>
                          <a:spcPts val="0"/>
                        </a:spcBef>
                        <a:spcAft>
                          <a:spcPts val="1000"/>
                        </a:spcAft>
                        <a:buNone/>
                      </a:pPr>
                      <a:r>
                        <a:rPr lang="en" sz="1100">
                          <a:solidFill>
                            <a:schemeClr val="lt1"/>
                          </a:solidFill>
                          <a:latin typeface="Calibri"/>
                          <a:ea typeface="Calibri"/>
                          <a:cs typeface="Calibri"/>
                          <a:sym typeface="Calibri"/>
                        </a:rPr>
                        <a:t>PAY</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FEE PAYMENT SUCCESS</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FEE PAYMENT SUCCESS</a:t>
                      </a:r>
                      <a:endParaRPr sz="1100">
                        <a:solidFill>
                          <a:schemeClr val="lt1"/>
                        </a:solidFill>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Plan</a:t>
            </a:r>
            <a:endParaRPr/>
          </a:p>
        </p:txBody>
      </p:sp>
      <p:graphicFrame>
        <p:nvGraphicFramePr>
          <p:cNvPr id="269" name="Google Shape;269;p35"/>
          <p:cNvGraphicFramePr/>
          <p:nvPr/>
        </p:nvGraphicFramePr>
        <p:xfrm>
          <a:off x="1297500" y="1399600"/>
          <a:ext cx="3000000" cy="3000000"/>
        </p:xfrm>
        <a:graphic>
          <a:graphicData uri="http://schemas.openxmlformats.org/drawingml/2006/table">
            <a:tbl>
              <a:tblPr bandRow="1" firstCol="1" firstRow="1">
                <a:noFill/>
                <a:tableStyleId>{31491759-F9B1-4D99-A16B-85DDC2CAB3CB}</a:tableStyleId>
              </a:tblPr>
              <a:tblGrid>
                <a:gridCol w="1353175"/>
                <a:gridCol w="1550025"/>
                <a:gridCol w="1569075"/>
                <a:gridCol w="1608450"/>
              </a:tblGrid>
              <a:tr h="127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FUNCTION</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INPUT</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EXPECTED OUTPUT</a:t>
                      </a:r>
                      <a:endParaRPr b="1" sz="1100">
                        <a:solidFill>
                          <a:srgbClr val="FFFFFF"/>
                        </a:solidFill>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GENERATED OUTPUT</a:t>
                      </a:r>
                      <a:endParaRPr b="1" sz="1100">
                        <a:solidFill>
                          <a:srgbClr val="FFFFFF"/>
                        </a:solidFill>
                        <a:latin typeface="Calibri"/>
                        <a:ea typeface="Calibri"/>
                        <a:cs typeface="Calibri"/>
                        <a:sym typeface="Calibri"/>
                      </a:endParaRPr>
                    </a:p>
                  </a:txBody>
                  <a:tcPr marT="0" marB="0" marR="68575" marL="68575"/>
                </a:tc>
              </a:tr>
              <a:tr h="1073775">
                <a:tc>
                  <a:txBody>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LOGIN :</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USERNAME = ABC</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PASSWORD = 1234</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CLICK ON LOGIN BUTTON</a:t>
                      </a:r>
                      <a:endParaRPr b="1"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“ABCD”</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“1234”</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USERNAME = “ABC”</a:t>
                      </a:r>
                      <a:endParaRPr sz="1100">
                        <a:solidFill>
                          <a:schemeClr val="lt1"/>
                        </a:solidFill>
                        <a:latin typeface="Calibri"/>
                        <a:ea typeface="Calibri"/>
                        <a:cs typeface="Calibri"/>
                        <a:sym typeface="Calibri"/>
                      </a:endParaRPr>
                    </a:p>
                    <a:p>
                      <a:pPr indent="0" lvl="0" marL="228600" rtl="0" algn="l">
                        <a:spcBef>
                          <a:spcPts val="1000"/>
                        </a:spcBef>
                        <a:spcAft>
                          <a:spcPts val="0"/>
                        </a:spcAft>
                        <a:buNone/>
                      </a:pPr>
                      <a:r>
                        <a:rPr lang="en" sz="1100">
                          <a:solidFill>
                            <a:schemeClr val="lt1"/>
                          </a:solidFill>
                          <a:latin typeface="Calibri"/>
                          <a:ea typeface="Calibri"/>
                          <a:cs typeface="Calibri"/>
                          <a:sym typeface="Calibri"/>
                        </a:rPr>
                        <a:t>PASSWORD = “1234”</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“LOGIN SUCCESFULL”</a:t>
                      </a:r>
                      <a:endParaRPr sz="1100">
                        <a:solidFill>
                          <a:schemeClr val="lt1"/>
                        </a:solidFill>
                        <a:latin typeface="Calibri"/>
                        <a:ea typeface="Calibri"/>
                        <a:cs typeface="Calibri"/>
                        <a:sym typeface="Calibri"/>
                      </a:endParaRPr>
                    </a:p>
                  </a:txBody>
                  <a:tcPr marT="0" marB="0" marR="68575" marL="68575"/>
                </a:tc>
                <a:tc>
                  <a:txBody>
                    <a:bodyPr/>
                    <a:lstStyle/>
                    <a:p>
                      <a:pPr indent="-298450" lvl="0" marL="6858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6858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“PLEASE ENTER VALID CREDENTIALS”</a:t>
                      </a:r>
                      <a:endParaRPr sz="1100">
                        <a:solidFill>
                          <a:schemeClr val="lt1"/>
                        </a:solidFill>
                        <a:latin typeface="Calibri"/>
                        <a:ea typeface="Calibri"/>
                        <a:cs typeface="Calibri"/>
                        <a:sym typeface="Calibri"/>
                      </a:endParaRPr>
                    </a:p>
                    <a:p>
                      <a:pPr indent="-298450" lvl="0" marL="6858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“LOGIN SUCCESFULL”</a:t>
                      </a:r>
                      <a:endParaRPr sz="1100">
                        <a:solidFill>
                          <a:schemeClr val="lt1"/>
                        </a:solidFill>
                        <a:latin typeface="Calibri"/>
                        <a:ea typeface="Calibri"/>
                        <a:cs typeface="Calibri"/>
                        <a:sym typeface="Calibri"/>
                      </a:endParaRPr>
                    </a:p>
                  </a:txBody>
                  <a:tcPr marT="0" marB="0" marR="68575" marL="68575"/>
                </a:tc>
              </a:tr>
              <a:tr h="12700">
                <a:tc>
                  <a:txBody>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PAYFEE :</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AMOUNT = REQ;</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b="1" lang="en" sz="1100">
                          <a:solidFill>
                            <a:schemeClr val="lt1"/>
                          </a:solidFill>
                          <a:latin typeface="Calibri"/>
                          <a:ea typeface="Calibri"/>
                          <a:cs typeface="Calibri"/>
                          <a:sym typeface="Calibri"/>
                        </a:rPr>
                        <a:t>CLICK ON PAY BUTTON</a:t>
                      </a:r>
                      <a:endParaRPr b="1"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0"/>
                        </a:spcAft>
                        <a:buClr>
                          <a:schemeClr val="lt1"/>
                        </a:buClr>
                        <a:buSzPts val="1100"/>
                        <a:buFont typeface="Calibri"/>
                        <a:buAutoNum type="arabicParenR"/>
                      </a:pPr>
                      <a:r>
                        <a:rPr lang="en" sz="1100">
                          <a:solidFill>
                            <a:schemeClr val="lt1"/>
                          </a:solidFill>
                          <a:latin typeface="Calibri"/>
                          <a:ea typeface="Calibri"/>
                          <a:cs typeface="Calibri"/>
                          <a:sym typeface="Calibri"/>
                        </a:rPr>
                        <a:t>AMOUNT = REQ(BY DEFAULT)</a:t>
                      </a:r>
                      <a:endParaRPr sz="1100">
                        <a:solidFill>
                          <a:schemeClr val="lt1"/>
                        </a:solidFill>
                        <a:latin typeface="Calibri"/>
                        <a:ea typeface="Calibri"/>
                        <a:cs typeface="Calibri"/>
                        <a:sym typeface="Calibri"/>
                      </a:endParaRPr>
                    </a:p>
                    <a:p>
                      <a:pPr indent="0" lvl="0" marL="457200" rtl="0" algn="l">
                        <a:lnSpc>
                          <a:spcPct val="115000"/>
                        </a:lnSpc>
                        <a:spcBef>
                          <a:spcPts val="0"/>
                        </a:spcBef>
                        <a:spcAft>
                          <a:spcPts val="1000"/>
                        </a:spcAft>
                        <a:buNone/>
                      </a:pPr>
                      <a:r>
                        <a:rPr lang="en" sz="1100">
                          <a:solidFill>
                            <a:schemeClr val="lt1"/>
                          </a:solidFill>
                          <a:latin typeface="Calibri"/>
                          <a:ea typeface="Calibri"/>
                          <a:cs typeface="Calibri"/>
                          <a:sym typeface="Calibri"/>
                        </a:rPr>
                        <a:t>PAY</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FEE PAYMENT SUCCESS</a:t>
                      </a:r>
                      <a:endParaRPr sz="1100">
                        <a:solidFill>
                          <a:schemeClr val="lt1"/>
                        </a:solidFill>
                        <a:latin typeface="Calibri"/>
                        <a:ea typeface="Calibri"/>
                        <a:cs typeface="Calibri"/>
                        <a:sym typeface="Calibri"/>
                      </a:endParaRPr>
                    </a:p>
                  </a:txBody>
                  <a:tcPr marT="0" marB="0" marR="68575" marL="68575"/>
                </a:tc>
                <a:tc>
                  <a:txBody>
                    <a:bodyPr/>
                    <a:lstStyle/>
                    <a:p>
                      <a:pPr indent="-298450" lvl="0" marL="457200" rtl="0" algn="l">
                        <a:lnSpc>
                          <a:spcPct val="115000"/>
                        </a:lnSpc>
                        <a:spcBef>
                          <a:spcPts val="0"/>
                        </a:spcBef>
                        <a:spcAft>
                          <a:spcPts val="1000"/>
                        </a:spcAft>
                        <a:buClr>
                          <a:schemeClr val="lt1"/>
                        </a:buClr>
                        <a:buSzPts val="1100"/>
                        <a:buFont typeface="Calibri"/>
                        <a:buAutoNum type="arabicParenR"/>
                      </a:pPr>
                      <a:r>
                        <a:rPr lang="en" sz="1100">
                          <a:solidFill>
                            <a:schemeClr val="lt1"/>
                          </a:solidFill>
                          <a:latin typeface="Calibri"/>
                          <a:ea typeface="Calibri"/>
                          <a:cs typeface="Calibri"/>
                          <a:sym typeface="Calibri"/>
                        </a:rPr>
                        <a:t>FEE PAYMENT SUCCESS</a:t>
                      </a:r>
                      <a:endParaRPr sz="1100">
                        <a:solidFill>
                          <a:schemeClr val="lt1"/>
                        </a:solidFill>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200">
                <a:solidFill>
                  <a:srgbClr val="FF0000"/>
                </a:solidFill>
              </a:rPr>
              <a:t>AIM AND PURPOSE</a:t>
            </a:r>
            <a:endParaRPr b="1" sz="4200">
              <a:solidFill>
                <a:srgbClr val="FF0000"/>
              </a:solidFil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900">
                <a:solidFill>
                  <a:srgbClr val="00FFFF"/>
                </a:solidFill>
                <a:latin typeface="Calibri"/>
                <a:ea typeface="Calibri"/>
                <a:cs typeface="Calibri"/>
                <a:sym typeface="Calibri"/>
              </a:rPr>
              <a:t>“Amigo” is basically a web application that offers a user friendly interface for management of academic affairs (Admissions, Assessments, Awards and Archives).</a:t>
            </a:r>
            <a:endParaRPr sz="1900">
              <a:solidFill>
                <a:srgbClr val="00FFFF"/>
              </a:solidFill>
              <a:latin typeface="Times"/>
              <a:ea typeface="Times"/>
              <a:cs typeface="Times"/>
              <a:sym typeface="Times"/>
            </a:endParaRPr>
          </a:p>
          <a:p>
            <a:pPr indent="0" lvl="0" marL="0" rtl="0" algn="just">
              <a:lnSpc>
                <a:spcPct val="100000"/>
              </a:lnSpc>
              <a:spcBef>
                <a:spcPts val="0"/>
              </a:spcBef>
              <a:spcAft>
                <a:spcPts val="0"/>
              </a:spcAft>
              <a:buNone/>
            </a:pPr>
            <a:r>
              <a:rPr lang="en" sz="1900">
                <a:solidFill>
                  <a:srgbClr val="00FFFF"/>
                </a:solidFill>
                <a:latin typeface="Calibri"/>
                <a:ea typeface="Calibri"/>
                <a:cs typeface="Calibri"/>
                <a:sym typeface="Calibri"/>
              </a:rPr>
              <a:t>The process of admission and academic management of our institution is less efficient and clumsy  in our organisation (NU), as per one of the spokesperson from the Academic Department. Hence we aim to create a platform for smooth, easy and efficient interaction between the students, academic administration and FnA.</a:t>
            </a:r>
            <a:endParaRPr sz="19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t/>
            </a:r>
            <a:endParaRPr sz="12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t/>
            </a:r>
            <a:endParaRPr sz="1200">
              <a:solidFill>
                <a:srgbClr val="00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34625" y="393750"/>
            <a:ext cx="7862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FF0000"/>
                </a:solidFill>
              </a:rPr>
              <a:t>FROM ACADEMIC STAFF’S POINT OF VIEW</a:t>
            </a:r>
            <a:endParaRPr b="1" sz="2700">
              <a:solidFill>
                <a:srgbClr val="FF0000"/>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800">
                <a:solidFill>
                  <a:srgbClr val="00FFFF"/>
                </a:solidFill>
                <a:latin typeface="Calibri"/>
                <a:ea typeface="Calibri"/>
                <a:cs typeface="Calibri"/>
                <a:sym typeface="Calibri"/>
              </a:rPr>
              <a:t>. The academic management gets a heavy load of work on the day of admission, due to simultaneous registration processes taking place.</a:t>
            </a:r>
            <a:endParaRPr sz="18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FFFF"/>
                </a:solidFill>
                <a:latin typeface="Calibri"/>
                <a:ea typeface="Calibri"/>
                <a:cs typeface="Calibri"/>
                <a:sym typeface="Calibri"/>
              </a:rPr>
              <a:t>. They want a platform to provide information regarding the institution calendar, events and more to all the students without worrying about any future updates, reschedulement and cancelation.</a:t>
            </a:r>
            <a:endParaRPr sz="18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FFFF"/>
                </a:solidFill>
                <a:latin typeface="Calibri"/>
                <a:ea typeface="Calibri"/>
                <a:cs typeface="Calibri"/>
                <a:sym typeface="Calibri"/>
              </a:rPr>
              <a:t> </a:t>
            </a:r>
            <a:endParaRPr sz="1800">
              <a:solidFill>
                <a:srgbClr val="00FFFF"/>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FFFF"/>
                </a:solidFill>
                <a:latin typeface="Calibri"/>
                <a:ea typeface="Calibri"/>
                <a:cs typeface="Calibri"/>
                <a:sym typeface="Calibri"/>
              </a:rPr>
              <a:t>So, this project is an attempt to overcome these drawbacks in IIIT Allahabad.</a:t>
            </a:r>
            <a:endParaRPr sz="1900">
              <a:solidFill>
                <a:srgbClr val="00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solidFill>
                  <a:srgbClr val="FF0000"/>
                </a:solidFill>
              </a:rPr>
              <a:t>POTENTIAL APPLICATION</a:t>
            </a:r>
            <a:endParaRPr b="1" sz="3200">
              <a:solidFill>
                <a:srgbClr val="FF0000"/>
              </a:solidFill>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i="1" lang="en" sz="1700">
                <a:solidFill>
                  <a:srgbClr val="00FFFF"/>
                </a:solidFill>
                <a:latin typeface="Arial"/>
                <a:ea typeface="Arial"/>
                <a:cs typeface="Arial"/>
                <a:sym typeface="Arial"/>
              </a:rPr>
              <a:t>“Amigo©” is aimed to increase the pace and simplicity of academic affairs of IIIT Allahabad and effective conduct of the Admission cum Registration process and to overcome the problems of current management faced by both, Students as well as the academic staff  of IIIT Allahabad. One-click feature of the apps will reduce the paperwork, save a lot of time for students who have to visit the Registration Cell for small reasons at times. Overall, this application will reduce the trouble of academic management staff, of records management of students, communication with them in case of an emergency, etc.</a:t>
            </a:r>
            <a:endParaRPr i="1" sz="1700">
              <a:solidFill>
                <a:srgbClr val="00FFFF"/>
              </a:solidFill>
              <a:latin typeface="Arial"/>
              <a:ea typeface="Arial"/>
              <a:cs typeface="Arial"/>
              <a:sym typeface="Arial"/>
            </a:endParaRPr>
          </a:p>
          <a:p>
            <a:pPr indent="0" lvl="0" marL="0" rtl="0" algn="l">
              <a:spcBef>
                <a:spcPts val="0"/>
              </a:spcBef>
              <a:spcAft>
                <a:spcPts val="1200"/>
              </a:spcAft>
              <a:buNone/>
            </a:pPr>
            <a:r>
              <a:t/>
            </a:r>
            <a:endParaRPr>
              <a:solidFill>
                <a:srgbClr val="00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solidFill>
                  <a:srgbClr val="FF0000"/>
                </a:solidFill>
              </a:rPr>
              <a:t>DISTRIBUTION OF WORK</a:t>
            </a:r>
            <a:endParaRPr b="1" sz="3500">
              <a:solidFill>
                <a:srgbClr val="FF0000"/>
              </a:solidFill>
            </a:endParaRPr>
          </a:p>
        </p:txBody>
      </p:sp>
      <p:sp>
        <p:nvSpPr>
          <p:cNvPr id="165" name="Google Shape;165;p18"/>
          <p:cNvSpPr txBox="1"/>
          <p:nvPr>
            <p:ph idx="1" type="body"/>
          </p:nvPr>
        </p:nvSpPr>
        <p:spPr>
          <a:xfrm>
            <a:off x="830675" y="1567550"/>
            <a:ext cx="7505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rPr>
              <a:t>Nischay Nagar (IIT1019198) and Rahul Roy (IIT2019194) are involved in the frontend.They have designed the frontend on the online tools and then implemented it using React and hard coded everything.</a:t>
            </a:r>
            <a:endParaRPr>
              <a:solidFill>
                <a:srgbClr val="00FFFF"/>
              </a:solidFill>
            </a:endParaRPr>
          </a:p>
          <a:p>
            <a:pPr indent="0" lvl="0" marL="0" rtl="0" algn="l">
              <a:spcBef>
                <a:spcPts val="1200"/>
              </a:spcBef>
              <a:spcAft>
                <a:spcPts val="0"/>
              </a:spcAft>
              <a:buNone/>
            </a:pPr>
            <a:r>
              <a:rPr lang="en">
                <a:solidFill>
                  <a:srgbClr val="00FFFF"/>
                </a:solidFill>
              </a:rPr>
              <a:t>Contribution : Template Design, Hard Coded the frontend part</a:t>
            </a:r>
            <a:endParaRPr>
              <a:solidFill>
                <a:srgbClr val="00FFFF"/>
              </a:solidFill>
            </a:endParaRPr>
          </a:p>
          <a:p>
            <a:pPr indent="0" lvl="0" marL="0" rtl="0" algn="l">
              <a:spcBef>
                <a:spcPts val="1200"/>
              </a:spcBef>
              <a:spcAft>
                <a:spcPts val="0"/>
              </a:spcAft>
              <a:buNone/>
            </a:pPr>
            <a:r>
              <a:rPr lang="en">
                <a:solidFill>
                  <a:srgbClr val="00FFFF"/>
                </a:solidFill>
              </a:rPr>
              <a:t>Ayush Khandelwal (IIT2019240) and Eshan Viad (IIT2019230) are involved in the backend and connection of database </a:t>
            </a:r>
            <a:r>
              <a:rPr lang="en">
                <a:solidFill>
                  <a:srgbClr val="00FFFF"/>
                </a:solidFill>
              </a:rPr>
              <a:t>with</a:t>
            </a:r>
            <a:r>
              <a:rPr lang="en">
                <a:solidFill>
                  <a:srgbClr val="00FFFF"/>
                </a:solidFill>
              </a:rPr>
              <a:t> app directly. Also all the authenti</a:t>
            </a:r>
            <a:r>
              <a:rPr lang="en">
                <a:solidFill>
                  <a:srgbClr val="00FFFF"/>
                </a:solidFill>
              </a:rPr>
              <a:t>cation part and routes are handled by them so no person could access </a:t>
            </a:r>
            <a:r>
              <a:rPr lang="en">
                <a:solidFill>
                  <a:srgbClr val="00FFFF"/>
                </a:solidFill>
              </a:rPr>
              <a:t>the</a:t>
            </a:r>
            <a:r>
              <a:rPr lang="en">
                <a:solidFill>
                  <a:srgbClr val="00FFFF"/>
                </a:solidFill>
              </a:rPr>
              <a:t> routes he/she is not allowed to.</a:t>
            </a:r>
            <a:endParaRPr>
              <a:solidFill>
                <a:srgbClr val="00FFFF"/>
              </a:solidFill>
            </a:endParaRPr>
          </a:p>
          <a:p>
            <a:pPr indent="0" lvl="0" marL="0" rtl="0" algn="l">
              <a:spcBef>
                <a:spcPts val="1200"/>
              </a:spcBef>
              <a:spcAft>
                <a:spcPts val="0"/>
              </a:spcAft>
              <a:buNone/>
            </a:pPr>
            <a:r>
              <a:t/>
            </a:r>
            <a:endParaRPr>
              <a:solidFill>
                <a:srgbClr val="00FFFF"/>
              </a:solidFill>
            </a:endParaRPr>
          </a:p>
          <a:p>
            <a:pPr indent="0" lvl="0" marL="0" rtl="0" algn="l">
              <a:spcBef>
                <a:spcPts val="1200"/>
              </a:spcBef>
              <a:spcAft>
                <a:spcPts val="1200"/>
              </a:spcAft>
              <a:buNone/>
            </a:pPr>
            <a:r>
              <a:rPr lang="en">
                <a:solidFill>
                  <a:srgbClr val="00FFFF"/>
                </a:solidFill>
              </a:rPr>
              <a:t>Contribution: Connecting Database to app and handling routes.</a:t>
            </a:r>
            <a:endParaRPr>
              <a:solidFill>
                <a:srgbClr val="00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71800"/>
            <a:ext cx="7038900" cy="5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NUMBER OF USE CASES IMPLEMENTED -12</a:t>
            </a:r>
            <a:endParaRPr b="1"/>
          </a:p>
        </p:txBody>
      </p:sp>
      <p:sp>
        <p:nvSpPr>
          <p:cNvPr id="171" name="Google Shape;171;p19"/>
          <p:cNvSpPr txBox="1"/>
          <p:nvPr>
            <p:ph idx="1" type="body"/>
          </p:nvPr>
        </p:nvSpPr>
        <p:spPr>
          <a:xfrm>
            <a:off x="1154400" y="680100"/>
            <a:ext cx="7182000" cy="413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rgbClr val="FF0000"/>
                </a:solidFill>
              </a:rPr>
              <a:t>USE CASES IMPLEMENTED :</a:t>
            </a:r>
            <a:endParaRPr sz="1600">
              <a:solidFill>
                <a:srgbClr val="FF0000"/>
              </a:solidFill>
            </a:endParaRPr>
          </a:p>
          <a:p>
            <a:pPr indent="0" lvl="0" marL="0" rtl="0" algn="l">
              <a:lnSpc>
                <a:spcPct val="105000"/>
              </a:lnSpc>
              <a:spcBef>
                <a:spcPts val="1200"/>
              </a:spcBef>
              <a:spcAft>
                <a:spcPts val="0"/>
              </a:spcAft>
              <a:buNone/>
            </a:pPr>
            <a:r>
              <a:rPr lang="en" sz="1600">
                <a:solidFill>
                  <a:srgbClr val="FF9900"/>
                </a:solidFill>
              </a:rPr>
              <a:t>HoD</a:t>
            </a:r>
            <a:endParaRPr sz="1600">
              <a:solidFill>
                <a:srgbClr val="FF9900"/>
              </a:solidFill>
            </a:endParaRPr>
          </a:p>
          <a:p>
            <a:pPr indent="-323850" lvl="0" marL="457200" rtl="0" algn="just">
              <a:lnSpc>
                <a:spcPct val="90000"/>
              </a:lnSpc>
              <a:spcBef>
                <a:spcPts val="1200"/>
              </a:spcBef>
              <a:spcAft>
                <a:spcPts val="0"/>
              </a:spcAft>
              <a:buClr>
                <a:srgbClr val="00FF00"/>
              </a:buClr>
              <a:buSzPts val="1500"/>
              <a:buFont typeface="Calibri"/>
              <a:buAutoNum type="arabicPeriod"/>
            </a:pPr>
            <a:r>
              <a:rPr lang="en" sz="1500">
                <a:solidFill>
                  <a:srgbClr val="00FF00"/>
                </a:solidFill>
                <a:latin typeface="Calibri"/>
                <a:ea typeface="Calibri"/>
                <a:cs typeface="Calibri"/>
                <a:sym typeface="Calibri"/>
              </a:rPr>
              <a:t>Academic calendar display</a:t>
            </a:r>
            <a:endParaRPr sz="1500">
              <a:solidFill>
                <a:srgbClr val="00FF00"/>
              </a:solidFill>
              <a:latin typeface="Calibri"/>
              <a:ea typeface="Calibri"/>
              <a:cs typeface="Calibri"/>
              <a:sym typeface="Calibri"/>
            </a:endParaRPr>
          </a:p>
          <a:p>
            <a:pPr indent="-323850" lvl="0" marL="457200" rtl="0" algn="just">
              <a:lnSpc>
                <a:spcPct val="90000"/>
              </a:lnSpc>
              <a:spcBef>
                <a:spcPts val="0"/>
              </a:spcBef>
              <a:spcAft>
                <a:spcPts val="0"/>
              </a:spcAft>
              <a:buClr>
                <a:srgbClr val="00FF00"/>
              </a:buClr>
              <a:buSzPts val="1500"/>
              <a:buFont typeface="Calibri"/>
              <a:buAutoNum type="arabicPeriod"/>
            </a:pPr>
            <a:r>
              <a:rPr lang="en" sz="1500">
                <a:solidFill>
                  <a:srgbClr val="00FF00"/>
                </a:solidFill>
                <a:latin typeface="Calibri"/>
                <a:ea typeface="Calibri"/>
                <a:cs typeface="Calibri"/>
                <a:sym typeface="Calibri"/>
              </a:rPr>
              <a:t>Faculty list management</a:t>
            </a:r>
            <a:endParaRPr sz="1500">
              <a:solidFill>
                <a:srgbClr val="00FF00"/>
              </a:solidFill>
              <a:latin typeface="Calibri"/>
              <a:ea typeface="Calibri"/>
              <a:cs typeface="Calibri"/>
              <a:sym typeface="Calibri"/>
            </a:endParaRPr>
          </a:p>
          <a:p>
            <a:pPr indent="-323850" lvl="0" marL="457200" rtl="0" algn="just">
              <a:lnSpc>
                <a:spcPct val="90000"/>
              </a:lnSpc>
              <a:spcBef>
                <a:spcPts val="0"/>
              </a:spcBef>
              <a:spcAft>
                <a:spcPts val="0"/>
              </a:spcAft>
              <a:buClr>
                <a:srgbClr val="00FF00"/>
              </a:buClr>
              <a:buSzPts val="1500"/>
              <a:buFont typeface="Calibri"/>
              <a:buAutoNum type="arabicPeriod"/>
            </a:pPr>
            <a:r>
              <a:rPr lang="en" sz="1500">
                <a:solidFill>
                  <a:srgbClr val="00FF00"/>
                </a:solidFill>
                <a:latin typeface="Calibri"/>
                <a:ea typeface="Calibri"/>
                <a:cs typeface="Calibri"/>
                <a:sym typeface="Calibri"/>
              </a:rPr>
              <a:t>Creation/updation of courses (Core, Elective)</a:t>
            </a:r>
            <a:endParaRPr sz="1500">
              <a:solidFill>
                <a:srgbClr val="00FF00"/>
              </a:solidFill>
              <a:latin typeface="Calibri"/>
              <a:ea typeface="Calibri"/>
              <a:cs typeface="Calibri"/>
              <a:sym typeface="Calibri"/>
            </a:endParaRPr>
          </a:p>
          <a:p>
            <a:pPr indent="-323850" lvl="0" marL="457200" rtl="0" algn="just">
              <a:lnSpc>
                <a:spcPct val="90000"/>
              </a:lnSpc>
              <a:spcBef>
                <a:spcPts val="0"/>
              </a:spcBef>
              <a:spcAft>
                <a:spcPts val="0"/>
              </a:spcAft>
              <a:buClr>
                <a:srgbClr val="00FF00"/>
              </a:buClr>
              <a:buSzPts val="1500"/>
              <a:buFont typeface="Calibri"/>
              <a:buAutoNum type="arabicPeriod"/>
            </a:pPr>
            <a:r>
              <a:rPr lang="en" sz="1500">
                <a:solidFill>
                  <a:srgbClr val="00FF00"/>
                </a:solidFill>
                <a:latin typeface="Calibri"/>
                <a:ea typeface="Calibri"/>
                <a:cs typeface="Calibri"/>
                <a:sym typeface="Calibri"/>
              </a:rPr>
              <a:t>Class time-table upload and display</a:t>
            </a:r>
            <a:endParaRPr sz="1500">
              <a:solidFill>
                <a:srgbClr val="00FF00"/>
              </a:solidFill>
              <a:latin typeface="Calibri"/>
              <a:ea typeface="Calibri"/>
              <a:cs typeface="Calibri"/>
              <a:sym typeface="Calibri"/>
            </a:endParaRPr>
          </a:p>
          <a:p>
            <a:pPr indent="-323850" lvl="0" marL="457200" rtl="0" algn="just">
              <a:lnSpc>
                <a:spcPct val="90000"/>
              </a:lnSpc>
              <a:spcBef>
                <a:spcPts val="0"/>
              </a:spcBef>
              <a:spcAft>
                <a:spcPts val="0"/>
              </a:spcAft>
              <a:buClr>
                <a:srgbClr val="00FF00"/>
              </a:buClr>
              <a:buSzPts val="1500"/>
              <a:buFont typeface="Calibri"/>
              <a:buAutoNum type="arabicPeriod"/>
            </a:pPr>
            <a:r>
              <a:rPr lang="en" sz="1500">
                <a:solidFill>
                  <a:srgbClr val="00FF00"/>
                </a:solidFill>
                <a:latin typeface="Calibri"/>
                <a:ea typeface="Calibri"/>
                <a:cs typeface="Calibri"/>
                <a:sym typeface="Calibri"/>
              </a:rPr>
              <a:t>Exam schedule upload and display</a:t>
            </a:r>
            <a:endParaRPr sz="1500">
              <a:solidFill>
                <a:srgbClr val="00FF00"/>
              </a:solidFill>
              <a:latin typeface="Calibri"/>
              <a:ea typeface="Calibri"/>
              <a:cs typeface="Calibri"/>
              <a:sym typeface="Calibri"/>
            </a:endParaRPr>
          </a:p>
          <a:p>
            <a:pPr indent="-317500" lvl="0" marL="457200" rtl="0" algn="just">
              <a:lnSpc>
                <a:spcPct val="100000"/>
              </a:lnSpc>
              <a:spcBef>
                <a:spcPts val="0"/>
              </a:spcBef>
              <a:spcAft>
                <a:spcPts val="0"/>
              </a:spcAft>
              <a:buClr>
                <a:srgbClr val="00FF00"/>
              </a:buClr>
              <a:buSzPts val="1400"/>
              <a:buFont typeface="Calibri"/>
              <a:buAutoNum type="arabicPeriod"/>
            </a:pPr>
            <a:r>
              <a:rPr lang="en" sz="1400">
                <a:solidFill>
                  <a:srgbClr val="00FF00"/>
                </a:solidFill>
                <a:latin typeface="Calibri"/>
                <a:ea typeface="Calibri"/>
                <a:cs typeface="Calibri"/>
                <a:sym typeface="Calibri"/>
              </a:rPr>
              <a:t>General messages / notifications based on event</a:t>
            </a:r>
            <a:endParaRPr sz="1500">
              <a:solidFill>
                <a:srgbClr val="00FF00"/>
              </a:solidFill>
              <a:latin typeface="Calibri"/>
              <a:ea typeface="Calibri"/>
              <a:cs typeface="Calibri"/>
              <a:sym typeface="Calibri"/>
            </a:endParaRPr>
          </a:p>
          <a:p>
            <a:pPr indent="0" lvl="0" marL="0" rtl="0" algn="just">
              <a:lnSpc>
                <a:spcPct val="90000"/>
              </a:lnSpc>
              <a:spcBef>
                <a:spcPts val="1200"/>
              </a:spcBef>
              <a:spcAft>
                <a:spcPts val="0"/>
              </a:spcAft>
              <a:buNone/>
            </a:pPr>
            <a:r>
              <a:rPr lang="en" sz="1800">
                <a:solidFill>
                  <a:srgbClr val="FF9900"/>
                </a:solidFill>
                <a:latin typeface="Calibri"/>
                <a:ea typeface="Calibri"/>
                <a:cs typeface="Calibri"/>
                <a:sym typeface="Calibri"/>
              </a:rPr>
              <a:t>FnA</a:t>
            </a:r>
            <a:endParaRPr sz="1500">
              <a:solidFill>
                <a:srgbClr val="FF9900"/>
              </a:solidFill>
              <a:latin typeface="Times New Roman"/>
              <a:ea typeface="Times New Roman"/>
              <a:cs typeface="Times New Roman"/>
              <a:sym typeface="Times New Roman"/>
            </a:endParaRPr>
          </a:p>
          <a:p>
            <a:pPr indent="-323850" lvl="0" marL="457200" rtl="0" algn="just">
              <a:lnSpc>
                <a:spcPct val="90000"/>
              </a:lnSpc>
              <a:spcBef>
                <a:spcPts val="1200"/>
              </a:spcBef>
              <a:spcAft>
                <a:spcPts val="0"/>
              </a:spcAft>
              <a:buClr>
                <a:srgbClr val="00FF00"/>
              </a:buClr>
              <a:buSzPts val="1500"/>
              <a:buFont typeface="Calibri"/>
              <a:buAutoNum type="arabicPeriod"/>
            </a:pPr>
            <a:r>
              <a:rPr lang="en" sz="1500">
                <a:solidFill>
                  <a:srgbClr val="00FF00"/>
                </a:solidFill>
                <a:latin typeface="Times New Roman"/>
                <a:ea typeface="Times New Roman"/>
                <a:cs typeface="Times New Roman"/>
                <a:sym typeface="Times New Roman"/>
              </a:rPr>
              <a:t>Fees chart management</a:t>
            </a:r>
            <a:endParaRPr sz="1500">
              <a:solidFill>
                <a:srgbClr val="00FF00"/>
              </a:solidFill>
              <a:latin typeface="Times New Roman"/>
              <a:ea typeface="Times New Roman"/>
              <a:cs typeface="Times New Roman"/>
              <a:sym typeface="Times New Roman"/>
            </a:endParaRPr>
          </a:p>
          <a:p>
            <a:pPr indent="-323850" lvl="0" marL="457200" rtl="0" algn="just">
              <a:lnSpc>
                <a:spcPct val="90000"/>
              </a:lnSpc>
              <a:spcBef>
                <a:spcPts val="0"/>
              </a:spcBef>
              <a:spcAft>
                <a:spcPts val="0"/>
              </a:spcAft>
              <a:buClr>
                <a:srgbClr val="00FF00"/>
              </a:buClr>
              <a:buSzPts val="1500"/>
              <a:buFont typeface="Times New Roman"/>
              <a:buAutoNum type="arabicPeriod"/>
            </a:pPr>
            <a:r>
              <a:rPr lang="en" sz="1500">
                <a:solidFill>
                  <a:srgbClr val="00FF00"/>
                </a:solidFill>
                <a:latin typeface="Times New Roman"/>
                <a:ea typeface="Times New Roman"/>
                <a:cs typeface="Times New Roman"/>
                <a:sym typeface="Times New Roman"/>
              </a:rPr>
              <a:t>Fees approve/disapprove</a:t>
            </a:r>
            <a:endParaRPr sz="1500">
              <a:solidFill>
                <a:srgbClr val="00FF00"/>
              </a:solidFill>
              <a:latin typeface="Times New Roman"/>
              <a:ea typeface="Times New Roman"/>
              <a:cs typeface="Times New Roman"/>
              <a:sym typeface="Times New Roman"/>
            </a:endParaRPr>
          </a:p>
          <a:p>
            <a:pPr indent="-323850" lvl="0" marL="457200" rtl="0" algn="just">
              <a:lnSpc>
                <a:spcPct val="90000"/>
              </a:lnSpc>
              <a:spcBef>
                <a:spcPts val="0"/>
              </a:spcBef>
              <a:spcAft>
                <a:spcPts val="0"/>
              </a:spcAft>
              <a:buClr>
                <a:srgbClr val="00FF00"/>
              </a:buClr>
              <a:buSzPts val="1500"/>
              <a:buFont typeface="Times New Roman"/>
              <a:buAutoNum type="arabicPeriod"/>
            </a:pPr>
            <a:r>
              <a:rPr lang="en" sz="1500">
                <a:solidFill>
                  <a:srgbClr val="00FF00"/>
                </a:solidFill>
                <a:latin typeface="Times New Roman"/>
                <a:ea typeface="Times New Roman"/>
                <a:cs typeface="Times New Roman"/>
                <a:sym typeface="Times New Roman"/>
              </a:rPr>
              <a:t>Defaulters list display</a:t>
            </a:r>
            <a:endParaRPr sz="1500">
              <a:solidFill>
                <a:srgbClr val="00FF00"/>
              </a:solidFill>
              <a:latin typeface="Times New Roman"/>
              <a:ea typeface="Times New Roman"/>
              <a:cs typeface="Times New Roman"/>
              <a:sym typeface="Times New Roman"/>
            </a:endParaRPr>
          </a:p>
          <a:p>
            <a:pPr indent="-323850" lvl="0" marL="457200" rtl="0" algn="just">
              <a:lnSpc>
                <a:spcPct val="90000"/>
              </a:lnSpc>
              <a:spcBef>
                <a:spcPts val="0"/>
              </a:spcBef>
              <a:spcAft>
                <a:spcPts val="0"/>
              </a:spcAft>
              <a:buClr>
                <a:srgbClr val="00FF00"/>
              </a:buClr>
              <a:buSzPts val="1500"/>
              <a:buFont typeface="Times New Roman"/>
              <a:buAutoNum type="arabicPeriod"/>
            </a:pPr>
            <a:r>
              <a:rPr lang="en" sz="1500">
                <a:solidFill>
                  <a:srgbClr val="00FF00"/>
                </a:solidFill>
                <a:latin typeface="Times New Roman"/>
                <a:ea typeface="Times New Roman"/>
                <a:cs typeface="Times New Roman"/>
                <a:sym typeface="Times New Roman"/>
              </a:rPr>
              <a:t>Re-conciliation of fees</a:t>
            </a:r>
            <a:endParaRPr sz="1500">
              <a:solidFill>
                <a:srgbClr val="00FF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FF00"/>
              </a:buClr>
              <a:buSzPts val="1400"/>
              <a:buFont typeface="Times New Roman"/>
              <a:buAutoNum type="arabicPeriod"/>
            </a:pPr>
            <a:r>
              <a:rPr lang="en" sz="1400">
                <a:solidFill>
                  <a:srgbClr val="00FF00"/>
                </a:solidFill>
                <a:latin typeface="Times New Roman"/>
                <a:ea typeface="Times New Roman"/>
                <a:cs typeface="Times New Roman"/>
                <a:sym typeface="Times New Roman"/>
              </a:rPr>
              <a:t>Fees payment status at the time of admission</a:t>
            </a:r>
            <a:endParaRPr sz="1400">
              <a:solidFill>
                <a:srgbClr val="00FF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FF00"/>
              </a:buClr>
              <a:buSzPts val="1400"/>
              <a:buFont typeface="Calibri"/>
              <a:buAutoNum type="arabicPeriod"/>
            </a:pPr>
            <a:r>
              <a:rPr lang="en" sz="1400">
                <a:solidFill>
                  <a:srgbClr val="00FF00"/>
                </a:solidFill>
                <a:latin typeface="Times New Roman"/>
                <a:ea typeface="Times New Roman"/>
                <a:cs typeface="Times New Roman"/>
                <a:sym typeface="Times New Roman"/>
              </a:rPr>
              <a:t>Fees payment status at the time of registration</a:t>
            </a:r>
            <a:endParaRPr sz="1500">
              <a:solidFill>
                <a:srgbClr val="00FF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66825" y="2251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NUMBER OF UNIMPLEMENTED USE CASES -6</a:t>
            </a:r>
            <a:endParaRPr b="1"/>
          </a:p>
        </p:txBody>
      </p:sp>
      <p:sp>
        <p:nvSpPr>
          <p:cNvPr id="177" name="Google Shape;177;p20"/>
          <p:cNvSpPr txBox="1"/>
          <p:nvPr>
            <p:ph idx="1" type="body"/>
          </p:nvPr>
        </p:nvSpPr>
        <p:spPr>
          <a:xfrm>
            <a:off x="1001400" y="974800"/>
            <a:ext cx="7335000" cy="40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BF9000"/>
                </a:solidFill>
              </a:rPr>
              <a:t>HoD</a:t>
            </a:r>
            <a:endParaRPr sz="1600">
              <a:solidFill>
                <a:srgbClr val="BF9000"/>
              </a:solidFill>
            </a:endParaRPr>
          </a:p>
          <a:p>
            <a:pPr indent="-323850" lvl="0" marL="457200" rtl="0" algn="just">
              <a:lnSpc>
                <a:spcPct val="100000"/>
              </a:lnSpc>
              <a:spcBef>
                <a:spcPts val="1200"/>
              </a:spcBef>
              <a:spcAft>
                <a:spcPts val="0"/>
              </a:spcAft>
              <a:buClr>
                <a:srgbClr val="FFFF00"/>
              </a:buClr>
              <a:buSzPts val="1500"/>
              <a:buFont typeface="Calibri"/>
              <a:buAutoNum type="arabicPeriod"/>
            </a:pPr>
            <a:r>
              <a:rPr lang="en" sz="1500">
                <a:solidFill>
                  <a:srgbClr val="FFFF00"/>
                </a:solidFill>
                <a:latin typeface="Calibri"/>
                <a:ea typeface="Calibri"/>
                <a:cs typeface="Calibri"/>
                <a:sym typeface="Calibri"/>
              </a:rPr>
              <a:t>Profile view (Personnel details) and request for modifications if any</a:t>
            </a:r>
            <a:endParaRPr sz="1500">
              <a:solidFill>
                <a:srgbClr val="FFFF00"/>
              </a:solidFill>
              <a:latin typeface="Calibri"/>
              <a:ea typeface="Calibri"/>
              <a:cs typeface="Calibri"/>
              <a:sym typeface="Calibri"/>
            </a:endParaRPr>
          </a:p>
          <a:p>
            <a:pPr indent="-323850" lvl="0" marL="457200" rtl="0" algn="just">
              <a:lnSpc>
                <a:spcPct val="100000"/>
              </a:lnSpc>
              <a:spcBef>
                <a:spcPts val="0"/>
              </a:spcBef>
              <a:spcAft>
                <a:spcPts val="0"/>
              </a:spcAft>
              <a:buClr>
                <a:srgbClr val="FFFF00"/>
              </a:buClr>
              <a:buSzPts val="1500"/>
              <a:buFont typeface="Calibri"/>
              <a:buAutoNum type="arabicPeriod"/>
            </a:pPr>
            <a:r>
              <a:rPr lang="en" sz="1500">
                <a:solidFill>
                  <a:srgbClr val="FFFF00"/>
                </a:solidFill>
                <a:latin typeface="Calibri"/>
                <a:ea typeface="Calibri"/>
                <a:cs typeface="Calibri"/>
                <a:sym typeface="Calibri"/>
              </a:rPr>
              <a:t>Batch-wise, program-wise, semester-wise allotment of courses</a:t>
            </a:r>
            <a:endParaRPr sz="1500">
              <a:solidFill>
                <a:srgbClr val="FFFF00"/>
              </a:solidFill>
              <a:latin typeface="Calibri"/>
              <a:ea typeface="Calibri"/>
              <a:cs typeface="Calibri"/>
              <a:sym typeface="Calibri"/>
            </a:endParaRPr>
          </a:p>
          <a:p>
            <a:pPr indent="-323850" lvl="1" marL="914400" rtl="0" algn="just">
              <a:lnSpc>
                <a:spcPct val="100000"/>
              </a:lnSpc>
              <a:spcBef>
                <a:spcPts val="0"/>
              </a:spcBef>
              <a:spcAft>
                <a:spcPts val="0"/>
              </a:spcAft>
              <a:buClr>
                <a:srgbClr val="FFFF00"/>
              </a:buClr>
              <a:buSzPts val="1500"/>
              <a:buFont typeface="Calibri"/>
              <a:buAutoNum type="alphaLcPeriod"/>
            </a:pPr>
            <a:r>
              <a:rPr lang="en" sz="1500">
                <a:solidFill>
                  <a:srgbClr val="FFFF00"/>
                </a:solidFill>
                <a:latin typeface="Calibri"/>
                <a:ea typeface="Calibri"/>
                <a:cs typeface="Calibri"/>
                <a:sym typeface="Calibri"/>
              </a:rPr>
              <a:t>Core</a:t>
            </a:r>
            <a:endParaRPr sz="1500">
              <a:solidFill>
                <a:srgbClr val="FFFF00"/>
              </a:solidFill>
              <a:latin typeface="Calibri"/>
              <a:ea typeface="Calibri"/>
              <a:cs typeface="Calibri"/>
              <a:sym typeface="Calibri"/>
            </a:endParaRPr>
          </a:p>
          <a:p>
            <a:pPr indent="-323850" lvl="1" marL="914400" rtl="0" algn="just">
              <a:lnSpc>
                <a:spcPct val="100000"/>
              </a:lnSpc>
              <a:spcBef>
                <a:spcPts val="0"/>
              </a:spcBef>
              <a:spcAft>
                <a:spcPts val="0"/>
              </a:spcAft>
              <a:buClr>
                <a:srgbClr val="FFFF00"/>
              </a:buClr>
              <a:buSzPts val="1500"/>
              <a:buFont typeface="Calibri"/>
              <a:buAutoNum type="alphaLcPeriod"/>
            </a:pPr>
            <a:r>
              <a:rPr lang="en" sz="1500">
                <a:solidFill>
                  <a:srgbClr val="FFFF00"/>
                </a:solidFill>
                <a:latin typeface="Calibri"/>
                <a:ea typeface="Calibri"/>
                <a:cs typeface="Calibri"/>
                <a:sym typeface="Calibri"/>
              </a:rPr>
              <a:t>Elective portal management</a:t>
            </a:r>
            <a:endParaRPr sz="1500">
              <a:solidFill>
                <a:srgbClr val="FFFF00"/>
              </a:solidFill>
              <a:latin typeface="Calibri"/>
              <a:ea typeface="Calibri"/>
              <a:cs typeface="Calibri"/>
              <a:sym typeface="Calibri"/>
            </a:endParaRPr>
          </a:p>
          <a:p>
            <a:pPr indent="-323850" lvl="1" marL="914400" rtl="0" algn="just">
              <a:lnSpc>
                <a:spcPct val="100000"/>
              </a:lnSpc>
              <a:spcBef>
                <a:spcPts val="0"/>
              </a:spcBef>
              <a:spcAft>
                <a:spcPts val="0"/>
              </a:spcAft>
              <a:buClr>
                <a:srgbClr val="FFFF00"/>
              </a:buClr>
              <a:buSzPts val="1500"/>
              <a:buFont typeface="Calibri"/>
              <a:buAutoNum type="alphaLcPeriod"/>
            </a:pPr>
            <a:r>
              <a:rPr lang="en" sz="1500">
                <a:solidFill>
                  <a:srgbClr val="FFFF00"/>
                </a:solidFill>
                <a:latin typeface="Calibri"/>
                <a:ea typeface="Calibri"/>
                <a:cs typeface="Calibri"/>
                <a:sym typeface="Calibri"/>
              </a:rPr>
              <a:t>Project portal management (Summer internship/master projects)</a:t>
            </a:r>
            <a:endParaRPr sz="1500">
              <a:solidFill>
                <a:srgbClr val="FFFF00"/>
              </a:solidFill>
              <a:latin typeface="Calibri"/>
              <a:ea typeface="Calibri"/>
              <a:cs typeface="Calibri"/>
              <a:sym typeface="Calibri"/>
            </a:endParaRPr>
          </a:p>
          <a:p>
            <a:pPr indent="-323850" lvl="0" marL="457200" rtl="0" algn="just">
              <a:lnSpc>
                <a:spcPct val="100000"/>
              </a:lnSpc>
              <a:spcBef>
                <a:spcPts val="0"/>
              </a:spcBef>
              <a:spcAft>
                <a:spcPts val="0"/>
              </a:spcAft>
              <a:buClr>
                <a:srgbClr val="FFFF00"/>
              </a:buClr>
              <a:buSzPts val="1500"/>
              <a:buFont typeface="Calibri"/>
              <a:buAutoNum type="arabicPeriod"/>
            </a:pPr>
            <a:r>
              <a:rPr lang="en" sz="1500">
                <a:solidFill>
                  <a:srgbClr val="FFFF00"/>
                </a:solidFill>
                <a:latin typeface="Calibri"/>
                <a:ea typeface="Calibri"/>
                <a:cs typeface="Calibri"/>
                <a:sym typeface="Calibri"/>
              </a:rPr>
              <a:t>Batch-wise, program-wise, semester-wise course registration status</a:t>
            </a:r>
            <a:endParaRPr sz="1500">
              <a:solidFill>
                <a:srgbClr val="FFFF00"/>
              </a:solidFill>
              <a:latin typeface="Calibri"/>
              <a:ea typeface="Calibri"/>
              <a:cs typeface="Calibri"/>
              <a:sym typeface="Calibri"/>
            </a:endParaRPr>
          </a:p>
          <a:p>
            <a:pPr indent="-323850" lvl="0" marL="457200" rtl="0" algn="just">
              <a:lnSpc>
                <a:spcPct val="100000"/>
              </a:lnSpc>
              <a:spcBef>
                <a:spcPts val="0"/>
              </a:spcBef>
              <a:spcAft>
                <a:spcPts val="0"/>
              </a:spcAft>
              <a:buClr>
                <a:srgbClr val="FFFF00"/>
              </a:buClr>
              <a:buSzPts val="1500"/>
              <a:buFont typeface="Calibri"/>
              <a:buAutoNum type="arabicPeriod"/>
            </a:pPr>
            <a:r>
              <a:rPr lang="en" sz="1500">
                <a:solidFill>
                  <a:srgbClr val="FFFF00"/>
                </a:solidFill>
                <a:latin typeface="Calibri"/>
                <a:ea typeface="Calibri"/>
                <a:cs typeface="Calibri"/>
                <a:sym typeface="Calibri"/>
              </a:rPr>
              <a:t>Appointment/update of course coordinator</a:t>
            </a:r>
            <a:endParaRPr sz="1500">
              <a:solidFill>
                <a:srgbClr val="FFFF00"/>
              </a:solidFill>
              <a:latin typeface="Calibri"/>
              <a:ea typeface="Calibri"/>
              <a:cs typeface="Calibri"/>
              <a:sym typeface="Calibri"/>
            </a:endParaRPr>
          </a:p>
          <a:p>
            <a:pPr indent="-323850" lvl="0" marL="457200" rtl="0" algn="just">
              <a:lnSpc>
                <a:spcPct val="100000"/>
              </a:lnSpc>
              <a:spcBef>
                <a:spcPts val="0"/>
              </a:spcBef>
              <a:spcAft>
                <a:spcPts val="0"/>
              </a:spcAft>
              <a:buClr>
                <a:srgbClr val="FFFF00"/>
              </a:buClr>
              <a:buSzPts val="1500"/>
              <a:buFont typeface="Calibri"/>
              <a:buAutoNum type="arabicPeriod"/>
            </a:pPr>
            <a:r>
              <a:rPr lang="en" sz="1500">
                <a:solidFill>
                  <a:srgbClr val="FFFF00"/>
                </a:solidFill>
                <a:latin typeface="Calibri"/>
                <a:ea typeface="Calibri"/>
                <a:cs typeface="Calibri"/>
                <a:sym typeface="Calibri"/>
              </a:rPr>
              <a:t>Notice board management</a:t>
            </a:r>
            <a:endParaRPr sz="1500">
              <a:solidFill>
                <a:srgbClr val="FFFF00"/>
              </a:solidFill>
              <a:latin typeface="Calibri"/>
              <a:ea typeface="Calibri"/>
              <a:cs typeface="Calibri"/>
              <a:sym typeface="Calibri"/>
            </a:endParaRPr>
          </a:p>
          <a:p>
            <a:pPr indent="0" lvl="0" marL="0" rtl="0" algn="just">
              <a:lnSpc>
                <a:spcPct val="100000"/>
              </a:lnSpc>
              <a:spcBef>
                <a:spcPts val="1200"/>
              </a:spcBef>
              <a:spcAft>
                <a:spcPts val="0"/>
              </a:spcAft>
              <a:buNone/>
            </a:pPr>
            <a:r>
              <a:rPr lang="en" sz="1800">
                <a:solidFill>
                  <a:srgbClr val="FF9900"/>
                </a:solidFill>
                <a:latin typeface="Calibri"/>
                <a:ea typeface="Calibri"/>
                <a:cs typeface="Calibri"/>
                <a:sym typeface="Calibri"/>
              </a:rPr>
              <a:t>FnA</a:t>
            </a:r>
            <a:endParaRPr sz="1500">
              <a:solidFill>
                <a:srgbClr val="FFFF00"/>
              </a:solidFill>
              <a:latin typeface="Times New Roman"/>
              <a:ea typeface="Times New Roman"/>
              <a:cs typeface="Times New Roman"/>
              <a:sym typeface="Times New Roman"/>
            </a:endParaRPr>
          </a:p>
          <a:p>
            <a:pPr indent="-323850" lvl="0" marL="457200" rtl="0" algn="just">
              <a:lnSpc>
                <a:spcPct val="100000"/>
              </a:lnSpc>
              <a:spcBef>
                <a:spcPts val="1200"/>
              </a:spcBef>
              <a:spcAft>
                <a:spcPts val="0"/>
              </a:spcAft>
              <a:buClr>
                <a:srgbClr val="FFFF00"/>
              </a:buClr>
              <a:buSzPts val="1500"/>
              <a:buFont typeface="Times New Roman"/>
              <a:buAutoNum type="arabicPeriod"/>
            </a:pPr>
            <a:r>
              <a:rPr lang="en" sz="1500">
                <a:solidFill>
                  <a:srgbClr val="FFFF00"/>
                </a:solidFill>
                <a:latin typeface="Times New Roman"/>
                <a:ea typeface="Times New Roman"/>
                <a:cs typeface="Times New Roman"/>
                <a:sym typeface="Times New Roman"/>
              </a:rPr>
              <a:t>Special permission granted for delayed payment of fees</a:t>
            </a:r>
            <a:endParaRPr sz="1500">
              <a:solidFill>
                <a:srgbClr val="FFFF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COMPLETION PLAN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We can say that we are at almost the finishing line. Though some use cases are pending, we are looking forward to implement them as soon as possible. There were some bugs which we have debugged successfully and are looking forward to extend our implementation levels further to increase the reachability and efficiency of our product.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