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9144000" cy="5143500"/>
  <p:embeddedFontLst>
    <p:embeddedFont>
      <p:font typeface="Book Antiqua"/>
      <p:regular r:id="rId28"/>
      <p:bold r:id="rId29"/>
      <p:italic r:id="rId30"/>
      <p:boldItalic r:id="rId31"/>
    </p:embeddedFont>
    <p:embeddedFont>
      <p:font typeface="Gill Sans"/>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BookAntiqu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ookAntiqu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ookAntiqua-boldItalic.fntdata"/><Relationship Id="rId30" Type="http://schemas.openxmlformats.org/officeDocument/2006/relationships/font" Target="fonts/BookAntiqua-italic.fntdata"/><Relationship Id="rId11" Type="http://schemas.openxmlformats.org/officeDocument/2006/relationships/slide" Target="slides/slide6.xml"/><Relationship Id="rId33" Type="http://schemas.openxmlformats.org/officeDocument/2006/relationships/font" Target="fonts/GillSans-bold.fntdata"/><Relationship Id="rId10" Type="http://schemas.openxmlformats.org/officeDocument/2006/relationships/slide" Target="slides/slide5.xml"/><Relationship Id="rId32" Type="http://schemas.openxmlformats.org/officeDocument/2006/relationships/font" Target="fonts/GillSans-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2571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2571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2443163"/>
            <a:ext cx="7315200" cy="23145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84738"/>
            <a:ext cx="3962400" cy="2571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4884738"/>
            <a:ext cx="3962400" cy="2571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914400" y="2443163"/>
            <a:ext cx="7315200" cy="23145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 name="Google Shape;52;p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10: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10:notes"/>
          <p:cNvSpPr txBox="1"/>
          <p:nvPr>
            <p:ph idx="12" type="sldNum"/>
          </p:nvPr>
        </p:nvSpPr>
        <p:spPr>
          <a:xfrm>
            <a:off x="5180013" y="4884738"/>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11: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11:notes"/>
          <p:cNvSpPr txBox="1"/>
          <p:nvPr>
            <p:ph idx="12" type="sldNum"/>
          </p:nvPr>
        </p:nvSpPr>
        <p:spPr>
          <a:xfrm>
            <a:off x="5180013" y="4884738"/>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12: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12:notes"/>
          <p:cNvSpPr txBox="1"/>
          <p:nvPr>
            <p:ph idx="12" type="sldNum"/>
          </p:nvPr>
        </p:nvSpPr>
        <p:spPr>
          <a:xfrm>
            <a:off x="5180013" y="4884738"/>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3: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3:notes"/>
          <p:cNvSpPr txBox="1"/>
          <p:nvPr>
            <p:ph idx="12" type="sldNum"/>
          </p:nvPr>
        </p:nvSpPr>
        <p:spPr>
          <a:xfrm>
            <a:off x="5180013" y="4884738"/>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8: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18:notes"/>
          <p:cNvSpPr txBox="1"/>
          <p:nvPr>
            <p:ph idx="1" type="body"/>
          </p:nvPr>
        </p:nvSpPr>
        <p:spPr>
          <a:xfrm>
            <a:off x="914400" y="2443163"/>
            <a:ext cx="7315200" cy="2314575"/>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1200"/>
              <a:buFont typeface="Calibri"/>
              <a:buAutoNum type="arabicPeriod"/>
            </a:pPr>
            <a:r>
              <a:t/>
            </a:r>
            <a:endParaRPr/>
          </a:p>
        </p:txBody>
      </p:sp>
      <p:sp>
        <p:nvSpPr>
          <p:cNvPr id="160" name="Google Shape;160;p18:notes"/>
          <p:cNvSpPr txBox="1"/>
          <p:nvPr>
            <p:ph idx="12" type="sldNum"/>
          </p:nvPr>
        </p:nvSpPr>
        <p:spPr>
          <a:xfrm>
            <a:off x="5180013" y="4884738"/>
            <a:ext cx="3962400" cy="25717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9:notes"/>
          <p:cNvSpPr txBox="1"/>
          <p:nvPr>
            <p:ph idx="1" type="body"/>
          </p:nvPr>
        </p:nvSpPr>
        <p:spPr>
          <a:xfrm>
            <a:off x="914400" y="2443163"/>
            <a:ext cx="7315200" cy="23145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9: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0:notes"/>
          <p:cNvSpPr txBox="1"/>
          <p:nvPr>
            <p:ph idx="1" type="body"/>
          </p:nvPr>
        </p:nvSpPr>
        <p:spPr>
          <a:xfrm>
            <a:off x="914400" y="2443163"/>
            <a:ext cx="7315200" cy="23145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20: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1:notes"/>
          <p:cNvSpPr txBox="1"/>
          <p:nvPr>
            <p:ph idx="1" type="body"/>
          </p:nvPr>
        </p:nvSpPr>
        <p:spPr>
          <a:xfrm>
            <a:off x="914400" y="2443163"/>
            <a:ext cx="7315200" cy="23145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2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d74fe7099_0_66: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ad74fe7099_0_66: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d74fe7099_0_76: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ad74fe7099_0_76: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2:notes"/>
          <p:cNvSpPr txBox="1"/>
          <p:nvPr>
            <p:ph idx="1" type="body"/>
          </p:nvPr>
        </p:nvSpPr>
        <p:spPr>
          <a:xfrm>
            <a:off x="914400" y="2443163"/>
            <a:ext cx="7315200" cy="23145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This is group number 12</a:t>
            </a:r>
            <a:endParaRPr/>
          </a:p>
        </p:txBody>
      </p:sp>
      <p:sp>
        <p:nvSpPr>
          <p:cNvPr id="62" name="Google Shape;62;p2:notes"/>
          <p:cNvSpPr txBox="1"/>
          <p:nvPr>
            <p:ph idx="12" type="sldNum"/>
          </p:nvPr>
        </p:nvSpPr>
        <p:spPr>
          <a:xfrm>
            <a:off x="5180013" y="4884738"/>
            <a:ext cx="3962400" cy="25717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d74fe7099_0_88: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ad74fe7099_0_88: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d74fe7099_0_95: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ad74fe7099_0_95: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7:notes"/>
          <p:cNvSpPr txBox="1"/>
          <p:nvPr>
            <p:ph idx="1" type="body"/>
          </p:nvPr>
        </p:nvSpPr>
        <p:spPr>
          <a:xfrm>
            <a:off x="914400" y="2443163"/>
            <a:ext cx="7315200" cy="23145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2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3: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p3:notes"/>
          <p:cNvSpPr txBox="1"/>
          <p:nvPr>
            <p:ph idx="12" type="sldNum"/>
          </p:nvPr>
        </p:nvSpPr>
        <p:spPr>
          <a:xfrm>
            <a:off x="5180013" y="4884738"/>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4: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5: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5:notes"/>
          <p:cNvSpPr txBox="1"/>
          <p:nvPr>
            <p:ph idx="12" type="sldNum"/>
          </p:nvPr>
        </p:nvSpPr>
        <p:spPr>
          <a:xfrm>
            <a:off x="5180013" y="4884738"/>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6: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6:notes"/>
          <p:cNvSpPr txBox="1"/>
          <p:nvPr>
            <p:ph idx="12" type="sldNum"/>
          </p:nvPr>
        </p:nvSpPr>
        <p:spPr>
          <a:xfrm>
            <a:off x="5180013" y="4884738"/>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7: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7:notes"/>
          <p:cNvSpPr txBox="1"/>
          <p:nvPr>
            <p:ph idx="12" type="sldNum"/>
          </p:nvPr>
        </p:nvSpPr>
        <p:spPr>
          <a:xfrm>
            <a:off x="5180013" y="4884738"/>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8: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8:notes"/>
          <p:cNvSpPr txBox="1"/>
          <p:nvPr>
            <p:ph idx="12" type="sldNum"/>
          </p:nvPr>
        </p:nvSpPr>
        <p:spPr>
          <a:xfrm>
            <a:off x="5180013" y="4884738"/>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9: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9:notes"/>
          <p:cNvSpPr txBox="1"/>
          <p:nvPr>
            <p:ph idx="1" type="body"/>
          </p:nvPr>
        </p:nvSpPr>
        <p:spPr>
          <a:xfrm>
            <a:off x="914400" y="2443163"/>
            <a:ext cx="7315200" cy="231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9:notes"/>
          <p:cNvSpPr txBox="1"/>
          <p:nvPr>
            <p:ph idx="12" type="sldNum"/>
          </p:nvPr>
        </p:nvSpPr>
        <p:spPr>
          <a:xfrm>
            <a:off x="5180013" y="4884738"/>
            <a:ext cx="3962400" cy="257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18" name="Shape 18"/>
        <p:cNvGrpSpPr/>
        <p:nvPr/>
      </p:nvGrpSpPr>
      <p:grpSpPr>
        <a:xfrm>
          <a:off x="0" y="0"/>
          <a:ext cx="0" cy="0"/>
          <a:chOff x="0" y="0"/>
          <a:chExt cx="0" cy="0"/>
        </a:xfrm>
      </p:grpSpPr>
      <p:sp>
        <p:nvSpPr>
          <p:cNvPr id="19" name="Google Shape;19;p2"/>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31384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2"/>
          <p:cNvSpPr/>
          <p:nvPr/>
        </p:nvSpPr>
        <p:spPr>
          <a:xfrm>
            <a:off x="-124" y="0"/>
            <a:ext cx="9144635" cy="4398645"/>
          </a:xfrm>
          <a:custGeom>
            <a:rect b="b" l="l" r="r" t="t"/>
            <a:pathLst>
              <a:path extrusionOk="0" h="4398645" w="9144635">
                <a:moveTo>
                  <a:pt x="0" y="4398099"/>
                </a:moveTo>
                <a:lnTo>
                  <a:pt x="0" y="0"/>
                </a:lnTo>
                <a:lnTo>
                  <a:pt x="9144249" y="0"/>
                </a:lnTo>
                <a:lnTo>
                  <a:pt x="9143999" y="1772849"/>
                </a:lnTo>
                <a:lnTo>
                  <a:pt x="0" y="439809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p2"/>
          <p:cNvSpPr txBox="1"/>
          <p:nvPr>
            <p:ph type="ctrTitle"/>
          </p:nvPr>
        </p:nvSpPr>
        <p:spPr>
          <a:xfrm>
            <a:off x="384725" y="588874"/>
            <a:ext cx="8374549" cy="74168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6" name="Shape 26"/>
        <p:cNvGrpSpPr/>
        <p:nvPr/>
      </p:nvGrpSpPr>
      <p:grpSpPr>
        <a:xfrm>
          <a:off x="0" y="0"/>
          <a:ext cx="0" cy="0"/>
          <a:chOff x="0" y="0"/>
          <a:chExt cx="0" cy="0"/>
        </a:xfrm>
      </p:grpSpPr>
      <p:sp>
        <p:nvSpPr>
          <p:cNvPr id="27" name="Google Shape;27;p3"/>
          <p:cNvSpPr txBox="1"/>
          <p:nvPr>
            <p:ph type="title"/>
          </p:nvPr>
        </p:nvSpPr>
        <p:spPr>
          <a:xfrm>
            <a:off x="627685" y="1356133"/>
            <a:ext cx="7888629" cy="225806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4900">
                <a:solidFill>
                  <a:srgbClr val="002F4A"/>
                </a:solidFill>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 type="body"/>
          </p:nvPr>
        </p:nvSpPr>
        <p:spPr>
          <a:xfrm>
            <a:off x="457200" y="1183005"/>
            <a:ext cx="8229600" cy="339471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 name="Google Shape;29;p3"/>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32" name="Shape 32"/>
        <p:cNvGrpSpPr/>
        <p:nvPr/>
      </p:nvGrpSpPr>
      <p:grpSpPr>
        <a:xfrm>
          <a:off x="0" y="0"/>
          <a:ext cx="0" cy="0"/>
          <a:chOff x="0" y="0"/>
          <a:chExt cx="0" cy="0"/>
        </a:xfrm>
      </p:grpSpPr>
      <p:sp>
        <p:nvSpPr>
          <p:cNvPr id="33" name="Google Shape;33;p4"/>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EDE3D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 name="Google Shape;34;p4"/>
          <p:cNvSpPr txBox="1"/>
          <p:nvPr>
            <p:ph type="title"/>
          </p:nvPr>
        </p:nvSpPr>
        <p:spPr>
          <a:xfrm>
            <a:off x="627685" y="1356133"/>
            <a:ext cx="7888629" cy="225806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4900">
                <a:solidFill>
                  <a:srgbClr val="002F4A"/>
                </a:solidFill>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38" name="Shape 38"/>
        <p:cNvGrpSpPr/>
        <p:nvPr/>
      </p:nvGrpSpPr>
      <p:grpSpPr>
        <a:xfrm>
          <a:off x="0" y="0"/>
          <a:ext cx="0" cy="0"/>
          <a:chOff x="0" y="0"/>
          <a:chExt cx="0" cy="0"/>
        </a:xfrm>
      </p:grpSpPr>
      <p:sp>
        <p:nvSpPr>
          <p:cNvPr id="39" name="Google Shape;39;p5"/>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EDE3D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 name="Google Shape;40;p5"/>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3" name="Shape 43"/>
        <p:cNvGrpSpPr/>
        <p:nvPr/>
      </p:nvGrpSpPr>
      <p:grpSpPr>
        <a:xfrm>
          <a:off x="0" y="0"/>
          <a:ext cx="0" cy="0"/>
          <a:chOff x="0" y="0"/>
          <a:chExt cx="0" cy="0"/>
        </a:xfrm>
      </p:grpSpPr>
      <p:sp>
        <p:nvSpPr>
          <p:cNvPr id="44" name="Google Shape;44;p6"/>
          <p:cNvSpPr txBox="1"/>
          <p:nvPr>
            <p:ph type="title"/>
          </p:nvPr>
        </p:nvSpPr>
        <p:spPr>
          <a:xfrm>
            <a:off x="627685" y="1356133"/>
            <a:ext cx="7888629" cy="225806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4900">
                <a:solidFill>
                  <a:srgbClr val="002F4A"/>
                </a:solidFill>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 type="body"/>
          </p:nvPr>
        </p:nvSpPr>
        <p:spPr>
          <a:xfrm>
            <a:off x="457200" y="1183005"/>
            <a:ext cx="3977640" cy="339471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6"/>
          <p:cNvSpPr txBox="1"/>
          <p:nvPr>
            <p:ph idx="2" type="body"/>
          </p:nvPr>
        </p:nvSpPr>
        <p:spPr>
          <a:xfrm>
            <a:off x="4709160" y="1183005"/>
            <a:ext cx="3977640" cy="339471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31384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
          <p:cNvSpPr/>
          <p:nvPr/>
        </p:nvSpPr>
        <p:spPr>
          <a:xfrm>
            <a:off x="2444700" y="162736"/>
            <a:ext cx="4254599" cy="4818037"/>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3520480" y="101030"/>
            <a:ext cx="2103037" cy="82859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txBox="1"/>
          <p:nvPr>
            <p:ph type="title"/>
          </p:nvPr>
        </p:nvSpPr>
        <p:spPr>
          <a:xfrm>
            <a:off x="627685" y="1356133"/>
            <a:ext cx="7888629" cy="22580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4900" u="none" cap="none" strike="noStrike">
                <a:solidFill>
                  <a:srgbClr val="002F4A"/>
                </a:solidFill>
                <a:latin typeface="Lucida Sans"/>
                <a:ea typeface="Lucida Sans"/>
                <a:cs typeface="Lucida Sans"/>
                <a:sym typeface="Lucid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
          <p:cNvSpPr txBox="1"/>
          <p:nvPr>
            <p:ph idx="1" type="body"/>
          </p:nvPr>
        </p:nvSpPr>
        <p:spPr>
          <a:xfrm>
            <a:off x="457200" y="1183005"/>
            <a:ext cx="8229600" cy="339471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5" name="Google Shape;15;p1"/>
          <p:cNvSpPr txBox="1"/>
          <p:nvPr>
            <p:ph idx="11" type="ftr"/>
          </p:nvPr>
        </p:nvSpPr>
        <p:spPr>
          <a:xfrm>
            <a:off x="3108960" y="4783455"/>
            <a:ext cx="2926080" cy="257175"/>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0" type="dt"/>
          </p:nvPr>
        </p:nvSpPr>
        <p:spPr>
          <a:xfrm>
            <a:off x="457200" y="4783455"/>
            <a:ext cx="2103120" cy="257175"/>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7" name="Google Shape;17;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drive.google.com/file/d/1ZcbnQW-eGdzXZEJQWSPcLBUovGmi13Ru/view" TargetMode="Externa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7"/>
          <p:cNvSpPr txBox="1"/>
          <p:nvPr/>
        </p:nvSpPr>
        <p:spPr>
          <a:xfrm>
            <a:off x="384725" y="588874"/>
            <a:ext cx="6721475" cy="74168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4700"/>
              <a:buFont typeface="Arial"/>
              <a:buNone/>
            </a:pPr>
            <a:r>
              <a:rPr b="1" i="0" lang="en-US" sz="4700" u="none" cap="none" strike="noStrike">
                <a:solidFill>
                  <a:srgbClr val="002F4A"/>
                </a:solidFill>
                <a:latin typeface="Book Antiqua"/>
                <a:ea typeface="Book Antiqua"/>
                <a:cs typeface="Book Antiqua"/>
                <a:sym typeface="Book Antiqua"/>
              </a:rPr>
              <a:t>OPERATING SYSTEMS</a:t>
            </a:r>
            <a:endParaRPr b="0" i="0" sz="4700" u="none" cap="none" strike="noStrike">
              <a:solidFill>
                <a:schemeClr val="dk1"/>
              </a:solidFill>
              <a:latin typeface="Book Antiqua"/>
              <a:ea typeface="Book Antiqua"/>
              <a:cs typeface="Book Antiqua"/>
              <a:sym typeface="Book Antiqua"/>
            </a:endParaRPr>
          </a:p>
        </p:txBody>
      </p:sp>
      <p:sp>
        <p:nvSpPr>
          <p:cNvPr id="55" name="Google Shape;55;p7"/>
          <p:cNvSpPr txBox="1"/>
          <p:nvPr/>
        </p:nvSpPr>
        <p:spPr>
          <a:xfrm>
            <a:off x="384725" y="1892250"/>
            <a:ext cx="5659120" cy="4521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2800"/>
              <a:buFont typeface="Arial"/>
              <a:buNone/>
            </a:pPr>
            <a:r>
              <a:rPr lang="en-US" sz="2800">
                <a:solidFill>
                  <a:srgbClr val="626B73"/>
                </a:solidFill>
                <a:latin typeface="Gill Sans"/>
                <a:ea typeface="Gill Sans"/>
                <a:cs typeface="Gill Sans"/>
                <a:sym typeface="Gill Sans"/>
              </a:rPr>
              <a:t>C3 Lab Assignment: File and Directory &amp; Socket Programming</a:t>
            </a:r>
            <a:endParaRPr b="0" i="0" sz="2800" u="none" cap="none" strike="noStrike">
              <a:solidFill>
                <a:schemeClr val="dk1"/>
              </a:solidFill>
              <a:latin typeface="Gill Sans"/>
              <a:ea typeface="Gill Sans"/>
              <a:cs typeface="Gill Sans"/>
              <a:sym typeface="Gill Sans"/>
            </a:endParaRPr>
          </a:p>
        </p:txBody>
      </p:sp>
      <p:grpSp>
        <p:nvGrpSpPr>
          <p:cNvPr id="56" name="Google Shape;56;p7"/>
          <p:cNvGrpSpPr/>
          <p:nvPr/>
        </p:nvGrpSpPr>
        <p:grpSpPr>
          <a:xfrm>
            <a:off x="2737262" y="2430575"/>
            <a:ext cx="6095037" cy="2567349"/>
            <a:chOff x="2737262" y="2430575"/>
            <a:chExt cx="6095037" cy="2567349"/>
          </a:xfrm>
        </p:grpSpPr>
        <p:sp>
          <p:nvSpPr>
            <p:cNvPr id="57" name="Google Shape;57;p7"/>
            <p:cNvSpPr/>
            <p:nvPr/>
          </p:nvSpPr>
          <p:spPr>
            <a:xfrm>
              <a:off x="6367050" y="2430575"/>
              <a:ext cx="2465249" cy="24652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7"/>
            <p:cNvSpPr/>
            <p:nvPr/>
          </p:nvSpPr>
          <p:spPr>
            <a:xfrm>
              <a:off x="2737262" y="3519025"/>
              <a:ext cx="1326774" cy="14788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txBox="1"/>
          <p:nvPr>
            <p:ph type="title"/>
          </p:nvPr>
        </p:nvSpPr>
        <p:spPr>
          <a:xfrm>
            <a:off x="2811675" y="919025"/>
            <a:ext cx="32595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b="1" lang="en-US" sz="3000">
                <a:solidFill>
                  <a:srgbClr val="626B73"/>
                </a:solidFill>
                <a:latin typeface="Gill Sans"/>
                <a:ea typeface="Gill Sans"/>
                <a:cs typeface="Gill Sans"/>
                <a:sym typeface="Gill Sans"/>
              </a:rPr>
              <a:t>6. localtime</a:t>
            </a:r>
            <a:endParaRPr sz="3000">
              <a:latin typeface="Gill Sans"/>
              <a:ea typeface="Gill Sans"/>
              <a:cs typeface="Gill Sans"/>
              <a:sym typeface="Gill Sans"/>
            </a:endParaRPr>
          </a:p>
        </p:txBody>
      </p:sp>
      <p:sp>
        <p:nvSpPr>
          <p:cNvPr id="133" name="Google Shape;133;p16"/>
          <p:cNvSpPr txBox="1"/>
          <p:nvPr/>
        </p:nvSpPr>
        <p:spPr>
          <a:xfrm>
            <a:off x="2832375" y="1351489"/>
            <a:ext cx="3218100" cy="32160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15937"/>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361950" lvl="0" marL="457200" marR="0" rtl="0" algn="l">
              <a:lnSpc>
                <a:spcPct val="115937"/>
              </a:lnSpc>
              <a:spcBef>
                <a:spcPts val="0"/>
              </a:spcBef>
              <a:spcAft>
                <a:spcPts val="0"/>
              </a:spcAft>
              <a:buClr>
                <a:schemeClr val="dk1"/>
              </a:buClr>
              <a:buSzPts val="2100"/>
              <a:buFont typeface="Gill Sans"/>
              <a:buChar char="➔"/>
            </a:pPr>
            <a:r>
              <a:rPr lang="en-US" sz="1500">
                <a:solidFill>
                  <a:schemeClr val="dk1"/>
                </a:solidFill>
                <a:highlight>
                  <a:srgbClr val="FFFFFF"/>
                </a:highlight>
                <a:latin typeface="Gill Sans"/>
                <a:ea typeface="Gill Sans"/>
                <a:cs typeface="Gill Sans"/>
                <a:sym typeface="Gill Sans"/>
              </a:rPr>
              <a:t>The </a:t>
            </a:r>
            <a:r>
              <a:rPr i="1" lang="en-US" sz="1500">
                <a:solidFill>
                  <a:schemeClr val="dk1"/>
                </a:solidFill>
                <a:highlight>
                  <a:srgbClr val="FFFFFF"/>
                </a:highlight>
                <a:latin typeface="Gill Sans"/>
                <a:ea typeface="Gill Sans"/>
                <a:cs typeface="Gill Sans"/>
                <a:sym typeface="Gill Sans"/>
              </a:rPr>
              <a:t>localtime</a:t>
            </a:r>
            <a:r>
              <a:rPr lang="en-US" sz="1500">
                <a:solidFill>
                  <a:schemeClr val="dk1"/>
                </a:solidFill>
                <a:highlight>
                  <a:srgbClr val="FFFFFF"/>
                </a:highlight>
                <a:latin typeface="Gill Sans"/>
                <a:ea typeface="Gill Sans"/>
                <a:cs typeface="Gill Sans"/>
                <a:sym typeface="Gill Sans"/>
              </a:rPr>
              <a:t>() function shall convert the time in seconds since the Epoch pointed to by </a:t>
            </a:r>
            <a:r>
              <a:rPr i="1" lang="en-US" sz="1500">
                <a:solidFill>
                  <a:schemeClr val="dk1"/>
                </a:solidFill>
                <a:highlight>
                  <a:srgbClr val="FFFFFF"/>
                </a:highlight>
                <a:latin typeface="Gill Sans"/>
                <a:ea typeface="Gill Sans"/>
                <a:cs typeface="Gill Sans"/>
                <a:sym typeface="Gill Sans"/>
              </a:rPr>
              <a:t>timer</a:t>
            </a:r>
            <a:r>
              <a:rPr lang="en-US" sz="1500">
                <a:solidFill>
                  <a:schemeClr val="dk1"/>
                </a:solidFill>
                <a:highlight>
                  <a:srgbClr val="FFFFFF"/>
                </a:highlight>
                <a:latin typeface="Gill Sans"/>
                <a:ea typeface="Gill Sans"/>
                <a:cs typeface="Gill Sans"/>
                <a:sym typeface="Gill Sans"/>
              </a:rPr>
              <a:t> into a broken-down time, expressed as a local time. </a:t>
            </a:r>
            <a:endParaRPr i="0" sz="2100" u="none" cap="none" strike="noStrike">
              <a:solidFill>
                <a:schemeClr val="dk1"/>
              </a:solidFill>
              <a:latin typeface="Gill Sans"/>
              <a:ea typeface="Gill Sans"/>
              <a:cs typeface="Gill Sans"/>
              <a:sym typeface="Gill Sans"/>
            </a:endParaRPr>
          </a:p>
          <a:p>
            <a:pPr indent="-361950" lvl="0" marL="457200" rtl="0" algn="l">
              <a:lnSpc>
                <a:spcPct val="115937"/>
              </a:lnSpc>
              <a:spcBef>
                <a:spcPts val="0"/>
              </a:spcBef>
              <a:spcAft>
                <a:spcPts val="0"/>
              </a:spcAft>
              <a:buClr>
                <a:schemeClr val="dk1"/>
              </a:buClr>
              <a:buSzPts val="2100"/>
              <a:buFont typeface="Gill Sans"/>
              <a:buChar char="➔"/>
            </a:pPr>
            <a:r>
              <a:rPr lang="en-US" sz="1500">
                <a:solidFill>
                  <a:schemeClr val="dk1"/>
                </a:solidFill>
                <a:highlight>
                  <a:srgbClr val="FFFFFF"/>
                </a:highlight>
                <a:latin typeface="Gill Sans"/>
                <a:ea typeface="Gill Sans"/>
                <a:cs typeface="Gill Sans"/>
                <a:sym typeface="Gill Sans"/>
              </a:rPr>
              <a:t>The function corrects for the timezone and any seasonal time adjustments. </a:t>
            </a:r>
            <a:endParaRPr sz="2100">
              <a:solidFill>
                <a:schemeClr val="dk1"/>
              </a:solidFill>
              <a:latin typeface="Gill Sans"/>
              <a:ea typeface="Gill Sans"/>
              <a:cs typeface="Gill Sans"/>
              <a:sym typeface="Gill Sans"/>
            </a:endParaRPr>
          </a:p>
          <a:p>
            <a:pPr indent="0" lvl="0" marL="457200" rtl="0" algn="l">
              <a:lnSpc>
                <a:spcPct val="115937"/>
              </a:lnSpc>
              <a:spcBef>
                <a:spcPts val="0"/>
              </a:spcBef>
              <a:spcAft>
                <a:spcPts val="0"/>
              </a:spcAft>
              <a:buClr>
                <a:schemeClr val="dk1"/>
              </a:buClr>
              <a:buSzPts val="1600"/>
              <a:buFont typeface="Arial"/>
              <a:buNone/>
            </a:pPr>
            <a:r>
              <a:t/>
            </a:r>
            <a:endParaRPr sz="1600">
              <a:solidFill>
                <a:schemeClr val="dk1"/>
              </a:solidFill>
              <a:latin typeface="Gill Sans"/>
              <a:ea typeface="Gill Sans"/>
              <a:cs typeface="Gill Sans"/>
              <a:sym typeface="Gill Sans"/>
            </a:endParaRPr>
          </a:p>
          <a:p>
            <a:pPr indent="0" lvl="0" marL="457200" rtl="0" algn="l">
              <a:lnSpc>
                <a:spcPct val="115937"/>
              </a:lnSpc>
              <a:spcBef>
                <a:spcPts val="0"/>
              </a:spcBef>
              <a:spcAft>
                <a:spcPts val="0"/>
              </a:spcAft>
              <a:buClr>
                <a:schemeClr val="dk1"/>
              </a:buClr>
              <a:buSzPts val="1600"/>
              <a:buFont typeface="Arial"/>
              <a:buNone/>
            </a:pPr>
            <a:r>
              <a:t/>
            </a:r>
            <a:endParaRPr sz="1600">
              <a:solidFill>
                <a:schemeClr val="dk1"/>
              </a:solidFill>
              <a:latin typeface="Gill Sans"/>
              <a:ea typeface="Gill Sans"/>
              <a:cs typeface="Gill Sans"/>
              <a:sym typeface="Gill Sans"/>
            </a:endParaRPr>
          </a:p>
          <a:p>
            <a:pPr indent="0" lvl="0" marL="457200" rtl="0" algn="l">
              <a:lnSpc>
                <a:spcPct val="115937"/>
              </a:lnSpc>
              <a:spcBef>
                <a:spcPts val="0"/>
              </a:spcBef>
              <a:spcAft>
                <a:spcPts val="0"/>
              </a:spcAft>
              <a:buClr>
                <a:schemeClr val="dk1"/>
              </a:buClr>
              <a:buSzPts val="1600"/>
              <a:buFont typeface="Arial"/>
              <a:buNone/>
            </a:pPr>
            <a:r>
              <a:t/>
            </a:r>
            <a:endParaRPr sz="1600">
              <a:solidFill>
                <a:schemeClr val="dk1"/>
              </a:solidFill>
              <a:latin typeface="Gill Sans"/>
              <a:ea typeface="Gill Sans"/>
              <a:cs typeface="Gill Sans"/>
              <a:sym typeface="Gill Sans"/>
            </a:endParaRPr>
          </a:p>
          <a:p>
            <a:pPr indent="0" lvl="0" marL="0" rtl="0" algn="l">
              <a:lnSpc>
                <a:spcPct val="115937"/>
              </a:lnSpc>
              <a:spcBef>
                <a:spcPts val="0"/>
              </a:spcBef>
              <a:spcAft>
                <a:spcPts val="0"/>
              </a:spcAft>
              <a:buClr>
                <a:schemeClr val="dk1"/>
              </a:buClr>
              <a:buSzPts val="1600"/>
              <a:buFont typeface="Arial"/>
              <a:buNone/>
            </a:pPr>
            <a:r>
              <a:t/>
            </a:r>
            <a:endParaRPr sz="1600">
              <a:solidFill>
                <a:schemeClr val="dk1"/>
              </a:solidFill>
              <a:latin typeface="Gill Sans"/>
              <a:ea typeface="Gill Sans"/>
              <a:cs typeface="Gill Sans"/>
              <a:sym typeface="Gill Sans"/>
            </a:endParaRPr>
          </a:p>
          <a:p>
            <a:pPr indent="0" lvl="0" marL="0" marR="0" rtl="0" algn="l">
              <a:lnSpc>
                <a:spcPct val="115937"/>
              </a:lnSpc>
              <a:spcBef>
                <a:spcPts val="0"/>
              </a:spcBef>
              <a:spcAft>
                <a:spcPts val="0"/>
              </a:spcAft>
              <a:buClr>
                <a:srgbClr val="000000"/>
              </a:buClr>
              <a:buSzPts val="1600"/>
              <a:buFont typeface="Arial"/>
              <a:buNone/>
            </a:pPr>
            <a:r>
              <a:t/>
            </a:r>
            <a:endParaRPr sz="1600">
              <a:solidFill>
                <a:schemeClr val="dk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928575" y="879125"/>
            <a:ext cx="32595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b="1" lang="en-US" sz="3000">
                <a:solidFill>
                  <a:srgbClr val="626B73"/>
                </a:solidFill>
                <a:latin typeface="Gill Sans"/>
                <a:ea typeface="Gill Sans"/>
                <a:cs typeface="Gill Sans"/>
                <a:sym typeface="Gill Sans"/>
              </a:rPr>
              <a:t>7. strftime</a:t>
            </a:r>
            <a:endParaRPr sz="3000">
              <a:latin typeface="Gill Sans"/>
              <a:ea typeface="Gill Sans"/>
              <a:cs typeface="Gill Sans"/>
              <a:sym typeface="Gill Sans"/>
            </a:endParaRPr>
          </a:p>
        </p:txBody>
      </p:sp>
      <p:sp>
        <p:nvSpPr>
          <p:cNvPr id="140" name="Google Shape;140;p17"/>
          <p:cNvSpPr txBox="1"/>
          <p:nvPr/>
        </p:nvSpPr>
        <p:spPr>
          <a:xfrm>
            <a:off x="2969850" y="1463139"/>
            <a:ext cx="3218100" cy="3216000"/>
          </a:xfrm>
          <a:prstGeom prst="rect">
            <a:avLst/>
          </a:prstGeom>
          <a:solidFill>
            <a:srgbClr val="FFFFFF"/>
          </a:solidFill>
          <a:ln>
            <a:noFill/>
          </a:ln>
        </p:spPr>
        <p:txBody>
          <a:bodyPr anchorCtr="0" anchor="t" bIns="0" lIns="0" spcFirstLastPara="1" rIns="0" wrap="square" tIns="0">
            <a:noAutofit/>
          </a:bodyPr>
          <a:lstStyle/>
          <a:p>
            <a:pPr indent="-349250" lvl="0" marL="457200" marR="0" rtl="0" algn="l">
              <a:lnSpc>
                <a:spcPct val="115937"/>
              </a:lnSpc>
              <a:spcBef>
                <a:spcPts val="0"/>
              </a:spcBef>
              <a:spcAft>
                <a:spcPts val="0"/>
              </a:spcAft>
              <a:buClr>
                <a:schemeClr val="dk1"/>
              </a:buClr>
              <a:buSzPts val="1900"/>
              <a:buFont typeface="Gill Sans"/>
              <a:buChar char="➔"/>
            </a:pPr>
            <a:r>
              <a:rPr lang="en-US" sz="1500">
                <a:solidFill>
                  <a:schemeClr val="dk1"/>
                </a:solidFill>
                <a:highlight>
                  <a:srgbClr val="FFFFFF"/>
                </a:highlight>
                <a:latin typeface="Gill Sans"/>
                <a:ea typeface="Gill Sans"/>
                <a:cs typeface="Gill Sans"/>
                <a:sym typeface="Gill Sans"/>
              </a:rPr>
              <a:t>strftime() is a function in C which is used to format date and time.</a:t>
            </a:r>
            <a:endParaRPr i="0" sz="1900" u="none" cap="none" strike="noStrike">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349250" lvl="0" marL="457200" marR="0" rtl="0" algn="l">
              <a:lnSpc>
                <a:spcPct val="115937"/>
              </a:lnSpc>
              <a:spcBef>
                <a:spcPts val="0"/>
              </a:spcBef>
              <a:spcAft>
                <a:spcPts val="0"/>
              </a:spcAft>
              <a:buClr>
                <a:schemeClr val="dk1"/>
              </a:buClr>
              <a:buSzPts val="1900"/>
              <a:buFont typeface="Gill Sans"/>
              <a:buChar char="➔"/>
            </a:pPr>
            <a:r>
              <a:rPr lang="en-US" sz="1500">
                <a:solidFill>
                  <a:schemeClr val="dk1"/>
                </a:solidFill>
                <a:highlight>
                  <a:srgbClr val="FFFFFF"/>
                </a:highlight>
                <a:latin typeface="Gill Sans"/>
                <a:ea typeface="Gill Sans"/>
                <a:cs typeface="Gill Sans"/>
                <a:sym typeface="Gill Sans"/>
              </a:rPr>
              <a:t>It comes under the header file time.h, which also contains a structure named struct tm which is used to hold the time and date. </a:t>
            </a:r>
            <a:endParaRPr b="0" i="0" sz="1600" u="none" cap="none" strike="noStrike">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0" lvl="0" marL="0" marR="0" rtl="0" algn="l">
              <a:lnSpc>
                <a:spcPct val="115937"/>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ph type="title"/>
          </p:nvPr>
        </p:nvSpPr>
        <p:spPr>
          <a:xfrm>
            <a:off x="2928575" y="879125"/>
            <a:ext cx="32595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b="1" lang="en-US" sz="3000">
                <a:solidFill>
                  <a:srgbClr val="626B73"/>
                </a:solidFill>
                <a:latin typeface="Gill Sans"/>
                <a:ea typeface="Gill Sans"/>
                <a:cs typeface="Gill Sans"/>
                <a:sym typeface="Gill Sans"/>
              </a:rPr>
              <a:t>8. S_ISLINK</a:t>
            </a:r>
            <a:endParaRPr sz="3000">
              <a:latin typeface="Gill Sans"/>
              <a:ea typeface="Gill Sans"/>
              <a:cs typeface="Gill Sans"/>
              <a:sym typeface="Gill Sans"/>
            </a:endParaRPr>
          </a:p>
        </p:txBody>
      </p:sp>
      <p:sp>
        <p:nvSpPr>
          <p:cNvPr id="147" name="Google Shape;147;p18"/>
          <p:cNvSpPr txBox="1"/>
          <p:nvPr/>
        </p:nvSpPr>
        <p:spPr>
          <a:xfrm>
            <a:off x="2969850" y="1463139"/>
            <a:ext cx="3218100" cy="3216000"/>
          </a:xfrm>
          <a:prstGeom prst="rect">
            <a:avLst/>
          </a:prstGeom>
          <a:solidFill>
            <a:srgbClr val="FFFFFF"/>
          </a:solidFill>
          <a:ln>
            <a:noFill/>
          </a:ln>
        </p:spPr>
        <p:txBody>
          <a:bodyPr anchorCtr="0" anchor="t" bIns="0" lIns="0" spcFirstLastPara="1" rIns="0" wrap="square" tIns="0">
            <a:noAutofit/>
          </a:bodyPr>
          <a:lstStyle/>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S_ISLNK checks the file mode m to see whether the file is a symbolic link. If so it returns True.</a:t>
            </a:r>
            <a:endParaRPr sz="1600">
              <a:solidFill>
                <a:schemeClr val="dk1"/>
              </a:solidFill>
              <a:latin typeface="Gill Sans"/>
              <a:ea typeface="Gill Sans"/>
              <a:cs typeface="Gill Sans"/>
              <a:sym typeface="Gill Sans"/>
            </a:endParaRPr>
          </a:p>
          <a:p>
            <a:pPr indent="0" lvl="0" marL="0" marR="0" rtl="0" algn="l">
              <a:lnSpc>
                <a:spcPct val="115937"/>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S_ISDIR checks the file mode m to see whether the file is a directory. If so it returns True.</a:t>
            </a:r>
            <a:endParaRPr b="0" i="0" sz="1600" u="none" cap="none" strike="noStrike">
              <a:solidFill>
                <a:schemeClr val="dk1"/>
              </a:solidFill>
              <a:latin typeface="Gill Sans"/>
              <a:ea typeface="Gill Sans"/>
              <a:cs typeface="Gill Sans"/>
              <a:sym typeface="Gill Sans"/>
            </a:endParaRPr>
          </a:p>
          <a:p>
            <a:pPr indent="0" lvl="0" marL="0" marR="0" rtl="0" algn="l">
              <a:lnSpc>
                <a:spcPct val="115937"/>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p:txBody>
      </p:sp>
      <p:sp>
        <p:nvSpPr>
          <p:cNvPr id="148" name="Google Shape;148;p18"/>
          <p:cNvSpPr txBox="1"/>
          <p:nvPr>
            <p:ph type="title"/>
          </p:nvPr>
        </p:nvSpPr>
        <p:spPr>
          <a:xfrm>
            <a:off x="2928575" y="2588650"/>
            <a:ext cx="3259500" cy="4827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400"/>
              <a:buNone/>
            </a:pPr>
            <a:r>
              <a:rPr b="1" lang="en-US" sz="3000">
                <a:solidFill>
                  <a:srgbClr val="626B73"/>
                </a:solidFill>
                <a:latin typeface="Gill Sans"/>
                <a:ea typeface="Gill Sans"/>
                <a:cs typeface="Gill Sans"/>
                <a:sym typeface="Gill Sans"/>
              </a:rPr>
              <a:t>9.</a:t>
            </a:r>
            <a:r>
              <a:rPr b="1" lang="en-US" sz="3000">
                <a:solidFill>
                  <a:srgbClr val="626B73"/>
                </a:solidFill>
                <a:latin typeface="Gill Sans"/>
                <a:ea typeface="Gill Sans"/>
                <a:cs typeface="Gill Sans"/>
                <a:sym typeface="Gill Sans"/>
              </a:rPr>
              <a:t> S_ISDIR</a:t>
            </a:r>
            <a:endParaRPr sz="3000">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nvSpPr>
        <p:spPr>
          <a:xfrm>
            <a:off x="2969850" y="1463139"/>
            <a:ext cx="3218100" cy="3216000"/>
          </a:xfrm>
          <a:prstGeom prst="rect">
            <a:avLst/>
          </a:prstGeom>
          <a:solidFill>
            <a:srgbClr val="FFFFFF"/>
          </a:solidFill>
          <a:ln>
            <a:noFill/>
          </a:ln>
        </p:spPr>
        <p:txBody>
          <a:bodyPr anchorCtr="0" anchor="t" bIns="0" lIns="0" spcFirstLastPara="1" rIns="0" wrap="square" tIns="0">
            <a:noAutofit/>
          </a:bodyPr>
          <a:lstStyle/>
          <a:p>
            <a:pPr indent="-323850" lvl="0" marL="457200" marR="0" rtl="0" algn="l">
              <a:lnSpc>
                <a:spcPct val="115937"/>
              </a:lnSpc>
              <a:spcBef>
                <a:spcPts val="0"/>
              </a:spcBef>
              <a:spcAft>
                <a:spcPts val="0"/>
              </a:spcAft>
              <a:buClr>
                <a:srgbClr val="242729"/>
              </a:buClr>
              <a:buSzPts val="1500"/>
              <a:buFont typeface="Gill Sans"/>
              <a:buChar char="●"/>
            </a:pPr>
            <a:r>
              <a:rPr lang="en-US" sz="1500">
                <a:solidFill>
                  <a:srgbClr val="242729"/>
                </a:solidFill>
                <a:highlight>
                  <a:srgbClr val="FFFFFF"/>
                </a:highlight>
                <a:latin typeface="Gill Sans"/>
                <a:ea typeface="Gill Sans"/>
                <a:cs typeface="Gill Sans"/>
                <a:sym typeface="Gill Sans"/>
              </a:rPr>
              <a:t>S_IRUSR is a macro constant in sys/stat.h of posix. it stands for user read permission bit.</a:t>
            </a:r>
            <a:endParaRPr i="0" sz="1500" u="none" cap="none" strike="noStrike">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0" lvl="0" marL="0" marR="0" rtl="0" algn="l">
              <a:lnSpc>
                <a:spcPct val="115937"/>
              </a:lnSpc>
              <a:spcBef>
                <a:spcPts val="0"/>
              </a:spcBef>
              <a:spcAft>
                <a:spcPts val="0"/>
              </a:spcAft>
              <a:buNone/>
            </a:pPr>
            <a:r>
              <a:t/>
            </a:r>
            <a:endParaRPr b="0" i="0" sz="1600" u="none" cap="none" strike="noStrike">
              <a:solidFill>
                <a:schemeClr val="dk1"/>
              </a:solidFill>
              <a:latin typeface="Gill Sans"/>
              <a:ea typeface="Gill Sans"/>
              <a:cs typeface="Gill Sans"/>
              <a:sym typeface="Gill Sans"/>
            </a:endParaRPr>
          </a:p>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Write permission bit for the owner of the file. Usually 0200.</a:t>
            </a:r>
            <a:endParaRPr b="0" i="0" sz="1600" u="none" cap="none" strike="noStrike">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0" lvl="0" marL="0" marR="0" rtl="0" algn="l">
              <a:lnSpc>
                <a:spcPct val="115937"/>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p:txBody>
      </p:sp>
      <p:sp>
        <p:nvSpPr>
          <p:cNvPr id="155" name="Google Shape;155;p19"/>
          <p:cNvSpPr txBox="1"/>
          <p:nvPr>
            <p:ph type="title"/>
          </p:nvPr>
        </p:nvSpPr>
        <p:spPr>
          <a:xfrm>
            <a:off x="2808050" y="890875"/>
            <a:ext cx="3259500" cy="4827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400"/>
              <a:buNone/>
            </a:pPr>
            <a:r>
              <a:rPr b="1" lang="en-US" sz="3000">
                <a:solidFill>
                  <a:srgbClr val="626B73"/>
                </a:solidFill>
                <a:latin typeface="Gill Sans"/>
                <a:ea typeface="Gill Sans"/>
                <a:cs typeface="Gill Sans"/>
                <a:sym typeface="Gill Sans"/>
              </a:rPr>
              <a:t>10</a:t>
            </a:r>
            <a:r>
              <a:rPr b="1" lang="en-US" sz="3000">
                <a:solidFill>
                  <a:srgbClr val="626B73"/>
                </a:solidFill>
                <a:latin typeface="Gill Sans"/>
                <a:ea typeface="Gill Sans"/>
                <a:cs typeface="Gill Sans"/>
                <a:sym typeface="Gill Sans"/>
              </a:rPr>
              <a:t>. S_IRUSR</a:t>
            </a:r>
            <a:endParaRPr sz="3000">
              <a:latin typeface="Gill Sans"/>
              <a:ea typeface="Gill Sans"/>
              <a:cs typeface="Gill Sans"/>
              <a:sym typeface="Gill Sans"/>
            </a:endParaRPr>
          </a:p>
        </p:txBody>
      </p:sp>
      <p:sp>
        <p:nvSpPr>
          <p:cNvPr id="156" name="Google Shape;156;p19"/>
          <p:cNvSpPr txBox="1"/>
          <p:nvPr>
            <p:ph type="title"/>
          </p:nvPr>
        </p:nvSpPr>
        <p:spPr>
          <a:xfrm>
            <a:off x="2808050" y="2330400"/>
            <a:ext cx="3259500" cy="4827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400"/>
              <a:buNone/>
            </a:pPr>
            <a:r>
              <a:rPr b="1" lang="en-US" sz="3000">
                <a:solidFill>
                  <a:srgbClr val="626B73"/>
                </a:solidFill>
                <a:latin typeface="Gill Sans"/>
                <a:ea typeface="Gill Sans"/>
                <a:cs typeface="Gill Sans"/>
                <a:sym typeface="Gill Sans"/>
              </a:rPr>
              <a:t>11. S_IWUSR	</a:t>
            </a:r>
            <a:endParaRPr sz="3000">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nvSpPr>
        <p:spPr>
          <a:xfrm>
            <a:off x="2810175" y="1430814"/>
            <a:ext cx="3112200" cy="3248400"/>
          </a:xfrm>
          <a:prstGeom prst="rect">
            <a:avLst/>
          </a:prstGeom>
          <a:solidFill>
            <a:srgbClr val="FFFFFF"/>
          </a:solidFill>
          <a:ln>
            <a:noFill/>
          </a:ln>
        </p:spPr>
        <p:txBody>
          <a:bodyPr anchorCtr="0" anchor="t" bIns="0" lIns="0" spcFirstLastPara="1" rIns="0" wrap="square" tIns="0">
            <a:noAutofit/>
          </a:bodyPr>
          <a:lstStyle/>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Execute (for ordinary files) or search (for directories) permission bit for the owner of the file. </a:t>
            </a:r>
            <a:endParaRPr sz="1600">
              <a:solidFill>
                <a:schemeClr val="dk1"/>
              </a:solidFill>
              <a:latin typeface="Gill Sans"/>
              <a:ea typeface="Gill Sans"/>
              <a:cs typeface="Gill Sans"/>
              <a:sym typeface="Gill Sans"/>
            </a:endParaRPr>
          </a:p>
          <a:p>
            <a:pPr indent="0" lvl="0" marL="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0" lvl="0" marL="0" marR="0" rtl="0" algn="l">
              <a:lnSpc>
                <a:spcPct val="115937"/>
              </a:lnSpc>
              <a:spcBef>
                <a:spcPts val="0"/>
              </a:spcBef>
              <a:spcAft>
                <a:spcPts val="0"/>
              </a:spcAft>
              <a:buNone/>
            </a:pPr>
            <a:r>
              <a:t/>
            </a:r>
            <a:endParaRPr sz="1600">
              <a:solidFill>
                <a:schemeClr val="dk1"/>
              </a:solidFill>
              <a:latin typeface="Gill Sans"/>
              <a:ea typeface="Gill Sans"/>
              <a:cs typeface="Gill Sans"/>
              <a:sym typeface="Gill Sans"/>
            </a:endParaRPr>
          </a:p>
          <a:p>
            <a:pPr indent="-330200" lvl="0" marL="457200" marR="0" rtl="0" algn="l">
              <a:lnSpc>
                <a:spcPct val="115937"/>
              </a:lnSpc>
              <a:spcBef>
                <a:spcPts val="0"/>
              </a:spcBef>
              <a:spcAft>
                <a:spcPts val="0"/>
              </a:spcAft>
              <a:buClr>
                <a:schemeClr val="dk1"/>
              </a:buClr>
              <a:buSzPts val="1600"/>
              <a:buFont typeface="Gill Sans"/>
              <a:buChar char="●"/>
            </a:pPr>
            <a:r>
              <a:rPr lang="en-US" sz="1600">
                <a:solidFill>
                  <a:schemeClr val="dk1"/>
                </a:solidFill>
                <a:latin typeface="Gill Sans"/>
                <a:ea typeface="Gill Sans"/>
                <a:cs typeface="Gill Sans"/>
                <a:sym typeface="Gill Sans"/>
              </a:rPr>
              <a:t>Read permission bit for the group owner of the file.</a:t>
            </a:r>
            <a:endParaRPr sz="1600">
              <a:solidFill>
                <a:schemeClr val="dk1"/>
              </a:solidFill>
              <a:latin typeface="Gill Sans"/>
              <a:ea typeface="Gill Sans"/>
              <a:cs typeface="Gill Sans"/>
              <a:sym typeface="Gill Sans"/>
            </a:endParaRPr>
          </a:p>
        </p:txBody>
      </p:sp>
      <p:sp>
        <p:nvSpPr>
          <p:cNvPr id="163" name="Google Shape;163;p20"/>
          <p:cNvSpPr txBox="1"/>
          <p:nvPr>
            <p:ph type="title"/>
          </p:nvPr>
        </p:nvSpPr>
        <p:spPr>
          <a:xfrm>
            <a:off x="2736525" y="2521250"/>
            <a:ext cx="3259500" cy="4827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400"/>
              <a:buNone/>
            </a:pPr>
            <a:r>
              <a:rPr b="1" lang="en-US" sz="3000">
                <a:solidFill>
                  <a:srgbClr val="626B73"/>
                </a:solidFill>
                <a:latin typeface="Gill Sans"/>
                <a:ea typeface="Gill Sans"/>
                <a:cs typeface="Gill Sans"/>
                <a:sym typeface="Gill Sans"/>
              </a:rPr>
              <a:t>13. S_IRGRP	</a:t>
            </a:r>
            <a:endParaRPr sz="3000">
              <a:latin typeface="Gill Sans"/>
              <a:ea typeface="Gill Sans"/>
              <a:cs typeface="Gill Sans"/>
              <a:sym typeface="Gill Sans"/>
            </a:endParaRPr>
          </a:p>
        </p:txBody>
      </p:sp>
      <p:sp>
        <p:nvSpPr>
          <p:cNvPr id="164" name="Google Shape;164;p20"/>
          <p:cNvSpPr txBox="1"/>
          <p:nvPr>
            <p:ph type="title"/>
          </p:nvPr>
        </p:nvSpPr>
        <p:spPr>
          <a:xfrm>
            <a:off x="2736525" y="948125"/>
            <a:ext cx="3259500" cy="4827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400"/>
              <a:buNone/>
            </a:pPr>
            <a:r>
              <a:rPr b="1" lang="en-US" sz="3000">
                <a:solidFill>
                  <a:srgbClr val="626B73"/>
                </a:solidFill>
                <a:latin typeface="Gill Sans"/>
                <a:ea typeface="Gill Sans"/>
                <a:cs typeface="Gill Sans"/>
                <a:sym typeface="Gill Sans"/>
              </a:rPr>
              <a:t>12. S_IXUSR</a:t>
            </a:r>
            <a:endParaRPr sz="3000">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nvSpPr>
        <p:spPr>
          <a:xfrm>
            <a:off x="2728200" y="1704250"/>
            <a:ext cx="3450000" cy="3057600"/>
          </a:xfrm>
          <a:prstGeom prst="rect">
            <a:avLst/>
          </a:prstGeom>
          <a:solidFill>
            <a:srgbClr val="FFFFFF"/>
          </a:solidFill>
          <a:ln>
            <a:noFill/>
          </a:ln>
        </p:spPr>
        <p:txBody>
          <a:bodyPr anchorCtr="0" anchor="t" bIns="0" lIns="0" spcFirstLastPara="1" rIns="0" wrap="square" tIns="0">
            <a:noAutofit/>
          </a:bodyPr>
          <a:lstStyle/>
          <a:p>
            <a:pPr indent="-342900" lvl="0" marL="457200" marR="0" rtl="0" algn="l">
              <a:lnSpc>
                <a:spcPct val="116111"/>
              </a:lnSpc>
              <a:spcBef>
                <a:spcPts val="0"/>
              </a:spcBef>
              <a:spcAft>
                <a:spcPts val="0"/>
              </a:spcAft>
              <a:buClr>
                <a:schemeClr val="dk1"/>
              </a:buClr>
              <a:buSzPts val="1800"/>
              <a:buFont typeface="MS PGothic"/>
              <a:buChar char="●"/>
            </a:pPr>
            <a:r>
              <a:rPr lang="en-US" sz="1800">
                <a:solidFill>
                  <a:schemeClr val="dk1"/>
                </a:solidFill>
                <a:latin typeface="MS PGothic"/>
                <a:ea typeface="MS PGothic"/>
                <a:cs typeface="MS PGothic"/>
                <a:sym typeface="MS PGothic"/>
              </a:rPr>
              <a:t>Write permission bit for the group owner of the file. </a:t>
            </a:r>
            <a:endParaRPr sz="1800">
              <a:solidFill>
                <a:schemeClr val="dk1"/>
              </a:solidFill>
              <a:latin typeface="MS PGothic"/>
              <a:ea typeface="MS PGothic"/>
              <a:cs typeface="MS PGothic"/>
              <a:sym typeface="MS PGothic"/>
            </a:endParaRPr>
          </a:p>
          <a:p>
            <a:pPr indent="0" lvl="0" marL="0" marR="0" rtl="0" algn="l">
              <a:lnSpc>
                <a:spcPct val="116111"/>
              </a:lnSpc>
              <a:spcBef>
                <a:spcPts val="0"/>
              </a:spcBef>
              <a:spcAft>
                <a:spcPts val="0"/>
              </a:spcAft>
              <a:buNone/>
            </a:pPr>
            <a:r>
              <a:t/>
            </a:r>
            <a:endParaRPr sz="1800">
              <a:solidFill>
                <a:schemeClr val="dk1"/>
              </a:solidFill>
              <a:latin typeface="MS PGothic"/>
              <a:ea typeface="MS PGothic"/>
              <a:cs typeface="MS PGothic"/>
              <a:sym typeface="MS PGothic"/>
            </a:endParaRPr>
          </a:p>
          <a:p>
            <a:pPr indent="0" lvl="0" marL="0" marR="0" rtl="0" algn="l">
              <a:lnSpc>
                <a:spcPct val="116111"/>
              </a:lnSpc>
              <a:spcBef>
                <a:spcPts val="0"/>
              </a:spcBef>
              <a:spcAft>
                <a:spcPts val="0"/>
              </a:spcAft>
              <a:buNone/>
            </a:pPr>
            <a:r>
              <a:t/>
            </a:r>
            <a:endParaRPr sz="1800">
              <a:solidFill>
                <a:schemeClr val="dk1"/>
              </a:solidFill>
              <a:latin typeface="MS PGothic"/>
              <a:ea typeface="MS PGothic"/>
              <a:cs typeface="MS PGothic"/>
              <a:sym typeface="MS PGothic"/>
            </a:endParaRPr>
          </a:p>
          <a:p>
            <a:pPr indent="-342900" lvl="0" marL="457200" marR="0" rtl="0" algn="l">
              <a:lnSpc>
                <a:spcPct val="116111"/>
              </a:lnSpc>
              <a:spcBef>
                <a:spcPts val="0"/>
              </a:spcBef>
              <a:spcAft>
                <a:spcPts val="0"/>
              </a:spcAft>
              <a:buClr>
                <a:schemeClr val="dk1"/>
              </a:buClr>
              <a:buSzPts val="1800"/>
              <a:buFont typeface="MS PGothic"/>
              <a:buChar char="●"/>
            </a:pPr>
            <a:r>
              <a:rPr lang="en-US" sz="1800">
                <a:solidFill>
                  <a:schemeClr val="dk1"/>
                </a:solidFill>
                <a:latin typeface="MS PGothic"/>
                <a:ea typeface="MS PGothic"/>
                <a:cs typeface="MS PGothic"/>
                <a:sym typeface="MS PGothic"/>
              </a:rPr>
              <a:t>Execute or search permission bit for the group owner of the file.</a:t>
            </a:r>
            <a:endParaRPr sz="1800">
              <a:solidFill>
                <a:schemeClr val="dk1"/>
              </a:solidFill>
              <a:latin typeface="MS PGothic"/>
              <a:ea typeface="MS PGothic"/>
              <a:cs typeface="MS PGothic"/>
              <a:sym typeface="MS PGothic"/>
            </a:endParaRPr>
          </a:p>
        </p:txBody>
      </p:sp>
      <p:sp>
        <p:nvSpPr>
          <p:cNvPr id="170" name="Google Shape;170;p21"/>
          <p:cNvSpPr txBox="1"/>
          <p:nvPr>
            <p:ph type="title"/>
          </p:nvPr>
        </p:nvSpPr>
        <p:spPr>
          <a:xfrm>
            <a:off x="2676250" y="1141200"/>
            <a:ext cx="3259500" cy="4827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400"/>
              <a:buNone/>
            </a:pPr>
            <a:r>
              <a:rPr b="1" lang="en-US" sz="3000">
                <a:solidFill>
                  <a:srgbClr val="626B73"/>
                </a:solidFill>
                <a:latin typeface="Gill Sans"/>
                <a:ea typeface="Gill Sans"/>
                <a:cs typeface="Gill Sans"/>
                <a:sym typeface="Gill Sans"/>
              </a:rPr>
              <a:t>14. S_IWGRP</a:t>
            </a:r>
            <a:endParaRPr sz="3000">
              <a:latin typeface="Gill Sans"/>
              <a:ea typeface="Gill Sans"/>
              <a:cs typeface="Gill Sans"/>
              <a:sym typeface="Gill Sans"/>
            </a:endParaRPr>
          </a:p>
        </p:txBody>
      </p:sp>
      <p:sp>
        <p:nvSpPr>
          <p:cNvPr id="171" name="Google Shape;171;p21"/>
          <p:cNvSpPr txBox="1"/>
          <p:nvPr>
            <p:ph type="title"/>
          </p:nvPr>
        </p:nvSpPr>
        <p:spPr>
          <a:xfrm>
            <a:off x="2676250" y="2476800"/>
            <a:ext cx="3259500" cy="4827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400"/>
              <a:buNone/>
            </a:pPr>
            <a:r>
              <a:rPr b="1" lang="en-US" sz="3000">
                <a:solidFill>
                  <a:srgbClr val="626B73"/>
                </a:solidFill>
                <a:latin typeface="Gill Sans"/>
                <a:ea typeface="Gill Sans"/>
                <a:cs typeface="Gill Sans"/>
                <a:sym typeface="Gill Sans"/>
              </a:rPr>
              <a:t>15. S_IXGRP</a:t>
            </a:r>
            <a:endParaRPr sz="3000">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nvSpPr>
        <p:spPr>
          <a:xfrm>
            <a:off x="2754425" y="1594800"/>
            <a:ext cx="3450000" cy="3057600"/>
          </a:xfrm>
          <a:prstGeom prst="rect">
            <a:avLst/>
          </a:prstGeom>
          <a:solidFill>
            <a:srgbClr val="FFFFFF"/>
          </a:solidFill>
          <a:ln>
            <a:noFill/>
          </a:ln>
        </p:spPr>
        <p:txBody>
          <a:bodyPr anchorCtr="0" anchor="t" bIns="0" lIns="0" spcFirstLastPara="1" rIns="0" wrap="square" tIns="0">
            <a:noAutofit/>
          </a:bodyPr>
          <a:lstStyle/>
          <a:p>
            <a:pPr indent="-342900" lvl="0" marL="457200" marR="0" rtl="0" algn="l">
              <a:lnSpc>
                <a:spcPct val="116111"/>
              </a:lnSpc>
              <a:spcBef>
                <a:spcPts val="0"/>
              </a:spcBef>
              <a:spcAft>
                <a:spcPts val="0"/>
              </a:spcAft>
              <a:buClr>
                <a:schemeClr val="dk1"/>
              </a:buClr>
              <a:buSzPts val="1800"/>
              <a:buFont typeface="MS PGothic"/>
              <a:buChar char="●"/>
            </a:pPr>
            <a:r>
              <a:rPr lang="en-US" sz="1800">
                <a:solidFill>
                  <a:schemeClr val="dk1"/>
                </a:solidFill>
                <a:latin typeface="MS PGothic"/>
                <a:ea typeface="MS PGothic"/>
                <a:cs typeface="MS PGothic"/>
                <a:sym typeface="MS PGothic"/>
              </a:rPr>
              <a:t>Read permission bit for other users. </a:t>
            </a:r>
            <a:endParaRPr sz="1800">
              <a:solidFill>
                <a:schemeClr val="dk1"/>
              </a:solidFill>
              <a:latin typeface="MS PGothic"/>
              <a:ea typeface="MS PGothic"/>
              <a:cs typeface="MS PGothic"/>
              <a:sym typeface="MS PGothic"/>
            </a:endParaRPr>
          </a:p>
          <a:p>
            <a:pPr indent="0" lvl="0" marL="0" marR="0" rtl="0" algn="l">
              <a:lnSpc>
                <a:spcPct val="116111"/>
              </a:lnSpc>
              <a:spcBef>
                <a:spcPts val="0"/>
              </a:spcBef>
              <a:spcAft>
                <a:spcPts val="0"/>
              </a:spcAft>
              <a:buNone/>
            </a:pPr>
            <a:r>
              <a:t/>
            </a:r>
            <a:endParaRPr sz="1800">
              <a:solidFill>
                <a:schemeClr val="dk1"/>
              </a:solidFill>
              <a:latin typeface="MS PGothic"/>
              <a:ea typeface="MS PGothic"/>
              <a:cs typeface="MS PGothic"/>
              <a:sym typeface="MS PGothic"/>
            </a:endParaRPr>
          </a:p>
          <a:p>
            <a:pPr indent="0" lvl="0" marL="0" marR="0" rtl="0" algn="l">
              <a:lnSpc>
                <a:spcPct val="116111"/>
              </a:lnSpc>
              <a:spcBef>
                <a:spcPts val="0"/>
              </a:spcBef>
              <a:spcAft>
                <a:spcPts val="0"/>
              </a:spcAft>
              <a:buNone/>
            </a:pPr>
            <a:r>
              <a:t/>
            </a:r>
            <a:endParaRPr sz="1800">
              <a:solidFill>
                <a:schemeClr val="dk1"/>
              </a:solidFill>
              <a:latin typeface="MS PGothic"/>
              <a:ea typeface="MS PGothic"/>
              <a:cs typeface="MS PGothic"/>
              <a:sym typeface="MS PGothic"/>
            </a:endParaRPr>
          </a:p>
          <a:p>
            <a:pPr indent="-342900" lvl="0" marL="457200" marR="0" rtl="0" algn="l">
              <a:lnSpc>
                <a:spcPct val="116111"/>
              </a:lnSpc>
              <a:spcBef>
                <a:spcPts val="0"/>
              </a:spcBef>
              <a:spcAft>
                <a:spcPts val="0"/>
              </a:spcAft>
              <a:buClr>
                <a:schemeClr val="dk1"/>
              </a:buClr>
              <a:buSzPts val="1800"/>
              <a:buFont typeface="MS PGothic"/>
              <a:buChar char="●"/>
            </a:pPr>
            <a:r>
              <a:rPr lang="en-US" sz="1800">
                <a:solidFill>
                  <a:schemeClr val="dk1"/>
                </a:solidFill>
                <a:latin typeface="MS PGothic"/>
                <a:ea typeface="MS PGothic"/>
                <a:cs typeface="MS PGothic"/>
                <a:sym typeface="MS PGothic"/>
              </a:rPr>
              <a:t>Write permission bit for other users.</a:t>
            </a:r>
            <a:endParaRPr sz="1800">
              <a:solidFill>
                <a:schemeClr val="dk1"/>
              </a:solidFill>
              <a:latin typeface="MS PGothic"/>
              <a:ea typeface="MS PGothic"/>
              <a:cs typeface="MS PGothic"/>
              <a:sym typeface="MS PGothic"/>
            </a:endParaRPr>
          </a:p>
          <a:p>
            <a:pPr indent="0" lvl="0" marL="457200" marR="0" rtl="0" algn="l">
              <a:lnSpc>
                <a:spcPct val="116111"/>
              </a:lnSpc>
              <a:spcBef>
                <a:spcPts val="0"/>
              </a:spcBef>
              <a:spcAft>
                <a:spcPts val="0"/>
              </a:spcAft>
              <a:buNone/>
            </a:pPr>
            <a:r>
              <a:t/>
            </a:r>
            <a:endParaRPr sz="1800">
              <a:solidFill>
                <a:schemeClr val="dk1"/>
              </a:solidFill>
              <a:latin typeface="MS PGothic"/>
              <a:ea typeface="MS PGothic"/>
              <a:cs typeface="MS PGothic"/>
              <a:sym typeface="MS PGothic"/>
            </a:endParaRPr>
          </a:p>
          <a:p>
            <a:pPr indent="0" lvl="0" marL="457200" marR="0" rtl="0" algn="l">
              <a:lnSpc>
                <a:spcPct val="116111"/>
              </a:lnSpc>
              <a:spcBef>
                <a:spcPts val="0"/>
              </a:spcBef>
              <a:spcAft>
                <a:spcPts val="0"/>
              </a:spcAft>
              <a:buNone/>
            </a:pPr>
            <a:r>
              <a:t/>
            </a:r>
            <a:endParaRPr sz="1800">
              <a:solidFill>
                <a:schemeClr val="dk1"/>
              </a:solidFill>
              <a:latin typeface="MS PGothic"/>
              <a:ea typeface="MS PGothic"/>
              <a:cs typeface="MS PGothic"/>
              <a:sym typeface="MS PGothic"/>
            </a:endParaRPr>
          </a:p>
          <a:p>
            <a:pPr indent="-342900" lvl="0" marL="457200" marR="0" rtl="0" algn="l">
              <a:lnSpc>
                <a:spcPct val="116111"/>
              </a:lnSpc>
              <a:spcBef>
                <a:spcPts val="0"/>
              </a:spcBef>
              <a:spcAft>
                <a:spcPts val="0"/>
              </a:spcAft>
              <a:buClr>
                <a:schemeClr val="dk1"/>
              </a:buClr>
              <a:buSzPts val="1800"/>
              <a:buFont typeface="MS PGothic"/>
              <a:buChar char="●"/>
            </a:pPr>
            <a:r>
              <a:rPr lang="en-US" sz="1800">
                <a:solidFill>
                  <a:schemeClr val="dk1"/>
                </a:solidFill>
                <a:latin typeface="MS PGothic"/>
                <a:ea typeface="MS PGothic"/>
                <a:cs typeface="MS PGothic"/>
                <a:sym typeface="MS PGothic"/>
              </a:rPr>
              <a:t>Execute or search permission     bit for other users. </a:t>
            </a:r>
            <a:endParaRPr sz="1800">
              <a:solidFill>
                <a:schemeClr val="dk1"/>
              </a:solidFill>
              <a:latin typeface="MS PGothic"/>
              <a:ea typeface="MS PGothic"/>
              <a:cs typeface="MS PGothic"/>
              <a:sym typeface="MS PGothic"/>
            </a:endParaRPr>
          </a:p>
        </p:txBody>
      </p:sp>
      <p:sp>
        <p:nvSpPr>
          <p:cNvPr id="177" name="Google Shape;177;p22"/>
          <p:cNvSpPr txBox="1"/>
          <p:nvPr>
            <p:ph type="title"/>
          </p:nvPr>
        </p:nvSpPr>
        <p:spPr>
          <a:xfrm>
            <a:off x="2676250" y="959875"/>
            <a:ext cx="3259500" cy="4827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400"/>
              <a:buNone/>
            </a:pPr>
            <a:r>
              <a:rPr b="1" lang="en-US" sz="3000">
                <a:solidFill>
                  <a:srgbClr val="626B73"/>
                </a:solidFill>
                <a:latin typeface="Gill Sans"/>
                <a:ea typeface="Gill Sans"/>
                <a:cs typeface="Gill Sans"/>
                <a:sym typeface="Gill Sans"/>
              </a:rPr>
              <a:t>16. S_IROTH</a:t>
            </a:r>
            <a:endParaRPr sz="3000">
              <a:latin typeface="Gill Sans"/>
              <a:ea typeface="Gill Sans"/>
              <a:cs typeface="Gill Sans"/>
              <a:sym typeface="Gill Sans"/>
            </a:endParaRPr>
          </a:p>
        </p:txBody>
      </p:sp>
      <p:sp>
        <p:nvSpPr>
          <p:cNvPr id="178" name="Google Shape;178;p22"/>
          <p:cNvSpPr txBox="1"/>
          <p:nvPr>
            <p:ph type="title"/>
          </p:nvPr>
        </p:nvSpPr>
        <p:spPr>
          <a:xfrm>
            <a:off x="2676250" y="2217300"/>
            <a:ext cx="3259500" cy="4827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400"/>
              <a:buNone/>
            </a:pPr>
            <a:r>
              <a:rPr b="1" lang="en-US" sz="3000">
                <a:solidFill>
                  <a:srgbClr val="626B73"/>
                </a:solidFill>
                <a:latin typeface="Gill Sans"/>
                <a:ea typeface="Gill Sans"/>
                <a:cs typeface="Gill Sans"/>
                <a:sym typeface="Gill Sans"/>
              </a:rPr>
              <a:t>17. S_IWOTH</a:t>
            </a:r>
            <a:endParaRPr sz="3000">
              <a:latin typeface="Gill Sans"/>
              <a:ea typeface="Gill Sans"/>
              <a:cs typeface="Gill Sans"/>
              <a:sym typeface="Gill Sans"/>
            </a:endParaRPr>
          </a:p>
        </p:txBody>
      </p:sp>
      <p:sp>
        <p:nvSpPr>
          <p:cNvPr id="179" name="Google Shape;179;p22"/>
          <p:cNvSpPr txBox="1"/>
          <p:nvPr>
            <p:ph type="title"/>
          </p:nvPr>
        </p:nvSpPr>
        <p:spPr>
          <a:xfrm>
            <a:off x="2626000" y="3474725"/>
            <a:ext cx="3259500" cy="4827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400"/>
              <a:buNone/>
            </a:pPr>
            <a:r>
              <a:rPr b="1" lang="en-US" sz="3000">
                <a:solidFill>
                  <a:srgbClr val="626B73"/>
                </a:solidFill>
                <a:latin typeface="Gill Sans"/>
                <a:ea typeface="Gill Sans"/>
                <a:cs typeface="Gill Sans"/>
                <a:sym typeface="Gill Sans"/>
              </a:rPr>
              <a:t>18. S_IXOTH</a:t>
            </a:r>
            <a:endParaRPr sz="3000">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2676225" y="1000050"/>
            <a:ext cx="3259500" cy="4827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400"/>
              <a:buNone/>
            </a:pPr>
            <a:r>
              <a:rPr b="1" lang="en-US" sz="2100">
                <a:solidFill>
                  <a:srgbClr val="626B73"/>
                </a:solidFill>
                <a:latin typeface="Gill Sans"/>
                <a:ea typeface="Gill Sans"/>
                <a:cs typeface="Gill Sans"/>
                <a:sym typeface="Gill Sans"/>
              </a:rPr>
              <a:t>CODE EXPLANATION:</a:t>
            </a:r>
            <a:endParaRPr sz="2100">
              <a:latin typeface="Gill Sans"/>
              <a:ea typeface="Gill Sans"/>
              <a:cs typeface="Gill Sans"/>
              <a:sym typeface="Gill Sans"/>
            </a:endParaRPr>
          </a:p>
        </p:txBody>
      </p:sp>
      <p:sp>
        <p:nvSpPr>
          <p:cNvPr id="185" name="Google Shape;185;p23"/>
          <p:cNvSpPr txBox="1"/>
          <p:nvPr/>
        </p:nvSpPr>
        <p:spPr>
          <a:xfrm>
            <a:off x="2754425" y="1424025"/>
            <a:ext cx="3450000" cy="3057600"/>
          </a:xfrm>
          <a:prstGeom prst="rect">
            <a:avLst/>
          </a:prstGeom>
          <a:solidFill>
            <a:srgbClr val="FFFFFF"/>
          </a:solidFill>
          <a:ln>
            <a:noFill/>
          </a:ln>
        </p:spPr>
        <p:txBody>
          <a:bodyPr anchorCtr="0" anchor="t" bIns="0" lIns="0" spcFirstLastPara="1" rIns="0" wrap="square" tIns="0">
            <a:noAutofit/>
          </a:bodyPr>
          <a:lstStyle/>
          <a:p>
            <a:pPr indent="-323850" lvl="0" marL="457200" marR="0" rtl="0" algn="l">
              <a:lnSpc>
                <a:spcPct val="116111"/>
              </a:lnSpc>
              <a:spcBef>
                <a:spcPts val="0"/>
              </a:spcBef>
              <a:spcAft>
                <a:spcPts val="0"/>
              </a:spcAft>
              <a:buClr>
                <a:schemeClr val="dk1"/>
              </a:buClr>
              <a:buSzPts val="1500"/>
              <a:buFont typeface="Gill Sans"/>
              <a:buChar char="●"/>
            </a:pPr>
            <a:r>
              <a:rPr lang="en-US" sz="1500">
                <a:solidFill>
                  <a:schemeClr val="dk1"/>
                </a:solidFill>
                <a:latin typeface="Gill Sans"/>
                <a:ea typeface="Gill Sans"/>
                <a:cs typeface="Gill Sans"/>
                <a:sym typeface="Gill Sans"/>
              </a:rPr>
              <a:t>In the start of the code we included all the header files required to execute the the </a:t>
            </a:r>
            <a:r>
              <a:rPr lang="en-US" sz="1500">
                <a:solidFill>
                  <a:schemeClr val="dk1"/>
                </a:solidFill>
                <a:latin typeface="Gill Sans"/>
                <a:ea typeface="Gill Sans"/>
                <a:cs typeface="Gill Sans"/>
                <a:sym typeface="Gill Sans"/>
              </a:rPr>
              <a:t>different</a:t>
            </a:r>
            <a:r>
              <a:rPr lang="en-US" sz="1500">
                <a:solidFill>
                  <a:schemeClr val="dk1"/>
                </a:solidFill>
                <a:latin typeface="Gill Sans"/>
                <a:ea typeface="Gill Sans"/>
                <a:cs typeface="Gill Sans"/>
                <a:sym typeface="Gill Sans"/>
              </a:rPr>
              <a:t> </a:t>
            </a:r>
            <a:r>
              <a:rPr lang="en-US" sz="1500">
                <a:solidFill>
                  <a:schemeClr val="dk1"/>
                </a:solidFill>
                <a:latin typeface="Gill Sans"/>
                <a:ea typeface="Gill Sans"/>
                <a:cs typeface="Gill Sans"/>
                <a:sym typeface="Gill Sans"/>
              </a:rPr>
              <a:t>functions</a:t>
            </a:r>
            <a:r>
              <a:rPr lang="en-US" sz="1500">
                <a:solidFill>
                  <a:schemeClr val="dk1"/>
                </a:solidFill>
                <a:latin typeface="Gill Sans"/>
                <a:ea typeface="Gill Sans"/>
                <a:cs typeface="Gill Sans"/>
                <a:sym typeface="Gill Sans"/>
              </a:rPr>
              <a:t> used and use all the structure used and returned by those functions.</a:t>
            </a:r>
            <a:endParaRPr sz="1500">
              <a:solidFill>
                <a:schemeClr val="dk1"/>
              </a:solidFill>
              <a:latin typeface="Gill Sans"/>
              <a:ea typeface="Gill Sans"/>
              <a:cs typeface="Gill Sans"/>
              <a:sym typeface="Gill Sans"/>
            </a:endParaRPr>
          </a:p>
          <a:p>
            <a:pPr indent="-323850" lvl="0" marL="457200" marR="0" rtl="0" algn="l">
              <a:lnSpc>
                <a:spcPct val="116111"/>
              </a:lnSpc>
              <a:spcBef>
                <a:spcPts val="0"/>
              </a:spcBef>
              <a:spcAft>
                <a:spcPts val="0"/>
              </a:spcAft>
              <a:buClr>
                <a:schemeClr val="dk1"/>
              </a:buClr>
              <a:buSzPts val="1500"/>
              <a:buFont typeface="Gill Sans"/>
              <a:buChar char="●"/>
            </a:pPr>
            <a:r>
              <a:rPr lang="en-US" sz="1500">
                <a:solidFill>
                  <a:schemeClr val="dk1"/>
                </a:solidFill>
                <a:latin typeface="Gill Sans"/>
                <a:ea typeface="Gill Sans"/>
                <a:cs typeface="Gill Sans"/>
                <a:sym typeface="Gill Sans"/>
              </a:rPr>
              <a:t>Then a void function is defined which </a:t>
            </a:r>
            <a:r>
              <a:rPr lang="en-US" sz="1500">
                <a:solidFill>
                  <a:schemeClr val="dk1"/>
                </a:solidFill>
                <a:latin typeface="Gill Sans"/>
                <a:ea typeface="Gill Sans"/>
                <a:cs typeface="Gill Sans"/>
                <a:sym typeface="Gill Sans"/>
              </a:rPr>
              <a:t>receives</a:t>
            </a:r>
            <a:r>
              <a:rPr lang="en-US" sz="1500">
                <a:solidFill>
                  <a:schemeClr val="dk1"/>
                </a:solidFill>
                <a:latin typeface="Gill Sans"/>
                <a:ea typeface="Gill Sans"/>
                <a:cs typeface="Gill Sans"/>
                <a:sym typeface="Gill Sans"/>
              </a:rPr>
              <a:t> the mode of a file and prints all the permission the fiel have.</a:t>
            </a:r>
            <a:endParaRPr sz="1500">
              <a:solidFill>
                <a:schemeClr val="dk1"/>
              </a:solidFill>
              <a:latin typeface="Gill Sans"/>
              <a:ea typeface="Gill Sans"/>
              <a:cs typeface="Gill Sans"/>
              <a:sym typeface="Gill Sans"/>
            </a:endParaRPr>
          </a:p>
          <a:p>
            <a:pPr indent="-323850" lvl="0" marL="457200" marR="0" rtl="0" algn="l">
              <a:lnSpc>
                <a:spcPct val="116111"/>
              </a:lnSpc>
              <a:spcBef>
                <a:spcPts val="0"/>
              </a:spcBef>
              <a:spcAft>
                <a:spcPts val="0"/>
              </a:spcAft>
              <a:buClr>
                <a:schemeClr val="dk1"/>
              </a:buClr>
              <a:buSzPts val="1500"/>
              <a:buFont typeface="Gill Sans"/>
              <a:buChar char="●"/>
            </a:pPr>
            <a:r>
              <a:rPr lang="en-US" sz="1500">
                <a:solidFill>
                  <a:schemeClr val="dk1"/>
                </a:solidFill>
                <a:latin typeface="Gill Sans"/>
                <a:ea typeface="Gill Sans"/>
                <a:cs typeface="Gill Sans"/>
                <a:sym typeface="Gill Sans"/>
              </a:rPr>
              <a:t>Then in main function we first defined all the variables and structures used in the program.</a:t>
            </a:r>
            <a:endParaRPr sz="1500">
              <a:solidFill>
                <a:schemeClr val="dk1"/>
              </a:solidFill>
              <a:latin typeface="Gill Sans"/>
              <a:ea typeface="Gill Sans"/>
              <a:cs typeface="Gill Sans"/>
              <a:sym typeface="Gill Sans"/>
            </a:endParaRPr>
          </a:p>
          <a:p>
            <a:pPr indent="0" lvl="0" marL="457200" marR="0" rtl="0" algn="l">
              <a:lnSpc>
                <a:spcPct val="116111"/>
              </a:lnSpc>
              <a:spcBef>
                <a:spcPts val="0"/>
              </a:spcBef>
              <a:spcAft>
                <a:spcPts val="0"/>
              </a:spcAft>
              <a:buNone/>
            </a:pPr>
            <a:r>
              <a:t/>
            </a:r>
            <a:endParaRPr sz="1500">
              <a:solidFill>
                <a:schemeClr val="dk1"/>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2676225" y="1000050"/>
            <a:ext cx="3259500" cy="4827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400"/>
              <a:buNone/>
            </a:pPr>
            <a:r>
              <a:rPr b="1" lang="en-US" sz="2100">
                <a:solidFill>
                  <a:srgbClr val="626B73"/>
                </a:solidFill>
                <a:latin typeface="Gill Sans"/>
                <a:ea typeface="Gill Sans"/>
                <a:cs typeface="Gill Sans"/>
                <a:sym typeface="Gill Sans"/>
              </a:rPr>
              <a:t>CODE EXPLANATION:</a:t>
            </a:r>
            <a:endParaRPr sz="2100">
              <a:latin typeface="Gill Sans"/>
              <a:ea typeface="Gill Sans"/>
              <a:cs typeface="Gill Sans"/>
              <a:sym typeface="Gill Sans"/>
            </a:endParaRPr>
          </a:p>
        </p:txBody>
      </p:sp>
      <p:sp>
        <p:nvSpPr>
          <p:cNvPr id="191" name="Google Shape;191;p24"/>
          <p:cNvSpPr txBox="1"/>
          <p:nvPr/>
        </p:nvSpPr>
        <p:spPr>
          <a:xfrm>
            <a:off x="2764475" y="1482750"/>
            <a:ext cx="3450000" cy="3057600"/>
          </a:xfrm>
          <a:prstGeom prst="rect">
            <a:avLst/>
          </a:prstGeom>
          <a:solidFill>
            <a:srgbClr val="FFFFFF"/>
          </a:solidFill>
          <a:ln>
            <a:noFill/>
          </a:ln>
        </p:spPr>
        <p:txBody>
          <a:bodyPr anchorCtr="0" anchor="t" bIns="0" lIns="0" spcFirstLastPara="1" rIns="0" wrap="square" tIns="0">
            <a:noAutofit/>
          </a:bodyPr>
          <a:lstStyle/>
          <a:p>
            <a:pPr indent="-323850" lvl="0" marL="457200" marR="0" rtl="0" algn="l">
              <a:lnSpc>
                <a:spcPct val="116111"/>
              </a:lnSpc>
              <a:spcBef>
                <a:spcPts val="0"/>
              </a:spcBef>
              <a:spcAft>
                <a:spcPts val="0"/>
              </a:spcAft>
              <a:buClr>
                <a:schemeClr val="dk1"/>
              </a:buClr>
              <a:buSzPts val="1500"/>
              <a:buFont typeface="Gill Sans"/>
              <a:buChar char="●"/>
            </a:pPr>
            <a:r>
              <a:rPr lang="en-US" sz="1500">
                <a:solidFill>
                  <a:schemeClr val="dk1"/>
                </a:solidFill>
                <a:latin typeface="Gill Sans"/>
                <a:ea typeface="Gill Sans"/>
                <a:cs typeface="Gill Sans"/>
                <a:sym typeface="Gill Sans"/>
              </a:rPr>
              <a:t>Then we check the no of arguments passed to the executable file.</a:t>
            </a:r>
            <a:endParaRPr sz="1500">
              <a:solidFill>
                <a:schemeClr val="dk1"/>
              </a:solidFill>
              <a:latin typeface="Gill Sans"/>
              <a:ea typeface="Gill Sans"/>
              <a:cs typeface="Gill Sans"/>
              <a:sym typeface="Gill Sans"/>
            </a:endParaRPr>
          </a:p>
          <a:p>
            <a:pPr indent="-323850" lvl="0" marL="457200" marR="0" rtl="0" algn="l">
              <a:lnSpc>
                <a:spcPct val="116111"/>
              </a:lnSpc>
              <a:spcBef>
                <a:spcPts val="0"/>
              </a:spcBef>
              <a:spcAft>
                <a:spcPts val="0"/>
              </a:spcAft>
              <a:buClr>
                <a:schemeClr val="dk1"/>
              </a:buClr>
              <a:buSzPts val="1500"/>
              <a:buFont typeface="Gill Sans"/>
              <a:buChar char="●"/>
            </a:pPr>
            <a:r>
              <a:rPr lang="en-US" sz="1500">
                <a:solidFill>
                  <a:schemeClr val="dk1"/>
                </a:solidFill>
                <a:latin typeface="Gill Sans"/>
                <a:ea typeface="Gill Sans"/>
                <a:cs typeface="Gill Sans"/>
                <a:sym typeface="Gill Sans"/>
              </a:rPr>
              <a:t>If the number of arguments passed is 2 then check 2nd argument for flag and use the 1st argument as the directory name and open the directory .similarly if the first argument is the flag then the 2nd argument is taken as directory and the </a:t>
            </a:r>
            <a:r>
              <a:rPr lang="en-US" sz="1500">
                <a:solidFill>
                  <a:schemeClr val="dk1"/>
                </a:solidFill>
                <a:latin typeface="Gill Sans"/>
                <a:ea typeface="Gill Sans"/>
                <a:cs typeface="Gill Sans"/>
                <a:sym typeface="Gill Sans"/>
              </a:rPr>
              <a:t>directory</a:t>
            </a:r>
            <a:r>
              <a:rPr lang="en-US" sz="1500">
                <a:solidFill>
                  <a:schemeClr val="dk1"/>
                </a:solidFill>
                <a:latin typeface="Gill Sans"/>
                <a:ea typeface="Gill Sans"/>
                <a:cs typeface="Gill Sans"/>
                <a:sym typeface="Gill Sans"/>
              </a:rPr>
              <a:t> is opened. Otherwise error is shown for a wrong flag.</a:t>
            </a:r>
            <a:endParaRPr sz="1500">
              <a:solidFill>
                <a:schemeClr val="dk1"/>
              </a:solidFill>
              <a:latin typeface="Gill Sans"/>
              <a:ea typeface="Gill Sans"/>
              <a:cs typeface="Gill Sans"/>
              <a:sym typeface="Gill Sans"/>
            </a:endParaRPr>
          </a:p>
          <a:p>
            <a:pPr indent="0" lvl="0" marL="457200" marR="0" rtl="0" algn="l">
              <a:lnSpc>
                <a:spcPct val="116111"/>
              </a:lnSpc>
              <a:spcBef>
                <a:spcPts val="0"/>
              </a:spcBef>
              <a:spcAft>
                <a:spcPts val="0"/>
              </a:spcAft>
              <a:buNone/>
            </a:pPr>
            <a:r>
              <a:t/>
            </a:r>
            <a:endParaRPr sz="1500">
              <a:solidFill>
                <a:schemeClr val="dk1"/>
              </a:solidFill>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2676225" y="1000050"/>
            <a:ext cx="3259500" cy="4827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400"/>
              <a:buNone/>
            </a:pPr>
            <a:r>
              <a:rPr b="1" lang="en-US" sz="2100">
                <a:solidFill>
                  <a:srgbClr val="626B73"/>
                </a:solidFill>
                <a:latin typeface="Gill Sans"/>
                <a:ea typeface="Gill Sans"/>
                <a:cs typeface="Gill Sans"/>
                <a:sym typeface="Gill Sans"/>
              </a:rPr>
              <a:t>CODE EXPLANATION:</a:t>
            </a:r>
            <a:endParaRPr sz="2100">
              <a:latin typeface="Gill Sans"/>
              <a:ea typeface="Gill Sans"/>
              <a:cs typeface="Gill Sans"/>
              <a:sym typeface="Gill Sans"/>
            </a:endParaRPr>
          </a:p>
        </p:txBody>
      </p:sp>
      <p:sp>
        <p:nvSpPr>
          <p:cNvPr id="197" name="Google Shape;197;p25"/>
          <p:cNvSpPr txBox="1"/>
          <p:nvPr/>
        </p:nvSpPr>
        <p:spPr>
          <a:xfrm>
            <a:off x="2734325" y="1482750"/>
            <a:ext cx="3450000" cy="3057600"/>
          </a:xfrm>
          <a:prstGeom prst="rect">
            <a:avLst/>
          </a:prstGeom>
          <a:solidFill>
            <a:srgbClr val="FFFFFF"/>
          </a:solidFill>
          <a:ln>
            <a:noFill/>
          </a:ln>
        </p:spPr>
        <p:txBody>
          <a:bodyPr anchorCtr="0" anchor="t" bIns="0" lIns="0" spcFirstLastPara="1" rIns="0" wrap="square" tIns="0">
            <a:noAutofit/>
          </a:bodyPr>
          <a:lstStyle/>
          <a:p>
            <a:pPr indent="-323850" lvl="0" marL="457200" marR="0" rtl="0" algn="l">
              <a:lnSpc>
                <a:spcPct val="116111"/>
              </a:lnSpc>
              <a:spcBef>
                <a:spcPts val="0"/>
              </a:spcBef>
              <a:spcAft>
                <a:spcPts val="0"/>
              </a:spcAft>
              <a:buClr>
                <a:schemeClr val="dk1"/>
              </a:buClr>
              <a:buSzPts val="1500"/>
              <a:buFont typeface="Gill Sans"/>
              <a:buChar char="●"/>
            </a:pPr>
            <a:r>
              <a:rPr lang="en-US" sz="1500">
                <a:solidFill>
                  <a:schemeClr val="dk1"/>
                </a:solidFill>
                <a:latin typeface="Gill Sans"/>
                <a:ea typeface="Gill Sans"/>
                <a:cs typeface="Gill Sans"/>
                <a:sym typeface="Gill Sans"/>
              </a:rPr>
              <a:t>Now if the no of arguments is 1 we first check if it is the flag , then we take the present directory as the required directory and open it. </a:t>
            </a:r>
            <a:r>
              <a:rPr lang="en-US" sz="1500">
                <a:solidFill>
                  <a:schemeClr val="dk1"/>
                </a:solidFill>
                <a:latin typeface="Gill Sans"/>
                <a:ea typeface="Gill Sans"/>
                <a:cs typeface="Gill Sans"/>
                <a:sym typeface="Gill Sans"/>
              </a:rPr>
              <a:t>Otherwise If</a:t>
            </a:r>
            <a:r>
              <a:rPr lang="en-US" sz="1500">
                <a:solidFill>
                  <a:schemeClr val="dk1"/>
                </a:solidFill>
                <a:latin typeface="Gill Sans"/>
                <a:ea typeface="Gill Sans"/>
                <a:cs typeface="Gill Sans"/>
                <a:sym typeface="Gill Sans"/>
              </a:rPr>
              <a:t> it is not a flag then the argument is treated as directory name and it is opened.</a:t>
            </a:r>
            <a:endParaRPr sz="1500">
              <a:solidFill>
                <a:schemeClr val="dk1"/>
              </a:solidFill>
              <a:latin typeface="Gill Sans"/>
              <a:ea typeface="Gill Sans"/>
              <a:cs typeface="Gill Sans"/>
              <a:sym typeface="Gill Sans"/>
            </a:endParaRPr>
          </a:p>
          <a:p>
            <a:pPr indent="-323850" lvl="0" marL="457200" marR="0" rtl="0" algn="l">
              <a:lnSpc>
                <a:spcPct val="116111"/>
              </a:lnSpc>
              <a:spcBef>
                <a:spcPts val="0"/>
              </a:spcBef>
              <a:spcAft>
                <a:spcPts val="0"/>
              </a:spcAft>
              <a:buClr>
                <a:schemeClr val="dk1"/>
              </a:buClr>
              <a:buSzPts val="1500"/>
              <a:buFont typeface="Gill Sans"/>
              <a:buChar char="●"/>
            </a:pPr>
            <a:r>
              <a:rPr lang="en-US" sz="1500">
                <a:solidFill>
                  <a:schemeClr val="dk1"/>
                </a:solidFill>
                <a:latin typeface="Gill Sans"/>
                <a:ea typeface="Gill Sans"/>
                <a:cs typeface="Gill Sans"/>
                <a:sym typeface="Gill Sans"/>
              </a:rPr>
              <a:t>And finally if no argument is passed then we take the present directory as the required directory and open it.</a:t>
            </a:r>
            <a:endParaRPr sz="1500">
              <a:solidFill>
                <a:schemeClr val="dk1"/>
              </a:solidFill>
              <a:latin typeface="Gill Sans"/>
              <a:ea typeface="Gill Sans"/>
              <a:cs typeface="Gill Sans"/>
              <a:sym typeface="Gill Sans"/>
            </a:endParaRPr>
          </a:p>
          <a:p>
            <a:pPr indent="0" lvl="0" marL="457200" marR="0" rtl="0" algn="l">
              <a:lnSpc>
                <a:spcPct val="116111"/>
              </a:lnSpc>
              <a:spcBef>
                <a:spcPts val="0"/>
              </a:spcBef>
              <a:spcAft>
                <a:spcPts val="0"/>
              </a:spcAft>
              <a:buNone/>
            </a:pPr>
            <a:r>
              <a:t/>
            </a:r>
            <a:endParaRPr sz="1500">
              <a:solidFill>
                <a:schemeClr val="dk1"/>
              </a:solidFill>
              <a:latin typeface="Gill Sans"/>
              <a:ea typeface="Gill Sans"/>
              <a:cs typeface="Gill Sans"/>
              <a:sym typeface="Gill Sans"/>
            </a:endParaRPr>
          </a:p>
          <a:p>
            <a:pPr indent="0" lvl="0" marL="457200" marR="0" rtl="0" algn="l">
              <a:lnSpc>
                <a:spcPct val="116111"/>
              </a:lnSpc>
              <a:spcBef>
                <a:spcPts val="0"/>
              </a:spcBef>
              <a:spcAft>
                <a:spcPts val="0"/>
              </a:spcAft>
              <a:buNone/>
            </a:pPr>
            <a:r>
              <a:t/>
            </a:r>
            <a:endParaRPr sz="1500">
              <a:solidFill>
                <a:schemeClr val="dk1"/>
              </a:solidFill>
              <a:latin typeface="Gill Sans"/>
              <a:ea typeface="Gill Sans"/>
              <a:cs typeface="Gill Sans"/>
              <a:sym typeface="Gill Sans"/>
            </a:endParaRPr>
          </a:p>
          <a:p>
            <a:pPr indent="0" lvl="0" marL="457200" marR="0" rtl="0" algn="l">
              <a:lnSpc>
                <a:spcPct val="116111"/>
              </a:lnSpc>
              <a:spcBef>
                <a:spcPts val="0"/>
              </a:spcBef>
              <a:spcAft>
                <a:spcPts val="0"/>
              </a:spcAft>
              <a:buNone/>
            </a:pPr>
            <a:r>
              <a:t/>
            </a:r>
            <a:endParaRPr sz="1500">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 name="Shape 63"/>
        <p:cNvGrpSpPr/>
        <p:nvPr/>
      </p:nvGrpSpPr>
      <p:grpSpPr>
        <a:xfrm>
          <a:off x="0" y="0"/>
          <a:ext cx="0" cy="0"/>
          <a:chOff x="0" y="0"/>
          <a:chExt cx="0" cy="0"/>
        </a:xfrm>
      </p:grpSpPr>
      <p:sp>
        <p:nvSpPr>
          <p:cNvPr id="64" name="Google Shape;64;p8"/>
          <p:cNvSpPr/>
          <p:nvPr/>
        </p:nvSpPr>
        <p:spPr>
          <a:xfrm>
            <a:off x="0" y="0"/>
            <a:ext cx="4572000" cy="5143500"/>
          </a:xfrm>
          <a:custGeom>
            <a:rect b="b" l="l" r="r" t="t"/>
            <a:pathLst>
              <a:path extrusionOk="0" h="5143500" w="4572000">
                <a:moveTo>
                  <a:pt x="4571999" y="5143499"/>
                </a:moveTo>
                <a:lnTo>
                  <a:pt x="0" y="5143499"/>
                </a:lnTo>
                <a:lnTo>
                  <a:pt x="0" y="0"/>
                </a:lnTo>
                <a:lnTo>
                  <a:pt x="4571999" y="0"/>
                </a:lnTo>
                <a:lnTo>
                  <a:pt x="4571999" y="5143499"/>
                </a:lnTo>
                <a:close/>
              </a:path>
            </a:pathLst>
          </a:custGeom>
          <a:solidFill>
            <a:srgbClr val="31384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 name="Google Shape;65;p8"/>
          <p:cNvSpPr txBox="1"/>
          <p:nvPr/>
        </p:nvSpPr>
        <p:spPr>
          <a:xfrm>
            <a:off x="338525" y="2284600"/>
            <a:ext cx="3974100" cy="5436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3400"/>
              <a:buFont typeface="Arial"/>
              <a:buNone/>
            </a:pPr>
            <a:r>
              <a:rPr b="0" i="0" lang="en-US" sz="3400" u="none" cap="none" strike="noStrike">
                <a:solidFill>
                  <a:srgbClr val="FFFFFF"/>
                </a:solidFill>
                <a:latin typeface="Lucida Sans"/>
                <a:ea typeface="Lucida Sans"/>
                <a:cs typeface="Lucida Sans"/>
                <a:sym typeface="Lucida Sans"/>
              </a:rPr>
              <a:t>Group No.12</a:t>
            </a:r>
            <a:endParaRPr b="0" i="0" sz="3400" u="none" cap="none" strike="noStrike">
              <a:solidFill>
                <a:schemeClr val="dk1"/>
              </a:solidFill>
              <a:latin typeface="Lucida Sans"/>
              <a:ea typeface="Lucida Sans"/>
              <a:cs typeface="Lucida Sans"/>
              <a:sym typeface="Lucida Sans"/>
            </a:endParaRPr>
          </a:p>
        </p:txBody>
      </p:sp>
      <p:sp>
        <p:nvSpPr>
          <p:cNvPr id="66" name="Google Shape;66;p8"/>
          <p:cNvSpPr/>
          <p:nvPr/>
        </p:nvSpPr>
        <p:spPr>
          <a:xfrm>
            <a:off x="368825" y="4849547"/>
            <a:ext cx="700405" cy="13970"/>
          </a:xfrm>
          <a:custGeom>
            <a:rect b="b" l="l" r="r" t="t"/>
            <a:pathLst>
              <a:path extrusionOk="0" h="13970" w="700405">
                <a:moveTo>
                  <a:pt x="699964" y="13715"/>
                </a:moveTo>
                <a:lnTo>
                  <a:pt x="0" y="13715"/>
                </a:lnTo>
                <a:lnTo>
                  <a:pt x="0" y="0"/>
                </a:lnTo>
                <a:lnTo>
                  <a:pt x="699964" y="0"/>
                </a:lnTo>
                <a:lnTo>
                  <a:pt x="699964" y="13715"/>
                </a:lnTo>
                <a:close/>
              </a:path>
            </a:pathLst>
          </a:custGeom>
          <a:solidFill>
            <a:srgbClr val="31384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 name="Google Shape;67;p8"/>
          <p:cNvSpPr txBox="1"/>
          <p:nvPr>
            <p:ph type="title"/>
          </p:nvPr>
        </p:nvSpPr>
        <p:spPr>
          <a:xfrm>
            <a:off x="5038800" y="1255031"/>
            <a:ext cx="1438275" cy="2997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sz="1800">
                <a:solidFill>
                  <a:srgbClr val="063763"/>
                </a:solidFill>
                <a:latin typeface="Century"/>
                <a:ea typeface="Century"/>
                <a:cs typeface="Century"/>
                <a:sym typeface="Century"/>
              </a:rPr>
              <a:t>Udgam Shah</a:t>
            </a:r>
            <a:endParaRPr sz="1800">
              <a:latin typeface="Century"/>
              <a:ea typeface="Century"/>
              <a:cs typeface="Century"/>
              <a:sym typeface="Century"/>
            </a:endParaRPr>
          </a:p>
        </p:txBody>
      </p:sp>
      <p:sp>
        <p:nvSpPr>
          <p:cNvPr id="68" name="Google Shape;68;p8"/>
          <p:cNvSpPr txBox="1"/>
          <p:nvPr/>
        </p:nvSpPr>
        <p:spPr>
          <a:xfrm>
            <a:off x="7324800" y="1255031"/>
            <a:ext cx="127762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063763"/>
                </a:solidFill>
                <a:latin typeface="Century"/>
                <a:ea typeface="Century"/>
                <a:cs typeface="Century"/>
                <a:sym typeface="Century"/>
              </a:rPr>
              <a:t>IIT2019186</a:t>
            </a:r>
            <a:endParaRPr b="0" i="0" sz="1800" u="none" cap="none" strike="noStrike">
              <a:solidFill>
                <a:schemeClr val="dk1"/>
              </a:solidFill>
              <a:latin typeface="Century"/>
              <a:ea typeface="Century"/>
              <a:cs typeface="Century"/>
              <a:sym typeface="Century"/>
            </a:endParaRPr>
          </a:p>
        </p:txBody>
      </p:sp>
      <p:sp>
        <p:nvSpPr>
          <p:cNvPr id="69" name="Google Shape;69;p8"/>
          <p:cNvSpPr txBox="1"/>
          <p:nvPr/>
        </p:nvSpPr>
        <p:spPr>
          <a:xfrm>
            <a:off x="5038800" y="1883680"/>
            <a:ext cx="153606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063763"/>
                </a:solidFill>
                <a:latin typeface="Century"/>
                <a:ea typeface="Century"/>
                <a:cs typeface="Century"/>
                <a:sym typeface="Century"/>
              </a:rPr>
              <a:t>Vikram Singh</a:t>
            </a:r>
            <a:endParaRPr b="0" i="0" sz="1800" u="none" cap="none" strike="noStrike">
              <a:solidFill>
                <a:schemeClr val="dk1"/>
              </a:solidFill>
              <a:latin typeface="Century"/>
              <a:ea typeface="Century"/>
              <a:cs typeface="Century"/>
              <a:sym typeface="Century"/>
            </a:endParaRPr>
          </a:p>
        </p:txBody>
      </p:sp>
      <p:sp>
        <p:nvSpPr>
          <p:cNvPr id="70" name="Google Shape;70;p8"/>
          <p:cNvSpPr txBox="1"/>
          <p:nvPr/>
        </p:nvSpPr>
        <p:spPr>
          <a:xfrm>
            <a:off x="7324800" y="1883680"/>
            <a:ext cx="125222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063763"/>
                </a:solidFill>
                <a:latin typeface="Century"/>
                <a:ea typeface="Century"/>
                <a:cs typeface="Century"/>
                <a:sym typeface="Century"/>
              </a:rPr>
              <a:t>IIT2019213</a:t>
            </a:r>
            <a:endParaRPr b="0" i="0" sz="1800" u="none" cap="none" strike="noStrike">
              <a:solidFill>
                <a:schemeClr val="dk1"/>
              </a:solidFill>
              <a:latin typeface="Century"/>
              <a:ea typeface="Century"/>
              <a:cs typeface="Century"/>
              <a:sym typeface="Century"/>
            </a:endParaRPr>
          </a:p>
        </p:txBody>
      </p:sp>
      <p:sp>
        <p:nvSpPr>
          <p:cNvPr id="71" name="Google Shape;71;p8"/>
          <p:cNvSpPr txBox="1"/>
          <p:nvPr/>
        </p:nvSpPr>
        <p:spPr>
          <a:xfrm>
            <a:off x="5038800" y="2512331"/>
            <a:ext cx="164528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063763"/>
                </a:solidFill>
                <a:latin typeface="Century"/>
                <a:ea typeface="Century"/>
                <a:cs typeface="Century"/>
                <a:sym typeface="Century"/>
              </a:rPr>
              <a:t>Navneet Bhole</a:t>
            </a:r>
            <a:endParaRPr b="0" i="0" sz="1800" u="none" cap="none" strike="noStrike">
              <a:solidFill>
                <a:schemeClr val="dk1"/>
              </a:solidFill>
              <a:latin typeface="Century"/>
              <a:ea typeface="Century"/>
              <a:cs typeface="Century"/>
              <a:sym typeface="Century"/>
            </a:endParaRPr>
          </a:p>
        </p:txBody>
      </p:sp>
      <p:sp>
        <p:nvSpPr>
          <p:cNvPr id="72" name="Google Shape;72;p8"/>
          <p:cNvSpPr txBox="1"/>
          <p:nvPr/>
        </p:nvSpPr>
        <p:spPr>
          <a:xfrm>
            <a:off x="7324800" y="2512331"/>
            <a:ext cx="131381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063763"/>
                </a:solidFill>
                <a:latin typeface="Century"/>
                <a:ea typeface="Century"/>
                <a:cs typeface="Century"/>
                <a:sym typeface="Century"/>
              </a:rPr>
              <a:t>IIT2019229</a:t>
            </a:r>
            <a:endParaRPr b="0" i="0" sz="1800" u="none" cap="none" strike="noStrike">
              <a:solidFill>
                <a:schemeClr val="dk1"/>
              </a:solidFill>
              <a:latin typeface="Century"/>
              <a:ea typeface="Century"/>
              <a:cs typeface="Century"/>
              <a:sym typeface="Century"/>
            </a:endParaRPr>
          </a:p>
        </p:txBody>
      </p:sp>
      <p:sp>
        <p:nvSpPr>
          <p:cNvPr id="73" name="Google Shape;73;p8"/>
          <p:cNvSpPr txBox="1"/>
          <p:nvPr/>
        </p:nvSpPr>
        <p:spPr>
          <a:xfrm>
            <a:off x="5038800" y="3140981"/>
            <a:ext cx="126111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063763"/>
                </a:solidFill>
                <a:latin typeface="Century"/>
                <a:ea typeface="Century"/>
                <a:cs typeface="Century"/>
                <a:sym typeface="Century"/>
              </a:rPr>
              <a:t>Eshan Vaid</a:t>
            </a:r>
            <a:endParaRPr b="0" i="0" sz="1800" u="none" cap="none" strike="noStrike">
              <a:solidFill>
                <a:schemeClr val="dk1"/>
              </a:solidFill>
              <a:latin typeface="Century"/>
              <a:ea typeface="Century"/>
              <a:cs typeface="Century"/>
              <a:sym typeface="Century"/>
            </a:endParaRPr>
          </a:p>
        </p:txBody>
      </p:sp>
      <p:sp>
        <p:nvSpPr>
          <p:cNvPr id="74" name="Google Shape;74;p8"/>
          <p:cNvSpPr txBox="1"/>
          <p:nvPr/>
        </p:nvSpPr>
        <p:spPr>
          <a:xfrm>
            <a:off x="7324800" y="3140981"/>
            <a:ext cx="129921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063763"/>
                </a:solidFill>
                <a:latin typeface="Century"/>
                <a:ea typeface="Century"/>
                <a:cs typeface="Century"/>
                <a:sym typeface="Century"/>
              </a:rPr>
              <a:t>IIT2019230</a:t>
            </a:r>
            <a:endParaRPr b="0" i="0" sz="1800" u="none" cap="none" strike="noStrike">
              <a:solidFill>
                <a:schemeClr val="dk1"/>
              </a:solidFill>
              <a:latin typeface="Century"/>
              <a:ea typeface="Century"/>
              <a:cs typeface="Century"/>
              <a:sym typeface="Century"/>
            </a:endParaRPr>
          </a:p>
        </p:txBody>
      </p:sp>
      <p:sp>
        <p:nvSpPr>
          <p:cNvPr id="75" name="Google Shape;75;p8"/>
          <p:cNvSpPr txBox="1"/>
          <p:nvPr/>
        </p:nvSpPr>
        <p:spPr>
          <a:xfrm>
            <a:off x="5038800" y="3769631"/>
            <a:ext cx="209613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063763"/>
                </a:solidFill>
                <a:latin typeface="Century"/>
                <a:ea typeface="Century"/>
                <a:cs typeface="Century"/>
                <a:sym typeface="Century"/>
              </a:rPr>
              <a:t>Ayush Khandelwal</a:t>
            </a:r>
            <a:endParaRPr b="0" i="0" sz="1800" u="none" cap="none" strike="noStrike">
              <a:solidFill>
                <a:schemeClr val="dk1"/>
              </a:solidFill>
              <a:latin typeface="Century"/>
              <a:ea typeface="Century"/>
              <a:cs typeface="Century"/>
              <a:sym typeface="Century"/>
            </a:endParaRPr>
          </a:p>
        </p:txBody>
      </p:sp>
      <p:sp>
        <p:nvSpPr>
          <p:cNvPr id="76" name="Google Shape;76;p8"/>
          <p:cNvSpPr txBox="1"/>
          <p:nvPr/>
        </p:nvSpPr>
        <p:spPr>
          <a:xfrm>
            <a:off x="7324800" y="3769631"/>
            <a:ext cx="131699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063763"/>
                </a:solidFill>
                <a:latin typeface="Century"/>
                <a:ea typeface="Century"/>
                <a:cs typeface="Century"/>
                <a:sym typeface="Century"/>
              </a:rPr>
              <a:t>IIT2019240</a:t>
            </a:r>
            <a:endParaRPr b="0" i="0" sz="1800" u="none" cap="none" strike="noStrike">
              <a:solidFill>
                <a:schemeClr val="dk1"/>
              </a:solidFill>
              <a:latin typeface="Century"/>
              <a:ea typeface="Century"/>
              <a:cs typeface="Century"/>
              <a:sym typeface="Century"/>
            </a:endParaRPr>
          </a:p>
        </p:txBody>
      </p:sp>
      <p:pic>
        <p:nvPicPr>
          <p:cNvPr id="77" name="Google Shape;77;p8" title="2.mp3">
            <a:hlinkClick r:id="rId3"/>
          </p:cNvPr>
          <p:cNvPicPr preferRelativeResize="0"/>
          <p:nvPr/>
        </p:nvPicPr>
        <p:blipFill rotWithShape="1">
          <a:blip r:embed="rId4">
            <a:alphaModFix/>
          </a:blip>
          <a:srcRect b="0" l="0" r="0" t="0"/>
          <a:stretch/>
        </p:blipFill>
        <p:spPr>
          <a:xfrm>
            <a:off x="4724400" y="152400"/>
            <a:ext cx="457200" cy="457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2676200" y="939800"/>
            <a:ext cx="3240900" cy="4827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400"/>
              <a:buNone/>
            </a:pPr>
            <a:r>
              <a:rPr b="1" lang="en-US" sz="2100">
                <a:solidFill>
                  <a:srgbClr val="626B73"/>
                </a:solidFill>
                <a:latin typeface="Gill Sans"/>
                <a:ea typeface="Gill Sans"/>
                <a:cs typeface="Gill Sans"/>
                <a:sym typeface="Gill Sans"/>
              </a:rPr>
              <a:t>CODE EXPLANATION:</a:t>
            </a:r>
            <a:endParaRPr sz="2100">
              <a:latin typeface="Gill Sans"/>
              <a:ea typeface="Gill Sans"/>
              <a:cs typeface="Gill Sans"/>
              <a:sym typeface="Gill Sans"/>
            </a:endParaRPr>
          </a:p>
        </p:txBody>
      </p:sp>
      <p:sp>
        <p:nvSpPr>
          <p:cNvPr id="203" name="Google Shape;203;p26"/>
          <p:cNvSpPr txBox="1"/>
          <p:nvPr/>
        </p:nvSpPr>
        <p:spPr>
          <a:xfrm>
            <a:off x="2764450" y="1422500"/>
            <a:ext cx="3450000" cy="3057600"/>
          </a:xfrm>
          <a:prstGeom prst="rect">
            <a:avLst/>
          </a:prstGeom>
          <a:solidFill>
            <a:srgbClr val="FFFFFF"/>
          </a:solidFill>
          <a:ln>
            <a:noFill/>
          </a:ln>
        </p:spPr>
        <p:txBody>
          <a:bodyPr anchorCtr="0" anchor="t" bIns="0" lIns="0" spcFirstLastPara="1" rIns="0" wrap="square" tIns="0">
            <a:noAutofit/>
          </a:bodyPr>
          <a:lstStyle/>
          <a:p>
            <a:pPr indent="-323850" lvl="0" marL="457200" marR="0" rtl="0" algn="l">
              <a:lnSpc>
                <a:spcPct val="116111"/>
              </a:lnSpc>
              <a:spcBef>
                <a:spcPts val="0"/>
              </a:spcBef>
              <a:spcAft>
                <a:spcPts val="0"/>
              </a:spcAft>
              <a:buClr>
                <a:schemeClr val="dk1"/>
              </a:buClr>
              <a:buSzPts val="1500"/>
              <a:buFont typeface="Gill Sans"/>
              <a:buChar char="●"/>
            </a:pPr>
            <a:r>
              <a:rPr lang="en-US" sz="1500">
                <a:solidFill>
                  <a:schemeClr val="dk1"/>
                </a:solidFill>
                <a:latin typeface="Gill Sans"/>
                <a:ea typeface="Gill Sans"/>
                <a:cs typeface="Gill Sans"/>
                <a:sym typeface="Gill Sans"/>
              </a:rPr>
              <a:t>Finally</a:t>
            </a:r>
            <a:r>
              <a:rPr lang="en-US" sz="1500">
                <a:solidFill>
                  <a:schemeClr val="dk1"/>
                </a:solidFill>
                <a:latin typeface="Gill Sans"/>
                <a:ea typeface="Gill Sans"/>
                <a:cs typeface="Gill Sans"/>
                <a:sym typeface="Gill Sans"/>
              </a:rPr>
              <a:t> we iterate over all the files in the directory except the first 2 that are the links to the present directory and the previous </a:t>
            </a:r>
            <a:r>
              <a:rPr lang="en-US" sz="1500">
                <a:solidFill>
                  <a:schemeClr val="dk1"/>
                </a:solidFill>
                <a:latin typeface="Gill Sans"/>
                <a:ea typeface="Gill Sans"/>
                <a:cs typeface="Gill Sans"/>
                <a:sym typeface="Gill Sans"/>
              </a:rPr>
              <a:t>directory</a:t>
            </a:r>
            <a:r>
              <a:rPr lang="en-US" sz="1500">
                <a:solidFill>
                  <a:schemeClr val="dk1"/>
                </a:solidFill>
                <a:latin typeface="Gill Sans"/>
                <a:ea typeface="Gill Sans"/>
                <a:cs typeface="Gill Sans"/>
                <a:sym typeface="Gill Sans"/>
              </a:rPr>
              <a:t> and used stat and lstat </a:t>
            </a:r>
            <a:r>
              <a:rPr lang="en-US" sz="1500">
                <a:solidFill>
                  <a:schemeClr val="dk1"/>
                </a:solidFill>
                <a:latin typeface="Gill Sans"/>
                <a:ea typeface="Gill Sans"/>
                <a:cs typeface="Gill Sans"/>
                <a:sym typeface="Gill Sans"/>
              </a:rPr>
              <a:t>function</a:t>
            </a:r>
            <a:r>
              <a:rPr lang="en-US" sz="1500">
                <a:solidFill>
                  <a:schemeClr val="dk1"/>
                </a:solidFill>
                <a:latin typeface="Gill Sans"/>
                <a:ea typeface="Gill Sans"/>
                <a:cs typeface="Gill Sans"/>
                <a:sym typeface="Gill Sans"/>
              </a:rPr>
              <a:t> accordingly to get the information of the file and print it.</a:t>
            </a:r>
            <a:endParaRPr sz="1500">
              <a:solidFill>
                <a:schemeClr val="dk1"/>
              </a:solidFill>
              <a:latin typeface="Gill Sans"/>
              <a:ea typeface="Gill Sans"/>
              <a:cs typeface="Gill Sans"/>
              <a:sym typeface="Gill Sans"/>
            </a:endParaRPr>
          </a:p>
          <a:p>
            <a:pPr indent="-323850" lvl="0" marL="457200" marR="0" rtl="0" algn="l">
              <a:lnSpc>
                <a:spcPct val="116111"/>
              </a:lnSpc>
              <a:spcBef>
                <a:spcPts val="0"/>
              </a:spcBef>
              <a:spcAft>
                <a:spcPts val="0"/>
              </a:spcAft>
              <a:buClr>
                <a:schemeClr val="dk1"/>
              </a:buClr>
              <a:buSzPts val="1500"/>
              <a:buFont typeface="Gill Sans"/>
              <a:buChar char="●"/>
            </a:pPr>
            <a:r>
              <a:rPr lang="en-US" sz="1500">
                <a:solidFill>
                  <a:schemeClr val="dk1"/>
                </a:solidFill>
                <a:latin typeface="Gill Sans"/>
                <a:ea typeface="Gill Sans"/>
                <a:cs typeface="Gill Sans"/>
                <a:sym typeface="Gill Sans"/>
              </a:rPr>
              <a:t>Also while printing the symlink we used another </a:t>
            </a:r>
            <a:r>
              <a:rPr lang="en-US" sz="1500">
                <a:solidFill>
                  <a:schemeClr val="dk1"/>
                </a:solidFill>
                <a:latin typeface="Gill Sans"/>
                <a:ea typeface="Gill Sans"/>
                <a:cs typeface="Gill Sans"/>
                <a:sym typeface="Gill Sans"/>
              </a:rPr>
              <a:t>function</a:t>
            </a:r>
            <a:r>
              <a:rPr lang="en-US" sz="1500">
                <a:solidFill>
                  <a:schemeClr val="dk1"/>
                </a:solidFill>
                <a:latin typeface="Gill Sans"/>
                <a:ea typeface="Gill Sans"/>
                <a:cs typeface="Gill Sans"/>
                <a:sym typeface="Gill Sans"/>
              </a:rPr>
              <a:t> readlink to get the name of the file it points to and further print the link name as well as the name of the file it points.</a:t>
            </a:r>
            <a:endParaRPr sz="1500">
              <a:solidFill>
                <a:schemeClr val="dk1"/>
              </a:solidFill>
              <a:latin typeface="Gill Sans"/>
              <a:ea typeface="Gill Sans"/>
              <a:cs typeface="Gill Sans"/>
              <a:sym typeface="Gill Sans"/>
            </a:endParaRPr>
          </a:p>
          <a:p>
            <a:pPr indent="0" lvl="0" marL="457200" marR="0" rtl="0" algn="l">
              <a:lnSpc>
                <a:spcPct val="116111"/>
              </a:lnSpc>
              <a:spcBef>
                <a:spcPts val="0"/>
              </a:spcBef>
              <a:spcAft>
                <a:spcPts val="0"/>
              </a:spcAft>
              <a:buNone/>
            </a:pPr>
            <a:r>
              <a:t/>
            </a:r>
            <a:endParaRPr sz="1500">
              <a:solidFill>
                <a:schemeClr val="dk1"/>
              </a:solidFill>
              <a:latin typeface="Gill Sans"/>
              <a:ea typeface="Gill Sans"/>
              <a:cs typeface="Gill Sans"/>
              <a:sym typeface="Gill Sans"/>
            </a:endParaRPr>
          </a:p>
          <a:p>
            <a:pPr indent="0" lvl="0" marL="457200" marR="0" rtl="0" algn="l">
              <a:lnSpc>
                <a:spcPct val="116111"/>
              </a:lnSpc>
              <a:spcBef>
                <a:spcPts val="0"/>
              </a:spcBef>
              <a:spcAft>
                <a:spcPts val="0"/>
              </a:spcAft>
              <a:buNone/>
            </a:pPr>
            <a:r>
              <a:t/>
            </a:r>
            <a:endParaRPr sz="1500">
              <a:solidFill>
                <a:schemeClr val="dk1"/>
              </a:solidFill>
              <a:latin typeface="Gill Sans"/>
              <a:ea typeface="Gill Sans"/>
              <a:cs typeface="Gill Sans"/>
              <a:sym typeface="Gill Sans"/>
            </a:endParaRPr>
          </a:p>
          <a:p>
            <a:pPr indent="0" lvl="0" marL="457200" marR="0" rtl="0" algn="l">
              <a:lnSpc>
                <a:spcPct val="116111"/>
              </a:lnSpc>
              <a:spcBef>
                <a:spcPts val="0"/>
              </a:spcBef>
              <a:spcAft>
                <a:spcPts val="0"/>
              </a:spcAft>
              <a:buNone/>
            </a:pPr>
            <a:r>
              <a:t/>
            </a:r>
            <a:endParaRPr sz="1500">
              <a:solidFill>
                <a:schemeClr val="dk1"/>
              </a:solidFill>
              <a:latin typeface="Gill Sans"/>
              <a:ea typeface="Gill Sans"/>
              <a:cs typeface="Gill Sans"/>
              <a:sym typeface="Gill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40210" y="8"/>
            <a:ext cx="7888500" cy="2258100"/>
          </a:xfrm>
          <a:prstGeom prst="rect">
            <a:avLst/>
          </a:prstGeom>
          <a:noFill/>
          <a:ln>
            <a:noFill/>
          </a:ln>
        </p:spPr>
        <p:txBody>
          <a:bodyPr anchorCtr="0" anchor="t" bIns="0" lIns="0" spcFirstLastPara="1" rIns="0" wrap="square" tIns="40625">
            <a:noAutofit/>
          </a:bodyPr>
          <a:lstStyle/>
          <a:p>
            <a:pPr indent="0" lvl="0" marL="0" marR="5080" rtl="0" algn="l">
              <a:lnSpc>
                <a:spcPct val="119387"/>
              </a:lnSpc>
              <a:spcBef>
                <a:spcPts val="0"/>
              </a:spcBef>
              <a:spcAft>
                <a:spcPts val="0"/>
              </a:spcAft>
              <a:buSzPts val="1400"/>
              <a:buNone/>
            </a:pPr>
            <a:r>
              <a:rPr b="1" i="1" lang="en-US" sz="2200">
                <a:latin typeface="Gill Sans"/>
                <a:ea typeface="Gill Sans"/>
                <a:cs typeface="Gill Sans"/>
                <a:sym typeface="Gill Sans"/>
              </a:rPr>
              <a:t>OUTPUT: </a:t>
            </a:r>
            <a:endParaRPr b="1" i="1" sz="2200">
              <a:latin typeface="Gill Sans"/>
              <a:ea typeface="Gill Sans"/>
              <a:cs typeface="Gill Sans"/>
              <a:sym typeface="Gill Sans"/>
            </a:endParaRPr>
          </a:p>
        </p:txBody>
      </p:sp>
      <p:pic>
        <p:nvPicPr>
          <p:cNvPr id="209" name="Google Shape;209;p27"/>
          <p:cNvPicPr preferRelativeResize="0"/>
          <p:nvPr/>
        </p:nvPicPr>
        <p:blipFill rotWithShape="1">
          <a:blip r:embed="rId3">
            <a:alphaModFix/>
          </a:blip>
          <a:srcRect b="25507" l="0" r="13934" t="3560"/>
          <a:stretch/>
        </p:blipFill>
        <p:spPr>
          <a:xfrm>
            <a:off x="0" y="650675"/>
            <a:ext cx="9250250" cy="4231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p:nvPr/>
        </p:nvSpPr>
        <p:spPr>
          <a:xfrm>
            <a:off x="1744550" y="419512"/>
            <a:ext cx="5654900" cy="43044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9"/>
          <p:cNvSpPr txBox="1"/>
          <p:nvPr>
            <p:ph type="title"/>
          </p:nvPr>
        </p:nvSpPr>
        <p:spPr>
          <a:xfrm>
            <a:off x="305450" y="559925"/>
            <a:ext cx="6677100" cy="3963900"/>
          </a:xfrm>
          <a:prstGeom prst="rect">
            <a:avLst/>
          </a:prstGeom>
          <a:noFill/>
          <a:ln>
            <a:noFill/>
          </a:ln>
        </p:spPr>
        <p:txBody>
          <a:bodyPr anchorCtr="0" anchor="t" bIns="0" lIns="0" spcFirstLastPara="1" rIns="0" wrap="square" tIns="40625">
            <a:noAutofit/>
          </a:bodyPr>
          <a:lstStyle/>
          <a:p>
            <a:pPr indent="0" lvl="0" marL="0" marR="5080" rtl="0" algn="l">
              <a:lnSpc>
                <a:spcPct val="119387"/>
              </a:lnSpc>
              <a:spcBef>
                <a:spcPts val="0"/>
              </a:spcBef>
              <a:spcAft>
                <a:spcPts val="0"/>
              </a:spcAft>
              <a:buClr>
                <a:schemeClr val="dk1"/>
              </a:buClr>
              <a:buSzPts val="1100"/>
              <a:buFont typeface="Arial"/>
              <a:buNone/>
            </a:pPr>
            <a:r>
              <a:rPr b="1" lang="en-US" sz="1800"/>
              <a:t>Q.1.: </a:t>
            </a:r>
            <a:r>
              <a:rPr b="1" lang="en-US" sz="2300"/>
              <a:t>Study the file I/O related materials on page no. 05 - page no. 21 on Unix System Programming Part-II (“Prog-II.pdf”) document. </a:t>
            </a:r>
            <a:endParaRPr b="1" sz="2300"/>
          </a:p>
          <a:p>
            <a:pPr indent="0" lvl="0" marL="0" marR="5080" rtl="0" algn="l">
              <a:lnSpc>
                <a:spcPct val="119387"/>
              </a:lnSpc>
              <a:spcBef>
                <a:spcPts val="0"/>
              </a:spcBef>
              <a:spcAft>
                <a:spcPts val="0"/>
              </a:spcAft>
              <a:buClr>
                <a:schemeClr val="dk1"/>
              </a:buClr>
              <a:buSzPts val="1100"/>
              <a:buFont typeface="Arial"/>
              <a:buNone/>
            </a:pPr>
            <a:r>
              <a:rPr b="1" lang="en-US" sz="2300"/>
              <a:t>Implement the assignment given on page no. 22 of the</a:t>
            </a:r>
            <a:endParaRPr b="1" sz="2300"/>
          </a:p>
          <a:p>
            <a:pPr indent="0" lvl="0" marL="0" marR="5080" rtl="0" algn="l">
              <a:lnSpc>
                <a:spcPct val="119387"/>
              </a:lnSpc>
              <a:spcBef>
                <a:spcPts val="0"/>
              </a:spcBef>
              <a:spcAft>
                <a:spcPts val="0"/>
              </a:spcAft>
              <a:buClr>
                <a:schemeClr val="dk1"/>
              </a:buClr>
              <a:buSzPts val="1100"/>
              <a:buFont typeface="Arial"/>
              <a:buNone/>
            </a:pPr>
            <a:r>
              <a:rPr b="1" lang="en-US" sz="2300"/>
              <a:t>document.</a:t>
            </a:r>
            <a:endParaRPr b="1" sz="2300"/>
          </a:p>
          <a:p>
            <a:pPr indent="0" lvl="0" marL="0" marR="5080" rtl="0" algn="l">
              <a:lnSpc>
                <a:spcPct val="119387"/>
              </a:lnSpc>
              <a:spcBef>
                <a:spcPts val="0"/>
              </a:spcBef>
              <a:spcAft>
                <a:spcPts val="0"/>
              </a:spcAft>
              <a:buSzPts val="1400"/>
              <a:buNone/>
            </a:pPr>
            <a:r>
              <a:t/>
            </a:r>
            <a:endParaRPr b="1" sz="1800"/>
          </a:p>
        </p:txBody>
      </p:sp>
      <p:pic>
        <p:nvPicPr>
          <p:cNvPr id="84" name="Google Shape;84;p9"/>
          <p:cNvPicPr preferRelativeResize="0"/>
          <p:nvPr/>
        </p:nvPicPr>
        <p:blipFill rotWithShape="1">
          <a:blip r:embed="rId3">
            <a:alphaModFix/>
          </a:blip>
          <a:srcRect b="0" l="0" r="0" t="0"/>
          <a:stretch/>
        </p:blipFill>
        <p:spPr>
          <a:xfrm>
            <a:off x="6686824" y="251425"/>
            <a:ext cx="2457175" cy="4580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0"/>
          <p:cNvSpPr txBox="1"/>
          <p:nvPr>
            <p:ph type="title"/>
          </p:nvPr>
        </p:nvSpPr>
        <p:spPr>
          <a:xfrm>
            <a:off x="627685" y="1356133"/>
            <a:ext cx="7888500" cy="2258100"/>
          </a:xfrm>
          <a:prstGeom prst="rect">
            <a:avLst/>
          </a:prstGeom>
          <a:noFill/>
          <a:ln>
            <a:noFill/>
          </a:ln>
        </p:spPr>
        <p:txBody>
          <a:bodyPr anchorCtr="0" anchor="t" bIns="0" lIns="0" spcFirstLastPara="1" rIns="0" wrap="square" tIns="40625">
            <a:noAutofit/>
          </a:bodyPr>
          <a:lstStyle/>
          <a:p>
            <a:pPr indent="0" lvl="0" marL="3263265" marR="5080" rtl="0" algn="l">
              <a:lnSpc>
                <a:spcPct val="119387"/>
              </a:lnSpc>
              <a:spcBef>
                <a:spcPts val="0"/>
              </a:spcBef>
              <a:spcAft>
                <a:spcPts val="0"/>
              </a:spcAft>
              <a:buSzPts val="1400"/>
              <a:buNone/>
            </a:pPr>
            <a:r>
              <a:rPr lang="en-US"/>
              <a:t>Functions and  Keywords used  in the code-</a:t>
            </a:r>
            <a:endParaRPr/>
          </a:p>
        </p:txBody>
      </p:sp>
      <p:pic>
        <p:nvPicPr>
          <p:cNvPr id="90" name="Google Shape;90;p10"/>
          <p:cNvPicPr preferRelativeResize="0"/>
          <p:nvPr/>
        </p:nvPicPr>
        <p:blipFill rotWithShape="1">
          <a:blip r:embed="rId3">
            <a:alphaModFix/>
          </a:blip>
          <a:srcRect b="0" l="0" r="0" t="0"/>
          <a:stretch/>
        </p:blipFill>
        <p:spPr>
          <a:xfrm>
            <a:off x="0" y="736100"/>
            <a:ext cx="3893000" cy="3893000"/>
          </a:xfrm>
          <a:prstGeom prst="rect">
            <a:avLst/>
          </a:prstGeom>
          <a:noFill/>
          <a:ln>
            <a:noFill/>
          </a:ln>
        </p:spPr>
      </p:pic>
      <p:sp>
        <p:nvSpPr>
          <p:cNvPr id="91" name="Google Shape;91;p10"/>
          <p:cNvSpPr txBox="1"/>
          <p:nvPr>
            <p:ph type="title"/>
          </p:nvPr>
        </p:nvSpPr>
        <p:spPr>
          <a:xfrm>
            <a:off x="337410" y="222333"/>
            <a:ext cx="7888500" cy="2258100"/>
          </a:xfrm>
          <a:prstGeom prst="rect">
            <a:avLst/>
          </a:prstGeom>
          <a:noFill/>
          <a:ln>
            <a:noFill/>
          </a:ln>
        </p:spPr>
        <p:txBody>
          <a:bodyPr anchorCtr="0" anchor="t" bIns="0" lIns="0" spcFirstLastPara="1" rIns="0" wrap="square" tIns="40625">
            <a:noAutofit/>
          </a:bodyPr>
          <a:lstStyle/>
          <a:p>
            <a:pPr indent="0" lvl="0" marL="0" marR="5080" rtl="0" algn="l">
              <a:lnSpc>
                <a:spcPct val="119387"/>
              </a:lnSpc>
              <a:spcBef>
                <a:spcPts val="0"/>
              </a:spcBef>
              <a:spcAft>
                <a:spcPts val="0"/>
              </a:spcAft>
              <a:buSzPts val="1400"/>
              <a:buNone/>
            </a:pPr>
            <a:r>
              <a:rPr b="1" lang="en-US" sz="1800"/>
              <a:t>Note: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1"/>
          <p:cNvSpPr txBox="1"/>
          <p:nvPr>
            <p:ph type="title"/>
          </p:nvPr>
        </p:nvSpPr>
        <p:spPr>
          <a:xfrm>
            <a:off x="2969850" y="775950"/>
            <a:ext cx="1844100" cy="476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b="1" lang="en-US" sz="3000">
                <a:solidFill>
                  <a:srgbClr val="626B73"/>
                </a:solidFill>
                <a:latin typeface="Gill Sans"/>
                <a:ea typeface="Gill Sans"/>
                <a:cs typeface="Gill Sans"/>
                <a:sym typeface="Gill Sans"/>
              </a:rPr>
              <a:t>1. </a:t>
            </a:r>
            <a:r>
              <a:rPr b="1" lang="en-US" sz="3000">
                <a:solidFill>
                  <a:srgbClr val="626B73"/>
                </a:solidFill>
                <a:latin typeface="Gill Sans"/>
                <a:ea typeface="Gill Sans"/>
                <a:cs typeface="Gill Sans"/>
                <a:sym typeface="Gill Sans"/>
              </a:rPr>
              <a:t>opendir</a:t>
            </a:r>
            <a:endParaRPr sz="3000">
              <a:latin typeface="Gill Sans"/>
              <a:ea typeface="Gill Sans"/>
              <a:cs typeface="Gill Sans"/>
              <a:sym typeface="Gill Sans"/>
            </a:endParaRPr>
          </a:p>
        </p:txBody>
      </p:sp>
      <p:sp>
        <p:nvSpPr>
          <p:cNvPr id="98" name="Google Shape;98;p11"/>
          <p:cNvSpPr txBox="1"/>
          <p:nvPr/>
        </p:nvSpPr>
        <p:spPr>
          <a:xfrm>
            <a:off x="2936400" y="1318100"/>
            <a:ext cx="3272100" cy="3423600"/>
          </a:xfrm>
          <a:prstGeom prst="rect">
            <a:avLst/>
          </a:prstGeom>
          <a:solidFill>
            <a:srgbClr val="FFFFFF"/>
          </a:solidFill>
          <a:ln>
            <a:noFill/>
          </a:ln>
        </p:spPr>
        <p:txBody>
          <a:bodyPr anchorCtr="0" anchor="t" bIns="0" lIns="0" spcFirstLastPara="1" rIns="0" wrap="square" tIns="0">
            <a:noAutofit/>
          </a:bodyPr>
          <a:lstStyle/>
          <a:p>
            <a:pPr indent="-355600" lvl="0" marL="457200" marR="0" rtl="0" algn="l">
              <a:lnSpc>
                <a:spcPct val="115937"/>
              </a:lnSpc>
              <a:spcBef>
                <a:spcPts val="0"/>
              </a:spcBef>
              <a:spcAft>
                <a:spcPts val="0"/>
              </a:spcAft>
              <a:buClr>
                <a:schemeClr val="dk1"/>
              </a:buClr>
              <a:buSzPts val="2000"/>
              <a:buFont typeface="Gill Sans"/>
              <a:buChar char="➔"/>
            </a:pPr>
            <a:r>
              <a:rPr lang="en-US">
                <a:solidFill>
                  <a:schemeClr val="dk1"/>
                </a:solidFill>
                <a:highlight>
                  <a:srgbClr val="FFFFFF"/>
                </a:highlight>
                <a:latin typeface="Verdana"/>
                <a:ea typeface="Verdana"/>
                <a:cs typeface="Verdana"/>
                <a:sym typeface="Verdana"/>
              </a:rPr>
              <a:t>The </a:t>
            </a:r>
            <a:r>
              <a:rPr i="1" lang="en-US">
                <a:solidFill>
                  <a:schemeClr val="dk1"/>
                </a:solidFill>
                <a:highlight>
                  <a:srgbClr val="FFFFFF"/>
                </a:highlight>
                <a:latin typeface="Verdana"/>
                <a:ea typeface="Verdana"/>
                <a:cs typeface="Verdana"/>
                <a:sym typeface="Verdana"/>
              </a:rPr>
              <a:t>opendir</a:t>
            </a:r>
            <a:r>
              <a:rPr lang="en-US">
                <a:solidFill>
                  <a:schemeClr val="dk1"/>
                </a:solidFill>
                <a:highlight>
                  <a:srgbClr val="FFFFFF"/>
                </a:highlight>
                <a:latin typeface="Verdana"/>
                <a:ea typeface="Verdana"/>
                <a:cs typeface="Verdana"/>
                <a:sym typeface="Verdana"/>
              </a:rPr>
              <a:t>() function shall open a directory stream corresponding to the directory named by the </a:t>
            </a:r>
            <a:r>
              <a:rPr i="1" lang="en-US">
                <a:solidFill>
                  <a:schemeClr val="dk1"/>
                </a:solidFill>
                <a:highlight>
                  <a:srgbClr val="FFFFFF"/>
                </a:highlight>
                <a:latin typeface="Verdana"/>
                <a:ea typeface="Verdana"/>
                <a:cs typeface="Verdana"/>
                <a:sym typeface="Verdana"/>
              </a:rPr>
              <a:t>dirname</a:t>
            </a:r>
            <a:r>
              <a:rPr lang="en-US">
                <a:solidFill>
                  <a:schemeClr val="dk1"/>
                </a:solidFill>
                <a:highlight>
                  <a:srgbClr val="FFFFFF"/>
                </a:highlight>
                <a:latin typeface="Verdana"/>
                <a:ea typeface="Verdana"/>
                <a:cs typeface="Verdana"/>
                <a:sym typeface="Verdana"/>
              </a:rPr>
              <a:t> argument.</a:t>
            </a:r>
            <a:endParaRPr b="0" i="0" sz="2000" u="none" cap="none" strike="noStrike">
              <a:solidFill>
                <a:schemeClr val="dk1"/>
              </a:solidFill>
              <a:latin typeface="Gill Sans"/>
              <a:ea typeface="Gill Sans"/>
              <a:cs typeface="Gill Sans"/>
              <a:sym typeface="Gill Sans"/>
            </a:endParaRPr>
          </a:p>
          <a:p>
            <a:pPr indent="-355600" lvl="0" marL="457200" marR="0" rtl="0" algn="l">
              <a:lnSpc>
                <a:spcPct val="115937"/>
              </a:lnSpc>
              <a:spcBef>
                <a:spcPts val="0"/>
              </a:spcBef>
              <a:spcAft>
                <a:spcPts val="0"/>
              </a:spcAft>
              <a:buClr>
                <a:schemeClr val="dk1"/>
              </a:buClr>
              <a:buSzPts val="2000"/>
              <a:buFont typeface="Gill Sans"/>
              <a:buChar char="➔"/>
            </a:pPr>
            <a:r>
              <a:rPr lang="en-US">
                <a:solidFill>
                  <a:schemeClr val="dk1"/>
                </a:solidFill>
                <a:highlight>
                  <a:srgbClr val="FFFFFF"/>
                </a:highlight>
                <a:latin typeface="Verdana"/>
                <a:ea typeface="Verdana"/>
                <a:cs typeface="Verdana"/>
                <a:sym typeface="Verdana"/>
              </a:rPr>
              <a:t>The directory stream is positioned at the first entry.</a:t>
            </a:r>
            <a:endParaRPr b="0" i="0" sz="2000" u="none" cap="none" strike="noStrike">
              <a:solidFill>
                <a:schemeClr val="dk1"/>
              </a:solidFill>
              <a:latin typeface="Gill Sans"/>
              <a:ea typeface="Gill Sans"/>
              <a:cs typeface="Gill Sans"/>
              <a:sym typeface="Gill Sans"/>
            </a:endParaRPr>
          </a:p>
          <a:p>
            <a:pPr indent="-317500" lvl="0" marL="457200" marR="0" rtl="0" algn="l">
              <a:lnSpc>
                <a:spcPct val="115937"/>
              </a:lnSpc>
              <a:spcBef>
                <a:spcPts val="0"/>
              </a:spcBef>
              <a:spcAft>
                <a:spcPts val="0"/>
              </a:spcAft>
              <a:buClr>
                <a:schemeClr val="dk1"/>
              </a:buClr>
              <a:buSzPts val="1400"/>
              <a:buFont typeface="Gill Sans"/>
              <a:buChar char="➔"/>
            </a:pPr>
            <a:r>
              <a:rPr lang="en-US">
                <a:solidFill>
                  <a:schemeClr val="dk1"/>
                </a:solidFill>
                <a:highlight>
                  <a:srgbClr val="FFFFFF"/>
                </a:highlight>
                <a:latin typeface="Verdana"/>
                <a:ea typeface="Verdana"/>
                <a:cs typeface="Verdana"/>
                <a:sym typeface="Verdana"/>
              </a:rPr>
              <a:t>If the type </a:t>
            </a:r>
            <a:r>
              <a:rPr b="1" lang="en-US">
                <a:solidFill>
                  <a:schemeClr val="dk1"/>
                </a:solidFill>
                <a:highlight>
                  <a:srgbClr val="FFFFFF"/>
                </a:highlight>
                <a:latin typeface="Verdana"/>
                <a:ea typeface="Verdana"/>
                <a:cs typeface="Verdana"/>
                <a:sym typeface="Verdana"/>
              </a:rPr>
              <a:t>DIR</a:t>
            </a:r>
            <a:r>
              <a:rPr lang="en-US">
                <a:solidFill>
                  <a:schemeClr val="dk1"/>
                </a:solidFill>
                <a:highlight>
                  <a:srgbClr val="FFFFFF"/>
                </a:highlight>
                <a:latin typeface="Verdana"/>
                <a:ea typeface="Verdana"/>
                <a:cs typeface="Verdana"/>
                <a:sym typeface="Verdana"/>
              </a:rPr>
              <a:t> is implemented using a file descriptor, applications shall only be able to open up to a total of {OPEN_MAX} files and directories.</a:t>
            </a:r>
            <a:endParaRPr i="0" u="none" cap="none" strike="noStrike">
              <a:solidFill>
                <a:schemeClr val="dk1"/>
              </a:solidFill>
              <a:latin typeface="Verdana"/>
              <a:ea typeface="Verdana"/>
              <a:cs typeface="Verdana"/>
              <a:sym typeface="Verdana"/>
            </a:endParaRPr>
          </a:p>
          <a:p>
            <a:pPr indent="0" lvl="0" marL="0" marR="0" rtl="0" algn="l">
              <a:lnSpc>
                <a:spcPct val="115937"/>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2"/>
          <p:cNvSpPr txBox="1"/>
          <p:nvPr>
            <p:ph type="title"/>
          </p:nvPr>
        </p:nvSpPr>
        <p:spPr>
          <a:xfrm>
            <a:off x="2928575" y="879125"/>
            <a:ext cx="32595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b="1" lang="en-US" sz="3000">
                <a:solidFill>
                  <a:srgbClr val="626B73"/>
                </a:solidFill>
                <a:latin typeface="Gill Sans"/>
                <a:ea typeface="Gill Sans"/>
                <a:cs typeface="Gill Sans"/>
                <a:sym typeface="Gill Sans"/>
              </a:rPr>
              <a:t>2. </a:t>
            </a:r>
            <a:r>
              <a:rPr b="1" lang="en-US" sz="2450">
                <a:solidFill>
                  <a:srgbClr val="666666"/>
                </a:solidFill>
                <a:highlight>
                  <a:srgbClr val="F9FAFC"/>
                </a:highlight>
                <a:latin typeface="Gill Sans"/>
                <a:ea typeface="Gill Sans"/>
                <a:cs typeface="Gill Sans"/>
                <a:sym typeface="Gill Sans"/>
              </a:rPr>
              <a:t>strcmp</a:t>
            </a:r>
            <a:endParaRPr b="1" sz="2950">
              <a:solidFill>
                <a:srgbClr val="666666"/>
              </a:solidFill>
              <a:latin typeface="Gill Sans"/>
              <a:ea typeface="Gill Sans"/>
              <a:cs typeface="Gill Sans"/>
              <a:sym typeface="Gill Sans"/>
            </a:endParaRPr>
          </a:p>
        </p:txBody>
      </p:sp>
      <p:sp>
        <p:nvSpPr>
          <p:cNvPr id="105" name="Google Shape;105;p12"/>
          <p:cNvSpPr txBox="1"/>
          <p:nvPr/>
        </p:nvSpPr>
        <p:spPr>
          <a:xfrm>
            <a:off x="2969850" y="1463139"/>
            <a:ext cx="3218100" cy="3216000"/>
          </a:xfrm>
          <a:prstGeom prst="rect">
            <a:avLst/>
          </a:prstGeom>
          <a:solidFill>
            <a:srgbClr val="FFFFFF"/>
          </a:solidFill>
          <a:ln>
            <a:noFill/>
          </a:ln>
        </p:spPr>
        <p:txBody>
          <a:bodyPr anchorCtr="0" anchor="t" bIns="0" lIns="0" spcFirstLastPara="1" rIns="0" wrap="square" tIns="0">
            <a:noAutofit/>
          </a:bodyPr>
          <a:lstStyle/>
          <a:p>
            <a:pPr indent="-336550" lvl="0" marL="457200" rtl="0" algn="l">
              <a:lnSpc>
                <a:spcPct val="155555"/>
              </a:lnSpc>
              <a:spcBef>
                <a:spcPts val="0"/>
              </a:spcBef>
              <a:spcAft>
                <a:spcPts val="0"/>
              </a:spcAft>
              <a:buClr>
                <a:schemeClr val="dk1"/>
              </a:buClr>
              <a:buSzPts val="1700"/>
              <a:buFont typeface="Verdana"/>
              <a:buChar char="➔"/>
            </a:pPr>
            <a:r>
              <a:rPr lang="en-US" sz="1450">
                <a:solidFill>
                  <a:schemeClr val="dk1"/>
                </a:solidFill>
                <a:highlight>
                  <a:srgbClr val="F9FAFC"/>
                </a:highlight>
                <a:latin typeface="Verdana"/>
                <a:ea typeface="Verdana"/>
                <a:cs typeface="Verdana"/>
                <a:sym typeface="Verdana"/>
              </a:rPr>
              <a:t>The strcmp() function compares two strings and returns 0 if both strings are identical.</a:t>
            </a:r>
            <a:endParaRPr sz="1450">
              <a:solidFill>
                <a:schemeClr val="dk1"/>
              </a:solidFill>
              <a:highlight>
                <a:srgbClr val="F9FAFC"/>
              </a:highlight>
              <a:latin typeface="Verdana"/>
              <a:ea typeface="Verdana"/>
              <a:cs typeface="Verdana"/>
              <a:sym typeface="Verdana"/>
            </a:endParaRPr>
          </a:p>
          <a:p>
            <a:pPr indent="-317500" lvl="0" marL="457200" rtl="0" algn="l">
              <a:lnSpc>
                <a:spcPct val="155555"/>
              </a:lnSpc>
              <a:spcBef>
                <a:spcPts val="0"/>
              </a:spcBef>
              <a:spcAft>
                <a:spcPts val="0"/>
              </a:spcAft>
              <a:buClr>
                <a:schemeClr val="dk1"/>
              </a:buClr>
              <a:buSzPts val="1400"/>
              <a:buFont typeface="Verdana"/>
              <a:buChar char="➔"/>
            </a:pPr>
            <a:r>
              <a:rPr lang="en-US">
                <a:solidFill>
                  <a:schemeClr val="dk1"/>
                </a:solidFill>
                <a:highlight>
                  <a:srgbClr val="F9FAFC"/>
                </a:highlight>
                <a:latin typeface="Verdana"/>
                <a:ea typeface="Verdana"/>
                <a:cs typeface="Verdana"/>
                <a:sym typeface="Verdana"/>
              </a:rPr>
              <a:t>If the first character of two strings is equal, the next character of two strings are compared</a:t>
            </a:r>
            <a:endParaRPr>
              <a:solidFill>
                <a:schemeClr val="dk1"/>
              </a:solidFill>
              <a:highlight>
                <a:srgbClr val="F9FAFC"/>
              </a:highlight>
              <a:latin typeface="Verdana"/>
              <a:ea typeface="Verdana"/>
              <a:cs typeface="Verdana"/>
              <a:sym typeface="Verdana"/>
            </a:endParaRPr>
          </a:p>
          <a:p>
            <a:pPr indent="0" lvl="0" marL="457200" marR="0" rtl="0" algn="l">
              <a:lnSpc>
                <a:spcPct val="115937"/>
              </a:lnSpc>
              <a:spcBef>
                <a:spcPts val="120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0" lvl="0" marL="0" marR="0" rtl="0" algn="l">
              <a:lnSpc>
                <a:spcPct val="115937"/>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3"/>
          <p:cNvSpPr txBox="1"/>
          <p:nvPr>
            <p:ph type="title"/>
          </p:nvPr>
        </p:nvSpPr>
        <p:spPr>
          <a:xfrm>
            <a:off x="2928575" y="879125"/>
            <a:ext cx="32595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b="1" lang="en-US" sz="3000">
                <a:solidFill>
                  <a:srgbClr val="626B73"/>
                </a:solidFill>
                <a:latin typeface="Gill Sans"/>
                <a:ea typeface="Gill Sans"/>
                <a:cs typeface="Gill Sans"/>
                <a:sym typeface="Gill Sans"/>
              </a:rPr>
              <a:t>3.</a:t>
            </a:r>
            <a:r>
              <a:rPr b="1" lang="en-US" sz="1400">
                <a:solidFill>
                  <a:srgbClr val="626B73"/>
                </a:solidFill>
                <a:latin typeface="Gill Sans"/>
                <a:ea typeface="Gill Sans"/>
                <a:cs typeface="Gill Sans"/>
                <a:sym typeface="Gill Sans"/>
              </a:rPr>
              <a:t> </a:t>
            </a:r>
            <a:r>
              <a:rPr b="1" lang="en-US" sz="3000">
                <a:solidFill>
                  <a:srgbClr val="666666"/>
                </a:solidFill>
                <a:highlight>
                  <a:srgbClr val="FFFFFF"/>
                </a:highlight>
                <a:latin typeface="Gill Sans"/>
                <a:ea typeface="Gill Sans"/>
                <a:cs typeface="Gill Sans"/>
                <a:sym typeface="Gill Sans"/>
              </a:rPr>
              <a:t>getcwd</a:t>
            </a:r>
            <a:endParaRPr b="1" sz="3000">
              <a:solidFill>
                <a:srgbClr val="666666"/>
              </a:solidFill>
              <a:latin typeface="Gill Sans"/>
              <a:ea typeface="Gill Sans"/>
              <a:cs typeface="Gill Sans"/>
              <a:sym typeface="Gill Sans"/>
            </a:endParaRPr>
          </a:p>
        </p:txBody>
      </p:sp>
      <p:sp>
        <p:nvSpPr>
          <p:cNvPr id="112" name="Google Shape;112;p13"/>
          <p:cNvSpPr txBox="1"/>
          <p:nvPr/>
        </p:nvSpPr>
        <p:spPr>
          <a:xfrm>
            <a:off x="2969850" y="1463139"/>
            <a:ext cx="3218100" cy="3216000"/>
          </a:xfrm>
          <a:prstGeom prst="rect">
            <a:avLst/>
          </a:prstGeom>
          <a:solidFill>
            <a:srgbClr val="FFFFFF"/>
          </a:solidFill>
          <a:ln>
            <a:noFill/>
          </a:ln>
        </p:spPr>
        <p:txBody>
          <a:bodyPr anchorCtr="0" anchor="t" bIns="0" lIns="0" spcFirstLastPara="1" rIns="0" wrap="square" tIns="0">
            <a:noAutofit/>
          </a:bodyPr>
          <a:lstStyle/>
          <a:p>
            <a:pPr indent="-323850" lvl="0" marL="457200" marR="0" rtl="0" algn="l">
              <a:lnSpc>
                <a:spcPct val="115937"/>
              </a:lnSpc>
              <a:spcBef>
                <a:spcPts val="0"/>
              </a:spcBef>
              <a:spcAft>
                <a:spcPts val="0"/>
              </a:spcAft>
              <a:buClr>
                <a:schemeClr val="dk1"/>
              </a:buClr>
              <a:buSzPts val="1500"/>
              <a:buFont typeface="Gill Sans"/>
              <a:buChar char="➔"/>
            </a:pPr>
            <a:r>
              <a:rPr lang="en-US" sz="1500">
                <a:solidFill>
                  <a:schemeClr val="dk1"/>
                </a:solidFill>
                <a:highlight>
                  <a:srgbClr val="FFFFFF"/>
                </a:highlight>
                <a:latin typeface="Gill Sans"/>
                <a:ea typeface="Gill Sans"/>
                <a:cs typeface="Gill Sans"/>
                <a:sym typeface="Gill Sans"/>
              </a:rPr>
              <a:t>The </a:t>
            </a:r>
            <a:r>
              <a:rPr i="1" lang="en-US" sz="1500">
                <a:solidFill>
                  <a:schemeClr val="dk1"/>
                </a:solidFill>
                <a:highlight>
                  <a:srgbClr val="FFFFFF"/>
                </a:highlight>
                <a:latin typeface="Gill Sans"/>
                <a:ea typeface="Gill Sans"/>
                <a:cs typeface="Gill Sans"/>
                <a:sym typeface="Gill Sans"/>
              </a:rPr>
              <a:t>getcwd</a:t>
            </a:r>
            <a:r>
              <a:rPr lang="en-US" sz="1500">
                <a:solidFill>
                  <a:schemeClr val="dk1"/>
                </a:solidFill>
                <a:highlight>
                  <a:srgbClr val="FFFFFF"/>
                </a:highlight>
                <a:latin typeface="Gill Sans"/>
                <a:ea typeface="Gill Sans"/>
                <a:cs typeface="Gill Sans"/>
                <a:sym typeface="Gill Sans"/>
              </a:rPr>
              <a:t>() function shall place an absolute pathname of the current working directory in the array pointed to by </a:t>
            </a:r>
            <a:r>
              <a:rPr i="1" lang="en-US" sz="1500">
                <a:solidFill>
                  <a:schemeClr val="dk1"/>
                </a:solidFill>
                <a:highlight>
                  <a:srgbClr val="FFFFFF"/>
                </a:highlight>
                <a:latin typeface="Gill Sans"/>
                <a:ea typeface="Gill Sans"/>
                <a:cs typeface="Gill Sans"/>
                <a:sym typeface="Gill Sans"/>
              </a:rPr>
              <a:t>buf</a:t>
            </a:r>
            <a:r>
              <a:rPr lang="en-US" sz="1500">
                <a:solidFill>
                  <a:schemeClr val="dk1"/>
                </a:solidFill>
                <a:highlight>
                  <a:srgbClr val="FFFFFF"/>
                </a:highlight>
                <a:latin typeface="Gill Sans"/>
                <a:ea typeface="Gill Sans"/>
                <a:cs typeface="Gill Sans"/>
                <a:sym typeface="Gill Sans"/>
              </a:rPr>
              <a:t>, and return </a:t>
            </a:r>
            <a:r>
              <a:rPr i="1" lang="en-US" sz="1500">
                <a:solidFill>
                  <a:schemeClr val="dk1"/>
                </a:solidFill>
                <a:highlight>
                  <a:srgbClr val="FFFFFF"/>
                </a:highlight>
                <a:latin typeface="Gill Sans"/>
                <a:ea typeface="Gill Sans"/>
                <a:cs typeface="Gill Sans"/>
                <a:sym typeface="Gill Sans"/>
              </a:rPr>
              <a:t>buf</a:t>
            </a:r>
            <a:endParaRPr i="0" sz="1500" u="none" cap="none" strike="noStrike">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Clr>
                <a:srgbClr val="000000"/>
              </a:buClr>
              <a:buSzPts val="1600"/>
              <a:buFont typeface="Arial"/>
              <a:buNone/>
            </a:pPr>
            <a:r>
              <a:t/>
            </a:r>
            <a:endParaRPr i="0" sz="1500" u="none" cap="none" strike="noStrike">
              <a:solidFill>
                <a:schemeClr val="dk1"/>
              </a:solidFill>
              <a:latin typeface="Gill Sans"/>
              <a:ea typeface="Gill Sans"/>
              <a:cs typeface="Gill Sans"/>
              <a:sym typeface="Gill Sans"/>
            </a:endParaRPr>
          </a:p>
          <a:p>
            <a:pPr indent="-323850" lvl="0" marL="457200" marR="0" rtl="0" algn="l">
              <a:lnSpc>
                <a:spcPct val="115937"/>
              </a:lnSpc>
              <a:spcBef>
                <a:spcPts val="0"/>
              </a:spcBef>
              <a:spcAft>
                <a:spcPts val="0"/>
              </a:spcAft>
              <a:buClr>
                <a:schemeClr val="dk1"/>
              </a:buClr>
              <a:buSzPts val="1500"/>
              <a:buFont typeface="Gill Sans"/>
              <a:buChar char="➔"/>
            </a:pPr>
            <a:r>
              <a:rPr lang="en-US" sz="1500">
                <a:solidFill>
                  <a:schemeClr val="dk1"/>
                </a:solidFill>
                <a:highlight>
                  <a:srgbClr val="FFFFFF"/>
                </a:highlight>
                <a:latin typeface="Gill Sans"/>
                <a:ea typeface="Gill Sans"/>
                <a:cs typeface="Gill Sans"/>
                <a:sym typeface="Gill Sans"/>
              </a:rPr>
              <a:t>The pathname copied to the array shall contain no components that are symbolic links.</a:t>
            </a:r>
            <a:endParaRPr i="0" sz="1500" u="none" cap="none" strike="noStrike">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0" lvl="0" marL="0" marR="0" rtl="0" algn="l">
              <a:lnSpc>
                <a:spcPct val="115937"/>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4"/>
          <p:cNvSpPr txBox="1"/>
          <p:nvPr>
            <p:ph type="title"/>
          </p:nvPr>
        </p:nvSpPr>
        <p:spPr>
          <a:xfrm>
            <a:off x="2928575" y="879125"/>
            <a:ext cx="32595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b="1" lang="en-US" sz="3000">
                <a:solidFill>
                  <a:srgbClr val="626B73"/>
                </a:solidFill>
                <a:latin typeface="Gill Sans"/>
                <a:ea typeface="Gill Sans"/>
                <a:cs typeface="Gill Sans"/>
                <a:sym typeface="Gill Sans"/>
              </a:rPr>
              <a:t>4. </a:t>
            </a:r>
            <a:r>
              <a:rPr b="1" lang="en-US" sz="3000">
                <a:solidFill>
                  <a:srgbClr val="626B73"/>
                </a:solidFill>
                <a:latin typeface="Gill Sans"/>
                <a:ea typeface="Gill Sans"/>
                <a:cs typeface="Gill Sans"/>
                <a:sym typeface="Gill Sans"/>
              </a:rPr>
              <a:t>readdir</a:t>
            </a:r>
            <a:endParaRPr sz="3000">
              <a:latin typeface="Gill Sans"/>
              <a:ea typeface="Gill Sans"/>
              <a:cs typeface="Gill Sans"/>
              <a:sym typeface="Gill Sans"/>
            </a:endParaRPr>
          </a:p>
        </p:txBody>
      </p:sp>
      <p:sp>
        <p:nvSpPr>
          <p:cNvPr id="119" name="Google Shape;119;p14"/>
          <p:cNvSpPr txBox="1"/>
          <p:nvPr/>
        </p:nvSpPr>
        <p:spPr>
          <a:xfrm>
            <a:off x="2969850" y="1463139"/>
            <a:ext cx="3218100" cy="3216000"/>
          </a:xfrm>
          <a:prstGeom prst="rect">
            <a:avLst/>
          </a:prstGeom>
          <a:solidFill>
            <a:srgbClr val="FFFFFF"/>
          </a:solidFill>
          <a:ln>
            <a:noFill/>
          </a:ln>
        </p:spPr>
        <p:txBody>
          <a:bodyPr anchorCtr="0" anchor="t" bIns="0" lIns="0" spcFirstLastPara="1" rIns="0" wrap="square" tIns="0">
            <a:noAutofit/>
          </a:bodyPr>
          <a:lstStyle/>
          <a:p>
            <a:pPr indent="-330200" lvl="0" marL="457200" marR="0" rtl="0" algn="l">
              <a:lnSpc>
                <a:spcPct val="115937"/>
              </a:lnSpc>
              <a:spcBef>
                <a:spcPts val="0"/>
              </a:spcBef>
              <a:spcAft>
                <a:spcPts val="0"/>
              </a:spcAft>
              <a:buClr>
                <a:schemeClr val="dk1"/>
              </a:buClr>
              <a:buSzPts val="1600"/>
              <a:buFont typeface="Gill Sans"/>
              <a:buChar char="➔"/>
            </a:pPr>
            <a:r>
              <a:rPr lang="en-US" sz="1500">
                <a:solidFill>
                  <a:schemeClr val="dk1"/>
                </a:solidFill>
                <a:highlight>
                  <a:srgbClr val="FFFFFF"/>
                </a:highlight>
                <a:latin typeface="Gill Sans"/>
                <a:ea typeface="Gill Sans"/>
                <a:cs typeface="Gill Sans"/>
                <a:sym typeface="Gill Sans"/>
              </a:rPr>
              <a:t>The </a:t>
            </a:r>
            <a:r>
              <a:rPr i="1" lang="en-US" sz="1500">
                <a:solidFill>
                  <a:schemeClr val="dk1"/>
                </a:solidFill>
                <a:highlight>
                  <a:srgbClr val="FFFFFF"/>
                </a:highlight>
                <a:latin typeface="Gill Sans"/>
                <a:ea typeface="Gill Sans"/>
                <a:cs typeface="Gill Sans"/>
                <a:sym typeface="Gill Sans"/>
              </a:rPr>
              <a:t>readdir()</a:t>
            </a:r>
            <a:r>
              <a:rPr lang="en-US" sz="1500">
                <a:solidFill>
                  <a:schemeClr val="dk1"/>
                </a:solidFill>
                <a:highlight>
                  <a:srgbClr val="FFFFFF"/>
                </a:highlight>
                <a:latin typeface="Gill Sans"/>
                <a:ea typeface="Gill Sans"/>
                <a:cs typeface="Gill Sans"/>
                <a:sym typeface="Gill Sans"/>
              </a:rPr>
              <a:t> function returns a pointer to a structure representing the directory entry at the current position in the directory stream specified by the argument </a:t>
            </a:r>
            <a:r>
              <a:rPr i="1" lang="en-US" sz="1500">
                <a:solidFill>
                  <a:schemeClr val="dk1"/>
                </a:solidFill>
                <a:highlight>
                  <a:srgbClr val="FFFFFF"/>
                </a:highlight>
                <a:latin typeface="Gill Sans"/>
                <a:ea typeface="Gill Sans"/>
                <a:cs typeface="Gill Sans"/>
                <a:sym typeface="Gill Sans"/>
              </a:rPr>
              <a:t>dirp</a:t>
            </a:r>
            <a:r>
              <a:rPr lang="en-US" sz="1500">
                <a:solidFill>
                  <a:schemeClr val="dk1"/>
                </a:solidFill>
                <a:highlight>
                  <a:srgbClr val="FFFFFF"/>
                </a:highlight>
                <a:latin typeface="Gill Sans"/>
                <a:ea typeface="Gill Sans"/>
                <a:cs typeface="Gill Sans"/>
                <a:sym typeface="Gill Sans"/>
              </a:rPr>
              <a:t>, and positions the directory stream at the next entry.</a:t>
            </a:r>
            <a:r>
              <a:rPr i="0" lang="en-US" sz="1500" u="none" cap="none" strike="noStrike">
                <a:solidFill>
                  <a:schemeClr val="dk1"/>
                </a:solidFill>
                <a:latin typeface="Gill Sans"/>
                <a:ea typeface="Gill Sans"/>
                <a:cs typeface="Gill Sans"/>
                <a:sym typeface="Gill Sans"/>
              </a:rPr>
              <a:t> </a:t>
            </a:r>
            <a:endParaRPr i="0" sz="1500" u="none" cap="none" strike="noStrike">
              <a:solidFill>
                <a:schemeClr val="dk1"/>
              </a:solidFill>
              <a:latin typeface="Gill Sans"/>
              <a:ea typeface="Gill Sans"/>
              <a:cs typeface="Gill Sans"/>
              <a:sym typeface="Gill Sans"/>
            </a:endParaRPr>
          </a:p>
          <a:p>
            <a:pPr indent="-323850" lvl="0" marL="457200" rtl="0" algn="l">
              <a:lnSpc>
                <a:spcPct val="115937"/>
              </a:lnSpc>
              <a:spcBef>
                <a:spcPts val="0"/>
              </a:spcBef>
              <a:spcAft>
                <a:spcPts val="0"/>
              </a:spcAft>
              <a:buClr>
                <a:schemeClr val="dk1"/>
              </a:buClr>
              <a:buSzPts val="1500"/>
              <a:buFont typeface="Gill Sans"/>
              <a:buChar char="➔"/>
            </a:pPr>
            <a:r>
              <a:rPr lang="en-US" sz="1500">
                <a:solidFill>
                  <a:schemeClr val="dk1"/>
                </a:solidFill>
                <a:highlight>
                  <a:srgbClr val="FFFFFF"/>
                </a:highlight>
                <a:latin typeface="Gill Sans"/>
                <a:ea typeface="Gill Sans"/>
                <a:cs typeface="Gill Sans"/>
                <a:sym typeface="Gill Sans"/>
              </a:rPr>
              <a:t>It returns a null pointer upon reaching the end of the directory stream.</a:t>
            </a:r>
            <a:endParaRPr sz="1900">
              <a:solidFill>
                <a:schemeClr val="dk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5"/>
          <p:cNvSpPr txBox="1"/>
          <p:nvPr>
            <p:ph type="title"/>
          </p:nvPr>
        </p:nvSpPr>
        <p:spPr>
          <a:xfrm>
            <a:off x="2928575" y="879125"/>
            <a:ext cx="3259500" cy="482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b="1" lang="en-US" sz="3000">
                <a:solidFill>
                  <a:srgbClr val="626B73"/>
                </a:solidFill>
                <a:latin typeface="Gill Sans"/>
                <a:ea typeface="Gill Sans"/>
                <a:cs typeface="Gill Sans"/>
                <a:sym typeface="Gill Sans"/>
              </a:rPr>
              <a:t>5. readlink</a:t>
            </a:r>
            <a:endParaRPr sz="3000">
              <a:latin typeface="Gill Sans"/>
              <a:ea typeface="Gill Sans"/>
              <a:cs typeface="Gill Sans"/>
              <a:sym typeface="Gill Sans"/>
            </a:endParaRPr>
          </a:p>
        </p:txBody>
      </p:sp>
      <p:sp>
        <p:nvSpPr>
          <p:cNvPr id="126" name="Google Shape;126;p15"/>
          <p:cNvSpPr txBox="1"/>
          <p:nvPr/>
        </p:nvSpPr>
        <p:spPr>
          <a:xfrm>
            <a:off x="2969850" y="1463139"/>
            <a:ext cx="3218100" cy="3216000"/>
          </a:xfrm>
          <a:prstGeom prst="rect">
            <a:avLst/>
          </a:prstGeom>
          <a:solidFill>
            <a:srgbClr val="FFFFFF"/>
          </a:solidFill>
          <a:ln>
            <a:noFill/>
          </a:ln>
        </p:spPr>
        <p:txBody>
          <a:bodyPr anchorCtr="0" anchor="t" bIns="0" lIns="0" spcFirstLastPara="1" rIns="0" wrap="square" tIns="0">
            <a:noAutofit/>
          </a:bodyPr>
          <a:lstStyle/>
          <a:p>
            <a:pPr indent="-349250" lvl="0" marL="457200" marR="0" rtl="0" algn="l">
              <a:lnSpc>
                <a:spcPct val="115937"/>
              </a:lnSpc>
              <a:spcBef>
                <a:spcPts val="0"/>
              </a:spcBef>
              <a:spcAft>
                <a:spcPts val="0"/>
              </a:spcAft>
              <a:buClr>
                <a:schemeClr val="dk1"/>
              </a:buClr>
              <a:buSzPts val="1900"/>
              <a:buFont typeface="Gill Sans"/>
              <a:buChar char="➔"/>
            </a:pPr>
            <a:r>
              <a:rPr b="1" lang="en-US" sz="1500">
                <a:solidFill>
                  <a:schemeClr val="dk1"/>
                </a:solidFill>
                <a:highlight>
                  <a:srgbClr val="FFFFFF"/>
                </a:highlight>
                <a:latin typeface="Gill Sans"/>
                <a:ea typeface="Gill Sans"/>
                <a:cs typeface="Gill Sans"/>
                <a:sym typeface="Gill Sans"/>
              </a:rPr>
              <a:t>readlink</a:t>
            </a:r>
            <a:r>
              <a:rPr lang="en-US" sz="1500">
                <a:solidFill>
                  <a:schemeClr val="dk1"/>
                </a:solidFill>
                <a:highlight>
                  <a:srgbClr val="FFFFFF"/>
                </a:highlight>
                <a:latin typeface="Gill Sans"/>
                <a:ea typeface="Gill Sans"/>
                <a:cs typeface="Gill Sans"/>
                <a:sym typeface="Gill Sans"/>
              </a:rPr>
              <a:t> command in Linux is used to print resolved symbolic links or canonical file names. </a:t>
            </a:r>
            <a:endParaRPr sz="1900">
              <a:solidFill>
                <a:schemeClr val="dk1"/>
              </a:solidFill>
              <a:latin typeface="Gill Sans"/>
              <a:ea typeface="Gill Sans"/>
              <a:cs typeface="Gill Sans"/>
              <a:sym typeface="Gill Sans"/>
            </a:endParaRPr>
          </a:p>
          <a:p>
            <a:pPr indent="-349250" lvl="0" marL="457200" marR="0" rtl="0" algn="l">
              <a:lnSpc>
                <a:spcPct val="115937"/>
              </a:lnSpc>
              <a:spcBef>
                <a:spcPts val="0"/>
              </a:spcBef>
              <a:spcAft>
                <a:spcPts val="0"/>
              </a:spcAft>
              <a:buClr>
                <a:schemeClr val="dk1"/>
              </a:buClr>
              <a:buSzPts val="1900"/>
              <a:buFont typeface="Gill Sans"/>
              <a:buChar char="➔"/>
            </a:pPr>
            <a:r>
              <a:rPr lang="en-US" sz="1500">
                <a:solidFill>
                  <a:schemeClr val="dk1"/>
                </a:solidFill>
                <a:highlight>
                  <a:srgbClr val="FFFFFF"/>
                </a:highlight>
                <a:latin typeface="Gill Sans"/>
                <a:ea typeface="Gill Sans"/>
                <a:cs typeface="Gill Sans"/>
                <a:sym typeface="Gill Sans"/>
              </a:rPr>
              <a:t>In simple words whenever we have a symbolic link and we want to know what path it represents.</a:t>
            </a:r>
            <a:endParaRPr sz="1900">
              <a:solidFill>
                <a:schemeClr val="dk1"/>
              </a:solidFill>
              <a:latin typeface="Gill Sans"/>
              <a:ea typeface="Gill Sans"/>
              <a:cs typeface="Gill Sans"/>
              <a:sym typeface="Gill Sans"/>
            </a:endParaRPr>
          </a:p>
          <a:p>
            <a:pPr indent="-323850" lvl="0" marL="457200" marR="0" rtl="0" algn="l">
              <a:lnSpc>
                <a:spcPct val="115937"/>
              </a:lnSpc>
              <a:spcBef>
                <a:spcPts val="0"/>
              </a:spcBef>
              <a:spcAft>
                <a:spcPts val="0"/>
              </a:spcAft>
              <a:buClr>
                <a:schemeClr val="dk1"/>
              </a:buClr>
              <a:buSzPts val="1500"/>
              <a:buFont typeface="Gill Sans"/>
              <a:buChar char="➔"/>
            </a:pPr>
            <a:r>
              <a:rPr lang="en-US" sz="1500">
                <a:solidFill>
                  <a:schemeClr val="dk1"/>
                </a:solidFill>
                <a:highlight>
                  <a:srgbClr val="FFFFFF"/>
                </a:highlight>
                <a:latin typeface="Gill Sans"/>
                <a:ea typeface="Gill Sans"/>
                <a:cs typeface="Gill Sans"/>
                <a:sym typeface="Gill Sans"/>
              </a:rPr>
              <a:t>Then, in that case, the </a:t>
            </a:r>
            <a:r>
              <a:rPr i="1" lang="en-US" sz="1500">
                <a:solidFill>
                  <a:schemeClr val="dk1"/>
                </a:solidFill>
                <a:highlight>
                  <a:srgbClr val="FFFFFF"/>
                </a:highlight>
                <a:latin typeface="Gill Sans"/>
                <a:ea typeface="Gill Sans"/>
                <a:cs typeface="Gill Sans"/>
                <a:sym typeface="Gill Sans"/>
              </a:rPr>
              <a:t>readlink </a:t>
            </a:r>
            <a:r>
              <a:rPr lang="en-US" sz="1500">
                <a:solidFill>
                  <a:schemeClr val="dk1"/>
                </a:solidFill>
                <a:highlight>
                  <a:srgbClr val="FFFFFF"/>
                </a:highlight>
                <a:latin typeface="Gill Sans"/>
                <a:ea typeface="Gill Sans"/>
                <a:cs typeface="Gill Sans"/>
                <a:sym typeface="Gill Sans"/>
              </a:rPr>
              <a:t>command comes into play to show the actual path of the symbolic link.</a:t>
            </a:r>
            <a:endParaRPr i="0" sz="1500" u="none" cap="none" strike="noStrike">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0" lvl="0" marL="457200" marR="0" rtl="0" algn="l">
              <a:lnSpc>
                <a:spcPct val="115937"/>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0" lvl="0" marL="0" marR="0" rtl="0" algn="l">
              <a:lnSpc>
                <a:spcPct val="115937"/>
              </a:lnSpc>
              <a:spcBef>
                <a:spcPts val="0"/>
              </a:spcBef>
              <a:spcAft>
                <a:spcPts val="0"/>
              </a:spcAft>
              <a:buClr>
                <a:srgbClr val="000000"/>
              </a:buClr>
              <a:buSzPts val="1600"/>
              <a:buFont typeface="Arial"/>
              <a:buNone/>
            </a:pPr>
            <a:r>
              <a:t/>
            </a:r>
            <a:endParaRPr b="0" i="0" sz="1600" u="none" cap="none" strike="noStrike">
              <a:solidFill>
                <a:schemeClr val="dk1"/>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