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9144000" cy="5143500"/>
  <p:embeddedFontLst>
    <p:embeddedFont>
      <p:font typeface="Book Antiqua"/>
      <p:regular r:id="rId33"/>
      <p:bold r:id="rId34"/>
      <p:italic r:id="rId35"/>
      <p:boldItalic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BookAntiqu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BookAntiqua-italic.fntdata"/><Relationship Id="rId12" Type="http://schemas.openxmlformats.org/officeDocument/2006/relationships/slide" Target="slides/slide7.xml"/><Relationship Id="rId34" Type="http://schemas.openxmlformats.org/officeDocument/2006/relationships/font" Target="fonts/BookAntiqua-bold.fntdata"/><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font" Target="fonts/BookAntiqua-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6c2e42ca6_0_8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96c2e42ca6_0_80: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96c2e42ca6_0_80: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6c2e42ca6_0_8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96c2e42ca6_0_88: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96c2e42ca6_0_88: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6c2e42ca6_0_9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96c2e42ca6_0_9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96c2e42ca6_0_96: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6c2e42ca6_0_10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96c2e42ca6_0_103: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96c2e42ca6_0_103: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6c2e42ca6_0_17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6c2e42ca6_0_174: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96c2e42ca6_0_174: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6c2e42ca6_0_11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6c2e42ca6_0_11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96c2e42ca6_0_119: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6c2e42ca6_0_11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6c2e42ca6_0_113: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96c2e42ca6_0_113: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first command which we used is echo</a:t>
            </a:r>
            <a:endParaRPr/>
          </a:p>
          <a:p>
            <a:pPr indent="-228600" lvl="0" marL="228600" rtl="0" algn="l">
              <a:spcBef>
                <a:spcPts val="0"/>
              </a:spcBef>
              <a:spcAft>
                <a:spcPts val="0"/>
              </a:spcAft>
              <a:buClr>
                <a:schemeClr val="dk1"/>
              </a:buClr>
              <a:buSzPts val="1200"/>
              <a:buFont typeface="Calibri"/>
              <a:buAutoNum type="arabicPeriod"/>
            </a:pPr>
            <a:r>
              <a:rPr lang="en-US"/>
              <a:t>It is a built in command in linux</a:t>
            </a:r>
            <a:endParaRPr/>
          </a:p>
          <a:p>
            <a:pPr indent="-228600" lvl="0" marL="228600" rtl="0" algn="l">
              <a:spcBef>
                <a:spcPts val="0"/>
              </a:spcBef>
              <a:spcAft>
                <a:spcPts val="0"/>
              </a:spcAft>
              <a:buClr>
                <a:schemeClr val="dk1"/>
              </a:buClr>
              <a:buSzPts val="1200"/>
              <a:buFont typeface="Calibri"/>
              <a:buAutoNum type="arabicPeriod"/>
            </a:pPr>
            <a:r>
              <a:rPr lang="en-US"/>
              <a:t>It is used to display any text or string to the user</a:t>
            </a:r>
            <a:endParaRPr/>
          </a:p>
          <a:p>
            <a:pPr indent="-228600" lvl="0" marL="228600" rtl="0" algn="l">
              <a:spcBef>
                <a:spcPts val="0"/>
              </a:spcBef>
              <a:spcAft>
                <a:spcPts val="0"/>
              </a:spcAft>
              <a:buClr>
                <a:schemeClr val="dk1"/>
              </a:buClr>
              <a:buSzPts val="1200"/>
              <a:buFont typeface="Calibri"/>
              <a:buAutoNum type="arabicPeriod"/>
            </a:pPr>
            <a:r>
              <a:rPr lang="en-US"/>
              <a:t>The text which we want to display is passed as an argument to it</a:t>
            </a:r>
            <a:endParaRPr/>
          </a:p>
        </p:txBody>
      </p:sp>
      <p:sp>
        <p:nvSpPr>
          <p:cNvPr id="209" name="Google Shape;209;p4: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group number 12</a:t>
            </a:r>
            <a:endParaRPr/>
          </a:p>
        </p:txBody>
      </p:sp>
      <p:sp>
        <p:nvSpPr>
          <p:cNvPr id="62" name="Google Shape;62;p2: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6c2e42ca6_0_20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96c2e42ca6_0_200: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96c2e42ca6_0_200: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6c2e42ca6_0_207: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6c2e42ca6_0_207: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96c2e42ca6_0_207: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6c2e42ca6_0_21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6c2e42ca6_0_213: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96c2e42ca6_0_213: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3:notes"/>
          <p:cNvSpPr txBox="1"/>
          <p:nvPr>
            <p:ph idx="1" type="body"/>
          </p:nvPr>
        </p:nvSpPr>
        <p:spPr>
          <a:xfrm>
            <a:off x="914400" y="2443163"/>
            <a:ext cx="7315200" cy="23145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6c2e42ca6_0_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
        <p:nvSpPr>
          <p:cNvPr id="80" name="Google Shape;80;g96c2e42ca6_0_0: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96c2e42ca6_0_0:notes"/>
          <p:cNvSpPr txBox="1"/>
          <p:nvPr>
            <p:ph idx="12" type="sldNum"/>
          </p:nvPr>
        </p:nvSpPr>
        <p:spPr>
          <a:xfrm>
            <a:off x="5180013" y="4884738"/>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6c2e42ca6_0_20:notes"/>
          <p:cNvSpPr txBox="1"/>
          <p:nvPr>
            <p:ph idx="1" type="body"/>
          </p:nvPr>
        </p:nvSpPr>
        <p:spPr>
          <a:xfrm>
            <a:off x="914400" y="2443163"/>
            <a:ext cx="7315200" cy="23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96c2e42ca6_0_2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c2e42ca6_0_2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96c2e42ca6_0_28: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96c2e42ca6_0_28: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6c2e42ca6_0_4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96c2e42ca6_0_4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96c2e42ca6_0_46: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6c2e42ca6_0_5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96c2e42ca6_0_5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96c2e42ca6_0_56: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6c2e42ca6_0_6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96c2e42ca6_0_64: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96c2e42ca6_0_64: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6c2e42ca6_0_72: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96c2e42ca6_0_72: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96c2e42ca6_0_72: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3138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124" y="0"/>
            <a:ext cx="9144635" cy="4398645"/>
          </a:xfrm>
          <a:custGeom>
            <a:rect b="b" l="l" r="r" t="t"/>
            <a:pathLst>
              <a:path extrusionOk="0" h="4398645" w="9144635">
                <a:moveTo>
                  <a:pt x="0" y="4398099"/>
                </a:moveTo>
                <a:lnTo>
                  <a:pt x="0" y="0"/>
                </a:lnTo>
                <a:lnTo>
                  <a:pt x="9144249" y="0"/>
                </a:lnTo>
                <a:lnTo>
                  <a:pt x="9143999" y="1772849"/>
                </a:lnTo>
                <a:lnTo>
                  <a:pt x="0" y="43980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txBox="1"/>
          <p:nvPr>
            <p:ph type="ctrTitle"/>
          </p:nvPr>
        </p:nvSpPr>
        <p:spPr>
          <a:xfrm>
            <a:off x="384725" y="588874"/>
            <a:ext cx="8374549" cy="7416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900">
                <a:solidFill>
                  <a:srgbClr val="002F4A"/>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2" name="Shape 32"/>
        <p:cNvGrpSpPr/>
        <p:nvPr/>
      </p:nvGrpSpPr>
      <p:grpSpPr>
        <a:xfrm>
          <a:off x="0" y="0"/>
          <a:ext cx="0" cy="0"/>
          <a:chOff x="0" y="0"/>
          <a:chExt cx="0" cy="0"/>
        </a:xfrm>
      </p:grpSpPr>
      <p:sp>
        <p:nvSpPr>
          <p:cNvPr id="33" name="Google Shape;33;p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DE3D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900">
                <a:solidFill>
                  <a:srgbClr val="002F4A"/>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DE3D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6"/>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4900">
                <a:solidFill>
                  <a:srgbClr val="002F4A"/>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3138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2444700" y="162736"/>
            <a:ext cx="4254599" cy="481803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3520480" y="101030"/>
            <a:ext cx="2103037" cy="82859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900" u="none" cap="none" strike="noStrike">
                <a:solidFill>
                  <a:srgbClr val="002F4A"/>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5" name="Google Shape;15;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hyperlink" Target="http://drive.google.com/file/d/129V1kDw7sPapjMyRjOtC09aKDtDxUjDe/view" TargetMode="External"/><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XJyARjPxFYLTmneFHfM8UFEHblea9ujP/view"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C-1jEXAnpwRflFhcNIHeUOicaoc7Bi3r/view"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ZcbnQW-eGdzXZEJQWSPcLBUovGmi13Ru/view"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rive.google.com/file/d/1kklivaWtB3i-LCbEMbFFUvdKq6zIcc84/view"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rive.google.com/file/d/18fr5v-5W3WtuW14T9rTkpophR-xQznhX/view"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rive.google.com/file/d/12yijW876bUrh10fH0IYEeqhlgIr32fgz/view"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rive.google.com/file/d/1W_DZatdh8nPYoBo2aFaOIKzHIKwlqt1U/view"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29V1kDw7sPapjMyRjOtC09aKDtDxUjDe/view" TargetMode="External"/><Relationship Id="rId4" Type="http://schemas.openxmlformats.org/officeDocument/2006/relationships/image" Target="../media/image3.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txBox="1"/>
          <p:nvPr/>
        </p:nvSpPr>
        <p:spPr>
          <a:xfrm>
            <a:off x="384725" y="588874"/>
            <a:ext cx="6721475" cy="741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4700">
                <a:solidFill>
                  <a:srgbClr val="002F4A"/>
                </a:solidFill>
                <a:latin typeface="Book Antiqua"/>
                <a:ea typeface="Book Antiqua"/>
                <a:cs typeface="Book Antiqua"/>
                <a:sym typeface="Book Antiqua"/>
              </a:rPr>
              <a:t>OPERATING SYSTEMS</a:t>
            </a:r>
            <a:endParaRPr sz="4700">
              <a:solidFill>
                <a:schemeClr val="dk1"/>
              </a:solidFill>
              <a:latin typeface="Book Antiqua"/>
              <a:ea typeface="Book Antiqua"/>
              <a:cs typeface="Book Antiqua"/>
              <a:sym typeface="Book Antiqua"/>
            </a:endParaRPr>
          </a:p>
        </p:txBody>
      </p:sp>
      <p:sp>
        <p:nvSpPr>
          <p:cNvPr id="55" name="Google Shape;55;p7"/>
          <p:cNvSpPr txBox="1"/>
          <p:nvPr/>
        </p:nvSpPr>
        <p:spPr>
          <a:xfrm>
            <a:off x="384725" y="1892250"/>
            <a:ext cx="5659120"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rgbClr val="626B73"/>
                </a:solidFill>
                <a:latin typeface="Gill Sans"/>
                <a:ea typeface="Gill Sans"/>
                <a:cs typeface="Gill Sans"/>
                <a:sym typeface="Gill Sans"/>
              </a:rPr>
              <a:t>LAB Assignment-II: SHELL Scripting</a:t>
            </a:r>
            <a:endParaRPr sz="2800">
              <a:solidFill>
                <a:schemeClr val="dk1"/>
              </a:solidFill>
              <a:latin typeface="Gill Sans"/>
              <a:ea typeface="Gill Sans"/>
              <a:cs typeface="Gill Sans"/>
              <a:sym typeface="Gill Sans"/>
            </a:endParaRPr>
          </a:p>
        </p:txBody>
      </p:sp>
      <p:grpSp>
        <p:nvGrpSpPr>
          <p:cNvPr id="56" name="Google Shape;56;p7"/>
          <p:cNvGrpSpPr/>
          <p:nvPr/>
        </p:nvGrpSpPr>
        <p:grpSpPr>
          <a:xfrm>
            <a:off x="2737262" y="2430575"/>
            <a:ext cx="6095037" cy="2567349"/>
            <a:chOff x="2737262" y="2430575"/>
            <a:chExt cx="6095037" cy="2567349"/>
          </a:xfrm>
        </p:grpSpPr>
        <p:sp>
          <p:nvSpPr>
            <p:cNvPr id="57" name="Google Shape;57;p7"/>
            <p:cNvSpPr/>
            <p:nvPr/>
          </p:nvSpPr>
          <p:spPr>
            <a:xfrm>
              <a:off x="6367050" y="2430575"/>
              <a:ext cx="2465249" cy="2465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2737262" y="3519025"/>
              <a:ext cx="1326774" cy="14788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3124050" y="70807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6</a:t>
            </a:r>
            <a:r>
              <a:rPr b="1" lang="en-US" sz="3000">
                <a:solidFill>
                  <a:srgbClr val="626B73"/>
                </a:solidFill>
                <a:latin typeface="Gill Sans"/>
                <a:ea typeface="Gill Sans"/>
                <a:cs typeface="Gill Sans"/>
                <a:sym typeface="Gill Sans"/>
              </a:rPr>
              <a:t>. strcpy()</a:t>
            </a:r>
            <a:endParaRPr sz="3000">
              <a:latin typeface="Gill Sans"/>
              <a:ea typeface="Gill Sans"/>
              <a:cs typeface="Gill Sans"/>
              <a:sym typeface="Gill Sans"/>
            </a:endParaRPr>
          </a:p>
        </p:txBody>
      </p:sp>
      <p:sp>
        <p:nvSpPr>
          <p:cNvPr id="134" name="Google Shape;134;p16"/>
          <p:cNvSpPr txBox="1"/>
          <p:nvPr/>
        </p:nvSpPr>
        <p:spPr>
          <a:xfrm>
            <a:off x="2962950" y="1190764"/>
            <a:ext cx="3218100" cy="32160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Copies the C string pointed by source into the array pointed by destination, including the terminating null character.</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To avoid overflows, the size of the array pointed by destination shall be long enough to contain the same C string as source (including the terminating null character), and should not overlap in memory with source.</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7</a:t>
            </a:r>
            <a:r>
              <a:rPr b="1" lang="en-US" sz="3000">
                <a:solidFill>
                  <a:srgbClr val="626B73"/>
                </a:solidFill>
                <a:latin typeface="Gill Sans"/>
                <a:ea typeface="Gill Sans"/>
                <a:cs typeface="Gill Sans"/>
                <a:sym typeface="Gill Sans"/>
              </a:rPr>
              <a:t>. Rename()</a:t>
            </a:r>
            <a:endParaRPr sz="3000">
              <a:latin typeface="Gill Sans"/>
              <a:ea typeface="Gill Sans"/>
              <a:cs typeface="Gill Sans"/>
              <a:sym typeface="Gill Sans"/>
            </a:endParaRPr>
          </a:p>
        </p:txBody>
      </p:sp>
      <p:sp>
        <p:nvSpPr>
          <p:cNvPr id="141" name="Google Shape;141;p17"/>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Changes the name of the file or directory specified by oldname to newname.</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This is an operation performed directly on a file;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If oldname and newname specify different paths and this is supported by the system, the file is moved to the new location.</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8</a:t>
            </a:r>
            <a:r>
              <a:rPr b="1" lang="en-US" sz="3000">
                <a:solidFill>
                  <a:srgbClr val="626B73"/>
                </a:solidFill>
                <a:latin typeface="Gill Sans"/>
                <a:ea typeface="Gill Sans"/>
                <a:cs typeface="Gill Sans"/>
                <a:sym typeface="Gill Sans"/>
              </a:rPr>
              <a:t>. argc</a:t>
            </a:r>
            <a:endParaRPr sz="3000">
              <a:latin typeface="Gill Sans"/>
              <a:ea typeface="Gill Sans"/>
              <a:cs typeface="Gill Sans"/>
              <a:sym typeface="Gill Sans"/>
            </a:endParaRPr>
          </a:p>
        </p:txBody>
      </p:sp>
      <p:sp>
        <p:nvSpPr>
          <p:cNvPr id="148" name="Google Shape;148;p18"/>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argc (ARGument Count) is int and stores number of command-line arguments passed by the user including the name of the program.</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 So if we pass a value to a program, value of argc would be 2 (one for argument and one for program name)</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9</a:t>
            </a:r>
            <a:r>
              <a:rPr b="1" lang="en-US" sz="3000">
                <a:solidFill>
                  <a:srgbClr val="626B73"/>
                </a:solidFill>
                <a:latin typeface="Gill Sans"/>
                <a:ea typeface="Gill Sans"/>
                <a:cs typeface="Gill Sans"/>
                <a:sym typeface="Gill Sans"/>
              </a:rPr>
              <a:t>. argv</a:t>
            </a:r>
            <a:endParaRPr sz="3000">
              <a:latin typeface="Gill Sans"/>
              <a:ea typeface="Gill Sans"/>
              <a:cs typeface="Gill Sans"/>
              <a:sym typeface="Gill Sans"/>
            </a:endParaRPr>
          </a:p>
        </p:txBody>
      </p:sp>
      <p:sp>
        <p:nvSpPr>
          <p:cNvPr id="155" name="Google Shape;155;p19"/>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argv(ARGument Vector) is array of character pointers listing all the arguments.</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Argv[0] is the name of the program , After that till argv[argc-1] every element is command -line arguments.</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383025" y="574050"/>
            <a:ext cx="4761000" cy="399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6500"/>
              <a:t>Flowchart explaining code for Q1-</a:t>
            </a:r>
            <a:endParaRPr sz="6500"/>
          </a:p>
        </p:txBody>
      </p:sp>
      <p:pic>
        <p:nvPicPr>
          <p:cNvPr id="162" name="Google Shape;162;p20"/>
          <p:cNvPicPr preferRelativeResize="0"/>
          <p:nvPr/>
        </p:nvPicPr>
        <p:blipFill>
          <a:blip r:embed="rId3">
            <a:alphaModFix/>
          </a:blip>
          <a:stretch>
            <a:fillRect/>
          </a:stretch>
        </p:blipFill>
        <p:spPr>
          <a:xfrm>
            <a:off x="304800" y="574113"/>
            <a:ext cx="3995276" cy="3995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p:nvPr/>
        </p:nvSpPr>
        <p:spPr>
          <a:xfrm>
            <a:off x="403175" y="466498"/>
            <a:ext cx="1620054" cy="588330"/>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First we take the input from the user</a:t>
            </a:r>
            <a:endParaRPr sz="1200">
              <a:solidFill>
                <a:srgbClr val="FFFFFF"/>
              </a:solidFill>
              <a:latin typeface="Calibri"/>
              <a:ea typeface="Calibri"/>
              <a:cs typeface="Calibri"/>
              <a:sym typeface="Calibri"/>
            </a:endParaRPr>
          </a:p>
        </p:txBody>
      </p:sp>
      <p:sp>
        <p:nvSpPr>
          <p:cNvPr id="169" name="Google Shape;169;p21"/>
          <p:cNvSpPr/>
          <p:nvPr/>
        </p:nvSpPr>
        <p:spPr>
          <a:xfrm>
            <a:off x="2813705" y="446803"/>
            <a:ext cx="1581000" cy="610200"/>
          </a:xfrm>
          <a:prstGeom prst="flowChartAlternateProcess">
            <a:avLst/>
          </a:prstGeom>
          <a:solidFill>
            <a:srgbClr val="ED7D31"/>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FFFF"/>
                </a:solidFill>
                <a:latin typeface="Calibri"/>
                <a:ea typeface="Calibri"/>
                <a:cs typeface="Calibri"/>
                <a:sym typeface="Calibri"/>
              </a:rPr>
              <a:t>The program takes the whole line as an input hence even the ‘./a.out’ will be taken as well</a:t>
            </a:r>
            <a:endParaRPr sz="1000">
              <a:solidFill>
                <a:srgbClr val="FFFFFF"/>
              </a:solidFill>
              <a:latin typeface="Calibri"/>
              <a:ea typeface="Calibri"/>
              <a:cs typeface="Calibri"/>
              <a:sym typeface="Calibri"/>
            </a:endParaRPr>
          </a:p>
        </p:txBody>
      </p:sp>
      <p:sp>
        <p:nvSpPr>
          <p:cNvPr id="170" name="Google Shape;170;p21"/>
          <p:cNvSpPr/>
          <p:nvPr/>
        </p:nvSpPr>
        <p:spPr>
          <a:xfrm>
            <a:off x="4702799" y="317650"/>
            <a:ext cx="1672800" cy="867900"/>
          </a:xfrm>
          <a:prstGeom prst="flowChartAlternateProcess">
            <a:avLst/>
          </a:prstGeom>
          <a:solidFill>
            <a:srgbClr val="ED7D31"/>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FFFF"/>
                </a:solidFill>
                <a:latin typeface="Calibri"/>
                <a:ea typeface="Calibri"/>
                <a:cs typeface="Calibri"/>
                <a:sym typeface="Calibri"/>
              </a:rPr>
              <a:t>The input will be taken as,  starting from index 1 to index n-2 the files will be moved while the last one will be the destination</a:t>
            </a:r>
            <a:endParaRPr sz="1000">
              <a:solidFill>
                <a:srgbClr val="FFFFFF"/>
              </a:solidFill>
              <a:latin typeface="Calibri"/>
              <a:ea typeface="Calibri"/>
              <a:cs typeface="Calibri"/>
              <a:sym typeface="Calibri"/>
            </a:endParaRPr>
          </a:p>
        </p:txBody>
      </p:sp>
      <p:sp>
        <p:nvSpPr>
          <p:cNvPr id="171" name="Google Shape;171;p21"/>
          <p:cNvSpPr/>
          <p:nvPr/>
        </p:nvSpPr>
        <p:spPr>
          <a:xfrm>
            <a:off x="4746334" y="3156932"/>
            <a:ext cx="1581000" cy="725400"/>
          </a:xfrm>
          <a:prstGeom prst="flowChartAlternateProcess">
            <a:avLst/>
          </a:prstGeom>
          <a:solidFill>
            <a:srgbClr val="ED7D31"/>
          </a:solidFill>
          <a:ln cap="flat" cmpd="sng" w="12700">
            <a:solidFill>
              <a:srgbClr val="0C0C0C"/>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FFFF"/>
                </a:solidFill>
                <a:latin typeface="Calibri"/>
                <a:ea typeface="Calibri"/>
                <a:cs typeface="Calibri"/>
                <a:sym typeface="Calibri"/>
              </a:rPr>
              <a:t>Firstly, check whether or not it has an extension and then get it’s file name accordingly.</a:t>
            </a:r>
            <a:endParaRPr sz="1000">
              <a:solidFill>
                <a:srgbClr val="FFFFFF"/>
              </a:solidFill>
              <a:latin typeface="Calibri"/>
              <a:ea typeface="Calibri"/>
              <a:cs typeface="Calibri"/>
              <a:sym typeface="Calibri"/>
            </a:endParaRPr>
          </a:p>
        </p:txBody>
      </p:sp>
      <p:sp>
        <p:nvSpPr>
          <p:cNvPr id="172" name="Google Shape;172;p21"/>
          <p:cNvSpPr/>
          <p:nvPr/>
        </p:nvSpPr>
        <p:spPr>
          <a:xfrm>
            <a:off x="4748780" y="1368811"/>
            <a:ext cx="1581000" cy="610200"/>
          </a:xfrm>
          <a:prstGeom prst="flowChartAlternateProcess">
            <a:avLst/>
          </a:prstGeom>
          <a:solidFill>
            <a:srgbClr val="ED7D31"/>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The input is stored inside an array. Now take the ‘first’ file.</a:t>
            </a:r>
            <a:endParaRPr sz="1200">
              <a:solidFill>
                <a:srgbClr val="FFFFFF"/>
              </a:solidFill>
              <a:latin typeface="Calibri"/>
              <a:ea typeface="Calibri"/>
              <a:cs typeface="Calibri"/>
              <a:sym typeface="Calibri"/>
            </a:endParaRPr>
          </a:p>
        </p:txBody>
      </p:sp>
      <p:sp>
        <p:nvSpPr>
          <p:cNvPr id="173" name="Google Shape;173;p21"/>
          <p:cNvSpPr/>
          <p:nvPr/>
        </p:nvSpPr>
        <p:spPr>
          <a:xfrm>
            <a:off x="4714539" y="2177077"/>
            <a:ext cx="1649414" cy="617065"/>
          </a:xfrm>
          <a:prstGeom prst="flowChartDecision">
            <a:avLst/>
          </a:prstGeom>
          <a:solidFill>
            <a:srgbClr val="70AD47"/>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FFFF"/>
                </a:solidFill>
                <a:latin typeface="Calibri"/>
                <a:ea typeface="Calibri"/>
                <a:cs typeface="Calibri"/>
                <a:sym typeface="Calibri"/>
              </a:rPr>
              <a:t>Check if it is the last file</a:t>
            </a:r>
            <a:endParaRPr sz="1000">
              <a:solidFill>
                <a:srgbClr val="FFFFFF"/>
              </a:solidFill>
              <a:latin typeface="Calibri"/>
              <a:ea typeface="Calibri"/>
              <a:cs typeface="Calibri"/>
              <a:sym typeface="Calibri"/>
            </a:endParaRPr>
          </a:p>
        </p:txBody>
      </p:sp>
      <p:sp>
        <p:nvSpPr>
          <p:cNvPr id="174" name="Google Shape;174;p21"/>
          <p:cNvSpPr/>
          <p:nvPr/>
        </p:nvSpPr>
        <p:spPr>
          <a:xfrm>
            <a:off x="7117730" y="4118162"/>
            <a:ext cx="1581000" cy="610200"/>
          </a:xfrm>
          <a:prstGeom prst="flowChartAlternateProcess">
            <a:avLst/>
          </a:prstGeom>
          <a:solidFill>
            <a:srgbClr val="ED7D31"/>
          </a:solidFill>
          <a:ln cap="flat" cmpd="sng" w="12700">
            <a:solidFill>
              <a:srgbClr val="0C0C0C"/>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FFFF"/>
                </a:solidFill>
                <a:latin typeface="Calibri"/>
                <a:ea typeface="Calibri"/>
                <a:cs typeface="Calibri"/>
                <a:sym typeface="Calibri"/>
              </a:rPr>
              <a:t>Finally change the address of the file to the destination directory.</a:t>
            </a:r>
            <a:endParaRPr sz="1000">
              <a:solidFill>
                <a:srgbClr val="FFFFFF"/>
              </a:solidFill>
              <a:latin typeface="Calibri"/>
              <a:ea typeface="Calibri"/>
              <a:cs typeface="Calibri"/>
              <a:sym typeface="Calibri"/>
            </a:endParaRPr>
          </a:p>
        </p:txBody>
      </p:sp>
      <p:sp>
        <p:nvSpPr>
          <p:cNvPr id="175" name="Google Shape;175;p21"/>
          <p:cNvSpPr/>
          <p:nvPr/>
        </p:nvSpPr>
        <p:spPr>
          <a:xfrm>
            <a:off x="4752692" y="4116494"/>
            <a:ext cx="1581000" cy="610200"/>
          </a:xfrm>
          <a:prstGeom prst="flowChartAlternateProcess">
            <a:avLst/>
          </a:prstGeom>
          <a:solidFill>
            <a:srgbClr val="ED7D31"/>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FFFFFF"/>
                </a:solidFill>
                <a:latin typeface="Calibri"/>
                <a:ea typeface="Calibri"/>
                <a:cs typeface="Calibri"/>
                <a:sym typeface="Calibri"/>
              </a:rPr>
              <a:t>Then form an absolute new path for the file to be moved</a:t>
            </a:r>
            <a:endParaRPr sz="1100">
              <a:solidFill>
                <a:srgbClr val="FFFFFF"/>
              </a:solidFill>
              <a:latin typeface="Calibri"/>
              <a:ea typeface="Calibri"/>
              <a:cs typeface="Calibri"/>
              <a:sym typeface="Calibri"/>
            </a:endParaRPr>
          </a:p>
        </p:txBody>
      </p:sp>
      <p:cxnSp>
        <p:nvCxnSpPr>
          <p:cNvPr id="176" name="Google Shape;176;p21"/>
          <p:cNvCxnSpPr>
            <a:stCxn id="174" idx="0"/>
            <a:endCxn id="177" idx="2"/>
          </p:cNvCxnSpPr>
          <p:nvPr/>
        </p:nvCxnSpPr>
        <p:spPr>
          <a:xfrm rot="10800000">
            <a:off x="7908230" y="3813662"/>
            <a:ext cx="0" cy="30450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r" dir="10800000" dist="38100">
              <a:srgbClr val="000000">
                <a:alpha val="40000"/>
              </a:srgbClr>
            </a:outerShdw>
          </a:effectLst>
        </p:spPr>
      </p:cxnSp>
      <p:sp>
        <p:nvSpPr>
          <p:cNvPr id="177" name="Google Shape;177;p21"/>
          <p:cNvSpPr/>
          <p:nvPr/>
        </p:nvSpPr>
        <p:spPr>
          <a:xfrm>
            <a:off x="7117730" y="3203329"/>
            <a:ext cx="1581000" cy="610200"/>
          </a:xfrm>
          <a:prstGeom prst="flowChartAlternateProcess">
            <a:avLst/>
          </a:prstGeom>
          <a:solidFill>
            <a:srgbClr val="ED7D31"/>
          </a:solidFill>
          <a:ln cap="flat" cmpd="sng" w="12700">
            <a:solidFill>
              <a:srgbClr val="0C0C0C"/>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Take the next file</a:t>
            </a:r>
            <a:endParaRPr sz="1200">
              <a:solidFill>
                <a:srgbClr val="FFFFFF"/>
              </a:solidFill>
              <a:latin typeface="Calibri"/>
              <a:ea typeface="Calibri"/>
              <a:cs typeface="Calibri"/>
              <a:sym typeface="Calibri"/>
            </a:endParaRPr>
          </a:p>
        </p:txBody>
      </p:sp>
      <p:cxnSp>
        <p:nvCxnSpPr>
          <p:cNvPr id="178" name="Google Shape;178;p21"/>
          <p:cNvCxnSpPr>
            <a:stCxn id="177" idx="0"/>
          </p:cNvCxnSpPr>
          <p:nvPr/>
        </p:nvCxnSpPr>
        <p:spPr>
          <a:xfrm rot="10800000">
            <a:off x="7908230" y="2485129"/>
            <a:ext cx="0" cy="718200"/>
          </a:xfrm>
          <a:prstGeom prst="straightConnector1">
            <a:avLst/>
          </a:prstGeom>
          <a:noFill/>
          <a:ln cap="flat" cmpd="sng" w="19050">
            <a:solidFill>
              <a:srgbClr val="ED7D31"/>
            </a:solidFill>
            <a:prstDash val="solid"/>
            <a:miter lim="800000"/>
            <a:headEnd len="sm" w="sm" type="none"/>
            <a:tailEnd len="sm" w="sm" type="none"/>
          </a:ln>
          <a:effectLst>
            <a:outerShdw blurRad="50800" rotWithShape="0" algn="r" dir="10800000" dist="38100">
              <a:srgbClr val="000000">
                <a:alpha val="40000"/>
              </a:srgbClr>
            </a:outerShdw>
          </a:effectLst>
        </p:spPr>
      </p:cxnSp>
      <p:cxnSp>
        <p:nvCxnSpPr>
          <p:cNvPr id="179" name="Google Shape;179;p21"/>
          <p:cNvCxnSpPr>
            <a:endCxn id="173" idx="3"/>
          </p:cNvCxnSpPr>
          <p:nvPr/>
        </p:nvCxnSpPr>
        <p:spPr>
          <a:xfrm rot="10800000">
            <a:off x="6363953" y="2485610"/>
            <a:ext cx="1544700" cy="630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t" dir="5400000" dist="38100">
              <a:srgbClr val="000000">
                <a:alpha val="40000"/>
              </a:srgbClr>
            </a:outerShdw>
          </a:effectLst>
        </p:spPr>
      </p:cxnSp>
      <p:cxnSp>
        <p:nvCxnSpPr>
          <p:cNvPr id="180" name="Google Shape;180;p21"/>
          <p:cNvCxnSpPr>
            <a:stCxn id="168" idx="3"/>
            <a:endCxn id="169" idx="1"/>
          </p:cNvCxnSpPr>
          <p:nvPr/>
        </p:nvCxnSpPr>
        <p:spPr>
          <a:xfrm flipH="1" rot="10800000">
            <a:off x="2023229" y="751963"/>
            <a:ext cx="790500" cy="8700"/>
          </a:xfrm>
          <a:prstGeom prst="straightConnector1">
            <a:avLst/>
          </a:prstGeom>
          <a:noFill/>
          <a:ln cap="flat" cmpd="sng" w="19050">
            <a:solidFill>
              <a:srgbClr val="5B9BD5"/>
            </a:solidFill>
            <a:prstDash val="solid"/>
            <a:miter lim="800000"/>
            <a:headEnd len="sm" w="sm" type="none"/>
            <a:tailEnd len="med" w="med" type="triangle"/>
          </a:ln>
          <a:effectLst>
            <a:outerShdw blurRad="50800" rotWithShape="0" algn="t" dir="5400000" dist="38100">
              <a:srgbClr val="000000">
                <a:alpha val="40000"/>
              </a:srgbClr>
            </a:outerShdw>
          </a:effectLst>
        </p:spPr>
      </p:cxnSp>
      <p:cxnSp>
        <p:nvCxnSpPr>
          <p:cNvPr id="181" name="Google Shape;181;p21"/>
          <p:cNvCxnSpPr>
            <a:stCxn id="169" idx="3"/>
            <a:endCxn id="170" idx="1"/>
          </p:cNvCxnSpPr>
          <p:nvPr/>
        </p:nvCxnSpPr>
        <p:spPr>
          <a:xfrm flipH="1" rot="10800000">
            <a:off x="4394705" y="751603"/>
            <a:ext cx="308100" cy="30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t" dir="5400000" dist="38100">
              <a:srgbClr val="000000">
                <a:alpha val="40000"/>
              </a:srgbClr>
            </a:outerShdw>
          </a:effectLst>
        </p:spPr>
      </p:cxnSp>
      <p:cxnSp>
        <p:nvCxnSpPr>
          <p:cNvPr id="182" name="Google Shape;182;p21"/>
          <p:cNvCxnSpPr>
            <a:stCxn id="170" idx="2"/>
            <a:endCxn id="172" idx="0"/>
          </p:cNvCxnSpPr>
          <p:nvPr/>
        </p:nvCxnSpPr>
        <p:spPr>
          <a:xfrm>
            <a:off x="5539199" y="1185550"/>
            <a:ext cx="0" cy="183300"/>
          </a:xfrm>
          <a:prstGeom prst="straightConnector1">
            <a:avLst/>
          </a:prstGeom>
          <a:noFill/>
          <a:ln cap="flat" cmpd="sng" w="19050">
            <a:solidFill>
              <a:srgbClr val="ED7D31"/>
            </a:solidFill>
            <a:prstDash val="solid"/>
            <a:miter lim="800000"/>
            <a:headEnd len="sm" w="sm" type="none"/>
            <a:tailEnd len="med" w="med" type="triangle"/>
          </a:ln>
        </p:spPr>
      </p:cxnSp>
      <p:sp>
        <p:nvSpPr>
          <p:cNvPr id="183" name="Google Shape;183;p21"/>
          <p:cNvSpPr/>
          <p:nvPr/>
        </p:nvSpPr>
        <p:spPr>
          <a:xfrm>
            <a:off x="2402817" y="2255573"/>
            <a:ext cx="1486998" cy="473148"/>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Exit the Code</a:t>
            </a:r>
            <a:endParaRPr/>
          </a:p>
        </p:txBody>
      </p:sp>
      <p:cxnSp>
        <p:nvCxnSpPr>
          <p:cNvPr id="184" name="Google Shape;184;p21"/>
          <p:cNvCxnSpPr>
            <a:stCxn id="173" idx="1"/>
            <a:endCxn id="183" idx="3"/>
          </p:cNvCxnSpPr>
          <p:nvPr/>
        </p:nvCxnSpPr>
        <p:spPr>
          <a:xfrm flipH="1">
            <a:off x="3889839" y="2485610"/>
            <a:ext cx="824700" cy="6600"/>
          </a:xfrm>
          <a:prstGeom prst="straightConnector1">
            <a:avLst/>
          </a:prstGeom>
          <a:noFill/>
          <a:ln cap="flat" cmpd="sng" w="19050">
            <a:solidFill>
              <a:srgbClr val="70AD47"/>
            </a:solidFill>
            <a:prstDash val="solid"/>
            <a:miter lim="800000"/>
            <a:headEnd len="sm" w="sm" type="none"/>
            <a:tailEnd len="med" w="med" type="triangle"/>
          </a:ln>
        </p:spPr>
      </p:cxnSp>
      <p:cxnSp>
        <p:nvCxnSpPr>
          <p:cNvPr id="185" name="Google Shape;185;p21"/>
          <p:cNvCxnSpPr>
            <a:stCxn id="172" idx="2"/>
            <a:endCxn id="173" idx="0"/>
          </p:cNvCxnSpPr>
          <p:nvPr/>
        </p:nvCxnSpPr>
        <p:spPr>
          <a:xfrm>
            <a:off x="5539280" y="1979011"/>
            <a:ext cx="0" cy="198000"/>
          </a:xfrm>
          <a:prstGeom prst="straightConnector1">
            <a:avLst/>
          </a:prstGeom>
          <a:noFill/>
          <a:ln cap="flat" cmpd="sng" w="19050">
            <a:solidFill>
              <a:srgbClr val="ED7D31"/>
            </a:solidFill>
            <a:prstDash val="solid"/>
            <a:miter lim="800000"/>
            <a:headEnd len="sm" w="sm" type="none"/>
            <a:tailEnd len="med" w="med" type="triangle"/>
          </a:ln>
        </p:spPr>
      </p:cxnSp>
      <p:cxnSp>
        <p:nvCxnSpPr>
          <p:cNvPr id="186" name="Google Shape;186;p21"/>
          <p:cNvCxnSpPr>
            <a:stCxn id="173" idx="2"/>
            <a:endCxn id="171" idx="0"/>
          </p:cNvCxnSpPr>
          <p:nvPr/>
        </p:nvCxnSpPr>
        <p:spPr>
          <a:xfrm flipH="1">
            <a:off x="5536846" y="2794142"/>
            <a:ext cx="2400" cy="362700"/>
          </a:xfrm>
          <a:prstGeom prst="straightConnector1">
            <a:avLst/>
          </a:prstGeom>
          <a:noFill/>
          <a:ln cap="flat" cmpd="sng" w="19050">
            <a:solidFill>
              <a:srgbClr val="ED7D31"/>
            </a:solidFill>
            <a:prstDash val="solid"/>
            <a:miter lim="800000"/>
            <a:headEnd len="sm" w="sm" type="none"/>
            <a:tailEnd len="med" w="med" type="triangle"/>
          </a:ln>
        </p:spPr>
      </p:cxnSp>
      <p:cxnSp>
        <p:nvCxnSpPr>
          <p:cNvPr id="187" name="Google Shape;187;p21"/>
          <p:cNvCxnSpPr>
            <a:stCxn id="171" idx="2"/>
            <a:endCxn id="175" idx="0"/>
          </p:cNvCxnSpPr>
          <p:nvPr/>
        </p:nvCxnSpPr>
        <p:spPr>
          <a:xfrm>
            <a:off x="5536834" y="3882332"/>
            <a:ext cx="6300" cy="23430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r" dir="10800000" dist="38100">
              <a:srgbClr val="000000">
                <a:alpha val="40000"/>
              </a:srgbClr>
            </a:outerShdw>
          </a:effectLst>
        </p:spPr>
      </p:cxnSp>
      <p:cxnSp>
        <p:nvCxnSpPr>
          <p:cNvPr id="188" name="Google Shape;188;p21"/>
          <p:cNvCxnSpPr>
            <a:stCxn id="175" idx="3"/>
            <a:endCxn id="174" idx="1"/>
          </p:cNvCxnSpPr>
          <p:nvPr/>
        </p:nvCxnSpPr>
        <p:spPr>
          <a:xfrm>
            <a:off x="6333692" y="4421594"/>
            <a:ext cx="783900" cy="180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r" dir="10800000" dist="38100">
              <a:srgbClr val="000000">
                <a:alpha val="40000"/>
              </a:srgbClr>
            </a:outerShdw>
          </a:effectLst>
        </p:spPr>
      </p:cxnSp>
      <p:sp>
        <p:nvSpPr>
          <p:cNvPr id="189" name="Google Shape;189;p21"/>
          <p:cNvSpPr txBox="1"/>
          <p:nvPr/>
        </p:nvSpPr>
        <p:spPr>
          <a:xfrm>
            <a:off x="4174272" y="2177077"/>
            <a:ext cx="440700" cy="279000"/>
          </a:xfrm>
          <a:prstGeom prst="rect">
            <a:avLst/>
          </a:prstGeom>
          <a:noFill/>
          <a:ln cap="flat" cmpd="sng" w="9525">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548135"/>
                </a:solidFill>
                <a:latin typeface="Calibri"/>
                <a:ea typeface="Calibri"/>
                <a:cs typeface="Calibri"/>
                <a:sym typeface="Calibri"/>
              </a:rPr>
              <a:t>YES</a:t>
            </a:r>
            <a:endParaRPr>
              <a:solidFill>
                <a:srgbClr val="548135"/>
              </a:solidFill>
              <a:latin typeface="Calibri"/>
              <a:ea typeface="Calibri"/>
              <a:cs typeface="Calibri"/>
              <a:sym typeface="Calibri"/>
            </a:endParaRPr>
          </a:p>
        </p:txBody>
      </p:sp>
      <p:sp>
        <p:nvSpPr>
          <p:cNvPr id="190" name="Google Shape;190;p21"/>
          <p:cNvSpPr txBox="1"/>
          <p:nvPr/>
        </p:nvSpPr>
        <p:spPr>
          <a:xfrm>
            <a:off x="5705068" y="2783479"/>
            <a:ext cx="395100" cy="279000"/>
          </a:xfrm>
          <a:prstGeom prst="rect">
            <a:avLst/>
          </a:prstGeom>
          <a:solidFill>
            <a:srgbClr val="FFFFFF"/>
          </a:solidFill>
          <a:ln cap="flat" cmpd="sng" w="9525">
            <a:solidFill>
              <a:srgbClr val="17161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FF0000"/>
                </a:solidFill>
                <a:latin typeface="Calibri"/>
                <a:ea typeface="Calibri"/>
                <a:cs typeface="Calibri"/>
                <a:sym typeface="Calibri"/>
              </a:rPr>
              <a:t>No</a:t>
            </a:r>
            <a:endParaRPr>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05450" y="559925"/>
            <a:ext cx="6511200" cy="39639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None/>
            </a:pPr>
            <a:r>
              <a:rPr lang="en-US" sz="2600"/>
              <a:t>Q2(c). </a:t>
            </a:r>
            <a:r>
              <a:rPr b="1" lang="en-US" sz="2100"/>
              <a:t>Write a SHELL Script which will take multiple pathname/filename as source files, and one destination pathname from the user, check whether the source files and the destination pathname (directory) exists. If not, prompts to the user to correctly provide</a:t>
            </a:r>
            <a:endParaRPr b="1" sz="2100"/>
          </a:p>
          <a:p>
            <a:pPr indent="0" lvl="0" marL="0" marR="5080" rtl="0" algn="l">
              <a:lnSpc>
                <a:spcPct val="119387"/>
              </a:lnSpc>
              <a:spcBef>
                <a:spcPts val="0"/>
              </a:spcBef>
              <a:spcAft>
                <a:spcPts val="0"/>
              </a:spcAft>
              <a:buClr>
                <a:schemeClr val="dk1"/>
              </a:buClr>
              <a:buSzPts val="1100"/>
              <a:buFont typeface="Arial"/>
              <a:buNone/>
            </a:pPr>
            <a:r>
              <a:rPr b="1" lang="en-US" sz="2100"/>
              <a:t>the inputs. When it receives all correct inputs, moves all the source files to the specified destination directory using your mymv command.</a:t>
            </a:r>
            <a:endParaRPr b="1" sz="2100"/>
          </a:p>
          <a:p>
            <a:pPr indent="0" lvl="0" marL="0" marR="5080" rtl="0" algn="l">
              <a:lnSpc>
                <a:spcPct val="119387"/>
              </a:lnSpc>
              <a:spcBef>
                <a:spcPts val="0"/>
              </a:spcBef>
              <a:spcAft>
                <a:spcPts val="0"/>
              </a:spcAft>
              <a:buNone/>
            </a:pPr>
            <a:r>
              <a:t/>
            </a:r>
            <a:endParaRPr sz="1500"/>
          </a:p>
        </p:txBody>
      </p:sp>
      <p:pic>
        <p:nvPicPr>
          <p:cNvPr id="197" name="Google Shape;197;p22"/>
          <p:cNvPicPr preferRelativeResize="0"/>
          <p:nvPr/>
        </p:nvPicPr>
        <p:blipFill>
          <a:blip r:embed="rId3">
            <a:alphaModFix/>
          </a:blip>
          <a:stretch>
            <a:fillRect/>
          </a:stretch>
        </p:blipFill>
        <p:spPr>
          <a:xfrm>
            <a:off x="6686824" y="251425"/>
            <a:ext cx="2457175" cy="458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27685" y="1356133"/>
            <a:ext cx="7888629" cy="2258060"/>
          </a:xfrm>
          <a:prstGeom prst="rect">
            <a:avLst/>
          </a:prstGeom>
          <a:noFill/>
          <a:ln>
            <a:noFill/>
          </a:ln>
        </p:spPr>
        <p:txBody>
          <a:bodyPr anchorCtr="0" anchor="t" bIns="0" lIns="0" spcFirstLastPara="1" rIns="0" wrap="square" tIns="40625">
            <a:noAutofit/>
          </a:bodyPr>
          <a:lstStyle/>
          <a:p>
            <a:pPr indent="0" lvl="0" marL="3263265" marR="5080" rtl="0" algn="l">
              <a:lnSpc>
                <a:spcPct val="119387"/>
              </a:lnSpc>
              <a:spcBef>
                <a:spcPts val="0"/>
              </a:spcBef>
              <a:spcAft>
                <a:spcPts val="0"/>
              </a:spcAft>
              <a:buNone/>
            </a:pPr>
            <a:r>
              <a:rPr lang="en-US"/>
              <a:t>Functions and  Keywords used  in the code-</a:t>
            </a:r>
            <a:endParaRPr/>
          </a:p>
        </p:txBody>
      </p:sp>
      <p:sp>
        <p:nvSpPr>
          <p:cNvPr id="203" name="Google Shape;203;p23"/>
          <p:cNvSpPr/>
          <p:nvPr/>
        </p:nvSpPr>
        <p:spPr>
          <a:xfrm>
            <a:off x="0" y="1629575"/>
            <a:ext cx="3581400" cy="1514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23" title="3.mp3">
            <a:hlinkClick r:id="rId4"/>
          </p:cNvPr>
          <p:cNvPicPr preferRelativeResize="0"/>
          <p:nvPr/>
        </p:nvPicPr>
        <p:blipFill>
          <a:blip r:embed="rId5">
            <a:alphaModFix/>
          </a:blip>
          <a:stretch>
            <a:fillRect/>
          </a:stretch>
        </p:blipFill>
        <p:spPr>
          <a:xfrm>
            <a:off x="152400" y="3766593"/>
            <a:ext cx="457200" cy="457200"/>
          </a:xfrm>
          <a:prstGeom prst="rect">
            <a:avLst/>
          </a:prstGeom>
          <a:noFill/>
          <a:ln>
            <a:noFill/>
          </a:ln>
        </p:spPr>
      </p:pic>
      <p:sp>
        <p:nvSpPr>
          <p:cNvPr id="205" name="Google Shape;205;p23"/>
          <p:cNvSpPr txBox="1"/>
          <p:nvPr/>
        </p:nvSpPr>
        <p:spPr>
          <a:xfrm>
            <a:off x="290350" y="193575"/>
            <a:ext cx="8226900" cy="442500"/>
          </a:xfrm>
          <a:prstGeom prst="rect">
            <a:avLst/>
          </a:prstGeom>
          <a:noFill/>
          <a:ln>
            <a:noFill/>
          </a:ln>
        </p:spPr>
        <p:txBody>
          <a:bodyPr anchorCtr="0" anchor="t" bIns="91425" lIns="91425" spcFirstLastPara="1" rIns="91425" wrap="square" tIns="91425">
            <a:noAutofit/>
          </a:bodyPr>
          <a:lstStyle/>
          <a:p>
            <a:pPr indent="0" lvl="0" marL="0" marR="5080" rtl="0" algn="l">
              <a:lnSpc>
                <a:spcPct val="119387"/>
              </a:lnSpc>
              <a:spcBef>
                <a:spcPts val="0"/>
              </a:spcBef>
              <a:spcAft>
                <a:spcPts val="0"/>
              </a:spcAft>
              <a:buClr>
                <a:schemeClr val="dk1"/>
              </a:buClr>
              <a:buFont typeface="Arial"/>
              <a:buNone/>
            </a:pPr>
            <a:r>
              <a:rPr b="1" lang="en-US" sz="1800">
                <a:solidFill>
                  <a:srgbClr val="002F4A"/>
                </a:solidFill>
                <a:latin typeface="Lucida Sans"/>
                <a:ea typeface="Lucida Sans"/>
                <a:cs typeface="Lucida Sans"/>
                <a:sym typeface="Lucida Sans"/>
              </a:rPr>
              <a:t>Note: </a:t>
            </a:r>
            <a:r>
              <a:rPr lang="en-US" sz="1800">
                <a:solidFill>
                  <a:srgbClr val="002F4A"/>
                </a:solidFill>
                <a:latin typeface="Lucida Sans"/>
                <a:ea typeface="Lucida Sans"/>
                <a:cs typeface="Lucida Sans"/>
                <a:sym typeface="Lucida Sans"/>
              </a:rPr>
              <a:t>Use the file ‘Ans_2_c.sh’ as reference for second question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2928575" y="879125"/>
            <a:ext cx="18441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1. Echo</a:t>
            </a:r>
            <a:endParaRPr sz="3000">
              <a:latin typeface="Gill Sans"/>
              <a:ea typeface="Gill Sans"/>
              <a:cs typeface="Gill Sans"/>
              <a:sym typeface="Gill Sans"/>
            </a:endParaRPr>
          </a:p>
        </p:txBody>
      </p:sp>
      <p:sp>
        <p:nvSpPr>
          <p:cNvPr id="212" name="Google Shape;212;p24"/>
          <p:cNvSpPr txBox="1"/>
          <p:nvPr/>
        </p:nvSpPr>
        <p:spPr>
          <a:xfrm>
            <a:off x="2969850" y="1463205"/>
            <a:ext cx="321818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MS PGothic"/>
                <a:ea typeface="MS PGothic"/>
                <a:cs typeface="MS PGothic"/>
                <a:sym typeface="MS PGothic"/>
              </a:rPr>
              <a:t>➔	</a:t>
            </a:r>
            <a:r>
              <a:rPr b="1" lang="en-US" sz="1600">
                <a:solidFill>
                  <a:schemeClr val="dk1"/>
                </a:solidFill>
                <a:latin typeface="Gill Sans"/>
                <a:ea typeface="Gill Sans"/>
                <a:cs typeface="Gill Sans"/>
                <a:sym typeface="Gill Sans"/>
              </a:rPr>
              <a:t>echo </a:t>
            </a:r>
            <a:r>
              <a:rPr lang="en-US" sz="1600">
                <a:solidFill>
                  <a:schemeClr val="dk1"/>
                </a:solidFill>
                <a:latin typeface="Gill Sans"/>
                <a:ea typeface="Gill Sans"/>
                <a:cs typeface="Gill Sans"/>
                <a:sym typeface="Gill Sans"/>
              </a:rPr>
              <a:t>command in linux is used</a:t>
            </a:r>
            <a:endParaRPr sz="1600">
              <a:solidFill>
                <a:schemeClr val="dk1"/>
              </a:solidFill>
              <a:latin typeface="Gill Sans"/>
              <a:ea typeface="Gill Sans"/>
              <a:cs typeface="Gill Sans"/>
              <a:sym typeface="Gill Sans"/>
            </a:endParaRPr>
          </a:p>
        </p:txBody>
      </p:sp>
      <p:sp>
        <p:nvSpPr>
          <p:cNvPr id="213" name="Google Shape;213;p24"/>
          <p:cNvSpPr txBox="1"/>
          <p:nvPr/>
        </p:nvSpPr>
        <p:spPr>
          <a:xfrm>
            <a:off x="3398475" y="1739430"/>
            <a:ext cx="24639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t</a:t>
            </a:r>
            <a:r>
              <a:rPr lang="en-US" sz="1600">
                <a:solidFill>
                  <a:schemeClr val="dk1"/>
                </a:solidFill>
                <a:latin typeface="Gill Sans"/>
                <a:ea typeface="Gill Sans"/>
                <a:cs typeface="Gill Sans"/>
                <a:sym typeface="Gill Sans"/>
              </a:rPr>
              <a:t>o display line of text/string</a:t>
            </a:r>
            <a:endParaRPr sz="1600">
              <a:solidFill>
                <a:schemeClr val="dk1"/>
              </a:solidFill>
              <a:latin typeface="Gill Sans"/>
              <a:ea typeface="Gill Sans"/>
              <a:cs typeface="Gill Sans"/>
              <a:sym typeface="Gill Sans"/>
            </a:endParaRPr>
          </a:p>
        </p:txBody>
      </p:sp>
      <p:sp>
        <p:nvSpPr>
          <p:cNvPr id="214" name="Google Shape;214;p24"/>
          <p:cNvSpPr txBox="1"/>
          <p:nvPr/>
        </p:nvSpPr>
        <p:spPr>
          <a:xfrm>
            <a:off x="3398475" y="2015655"/>
            <a:ext cx="19356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that are passed as an</a:t>
            </a:r>
            <a:endParaRPr sz="1600">
              <a:solidFill>
                <a:schemeClr val="dk1"/>
              </a:solidFill>
              <a:latin typeface="Gill Sans"/>
              <a:ea typeface="Gill Sans"/>
              <a:cs typeface="Gill Sans"/>
              <a:sym typeface="Gill Sans"/>
            </a:endParaRPr>
          </a:p>
        </p:txBody>
      </p:sp>
      <p:sp>
        <p:nvSpPr>
          <p:cNvPr id="215" name="Google Shape;215;p24"/>
          <p:cNvSpPr txBox="1"/>
          <p:nvPr/>
        </p:nvSpPr>
        <p:spPr>
          <a:xfrm>
            <a:off x="3398475" y="2291880"/>
            <a:ext cx="24258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argument . This is a built in</a:t>
            </a:r>
            <a:endParaRPr sz="1600">
              <a:solidFill>
                <a:schemeClr val="dk1"/>
              </a:solidFill>
              <a:latin typeface="Gill Sans"/>
              <a:ea typeface="Gill Sans"/>
              <a:cs typeface="Gill Sans"/>
              <a:sym typeface="Gill Sans"/>
            </a:endParaRPr>
          </a:p>
        </p:txBody>
      </p:sp>
      <p:sp>
        <p:nvSpPr>
          <p:cNvPr id="216" name="Google Shape;216;p24"/>
          <p:cNvSpPr txBox="1"/>
          <p:nvPr/>
        </p:nvSpPr>
        <p:spPr>
          <a:xfrm>
            <a:off x="3398475" y="2568105"/>
            <a:ext cx="26835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command that is mostly used</a:t>
            </a:r>
            <a:endParaRPr sz="1600">
              <a:solidFill>
                <a:schemeClr val="dk1"/>
              </a:solidFill>
              <a:latin typeface="Gill Sans"/>
              <a:ea typeface="Gill Sans"/>
              <a:cs typeface="Gill Sans"/>
              <a:sym typeface="Gill Sans"/>
            </a:endParaRPr>
          </a:p>
        </p:txBody>
      </p:sp>
      <p:sp>
        <p:nvSpPr>
          <p:cNvPr id="217" name="Google Shape;217;p24"/>
          <p:cNvSpPr txBox="1"/>
          <p:nvPr/>
        </p:nvSpPr>
        <p:spPr>
          <a:xfrm>
            <a:off x="3398475" y="2844330"/>
            <a:ext cx="267081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in shell scripts and batch ﬁles</a:t>
            </a:r>
            <a:endParaRPr sz="1600">
              <a:solidFill>
                <a:schemeClr val="dk1"/>
              </a:solidFill>
              <a:latin typeface="Gill Sans"/>
              <a:ea typeface="Gill Sans"/>
              <a:cs typeface="Gill Sans"/>
              <a:sym typeface="Gill Sans"/>
            </a:endParaRPr>
          </a:p>
        </p:txBody>
      </p:sp>
      <p:sp>
        <p:nvSpPr>
          <p:cNvPr id="218" name="Google Shape;218;p24"/>
          <p:cNvSpPr txBox="1"/>
          <p:nvPr/>
        </p:nvSpPr>
        <p:spPr>
          <a:xfrm>
            <a:off x="3398475" y="3120555"/>
            <a:ext cx="24258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to output status text to the</a:t>
            </a:r>
            <a:endParaRPr sz="1600">
              <a:solidFill>
                <a:schemeClr val="dk1"/>
              </a:solidFill>
              <a:latin typeface="Gill Sans"/>
              <a:ea typeface="Gill Sans"/>
              <a:cs typeface="Gill Sans"/>
              <a:sym typeface="Gill Sans"/>
            </a:endParaRPr>
          </a:p>
        </p:txBody>
      </p:sp>
      <p:sp>
        <p:nvSpPr>
          <p:cNvPr id="219" name="Google Shape;219;p24"/>
          <p:cNvSpPr txBox="1"/>
          <p:nvPr/>
        </p:nvSpPr>
        <p:spPr>
          <a:xfrm>
            <a:off x="3398475" y="3396780"/>
            <a:ext cx="13740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Gill Sans"/>
                <a:ea typeface="Gill Sans"/>
                <a:cs typeface="Gill Sans"/>
                <a:sym typeface="Gill Sans"/>
              </a:rPr>
              <a:t>screen or a ﬁle.</a:t>
            </a:r>
            <a:endParaRPr sz="1600">
              <a:solidFill>
                <a:schemeClr val="dk1"/>
              </a:solidFill>
              <a:latin typeface="Gill Sans"/>
              <a:ea typeface="Gill Sans"/>
              <a:cs typeface="Gill Sans"/>
              <a:sym typeface="Gill Sans"/>
            </a:endParaRPr>
          </a:p>
        </p:txBody>
      </p:sp>
      <p:pic>
        <p:nvPicPr>
          <p:cNvPr id="220" name="Google Shape;220;p24" title="4.mp3">
            <a:hlinkClick r:id="rId3"/>
          </p:cNvPr>
          <p:cNvPicPr preferRelativeResize="0"/>
          <p:nvPr/>
        </p:nvPicPr>
        <p:blipFill>
          <a:blip r:embed="rId4">
            <a:alphaModFix/>
          </a:blip>
          <a:stretch>
            <a:fillRect/>
          </a:stretch>
        </p:blipFill>
        <p:spPr>
          <a:xfrm>
            <a:off x="2594080" y="434340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2928575" y="879132"/>
            <a:ext cx="1356995" cy="4826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2. Read</a:t>
            </a:r>
            <a:endParaRPr sz="3000">
              <a:latin typeface="Gill Sans"/>
              <a:ea typeface="Gill Sans"/>
              <a:cs typeface="Gill Sans"/>
              <a:sym typeface="Gill Sans"/>
            </a:endParaRPr>
          </a:p>
        </p:txBody>
      </p:sp>
      <p:sp>
        <p:nvSpPr>
          <p:cNvPr id="226" name="Google Shape;226;p25"/>
          <p:cNvSpPr txBox="1"/>
          <p:nvPr/>
        </p:nvSpPr>
        <p:spPr>
          <a:xfrm>
            <a:off x="2941275" y="1463205"/>
            <a:ext cx="3239770" cy="27432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111"/>
              </a:lnSpc>
              <a:spcBef>
                <a:spcPts val="0"/>
              </a:spcBef>
              <a:spcAft>
                <a:spcPts val="0"/>
              </a:spcAft>
              <a:buNone/>
            </a:pPr>
            <a:r>
              <a:rPr lang="en-US" sz="1800">
                <a:solidFill>
                  <a:schemeClr val="dk1"/>
                </a:solidFill>
                <a:latin typeface="MS PGothic"/>
                <a:ea typeface="MS PGothic"/>
                <a:cs typeface="MS PGothic"/>
                <a:sym typeface="MS PGothic"/>
              </a:rPr>
              <a:t>➔	</a:t>
            </a:r>
            <a:r>
              <a:rPr b="1" lang="en-US" sz="1400">
                <a:solidFill>
                  <a:schemeClr val="dk1"/>
                </a:solidFill>
                <a:latin typeface="Gill Sans"/>
                <a:ea typeface="Gill Sans"/>
                <a:cs typeface="Gill Sans"/>
                <a:sym typeface="Gill Sans"/>
              </a:rPr>
              <a:t>read command </a:t>
            </a:r>
            <a:r>
              <a:rPr lang="en-US" sz="1400">
                <a:solidFill>
                  <a:schemeClr val="dk1"/>
                </a:solidFill>
                <a:latin typeface="Arial"/>
                <a:ea typeface="Arial"/>
                <a:cs typeface="Arial"/>
                <a:sym typeface="Arial"/>
              </a:rPr>
              <a:t>in Linux system is</a:t>
            </a:r>
            <a:endParaRPr sz="1400">
              <a:solidFill>
                <a:schemeClr val="dk1"/>
              </a:solidFill>
              <a:latin typeface="Arial"/>
              <a:ea typeface="Arial"/>
              <a:cs typeface="Arial"/>
              <a:sym typeface="Arial"/>
            </a:endParaRPr>
          </a:p>
        </p:txBody>
      </p:sp>
      <p:sp>
        <p:nvSpPr>
          <p:cNvPr id="227" name="Google Shape;227;p25"/>
          <p:cNvSpPr txBox="1"/>
          <p:nvPr/>
        </p:nvSpPr>
        <p:spPr>
          <a:xfrm>
            <a:off x="3398475" y="1777530"/>
            <a:ext cx="190690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used to read from a ﬁle</a:t>
            </a:r>
            <a:endParaRPr sz="1400">
              <a:solidFill>
                <a:schemeClr val="dk1"/>
              </a:solidFill>
              <a:latin typeface="Arial"/>
              <a:ea typeface="Arial"/>
              <a:cs typeface="Arial"/>
              <a:sym typeface="Arial"/>
            </a:endParaRPr>
          </a:p>
        </p:txBody>
      </p:sp>
      <p:sp>
        <p:nvSpPr>
          <p:cNvPr id="228" name="Google Shape;228;p25"/>
          <p:cNvSpPr txBox="1"/>
          <p:nvPr/>
        </p:nvSpPr>
        <p:spPr>
          <a:xfrm>
            <a:off x="3398475" y="2025180"/>
            <a:ext cx="199199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descriptor. Basically, this</a:t>
            </a:r>
            <a:endParaRPr sz="1400">
              <a:solidFill>
                <a:schemeClr val="dk1"/>
              </a:solidFill>
              <a:latin typeface="Arial"/>
              <a:ea typeface="Arial"/>
              <a:cs typeface="Arial"/>
              <a:sym typeface="Arial"/>
            </a:endParaRPr>
          </a:p>
        </p:txBody>
      </p:sp>
      <p:sp>
        <p:nvSpPr>
          <p:cNvPr id="229" name="Google Shape;229;p25"/>
          <p:cNvSpPr txBox="1"/>
          <p:nvPr/>
        </p:nvSpPr>
        <p:spPr>
          <a:xfrm>
            <a:off x="3398475" y="2272830"/>
            <a:ext cx="225488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command read up the total</a:t>
            </a:r>
            <a:endParaRPr sz="1400">
              <a:solidFill>
                <a:schemeClr val="dk1"/>
              </a:solidFill>
              <a:latin typeface="Arial"/>
              <a:ea typeface="Arial"/>
              <a:cs typeface="Arial"/>
              <a:sym typeface="Arial"/>
            </a:endParaRPr>
          </a:p>
        </p:txBody>
      </p:sp>
      <p:sp>
        <p:nvSpPr>
          <p:cNvPr id="230" name="Google Shape;230;p25"/>
          <p:cNvSpPr txBox="1"/>
          <p:nvPr/>
        </p:nvSpPr>
        <p:spPr>
          <a:xfrm>
            <a:off x="3398475" y="2520480"/>
            <a:ext cx="210312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number of bytes from the</a:t>
            </a:r>
            <a:endParaRPr sz="1400">
              <a:solidFill>
                <a:schemeClr val="dk1"/>
              </a:solidFill>
              <a:latin typeface="Arial"/>
              <a:ea typeface="Arial"/>
              <a:cs typeface="Arial"/>
              <a:sym typeface="Arial"/>
            </a:endParaRPr>
          </a:p>
        </p:txBody>
      </p:sp>
      <p:sp>
        <p:nvSpPr>
          <p:cNvPr id="231" name="Google Shape;231;p25"/>
          <p:cNvSpPr txBox="1"/>
          <p:nvPr/>
        </p:nvSpPr>
        <p:spPr>
          <a:xfrm>
            <a:off x="3398475" y="2768130"/>
            <a:ext cx="257873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speciﬁed ﬁle descriptor into the</a:t>
            </a:r>
            <a:endParaRPr sz="1400">
              <a:solidFill>
                <a:schemeClr val="dk1"/>
              </a:solidFill>
              <a:latin typeface="Arial"/>
              <a:ea typeface="Arial"/>
              <a:cs typeface="Arial"/>
              <a:sym typeface="Arial"/>
            </a:endParaRPr>
          </a:p>
        </p:txBody>
      </p:sp>
      <p:sp>
        <p:nvSpPr>
          <p:cNvPr id="232" name="Google Shape;232;p25"/>
          <p:cNvSpPr txBox="1"/>
          <p:nvPr/>
        </p:nvSpPr>
        <p:spPr>
          <a:xfrm>
            <a:off x="3398475" y="3015780"/>
            <a:ext cx="256603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buﬀer. If the number or count is</a:t>
            </a:r>
            <a:endParaRPr sz="1400">
              <a:solidFill>
                <a:schemeClr val="dk1"/>
              </a:solidFill>
              <a:latin typeface="Arial"/>
              <a:ea typeface="Arial"/>
              <a:cs typeface="Arial"/>
              <a:sym typeface="Arial"/>
            </a:endParaRPr>
          </a:p>
        </p:txBody>
      </p:sp>
      <p:sp>
        <p:nvSpPr>
          <p:cNvPr id="233" name="Google Shape;233;p25"/>
          <p:cNvSpPr txBox="1"/>
          <p:nvPr/>
        </p:nvSpPr>
        <p:spPr>
          <a:xfrm>
            <a:off x="3398475" y="3263430"/>
            <a:ext cx="240792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zero then this command may</a:t>
            </a:r>
            <a:endParaRPr sz="1400">
              <a:solidFill>
                <a:schemeClr val="dk1"/>
              </a:solidFill>
              <a:latin typeface="Arial"/>
              <a:ea typeface="Arial"/>
              <a:cs typeface="Arial"/>
              <a:sym typeface="Arial"/>
            </a:endParaRPr>
          </a:p>
        </p:txBody>
      </p:sp>
      <p:sp>
        <p:nvSpPr>
          <p:cNvPr id="234" name="Google Shape;234;p25"/>
          <p:cNvSpPr txBox="1"/>
          <p:nvPr/>
        </p:nvSpPr>
        <p:spPr>
          <a:xfrm>
            <a:off x="3398475" y="3511080"/>
            <a:ext cx="276987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detect the errors. But on success,</a:t>
            </a:r>
            <a:endParaRPr sz="1400">
              <a:solidFill>
                <a:schemeClr val="dk1"/>
              </a:solidFill>
              <a:latin typeface="Arial"/>
              <a:ea typeface="Arial"/>
              <a:cs typeface="Arial"/>
              <a:sym typeface="Arial"/>
            </a:endParaRPr>
          </a:p>
        </p:txBody>
      </p:sp>
      <p:sp>
        <p:nvSpPr>
          <p:cNvPr id="235" name="Google Shape;235;p25"/>
          <p:cNvSpPr txBox="1"/>
          <p:nvPr/>
        </p:nvSpPr>
        <p:spPr>
          <a:xfrm>
            <a:off x="3398475" y="3758729"/>
            <a:ext cx="244602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it returns the number of bytes</a:t>
            </a:r>
            <a:endParaRPr sz="1400">
              <a:solidFill>
                <a:schemeClr val="dk1"/>
              </a:solidFill>
              <a:latin typeface="Arial"/>
              <a:ea typeface="Arial"/>
              <a:cs typeface="Arial"/>
              <a:sym typeface="Arial"/>
            </a:endParaRPr>
          </a:p>
        </p:txBody>
      </p:sp>
      <p:sp>
        <p:nvSpPr>
          <p:cNvPr id="236" name="Google Shape;236;p25"/>
          <p:cNvSpPr txBox="1"/>
          <p:nvPr/>
        </p:nvSpPr>
        <p:spPr>
          <a:xfrm>
            <a:off x="3398475" y="4006380"/>
            <a:ext cx="250507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read. Zero indicates the end of</a:t>
            </a:r>
            <a:endParaRPr sz="1400">
              <a:solidFill>
                <a:schemeClr val="dk1"/>
              </a:solidFill>
              <a:latin typeface="Arial"/>
              <a:ea typeface="Arial"/>
              <a:cs typeface="Arial"/>
              <a:sym typeface="Arial"/>
            </a:endParaRPr>
          </a:p>
        </p:txBody>
      </p:sp>
      <p:sp>
        <p:nvSpPr>
          <p:cNvPr id="237" name="Google Shape;237;p25"/>
          <p:cNvSpPr txBox="1"/>
          <p:nvPr/>
        </p:nvSpPr>
        <p:spPr>
          <a:xfrm>
            <a:off x="5931768" y="4006380"/>
            <a:ext cx="27495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the</a:t>
            </a:r>
            <a:endParaRPr sz="1400">
              <a:solidFill>
                <a:schemeClr val="dk1"/>
              </a:solidFill>
              <a:latin typeface="Arial"/>
              <a:ea typeface="Arial"/>
              <a:cs typeface="Arial"/>
              <a:sym typeface="Arial"/>
            </a:endParaRPr>
          </a:p>
        </p:txBody>
      </p:sp>
      <p:sp>
        <p:nvSpPr>
          <p:cNvPr id="238" name="Google Shape;238;p25"/>
          <p:cNvSpPr txBox="1"/>
          <p:nvPr/>
        </p:nvSpPr>
        <p:spPr>
          <a:xfrm>
            <a:off x="3398475" y="4254030"/>
            <a:ext cx="254317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ﬁle. If some errors found then it</a:t>
            </a:r>
            <a:endParaRPr sz="1400">
              <a:solidFill>
                <a:schemeClr val="dk1"/>
              </a:solidFill>
              <a:latin typeface="Arial"/>
              <a:ea typeface="Arial"/>
              <a:cs typeface="Arial"/>
              <a:sym typeface="Arial"/>
            </a:endParaRPr>
          </a:p>
        </p:txBody>
      </p:sp>
      <p:sp>
        <p:nvSpPr>
          <p:cNvPr id="239" name="Google Shape;239;p25"/>
          <p:cNvSpPr txBox="1"/>
          <p:nvPr/>
        </p:nvSpPr>
        <p:spPr>
          <a:xfrm>
            <a:off x="3398475" y="4501680"/>
            <a:ext cx="82169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returns -1.</a:t>
            </a:r>
            <a:endParaRPr sz="1400">
              <a:solidFill>
                <a:schemeClr val="dk1"/>
              </a:solidFill>
              <a:latin typeface="Arial"/>
              <a:ea typeface="Arial"/>
              <a:cs typeface="Arial"/>
              <a:sym typeface="Arial"/>
            </a:endParaRPr>
          </a:p>
        </p:txBody>
      </p:sp>
      <p:pic>
        <p:nvPicPr>
          <p:cNvPr id="240" name="Google Shape;240;p25" title="5.mp3">
            <a:hlinkClick r:id="rId3"/>
          </p:cNvPr>
          <p:cNvPicPr preferRelativeResize="0"/>
          <p:nvPr/>
        </p:nvPicPr>
        <p:blipFill>
          <a:blip r:embed="rId4">
            <a:alphaModFix/>
          </a:blip>
          <a:stretch>
            <a:fillRect/>
          </a:stretch>
        </p:blipFill>
        <p:spPr>
          <a:xfrm>
            <a:off x="2834598" y="421975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8"/>
          <p:cNvSpPr/>
          <p:nvPr/>
        </p:nvSpPr>
        <p:spPr>
          <a:xfrm>
            <a:off x="0" y="0"/>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3138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8"/>
          <p:cNvSpPr txBox="1"/>
          <p:nvPr/>
        </p:nvSpPr>
        <p:spPr>
          <a:xfrm>
            <a:off x="338525" y="2284600"/>
            <a:ext cx="3974100" cy="5436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400">
                <a:solidFill>
                  <a:srgbClr val="FFFFFF"/>
                </a:solidFill>
                <a:latin typeface="Lucida Sans"/>
                <a:ea typeface="Lucida Sans"/>
                <a:cs typeface="Lucida Sans"/>
                <a:sym typeface="Lucida Sans"/>
              </a:rPr>
              <a:t>Group No.12</a:t>
            </a:r>
            <a:endParaRPr sz="3400">
              <a:solidFill>
                <a:schemeClr val="dk1"/>
              </a:solidFill>
              <a:latin typeface="Lucida Sans"/>
              <a:ea typeface="Lucida Sans"/>
              <a:cs typeface="Lucida Sans"/>
              <a:sym typeface="Lucida Sans"/>
            </a:endParaRPr>
          </a:p>
        </p:txBody>
      </p:sp>
      <p:sp>
        <p:nvSpPr>
          <p:cNvPr id="66" name="Google Shape;66;p8"/>
          <p:cNvSpPr/>
          <p:nvPr/>
        </p:nvSpPr>
        <p:spPr>
          <a:xfrm>
            <a:off x="368825" y="4849547"/>
            <a:ext cx="700405" cy="13970"/>
          </a:xfrm>
          <a:custGeom>
            <a:rect b="b" l="l" r="r" t="t"/>
            <a:pathLst>
              <a:path extrusionOk="0" h="13970" w="700405">
                <a:moveTo>
                  <a:pt x="699964" y="13715"/>
                </a:moveTo>
                <a:lnTo>
                  <a:pt x="0" y="13715"/>
                </a:lnTo>
                <a:lnTo>
                  <a:pt x="0" y="0"/>
                </a:lnTo>
                <a:lnTo>
                  <a:pt x="699964" y="0"/>
                </a:lnTo>
                <a:lnTo>
                  <a:pt x="699964" y="13715"/>
                </a:lnTo>
                <a:close/>
              </a:path>
            </a:pathLst>
          </a:custGeom>
          <a:solidFill>
            <a:srgbClr val="31384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txBox="1"/>
          <p:nvPr>
            <p:ph type="title"/>
          </p:nvPr>
        </p:nvSpPr>
        <p:spPr>
          <a:xfrm>
            <a:off x="5038800" y="1255031"/>
            <a:ext cx="1438275" cy="2997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1800">
                <a:solidFill>
                  <a:srgbClr val="063763"/>
                </a:solidFill>
                <a:latin typeface="Century"/>
                <a:ea typeface="Century"/>
                <a:cs typeface="Century"/>
                <a:sym typeface="Century"/>
              </a:rPr>
              <a:t>Udgam Shah</a:t>
            </a:r>
            <a:endParaRPr sz="1800">
              <a:latin typeface="Century"/>
              <a:ea typeface="Century"/>
              <a:cs typeface="Century"/>
              <a:sym typeface="Century"/>
            </a:endParaRPr>
          </a:p>
        </p:txBody>
      </p:sp>
      <p:sp>
        <p:nvSpPr>
          <p:cNvPr id="68" name="Google Shape;68;p8"/>
          <p:cNvSpPr txBox="1"/>
          <p:nvPr/>
        </p:nvSpPr>
        <p:spPr>
          <a:xfrm>
            <a:off x="7324800" y="1255031"/>
            <a:ext cx="12776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IIT2019186</a:t>
            </a:r>
            <a:endParaRPr sz="1800">
              <a:solidFill>
                <a:schemeClr val="dk1"/>
              </a:solidFill>
              <a:latin typeface="Century"/>
              <a:ea typeface="Century"/>
              <a:cs typeface="Century"/>
              <a:sym typeface="Century"/>
            </a:endParaRPr>
          </a:p>
        </p:txBody>
      </p:sp>
      <p:sp>
        <p:nvSpPr>
          <p:cNvPr id="69" name="Google Shape;69;p8"/>
          <p:cNvSpPr txBox="1"/>
          <p:nvPr/>
        </p:nvSpPr>
        <p:spPr>
          <a:xfrm>
            <a:off x="5038800" y="1883680"/>
            <a:ext cx="153606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Vikram Singh</a:t>
            </a:r>
            <a:endParaRPr sz="1800">
              <a:solidFill>
                <a:schemeClr val="dk1"/>
              </a:solidFill>
              <a:latin typeface="Century"/>
              <a:ea typeface="Century"/>
              <a:cs typeface="Century"/>
              <a:sym typeface="Century"/>
            </a:endParaRPr>
          </a:p>
        </p:txBody>
      </p:sp>
      <p:sp>
        <p:nvSpPr>
          <p:cNvPr id="70" name="Google Shape;70;p8"/>
          <p:cNvSpPr txBox="1"/>
          <p:nvPr/>
        </p:nvSpPr>
        <p:spPr>
          <a:xfrm>
            <a:off x="7324800" y="1883680"/>
            <a:ext cx="12522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IIT2019213</a:t>
            </a:r>
            <a:endParaRPr sz="1800">
              <a:solidFill>
                <a:schemeClr val="dk1"/>
              </a:solidFill>
              <a:latin typeface="Century"/>
              <a:ea typeface="Century"/>
              <a:cs typeface="Century"/>
              <a:sym typeface="Century"/>
            </a:endParaRPr>
          </a:p>
        </p:txBody>
      </p:sp>
      <p:sp>
        <p:nvSpPr>
          <p:cNvPr id="71" name="Google Shape;71;p8"/>
          <p:cNvSpPr txBox="1"/>
          <p:nvPr/>
        </p:nvSpPr>
        <p:spPr>
          <a:xfrm>
            <a:off x="5038800" y="2512331"/>
            <a:ext cx="164528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Navneet Bhole</a:t>
            </a:r>
            <a:endParaRPr sz="1800">
              <a:solidFill>
                <a:schemeClr val="dk1"/>
              </a:solidFill>
              <a:latin typeface="Century"/>
              <a:ea typeface="Century"/>
              <a:cs typeface="Century"/>
              <a:sym typeface="Century"/>
            </a:endParaRPr>
          </a:p>
        </p:txBody>
      </p:sp>
      <p:sp>
        <p:nvSpPr>
          <p:cNvPr id="72" name="Google Shape;72;p8"/>
          <p:cNvSpPr txBox="1"/>
          <p:nvPr/>
        </p:nvSpPr>
        <p:spPr>
          <a:xfrm>
            <a:off x="7324800" y="2512331"/>
            <a:ext cx="131381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IIT2019229</a:t>
            </a:r>
            <a:endParaRPr sz="1800">
              <a:solidFill>
                <a:schemeClr val="dk1"/>
              </a:solidFill>
              <a:latin typeface="Century"/>
              <a:ea typeface="Century"/>
              <a:cs typeface="Century"/>
              <a:sym typeface="Century"/>
            </a:endParaRPr>
          </a:p>
        </p:txBody>
      </p:sp>
      <p:sp>
        <p:nvSpPr>
          <p:cNvPr id="73" name="Google Shape;73;p8"/>
          <p:cNvSpPr txBox="1"/>
          <p:nvPr/>
        </p:nvSpPr>
        <p:spPr>
          <a:xfrm>
            <a:off x="5038800" y="3140981"/>
            <a:ext cx="126111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Eshan Vaid</a:t>
            </a:r>
            <a:endParaRPr sz="1800">
              <a:solidFill>
                <a:schemeClr val="dk1"/>
              </a:solidFill>
              <a:latin typeface="Century"/>
              <a:ea typeface="Century"/>
              <a:cs typeface="Century"/>
              <a:sym typeface="Century"/>
            </a:endParaRPr>
          </a:p>
        </p:txBody>
      </p:sp>
      <p:sp>
        <p:nvSpPr>
          <p:cNvPr id="74" name="Google Shape;74;p8"/>
          <p:cNvSpPr txBox="1"/>
          <p:nvPr/>
        </p:nvSpPr>
        <p:spPr>
          <a:xfrm>
            <a:off x="7324800" y="3140981"/>
            <a:ext cx="129921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IIT2019230</a:t>
            </a:r>
            <a:endParaRPr sz="1800">
              <a:solidFill>
                <a:schemeClr val="dk1"/>
              </a:solidFill>
              <a:latin typeface="Century"/>
              <a:ea typeface="Century"/>
              <a:cs typeface="Century"/>
              <a:sym typeface="Century"/>
            </a:endParaRPr>
          </a:p>
        </p:txBody>
      </p:sp>
      <p:sp>
        <p:nvSpPr>
          <p:cNvPr id="75" name="Google Shape;75;p8"/>
          <p:cNvSpPr txBox="1"/>
          <p:nvPr/>
        </p:nvSpPr>
        <p:spPr>
          <a:xfrm>
            <a:off x="5038800" y="3769631"/>
            <a:ext cx="20961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Ayush Khandelwal</a:t>
            </a:r>
            <a:endParaRPr sz="1800">
              <a:solidFill>
                <a:schemeClr val="dk1"/>
              </a:solidFill>
              <a:latin typeface="Century"/>
              <a:ea typeface="Century"/>
              <a:cs typeface="Century"/>
              <a:sym typeface="Century"/>
            </a:endParaRPr>
          </a:p>
        </p:txBody>
      </p:sp>
      <p:sp>
        <p:nvSpPr>
          <p:cNvPr id="76" name="Google Shape;76;p8"/>
          <p:cNvSpPr txBox="1"/>
          <p:nvPr/>
        </p:nvSpPr>
        <p:spPr>
          <a:xfrm>
            <a:off x="7324800" y="3769631"/>
            <a:ext cx="13169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63763"/>
                </a:solidFill>
                <a:latin typeface="Century"/>
                <a:ea typeface="Century"/>
                <a:cs typeface="Century"/>
                <a:sym typeface="Century"/>
              </a:rPr>
              <a:t>IIT2019240</a:t>
            </a:r>
            <a:endParaRPr sz="1800">
              <a:solidFill>
                <a:schemeClr val="dk1"/>
              </a:solidFill>
              <a:latin typeface="Century"/>
              <a:ea typeface="Century"/>
              <a:cs typeface="Century"/>
              <a:sym typeface="Century"/>
            </a:endParaRPr>
          </a:p>
        </p:txBody>
      </p:sp>
      <p:pic>
        <p:nvPicPr>
          <p:cNvPr id="77" name="Google Shape;77;p8" title="2.mp3">
            <a:hlinkClick r:id="rId3"/>
          </p:cNvPr>
          <p:cNvPicPr preferRelativeResize="0"/>
          <p:nvPr/>
        </p:nvPicPr>
        <p:blipFill>
          <a:blip r:embed="rId4">
            <a:alphaModFix/>
          </a:blip>
          <a:stretch>
            <a:fillRect/>
          </a:stretch>
        </p:blipFill>
        <p:spPr>
          <a:xfrm>
            <a:off x="4724400" y="15240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2928575" y="879125"/>
            <a:ext cx="31218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3. If, Else, Elif</a:t>
            </a:r>
            <a:endParaRPr sz="3000">
              <a:latin typeface="Gill Sans"/>
              <a:ea typeface="Gill Sans"/>
              <a:cs typeface="Gill Sans"/>
              <a:sym typeface="Gill Sans"/>
            </a:endParaRPr>
          </a:p>
        </p:txBody>
      </p:sp>
      <p:sp>
        <p:nvSpPr>
          <p:cNvPr id="246" name="Google Shape;246;p26"/>
          <p:cNvSpPr txBox="1"/>
          <p:nvPr/>
        </p:nvSpPr>
        <p:spPr>
          <a:xfrm>
            <a:off x="2941275" y="1463205"/>
            <a:ext cx="2563495" cy="27432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111"/>
              </a:lnSpc>
              <a:spcBef>
                <a:spcPts val="0"/>
              </a:spcBef>
              <a:spcAft>
                <a:spcPts val="0"/>
              </a:spcAft>
              <a:buNone/>
            </a:pPr>
            <a:r>
              <a:rPr lang="en-US" sz="1800">
                <a:solidFill>
                  <a:schemeClr val="dk1"/>
                </a:solidFill>
                <a:latin typeface="MS PGothic"/>
                <a:ea typeface="MS PGothic"/>
                <a:cs typeface="MS PGothic"/>
                <a:sym typeface="MS PGothic"/>
              </a:rPr>
              <a:t>➔	</a:t>
            </a:r>
            <a:r>
              <a:rPr lang="en-US" sz="1400">
                <a:solidFill>
                  <a:schemeClr val="dk1"/>
                </a:solidFill>
                <a:latin typeface="Arial"/>
                <a:ea typeface="Arial"/>
                <a:cs typeface="Arial"/>
                <a:sym typeface="Arial"/>
              </a:rPr>
              <a:t>An else statement can be</a:t>
            </a:r>
            <a:endParaRPr sz="1400">
              <a:solidFill>
                <a:schemeClr val="dk1"/>
              </a:solidFill>
              <a:latin typeface="Arial"/>
              <a:ea typeface="Arial"/>
              <a:cs typeface="Arial"/>
              <a:sym typeface="Arial"/>
            </a:endParaRPr>
          </a:p>
        </p:txBody>
      </p:sp>
      <p:sp>
        <p:nvSpPr>
          <p:cNvPr id="247" name="Google Shape;247;p26"/>
          <p:cNvSpPr txBox="1"/>
          <p:nvPr/>
        </p:nvSpPr>
        <p:spPr>
          <a:xfrm>
            <a:off x="3398475" y="1777530"/>
            <a:ext cx="279590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combined with an if statement. An</a:t>
            </a:r>
            <a:endParaRPr sz="1400">
              <a:solidFill>
                <a:schemeClr val="dk1"/>
              </a:solidFill>
              <a:latin typeface="Arial"/>
              <a:ea typeface="Arial"/>
              <a:cs typeface="Arial"/>
              <a:sym typeface="Arial"/>
            </a:endParaRPr>
          </a:p>
        </p:txBody>
      </p:sp>
      <p:sp>
        <p:nvSpPr>
          <p:cNvPr id="248" name="Google Shape;248;p26"/>
          <p:cNvSpPr txBox="1"/>
          <p:nvPr/>
        </p:nvSpPr>
        <p:spPr>
          <a:xfrm>
            <a:off x="3398475" y="2025180"/>
            <a:ext cx="278320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else statement contains the block</a:t>
            </a:r>
            <a:endParaRPr sz="1400">
              <a:solidFill>
                <a:schemeClr val="dk1"/>
              </a:solidFill>
              <a:latin typeface="Arial"/>
              <a:ea typeface="Arial"/>
              <a:cs typeface="Arial"/>
              <a:sym typeface="Arial"/>
            </a:endParaRPr>
          </a:p>
        </p:txBody>
      </p:sp>
      <p:sp>
        <p:nvSpPr>
          <p:cNvPr id="249" name="Google Shape;249;p26"/>
          <p:cNvSpPr txBox="1"/>
          <p:nvPr/>
        </p:nvSpPr>
        <p:spPr>
          <a:xfrm>
            <a:off x="3398475" y="2272830"/>
            <a:ext cx="223710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of code that executes if the</a:t>
            </a:r>
            <a:endParaRPr sz="1400">
              <a:solidFill>
                <a:schemeClr val="dk1"/>
              </a:solidFill>
              <a:latin typeface="Arial"/>
              <a:ea typeface="Arial"/>
              <a:cs typeface="Arial"/>
              <a:sym typeface="Arial"/>
            </a:endParaRPr>
          </a:p>
        </p:txBody>
      </p:sp>
      <p:sp>
        <p:nvSpPr>
          <p:cNvPr id="250" name="Google Shape;250;p26"/>
          <p:cNvSpPr txBox="1"/>
          <p:nvPr/>
        </p:nvSpPr>
        <p:spPr>
          <a:xfrm>
            <a:off x="3398475" y="2520480"/>
            <a:ext cx="249174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conditional expression in the if</a:t>
            </a:r>
            <a:endParaRPr sz="1400">
              <a:solidFill>
                <a:schemeClr val="dk1"/>
              </a:solidFill>
              <a:latin typeface="Arial"/>
              <a:ea typeface="Arial"/>
              <a:cs typeface="Arial"/>
              <a:sym typeface="Arial"/>
            </a:endParaRPr>
          </a:p>
        </p:txBody>
      </p:sp>
      <p:sp>
        <p:nvSpPr>
          <p:cNvPr id="251" name="Google Shape;251;p26"/>
          <p:cNvSpPr txBox="1"/>
          <p:nvPr/>
        </p:nvSpPr>
        <p:spPr>
          <a:xfrm>
            <a:off x="3398475" y="2768130"/>
            <a:ext cx="228854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statement resolves to 0 or a</a:t>
            </a:r>
            <a:endParaRPr sz="1400">
              <a:solidFill>
                <a:schemeClr val="dk1"/>
              </a:solidFill>
              <a:latin typeface="Arial"/>
              <a:ea typeface="Arial"/>
              <a:cs typeface="Arial"/>
              <a:sym typeface="Arial"/>
            </a:endParaRPr>
          </a:p>
        </p:txBody>
      </p:sp>
      <p:sp>
        <p:nvSpPr>
          <p:cNvPr id="252" name="Google Shape;252;p26"/>
          <p:cNvSpPr txBox="1"/>
          <p:nvPr/>
        </p:nvSpPr>
        <p:spPr>
          <a:xfrm>
            <a:off x="3398475" y="3015780"/>
            <a:ext cx="106807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FALSE value.</a:t>
            </a:r>
            <a:endParaRPr sz="1400">
              <a:solidFill>
                <a:schemeClr val="dk1"/>
              </a:solidFill>
              <a:latin typeface="Arial"/>
              <a:ea typeface="Arial"/>
              <a:cs typeface="Arial"/>
              <a:sym typeface="Arial"/>
            </a:endParaRPr>
          </a:p>
        </p:txBody>
      </p:sp>
      <p:sp>
        <p:nvSpPr>
          <p:cNvPr id="253" name="Google Shape;253;p26"/>
          <p:cNvSpPr txBox="1"/>
          <p:nvPr/>
        </p:nvSpPr>
        <p:spPr>
          <a:xfrm>
            <a:off x="2941275" y="3263430"/>
            <a:ext cx="3181350" cy="27432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111"/>
              </a:lnSpc>
              <a:spcBef>
                <a:spcPts val="0"/>
              </a:spcBef>
              <a:spcAft>
                <a:spcPts val="0"/>
              </a:spcAft>
              <a:buNone/>
            </a:pPr>
            <a:r>
              <a:rPr lang="en-US" sz="1800">
                <a:solidFill>
                  <a:schemeClr val="dk1"/>
                </a:solidFill>
                <a:latin typeface="MS PGothic"/>
                <a:ea typeface="MS PGothic"/>
                <a:cs typeface="MS PGothic"/>
                <a:sym typeface="MS PGothic"/>
              </a:rPr>
              <a:t>➔	</a:t>
            </a:r>
            <a:r>
              <a:rPr lang="en-US" sz="1400">
                <a:solidFill>
                  <a:schemeClr val="dk1"/>
                </a:solidFill>
                <a:latin typeface="Arial"/>
                <a:ea typeface="Arial"/>
                <a:cs typeface="Arial"/>
                <a:sym typeface="Arial"/>
              </a:rPr>
              <a:t>The else statement is an optional</a:t>
            </a:r>
            <a:endParaRPr sz="1400">
              <a:solidFill>
                <a:schemeClr val="dk1"/>
              </a:solidFill>
              <a:latin typeface="Arial"/>
              <a:ea typeface="Arial"/>
              <a:cs typeface="Arial"/>
              <a:sym typeface="Arial"/>
            </a:endParaRPr>
          </a:p>
        </p:txBody>
      </p:sp>
      <p:sp>
        <p:nvSpPr>
          <p:cNvPr id="254" name="Google Shape;254;p26"/>
          <p:cNvSpPr txBox="1"/>
          <p:nvPr/>
        </p:nvSpPr>
        <p:spPr>
          <a:xfrm>
            <a:off x="3398475" y="3577755"/>
            <a:ext cx="265176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statement and there could be at</a:t>
            </a:r>
            <a:endParaRPr sz="1400">
              <a:solidFill>
                <a:schemeClr val="dk1"/>
              </a:solidFill>
              <a:latin typeface="Arial"/>
              <a:ea typeface="Arial"/>
              <a:cs typeface="Arial"/>
              <a:sym typeface="Arial"/>
            </a:endParaRPr>
          </a:p>
        </p:txBody>
      </p:sp>
      <p:sp>
        <p:nvSpPr>
          <p:cNvPr id="255" name="Google Shape;255;p26"/>
          <p:cNvSpPr txBox="1"/>
          <p:nvPr/>
        </p:nvSpPr>
        <p:spPr>
          <a:xfrm>
            <a:off x="3398475" y="3825405"/>
            <a:ext cx="245364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most only one else statement</a:t>
            </a:r>
            <a:endParaRPr sz="1400">
              <a:solidFill>
                <a:schemeClr val="dk1"/>
              </a:solidFill>
              <a:latin typeface="Arial"/>
              <a:ea typeface="Arial"/>
              <a:cs typeface="Arial"/>
              <a:sym typeface="Arial"/>
            </a:endParaRPr>
          </a:p>
        </p:txBody>
      </p:sp>
      <p:sp>
        <p:nvSpPr>
          <p:cNvPr id="256" name="Google Shape;256;p26"/>
          <p:cNvSpPr txBox="1"/>
          <p:nvPr/>
        </p:nvSpPr>
        <p:spPr>
          <a:xfrm>
            <a:off x="3398475" y="4073055"/>
            <a:ext cx="94043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following if.</a:t>
            </a:r>
            <a:endParaRPr sz="1400">
              <a:solidFill>
                <a:schemeClr val="dk1"/>
              </a:solidFill>
              <a:latin typeface="Arial"/>
              <a:ea typeface="Arial"/>
              <a:cs typeface="Arial"/>
              <a:sym typeface="Arial"/>
            </a:endParaRPr>
          </a:p>
        </p:txBody>
      </p:sp>
      <p:pic>
        <p:nvPicPr>
          <p:cNvPr id="257" name="Google Shape;257;p26" title="6.wav">
            <a:hlinkClick r:id="rId3"/>
          </p:cNvPr>
          <p:cNvPicPr preferRelativeResize="0"/>
          <p:nvPr/>
        </p:nvPicPr>
        <p:blipFill>
          <a:blip r:embed="rId4">
            <a:alphaModFix/>
          </a:blip>
          <a:stretch>
            <a:fillRect/>
          </a:stretch>
        </p:blipFill>
        <p:spPr>
          <a:xfrm>
            <a:off x="2575780" y="4343400"/>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2928575" y="879125"/>
            <a:ext cx="23832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4. For</a:t>
            </a:r>
            <a:endParaRPr sz="3000">
              <a:latin typeface="Gill Sans"/>
              <a:ea typeface="Gill Sans"/>
              <a:cs typeface="Gill Sans"/>
              <a:sym typeface="Gill Sans"/>
            </a:endParaRPr>
          </a:p>
        </p:txBody>
      </p:sp>
      <p:sp>
        <p:nvSpPr>
          <p:cNvPr id="263" name="Google Shape;263;p27"/>
          <p:cNvSpPr txBox="1"/>
          <p:nvPr/>
        </p:nvSpPr>
        <p:spPr>
          <a:xfrm>
            <a:off x="2941275" y="1463205"/>
            <a:ext cx="2978150" cy="27432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111"/>
              </a:lnSpc>
              <a:spcBef>
                <a:spcPts val="0"/>
              </a:spcBef>
              <a:spcAft>
                <a:spcPts val="0"/>
              </a:spcAft>
              <a:buNone/>
            </a:pPr>
            <a:r>
              <a:rPr lang="en-US" sz="1800">
                <a:solidFill>
                  <a:schemeClr val="dk1"/>
                </a:solidFill>
                <a:latin typeface="MS PGothic"/>
                <a:ea typeface="MS PGothic"/>
                <a:cs typeface="MS PGothic"/>
                <a:sym typeface="MS PGothic"/>
              </a:rPr>
              <a:t>➔	</a:t>
            </a:r>
            <a:r>
              <a:rPr lang="en-US" sz="1400">
                <a:solidFill>
                  <a:schemeClr val="dk1"/>
                </a:solidFill>
                <a:latin typeface="Arial"/>
                <a:ea typeface="Arial"/>
                <a:cs typeface="Arial"/>
                <a:sym typeface="Arial"/>
              </a:rPr>
              <a:t>The for loop operate on lists of</a:t>
            </a:r>
            <a:endParaRPr sz="1400">
              <a:solidFill>
                <a:schemeClr val="dk1"/>
              </a:solidFill>
              <a:latin typeface="Arial"/>
              <a:ea typeface="Arial"/>
              <a:cs typeface="Arial"/>
              <a:sym typeface="Arial"/>
            </a:endParaRPr>
          </a:p>
        </p:txBody>
      </p:sp>
      <p:sp>
        <p:nvSpPr>
          <p:cNvPr id="264" name="Google Shape;264;p27"/>
          <p:cNvSpPr txBox="1"/>
          <p:nvPr/>
        </p:nvSpPr>
        <p:spPr>
          <a:xfrm>
            <a:off x="3398475" y="1777530"/>
            <a:ext cx="194945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items. It repeats a set of</a:t>
            </a:r>
            <a:endParaRPr sz="1400">
              <a:solidFill>
                <a:schemeClr val="dk1"/>
              </a:solidFill>
              <a:latin typeface="Arial"/>
              <a:ea typeface="Arial"/>
              <a:cs typeface="Arial"/>
              <a:sym typeface="Arial"/>
            </a:endParaRPr>
          </a:p>
        </p:txBody>
      </p:sp>
      <p:sp>
        <p:nvSpPr>
          <p:cNvPr id="265" name="Google Shape;265;p27"/>
          <p:cNvSpPr txBox="1"/>
          <p:nvPr/>
        </p:nvSpPr>
        <p:spPr>
          <a:xfrm>
            <a:off x="3398475" y="2025180"/>
            <a:ext cx="275209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commands for every item in a list.</a:t>
            </a:r>
            <a:endParaRPr sz="1400">
              <a:solidFill>
                <a:schemeClr val="dk1"/>
              </a:solidFill>
              <a:latin typeface="Arial"/>
              <a:ea typeface="Arial"/>
              <a:cs typeface="Arial"/>
              <a:sym typeface="Arial"/>
            </a:endParaRPr>
          </a:p>
        </p:txBody>
      </p:sp>
      <p:sp>
        <p:nvSpPr>
          <p:cNvPr id="266" name="Google Shape;266;p27"/>
          <p:cNvSpPr txBox="1"/>
          <p:nvPr/>
        </p:nvSpPr>
        <p:spPr>
          <a:xfrm>
            <a:off x="2941275" y="2272830"/>
            <a:ext cx="3183890" cy="27432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111"/>
              </a:lnSpc>
              <a:spcBef>
                <a:spcPts val="0"/>
              </a:spcBef>
              <a:spcAft>
                <a:spcPts val="0"/>
              </a:spcAft>
              <a:buNone/>
            </a:pPr>
            <a:r>
              <a:rPr lang="en-US" sz="1800">
                <a:solidFill>
                  <a:schemeClr val="dk1"/>
                </a:solidFill>
                <a:latin typeface="MS PGothic"/>
                <a:ea typeface="MS PGothic"/>
                <a:cs typeface="MS PGothic"/>
                <a:sym typeface="MS PGothic"/>
              </a:rPr>
              <a:t>➔	</a:t>
            </a:r>
            <a:r>
              <a:rPr lang="en-US" sz="1400">
                <a:solidFill>
                  <a:schemeClr val="dk1"/>
                </a:solidFill>
                <a:latin typeface="Arial"/>
                <a:ea typeface="Arial"/>
                <a:cs typeface="Arial"/>
                <a:sym typeface="Arial"/>
              </a:rPr>
              <a:t>Here var is the name of a variable</a:t>
            </a:r>
            <a:endParaRPr sz="1400">
              <a:solidFill>
                <a:schemeClr val="dk1"/>
              </a:solidFill>
              <a:latin typeface="Arial"/>
              <a:ea typeface="Arial"/>
              <a:cs typeface="Arial"/>
              <a:sym typeface="Arial"/>
            </a:endParaRPr>
          </a:p>
        </p:txBody>
      </p:sp>
      <p:sp>
        <p:nvSpPr>
          <p:cNvPr id="267" name="Google Shape;267;p27"/>
          <p:cNvSpPr txBox="1"/>
          <p:nvPr/>
        </p:nvSpPr>
        <p:spPr>
          <a:xfrm>
            <a:off x="3398475" y="2587155"/>
            <a:ext cx="197485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and word1 to wordN are</a:t>
            </a:r>
            <a:endParaRPr sz="1400">
              <a:solidFill>
                <a:schemeClr val="dk1"/>
              </a:solidFill>
              <a:latin typeface="Arial"/>
              <a:ea typeface="Arial"/>
              <a:cs typeface="Arial"/>
              <a:sym typeface="Arial"/>
            </a:endParaRPr>
          </a:p>
        </p:txBody>
      </p:sp>
      <p:sp>
        <p:nvSpPr>
          <p:cNvPr id="268" name="Google Shape;268;p27"/>
          <p:cNvSpPr txBox="1"/>
          <p:nvPr/>
        </p:nvSpPr>
        <p:spPr>
          <a:xfrm>
            <a:off x="3398475" y="2834805"/>
            <a:ext cx="202755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sequences of characters</a:t>
            </a:r>
            <a:endParaRPr sz="1400">
              <a:solidFill>
                <a:schemeClr val="dk1"/>
              </a:solidFill>
              <a:latin typeface="Arial"/>
              <a:ea typeface="Arial"/>
              <a:cs typeface="Arial"/>
              <a:sym typeface="Arial"/>
            </a:endParaRPr>
          </a:p>
        </p:txBody>
      </p:sp>
      <p:sp>
        <p:nvSpPr>
          <p:cNvPr id="269" name="Google Shape;269;p27"/>
          <p:cNvSpPr txBox="1"/>
          <p:nvPr/>
        </p:nvSpPr>
        <p:spPr>
          <a:xfrm>
            <a:off x="3398475" y="3082455"/>
            <a:ext cx="238315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separated by spaces (words).</a:t>
            </a:r>
            <a:endParaRPr sz="1400">
              <a:solidFill>
                <a:schemeClr val="dk1"/>
              </a:solidFill>
              <a:latin typeface="Arial"/>
              <a:ea typeface="Arial"/>
              <a:cs typeface="Arial"/>
              <a:sym typeface="Arial"/>
            </a:endParaRPr>
          </a:p>
        </p:txBody>
      </p:sp>
      <p:sp>
        <p:nvSpPr>
          <p:cNvPr id="270" name="Google Shape;270;p27"/>
          <p:cNvSpPr txBox="1"/>
          <p:nvPr/>
        </p:nvSpPr>
        <p:spPr>
          <a:xfrm>
            <a:off x="3398475" y="3330105"/>
            <a:ext cx="264985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Each time the for loop executes,</a:t>
            </a:r>
            <a:endParaRPr sz="1400">
              <a:solidFill>
                <a:schemeClr val="dk1"/>
              </a:solidFill>
              <a:latin typeface="Arial"/>
              <a:ea typeface="Arial"/>
              <a:cs typeface="Arial"/>
              <a:sym typeface="Arial"/>
            </a:endParaRPr>
          </a:p>
        </p:txBody>
      </p:sp>
      <p:sp>
        <p:nvSpPr>
          <p:cNvPr id="271" name="Google Shape;271;p27"/>
          <p:cNvSpPr txBox="1"/>
          <p:nvPr/>
        </p:nvSpPr>
        <p:spPr>
          <a:xfrm>
            <a:off x="3398475" y="3577755"/>
            <a:ext cx="272669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the value of the variable var is set</a:t>
            </a:r>
            <a:endParaRPr sz="1400">
              <a:solidFill>
                <a:schemeClr val="dk1"/>
              </a:solidFill>
              <a:latin typeface="Arial"/>
              <a:ea typeface="Arial"/>
              <a:cs typeface="Arial"/>
              <a:sym typeface="Arial"/>
            </a:endParaRPr>
          </a:p>
        </p:txBody>
      </p:sp>
      <p:sp>
        <p:nvSpPr>
          <p:cNvPr id="272" name="Google Shape;272;p27"/>
          <p:cNvSpPr txBox="1"/>
          <p:nvPr/>
        </p:nvSpPr>
        <p:spPr>
          <a:xfrm>
            <a:off x="3398475" y="3825405"/>
            <a:ext cx="2332355"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to the next word in the list of</a:t>
            </a:r>
            <a:endParaRPr sz="1400">
              <a:solidFill>
                <a:schemeClr val="dk1"/>
              </a:solidFill>
              <a:latin typeface="Arial"/>
              <a:ea typeface="Arial"/>
              <a:cs typeface="Arial"/>
              <a:sym typeface="Arial"/>
            </a:endParaRPr>
          </a:p>
        </p:txBody>
      </p:sp>
      <p:sp>
        <p:nvSpPr>
          <p:cNvPr id="273" name="Google Shape;273;p27"/>
          <p:cNvSpPr txBox="1"/>
          <p:nvPr/>
        </p:nvSpPr>
        <p:spPr>
          <a:xfrm>
            <a:off x="3398475" y="4073055"/>
            <a:ext cx="1936750" cy="21336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6071"/>
              </a:lnSpc>
              <a:spcBef>
                <a:spcPts val="0"/>
              </a:spcBef>
              <a:spcAft>
                <a:spcPts val="0"/>
              </a:spcAft>
              <a:buNone/>
            </a:pPr>
            <a:r>
              <a:rPr lang="en-US" sz="1400">
                <a:solidFill>
                  <a:schemeClr val="dk1"/>
                </a:solidFill>
                <a:latin typeface="Arial"/>
                <a:ea typeface="Arial"/>
                <a:cs typeface="Arial"/>
                <a:sym typeface="Arial"/>
              </a:rPr>
              <a:t>words, word1 to wordN.</a:t>
            </a:r>
            <a:endParaRPr sz="1400">
              <a:solidFill>
                <a:schemeClr val="dk1"/>
              </a:solidFill>
              <a:latin typeface="Arial"/>
              <a:ea typeface="Arial"/>
              <a:cs typeface="Arial"/>
              <a:sym typeface="Arial"/>
            </a:endParaRPr>
          </a:p>
        </p:txBody>
      </p:sp>
      <p:pic>
        <p:nvPicPr>
          <p:cNvPr id="274" name="Google Shape;274;p27" title="7.mp3">
            <a:hlinkClick r:id="rId3"/>
          </p:cNvPr>
          <p:cNvPicPr preferRelativeResize="0"/>
          <p:nvPr/>
        </p:nvPicPr>
        <p:blipFill>
          <a:blip r:embed="rId4">
            <a:alphaModFix/>
          </a:blip>
          <a:stretch>
            <a:fillRect/>
          </a:stretch>
        </p:blipFill>
        <p:spPr>
          <a:xfrm>
            <a:off x="2593615" y="4343400"/>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2928575" y="879132"/>
            <a:ext cx="1396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5</a:t>
            </a:r>
            <a:r>
              <a:rPr b="1" lang="en-US" sz="3000">
                <a:solidFill>
                  <a:srgbClr val="626B73"/>
                </a:solidFill>
                <a:latin typeface="Gill Sans"/>
                <a:ea typeface="Gill Sans"/>
                <a:cs typeface="Gill Sans"/>
                <a:sym typeface="Gill Sans"/>
              </a:rPr>
              <a:t>. Done</a:t>
            </a:r>
            <a:endParaRPr sz="3000">
              <a:latin typeface="Gill Sans"/>
              <a:ea typeface="Gill Sans"/>
              <a:cs typeface="Gill Sans"/>
              <a:sym typeface="Gill Sans"/>
            </a:endParaRPr>
          </a:p>
        </p:txBody>
      </p:sp>
      <p:sp>
        <p:nvSpPr>
          <p:cNvPr id="280" name="Google Shape;280;p28"/>
          <p:cNvSpPr/>
          <p:nvPr/>
        </p:nvSpPr>
        <p:spPr>
          <a:xfrm>
            <a:off x="2969850" y="1738605"/>
            <a:ext cx="3080385" cy="243839"/>
          </a:xfrm>
          <a:custGeom>
            <a:rect b="b" l="l" r="r" t="t"/>
            <a:pathLst>
              <a:path extrusionOk="0" h="243839" w="3080385">
                <a:moveTo>
                  <a:pt x="3079946" y="243840"/>
                </a:moveTo>
                <a:lnTo>
                  <a:pt x="0" y="243840"/>
                </a:lnTo>
                <a:lnTo>
                  <a:pt x="0" y="0"/>
                </a:lnTo>
                <a:lnTo>
                  <a:pt x="3079946" y="0"/>
                </a:lnTo>
                <a:lnTo>
                  <a:pt x="3079946" y="24384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8"/>
          <p:cNvSpPr txBox="1"/>
          <p:nvPr/>
        </p:nvSpPr>
        <p:spPr>
          <a:xfrm>
            <a:off x="2957150" y="1717777"/>
            <a:ext cx="3106500" cy="2691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MS PGothic"/>
                <a:ea typeface="MS PGothic"/>
                <a:cs typeface="MS PGothic"/>
                <a:sym typeface="MS PGothic"/>
              </a:rPr>
              <a:t>➔	</a:t>
            </a:r>
            <a:r>
              <a:rPr lang="en-US" sz="1600">
                <a:solidFill>
                  <a:schemeClr val="dk1"/>
                </a:solidFill>
                <a:latin typeface="Arial"/>
                <a:ea typeface="Arial"/>
                <a:cs typeface="Arial"/>
                <a:sym typeface="Arial"/>
              </a:rPr>
              <a:t>This keyword terminates the</a:t>
            </a:r>
            <a:endParaRPr sz="1600">
              <a:solidFill>
                <a:schemeClr val="dk1"/>
              </a:solidFill>
              <a:latin typeface="Arial"/>
              <a:ea typeface="Arial"/>
              <a:cs typeface="Arial"/>
              <a:sym typeface="Arial"/>
            </a:endParaRPr>
          </a:p>
        </p:txBody>
      </p:sp>
      <p:sp>
        <p:nvSpPr>
          <p:cNvPr id="282" name="Google Shape;282;p28"/>
          <p:cNvSpPr txBox="1"/>
          <p:nvPr/>
        </p:nvSpPr>
        <p:spPr>
          <a:xfrm>
            <a:off x="3398475" y="2014830"/>
            <a:ext cx="2719200" cy="2439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for loop that is inside check().</a:t>
            </a:r>
            <a:endParaRPr sz="1600">
              <a:solidFill>
                <a:schemeClr val="dk1"/>
              </a:solidFill>
              <a:latin typeface="Arial"/>
              <a:ea typeface="Arial"/>
              <a:cs typeface="Arial"/>
              <a:sym typeface="Arial"/>
            </a:endParaRPr>
          </a:p>
        </p:txBody>
      </p:sp>
      <p:pic>
        <p:nvPicPr>
          <p:cNvPr id="283" name="Google Shape;283;p28" title="9.mp3">
            <a:hlinkClick r:id="rId3"/>
          </p:cNvPr>
          <p:cNvPicPr preferRelativeResize="0"/>
          <p:nvPr/>
        </p:nvPicPr>
        <p:blipFill>
          <a:blip r:embed="rId4">
            <a:alphaModFix/>
          </a:blip>
          <a:stretch>
            <a:fillRect/>
          </a:stretch>
        </p:blipFill>
        <p:spPr>
          <a:xfrm>
            <a:off x="2604750" y="4343405"/>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type="title"/>
          </p:nvPr>
        </p:nvSpPr>
        <p:spPr>
          <a:xfrm>
            <a:off x="2928575" y="879125"/>
            <a:ext cx="21417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6</a:t>
            </a:r>
            <a:r>
              <a:rPr b="1" lang="en-US" sz="3000">
                <a:solidFill>
                  <a:srgbClr val="626B73"/>
                </a:solidFill>
                <a:latin typeface="Gill Sans"/>
                <a:ea typeface="Gill Sans"/>
                <a:cs typeface="Gill Sans"/>
                <a:sym typeface="Gill Sans"/>
              </a:rPr>
              <a:t>. Exit</a:t>
            </a:r>
            <a:endParaRPr sz="3000">
              <a:latin typeface="Gill Sans"/>
              <a:ea typeface="Gill Sans"/>
              <a:cs typeface="Gill Sans"/>
              <a:sym typeface="Gill Sans"/>
            </a:endParaRPr>
          </a:p>
        </p:txBody>
      </p:sp>
      <p:sp>
        <p:nvSpPr>
          <p:cNvPr id="289" name="Google Shape;289;p29"/>
          <p:cNvSpPr txBox="1"/>
          <p:nvPr/>
        </p:nvSpPr>
        <p:spPr>
          <a:xfrm>
            <a:off x="2969850" y="1463205"/>
            <a:ext cx="322707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MS PGothic"/>
                <a:ea typeface="MS PGothic"/>
                <a:cs typeface="MS PGothic"/>
                <a:sym typeface="MS PGothic"/>
              </a:rPr>
              <a:t>➔	</a:t>
            </a:r>
            <a:r>
              <a:rPr b="1" lang="en-US" sz="1600">
                <a:solidFill>
                  <a:schemeClr val="dk1"/>
                </a:solidFill>
                <a:latin typeface="Gill Sans"/>
                <a:ea typeface="Gill Sans"/>
                <a:cs typeface="Gill Sans"/>
                <a:sym typeface="Gill Sans"/>
              </a:rPr>
              <a:t>exit </a:t>
            </a:r>
            <a:r>
              <a:rPr lang="en-US" sz="1600">
                <a:solidFill>
                  <a:schemeClr val="dk1"/>
                </a:solidFill>
                <a:latin typeface="Arial"/>
                <a:ea typeface="Arial"/>
                <a:cs typeface="Arial"/>
                <a:sym typeface="Arial"/>
              </a:rPr>
              <a:t>command in linux is used</a:t>
            </a:r>
            <a:endParaRPr sz="1600">
              <a:solidFill>
                <a:schemeClr val="dk1"/>
              </a:solidFill>
              <a:latin typeface="Arial"/>
              <a:ea typeface="Arial"/>
              <a:cs typeface="Arial"/>
              <a:sym typeface="Arial"/>
            </a:endParaRPr>
          </a:p>
        </p:txBody>
      </p:sp>
      <p:sp>
        <p:nvSpPr>
          <p:cNvPr id="290" name="Google Shape;290;p29"/>
          <p:cNvSpPr txBox="1"/>
          <p:nvPr/>
        </p:nvSpPr>
        <p:spPr>
          <a:xfrm>
            <a:off x="3398475" y="1739430"/>
            <a:ext cx="2426335"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to exit the shell where it is</a:t>
            </a:r>
            <a:endParaRPr sz="1600">
              <a:solidFill>
                <a:schemeClr val="dk1"/>
              </a:solidFill>
              <a:latin typeface="Arial"/>
              <a:ea typeface="Arial"/>
              <a:cs typeface="Arial"/>
              <a:sym typeface="Arial"/>
            </a:endParaRPr>
          </a:p>
        </p:txBody>
      </p:sp>
      <p:sp>
        <p:nvSpPr>
          <p:cNvPr id="291" name="Google Shape;291;p29"/>
          <p:cNvSpPr txBox="1"/>
          <p:nvPr/>
        </p:nvSpPr>
        <p:spPr>
          <a:xfrm>
            <a:off x="3398475" y="2015655"/>
            <a:ext cx="2773045"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currently running. It takes one</a:t>
            </a:r>
            <a:endParaRPr sz="1600">
              <a:solidFill>
                <a:schemeClr val="dk1"/>
              </a:solidFill>
              <a:latin typeface="Arial"/>
              <a:ea typeface="Arial"/>
              <a:cs typeface="Arial"/>
              <a:sym typeface="Arial"/>
            </a:endParaRPr>
          </a:p>
        </p:txBody>
      </p:sp>
      <p:sp>
        <p:nvSpPr>
          <p:cNvPr id="292" name="Google Shape;292;p29"/>
          <p:cNvSpPr txBox="1"/>
          <p:nvPr/>
        </p:nvSpPr>
        <p:spPr>
          <a:xfrm>
            <a:off x="3398475" y="2291880"/>
            <a:ext cx="251587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more parameter as [N] and</a:t>
            </a:r>
            <a:endParaRPr sz="1600">
              <a:solidFill>
                <a:schemeClr val="dk1"/>
              </a:solidFill>
              <a:latin typeface="Arial"/>
              <a:ea typeface="Arial"/>
              <a:cs typeface="Arial"/>
              <a:sym typeface="Arial"/>
            </a:endParaRPr>
          </a:p>
        </p:txBody>
      </p:sp>
      <p:sp>
        <p:nvSpPr>
          <p:cNvPr id="293" name="Google Shape;293;p29"/>
          <p:cNvSpPr txBox="1"/>
          <p:nvPr/>
        </p:nvSpPr>
        <p:spPr>
          <a:xfrm>
            <a:off x="3398475" y="2568105"/>
            <a:ext cx="2773045"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exits the shell with a return of</a:t>
            </a:r>
            <a:endParaRPr sz="1600">
              <a:solidFill>
                <a:schemeClr val="dk1"/>
              </a:solidFill>
              <a:latin typeface="Arial"/>
              <a:ea typeface="Arial"/>
              <a:cs typeface="Arial"/>
              <a:sym typeface="Arial"/>
            </a:endParaRPr>
          </a:p>
        </p:txBody>
      </p:sp>
      <p:sp>
        <p:nvSpPr>
          <p:cNvPr id="294" name="Google Shape;294;p29"/>
          <p:cNvSpPr txBox="1"/>
          <p:nvPr/>
        </p:nvSpPr>
        <p:spPr>
          <a:xfrm>
            <a:off x="3398475" y="2844330"/>
            <a:ext cx="263144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status N. If n is not provided,</a:t>
            </a:r>
            <a:endParaRPr sz="1600">
              <a:solidFill>
                <a:schemeClr val="dk1"/>
              </a:solidFill>
              <a:latin typeface="Arial"/>
              <a:ea typeface="Arial"/>
              <a:cs typeface="Arial"/>
              <a:sym typeface="Arial"/>
            </a:endParaRPr>
          </a:p>
        </p:txBody>
      </p:sp>
      <p:sp>
        <p:nvSpPr>
          <p:cNvPr id="295" name="Google Shape;295;p29"/>
          <p:cNvSpPr txBox="1"/>
          <p:nvPr/>
        </p:nvSpPr>
        <p:spPr>
          <a:xfrm>
            <a:off x="3398475" y="3120555"/>
            <a:ext cx="2336165"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then it simply returns the</a:t>
            </a:r>
            <a:endParaRPr sz="1600">
              <a:solidFill>
                <a:schemeClr val="dk1"/>
              </a:solidFill>
              <a:latin typeface="Arial"/>
              <a:ea typeface="Arial"/>
              <a:cs typeface="Arial"/>
              <a:sym typeface="Arial"/>
            </a:endParaRPr>
          </a:p>
        </p:txBody>
      </p:sp>
      <p:sp>
        <p:nvSpPr>
          <p:cNvPr id="296" name="Google Shape;296;p29"/>
          <p:cNvSpPr txBox="1"/>
          <p:nvPr/>
        </p:nvSpPr>
        <p:spPr>
          <a:xfrm>
            <a:off x="3398475" y="3396780"/>
            <a:ext cx="2618740"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status of last command that</a:t>
            </a:r>
            <a:endParaRPr sz="1600">
              <a:solidFill>
                <a:schemeClr val="dk1"/>
              </a:solidFill>
              <a:latin typeface="Arial"/>
              <a:ea typeface="Arial"/>
              <a:cs typeface="Arial"/>
              <a:sym typeface="Arial"/>
            </a:endParaRPr>
          </a:p>
        </p:txBody>
      </p:sp>
      <p:sp>
        <p:nvSpPr>
          <p:cNvPr id="297" name="Google Shape;297;p29"/>
          <p:cNvSpPr txBox="1"/>
          <p:nvPr/>
        </p:nvSpPr>
        <p:spPr>
          <a:xfrm>
            <a:off x="6055740" y="3396780"/>
            <a:ext cx="154305" cy="243840"/>
          </a:xfrm>
          <a:prstGeom prst="rect">
            <a:avLst/>
          </a:prstGeom>
          <a:solidFill>
            <a:srgbClr val="FFFFFF"/>
          </a:solidFill>
          <a:ln>
            <a:noFill/>
          </a:ln>
        </p:spPr>
        <p:txBody>
          <a:bodyPr anchorCtr="0" anchor="t" bIns="0" lIns="0" spcFirstLastPara="1" rIns="0" wrap="square" tIns="0">
            <a:noAutofit/>
          </a:bodyPr>
          <a:lstStyle/>
          <a:p>
            <a:pPr indent="0" lvl="0" marL="3175" marR="0" rtl="0" algn="l">
              <a:lnSpc>
                <a:spcPct val="115937"/>
              </a:lnSpc>
              <a:spcBef>
                <a:spcPts val="0"/>
              </a:spcBef>
              <a:spcAft>
                <a:spcPts val="0"/>
              </a:spcAft>
              <a:buNone/>
            </a:pPr>
            <a:r>
              <a:rPr lang="en-US" sz="1600">
                <a:solidFill>
                  <a:schemeClr val="dk1"/>
                </a:solidFill>
                <a:latin typeface="Arial"/>
                <a:ea typeface="Arial"/>
                <a:cs typeface="Arial"/>
                <a:sym typeface="Arial"/>
              </a:rPr>
              <a:t>is</a:t>
            </a:r>
            <a:endParaRPr sz="1600">
              <a:solidFill>
                <a:schemeClr val="dk1"/>
              </a:solidFill>
              <a:latin typeface="Arial"/>
              <a:ea typeface="Arial"/>
              <a:cs typeface="Arial"/>
              <a:sym typeface="Arial"/>
            </a:endParaRPr>
          </a:p>
        </p:txBody>
      </p:sp>
      <p:sp>
        <p:nvSpPr>
          <p:cNvPr id="298" name="Google Shape;298;p29"/>
          <p:cNvSpPr txBox="1"/>
          <p:nvPr/>
        </p:nvSpPr>
        <p:spPr>
          <a:xfrm>
            <a:off x="3398475" y="3673005"/>
            <a:ext cx="927735" cy="24384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None/>
            </a:pPr>
            <a:r>
              <a:rPr lang="en-US" sz="1600">
                <a:solidFill>
                  <a:schemeClr val="dk1"/>
                </a:solidFill>
                <a:latin typeface="Arial"/>
                <a:ea typeface="Arial"/>
                <a:cs typeface="Arial"/>
                <a:sym typeface="Arial"/>
              </a:rPr>
              <a:t>executed.</a:t>
            </a:r>
            <a:endParaRPr sz="1600">
              <a:solidFill>
                <a:schemeClr val="dk1"/>
              </a:solidFill>
              <a:latin typeface="Arial"/>
              <a:ea typeface="Arial"/>
              <a:cs typeface="Arial"/>
              <a:sym typeface="Arial"/>
            </a:endParaRPr>
          </a:p>
        </p:txBody>
      </p:sp>
      <p:pic>
        <p:nvPicPr>
          <p:cNvPr id="299" name="Google Shape;299;p29" title="10.mp3">
            <a:hlinkClick r:id="rId3"/>
          </p:cNvPr>
          <p:cNvPicPr preferRelativeResize="0"/>
          <p:nvPr/>
        </p:nvPicPr>
        <p:blipFill>
          <a:blip r:embed="rId4">
            <a:alphaModFix/>
          </a:blip>
          <a:stretch>
            <a:fillRect/>
          </a:stretch>
        </p:blipFill>
        <p:spPr>
          <a:xfrm>
            <a:off x="2591470" y="4343400"/>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7. tr</a:t>
            </a:r>
            <a:endParaRPr sz="3000">
              <a:latin typeface="Gill Sans"/>
              <a:ea typeface="Gill Sans"/>
              <a:cs typeface="Gill Sans"/>
              <a:sym typeface="Gill Sans"/>
            </a:endParaRPr>
          </a:p>
        </p:txBody>
      </p:sp>
      <p:sp>
        <p:nvSpPr>
          <p:cNvPr id="306" name="Google Shape;306;p30"/>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Char char="➔"/>
            </a:pPr>
            <a:r>
              <a:rPr lang="en-US" sz="1600">
                <a:solidFill>
                  <a:schemeClr val="dk1"/>
                </a:solidFill>
              </a:rPr>
              <a:t>The </a:t>
            </a:r>
            <a:r>
              <a:rPr b="1" lang="en-US" sz="1600">
                <a:solidFill>
                  <a:schemeClr val="dk1"/>
                </a:solidFill>
              </a:rPr>
              <a:t>tr </a:t>
            </a:r>
            <a:r>
              <a:rPr lang="en-US" sz="1600">
                <a:solidFill>
                  <a:schemeClr val="dk1"/>
                </a:solidFill>
              </a:rPr>
              <a:t>command in UNIX is a command line utility for translating or deleting characters. </a:t>
            </a:r>
            <a:endParaRPr sz="1600">
              <a:solidFill>
                <a:schemeClr val="dk1"/>
              </a:solidFill>
            </a:endParaRPr>
          </a:p>
          <a:p>
            <a:pPr indent="-330200" lvl="0" marL="457200" marR="0" rtl="0" algn="l">
              <a:lnSpc>
                <a:spcPct val="115937"/>
              </a:lnSpc>
              <a:spcBef>
                <a:spcPts val="0"/>
              </a:spcBef>
              <a:spcAft>
                <a:spcPts val="0"/>
              </a:spcAft>
              <a:buClr>
                <a:schemeClr val="dk1"/>
              </a:buClr>
              <a:buSzPts val="1600"/>
              <a:buChar char="➔"/>
            </a:pPr>
            <a:r>
              <a:rPr lang="en-US" sz="1600">
                <a:solidFill>
                  <a:schemeClr val="dk1"/>
                </a:solidFill>
              </a:rPr>
              <a:t>It supports a range of transformations including uppercase to lowercase, squeezing repeating characters, deleting specific characters and basic find and replace.</a:t>
            </a:r>
            <a:endParaRPr sz="1600">
              <a:solidFill>
                <a:schemeClr val="dk1"/>
              </a:solidFill>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4383025" y="574050"/>
            <a:ext cx="4761000" cy="399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6500"/>
              <a:t>Flowchart explaining code for Q2-</a:t>
            </a:r>
            <a:endParaRPr sz="6500"/>
          </a:p>
        </p:txBody>
      </p:sp>
      <p:pic>
        <p:nvPicPr>
          <p:cNvPr id="313" name="Google Shape;313;p31"/>
          <p:cNvPicPr preferRelativeResize="0"/>
          <p:nvPr/>
        </p:nvPicPr>
        <p:blipFill>
          <a:blip r:embed="rId3">
            <a:alphaModFix/>
          </a:blip>
          <a:stretch>
            <a:fillRect/>
          </a:stretch>
        </p:blipFill>
        <p:spPr>
          <a:xfrm>
            <a:off x="304800" y="574113"/>
            <a:ext cx="3995276" cy="3995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p:nvPr/>
        </p:nvSpPr>
        <p:spPr>
          <a:xfrm>
            <a:off x="3937920" y="4240521"/>
            <a:ext cx="1906500" cy="766200"/>
          </a:xfrm>
          <a:prstGeom prst="flowChartAlternateProcess">
            <a:avLst/>
          </a:prstGeom>
          <a:solidFill>
            <a:srgbClr val="ED7D31"/>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FFFF"/>
                </a:solidFill>
                <a:latin typeface="Calibri"/>
                <a:ea typeface="Calibri"/>
                <a:cs typeface="Calibri"/>
                <a:sym typeface="Calibri"/>
              </a:rPr>
              <a:t>Now send all the files as arguments to our ‘mymv’ function </a:t>
            </a:r>
            <a:endParaRPr b="0" i="0" sz="1200" u="none" cap="none" strike="noStrike">
              <a:solidFill>
                <a:srgbClr val="FFFFFF"/>
              </a:solidFill>
              <a:latin typeface="Calibri"/>
              <a:ea typeface="Calibri"/>
              <a:cs typeface="Calibri"/>
              <a:sym typeface="Calibri"/>
            </a:endParaRPr>
          </a:p>
        </p:txBody>
      </p:sp>
      <p:sp>
        <p:nvSpPr>
          <p:cNvPr id="320" name="Google Shape;320;p32"/>
          <p:cNvSpPr/>
          <p:nvPr/>
        </p:nvSpPr>
        <p:spPr>
          <a:xfrm>
            <a:off x="3929843" y="58225"/>
            <a:ext cx="1906500" cy="766200"/>
          </a:xfrm>
          <a:prstGeom prst="flowChartAlternateProcess">
            <a:avLst/>
          </a:prstGeom>
          <a:solidFill>
            <a:srgbClr val="ED7D31"/>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FFFF"/>
                </a:solidFill>
                <a:latin typeface="Calibri"/>
                <a:ea typeface="Calibri"/>
                <a:cs typeface="Calibri"/>
                <a:sym typeface="Calibri"/>
              </a:rPr>
              <a:t>Now make a list of the absolute input paths of the source files.</a:t>
            </a:r>
            <a:endParaRPr b="0" i="0" sz="1200" u="none" cap="none" strike="noStrike">
              <a:solidFill>
                <a:srgbClr val="FFFFFF"/>
              </a:solidFill>
              <a:latin typeface="Calibri"/>
              <a:ea typeface="Calibri"/>
              <a:cs typeface="Calibri"/>
              <a:sym typeface="Calibri"/>
            </a:endParaRPr>
          </a:p>
        </p:txBody>
      </p:sp>
      <p:sp>
        <p:nvSpPr>
          <p:cNvPr id="321" name="Google Shape;321;p32"/>
          <p:cNvSpPr/>
          <p:nvPr/>
        </p:nvSpPr>
        <p:spPr>
          <a:xfrm>
            <a:off x="1655974" y="148522"/>
            <a:ext cx="1655910" cy="585792"/>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FFFF"/>
                </a:solidFill>
                <a:latin typeface="Calibri"/>
                <a:ea typeface="Calibri"/>
                <a:cs typeface="Calibri"/>
                <a:sym typeface="Calibri"/>
              </a:rPr>
              <a:t>Firstly take the source and destination files</a:t>
            </a:r>
            <a:endParaRPr b="0" i="0" sz="1200" u="none" cap="none" strike="noStrike">
              <a:solidFill>
                <a:srgbClr val="FFFFFF"/>
              </a:solidFill>
              <a:latin typeface="Calibri"/>
              <a:ea typeface="Calibri"/>
              <a:cs typeface="Calibri"/>
              <a:sym typeface="Calibri"/>
            </a:endParaRPr>
          </a:p>
        </p:txBody>
      </p:sp>
      <p:sp>
        <p:nvSpPr>
          <p:cNvPr id="322" name="Google Shape;322;p32"/>
          <p:cNvSpPr/>
          <p:nvPr/>
        </p:nvSpPr>
        <p:spPr>
          <a:xfrm>
            <a:off x="3584520" y="1183078"/>
            <a:ext cx="2596979" cy="931607"/>
          </a:xfrm>
          <a:prstGeom prst="flowChartDecision">
            <a:avLst/>
          </a:prstGeom>
          <a:solidFill>
            <a:srgbClr val="70AD47"/>
          </a:solidFill>
          <a:ln cap="flat" cmpd="sng" w="12700">
            <a:solidFill>
              <a:srgbClr val="44546A"/>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FFFF"/>
                </a:solidFill>
                <a:latin typeface="Calibri"/>
                <a:ea typeface="Calibri"/>
                <a:cs typeface="Calibri"/>
                <a:sym typeface="Calibri"/>
              </a:rPr>
              <a:t>O</a:t>
            </a:r>
            <a:r>
              <a:rPr b="0" i="0" lang="en-US" sz="1100" u="none" cap="none" strike="noStrike">
                <a:solidFill>
                  <a:srgbClr val="FFFFFF"/>
                </a:solidFill>
                <a:latin typeface="Calibri"/>
                <a:ea typeface="Calibri"/>
                <a:cs typeface="Calibri"/>
                <a:sym typeface="Calibri"/>
              </a:rPr>
              <a:t>ne by one Check the validity of the source files’ paths .</a:t>
            </a:r>
            <a:endParaRPr b="0" i="0" sz="1100" u="none" cap="none" strike="noStrike">
              <a:solidFill>
                <a:srgbClr val="FFFFFF"/>
              </a:solidFill>
              <a:latin typeface="Calibri"/>
              <a:ea typeface="Calibri"/>
              <a:cs typeface="Calibri"/>
              <a:sym typeface="Calibri"/>
            </a:endParaRPr>
          </a:p>
        </p:txBody>
      </p:sp>
      <p:sp>
        <p:nvSpPr>
          <p:cNvPr id="323" name="Google Shape;323;p32"/>
          <p:cNvSpPr/>
          <p:nvPr/>
        </p:nvSpPr>
        <p:spPr>
          <a:xfrm>
            <a:off x="3826866" y="2576303"/>
            <a:ext cx="2112301" cy="1202597"/>
          </a:xfrm>
          <a:prstGeom prst="flowChartDecision">
            <a:avLst/>
          </a:prstGeom>
          <a:solidFill>
            <a:srgbClr val="70AD47"/>
          </a:solidFill>
          <a:ln cap="flat" cmpd="sng" w="12700">
            <a:solidFill>
              <a:srgbClr val="000000"/>
            </a:solidFill>
            <a:prstDash val="solid"/>
            <a:miter lim="800000"/>
            <a:headEnd len="sm" w="sm" type="none"/>
            <a:tailEnd len="sm" w="sm" type="none"/>
          </a:ln>
          <a:effectLst>
            <a:outerShdw blurRad="149987" algn="ctr" dir="8460000" dist="250190">
              <a:srgbClr val="000000">
                <a:alpha val="2784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FFFFFF"/>
                </a:solidFill>
                <a:latin typeface="Calibri"/>
                <a:ea typeface="Calibri"/>
                <a:cs typeface="Calibri"/>
                <a:sym typeface="Calibri"/>
              </a:rPr>
              <a:t>Check the validity of the destination file’s paths .</a:t>
            </a:r>
            <a:endParaRPr b="0" i="0" sz="1200" u="none" cap="none" strike="noStrike">
              <a:solidFill>
                <a:srgbClr val="FFFFFF"/>
              </a:solidFill>
              <a:latin typeface="Calibri"/>
              <a:ea typeface="Calibri"/>
              <a:cs typeface="Calibri"/>
              <a:sym typeface="Calibri"/>
            </a:endParaRPr>
          </a:p>
        </p:txBody>
      </p:sp>
      <p:sp>
        <p:nvSpPr>
          <p:cNvPr id="324" name="Google Shape;324;p32"/>
          <p:cNvSpPr/>
          <p:nvPr/>
        </p:nvSpPr>
        <p:spPr>
          <a:xfrm>
            <a:off x="6708569" y="4103976"/>
            <a:ext cx="2435454" cy="1039500"/>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100" u="none" cap="none" strike="noStrike">
                <a:solidFill>
                  <a:srgbClr val="FFFFFF"/>
                </a:solidFill>
                <a:latin typeface="Calibri"/>
                <a:ea typeface="Calibri"/>
                <a:cs typeface="Calibri"/>
                <a:sym typeface="Calibri"/>
              </a:rPr>
              <a:t>Then our ‘mymv’ code will move all those files to the desired destination and finally send a message that all the files have been moved and exit the program.</a:t>
            </a:r>
            <a:endParaRPr b="0" i="0" sz="1100" u="none" cap="none" strike="noStrike">
              <a:solidFill>
                <a:srgbClr val="FFFFFF"/>
              </a:solidFill>
              <a:latin typeface="Calibri"/>
              <a:ea typeface="Calibri"/>
              <a:cs typeface="Calibri"/>
              <a:sym typeface="Calibri"/>
            </a:endParaRPr>
          </a:p>
        </p:txBody>
      </p:sp>
      <p:cxnSp>
        <p:nvCxnSpPr>
          <p:cNvPr id="325" name="Google Shape;325;p32"/>
          <p:cNvCxnSpPr>
            <a:stCxn id="321" idx="3"/>
            <a:endCxn id="320" idx="1"/>
          </p:cNvCxnSpPr>
          <p:nvPr/>
        </p:nvCxnSpPr>
        <p:spPr>
          <a:xfrm>
            <a:off x="3311884" y="441418"/>
            <a:ext cx="618000" cy="0"/>
          </a:xfrm>
          <a:prstGeom prst="straightConnector1">
            <a:avLst/>
          </a:prstGeom>
          <a:noFill/>
          <a:ln cap="flat" cmpd="sng" w="19050">
            <a:solidFill>
              <a:srgbClr val="5B9BD5"/>
            </a:solidFill>
            <a:prstDash val="solid"/>
            <a:miter lim="800000"/>
            <a:headEnd len="sm" w="sm" type="none"/>
            <a:tailEnd len="med" w="med" type="triangle"/>
          </a:ln>
          <a:effectLst>
            <a:outerShdw blurRad="50800" rotWithShape="0" algn="t" dir="5400000" dist="38100">
              <a:srgbClr val="000000">
                <a:alpha val="40000"/>
              </a:srgbClr>
            </a:outerShdw>
          </a:effectLst>
        </p:spPr>
      </p:cxnSp>
      <p:cxnSp>
        <p:nvCxnSpPr>
          <p:cNvPr id="326" name="Google Shape;326;p32"/>
          <p:cNvCxnSpPr>
            <a:stCxn id="320" idx="2"/>
            <a:endCxn id="322" idx="0"/>
          </p:cNvCxnSpPr>
          <p:nvPr/>
        </p:nvCxnSpPr>
        <p:spPr>
          <a:xfrm>
            <a:off x="4883093" y="824425"/>
            <a:ext cx="0" cy="358800"/>
          </a:xfrm>
          <a:prstGeom prst="straightConnector1">
            <a:avLst/>
          </a:prstGeom>
          <a:noFill/>
          <a:ln cap="flat" cmpd="sng" w="19050">
            <a:solidFill>
              <a:srgbClr val="ED7D31"/>
            </a:solidFill>
            <a:prstDash val="solid"/>
            <a:miter lim="800000"/>
            <a:headEnd len="sm" w="sm" type="none"/>
            <a:tailEnd len="med" w="med" type="triangle"/>
          </a:ln>
        </p:spPr>
      </p:cxnSp>
      <p:cxnSp>
        <p:nvCxnSpPr>
          <p:cNvPr id="327" name="Google Shape;327;p32"/>
          <p:cNvCxnSpPr>
            <a:stCxn id="322" idx="2"/>
            <a:endCxn id="323" idx="0"/>
          </p:cNvCxnSpPr>
          <p:nvPr/>
        </p:nvCxnSpPr>
        <p:spPr>
          <a:xfrm>
            <a:off x="4883010" y="2114686"/>
            <a:ext cx="0" cy="461700"/>
          </a:xfrm>
          <a:prstGeom prst="straightConnector1">
            <a:avLst/>
          </a:prstGeom>
          <a:noFill/>
          <a:ln cap="flat" cmpd="sng" w="19050">
            <a:solidFill>
              <a:srgbClr val="70AD47"/>
            </a:solidFill>
            <a:prstDash val="solid"/>
            <a:miter lim="800000"/>
            <a:headEnd len="sm" w="sm" type="none"/>
            <a:tailEnd len="med" w="med" type="triangle"/>
          </a:ln>
          <a:effectLst>
            <a:outerShdw blurRad="50800" rotWithShape="0" algn="r" dir="10800000" dist="38100">
              <a:srgbClr val="000000">
                <a:alpha val="40000"/>
              </a:srgbClr>
            </a:outerShdw>
          </a:effectLst>
        </p:spPr>
      </p:cxnSp>
      <p:cxnSp>
        <p:nvCxnSpPr>
          <p:cNvPr id="328" name="Google Shape;328;p32"/>
          <p:cNvCxnSpPr>
            <a:stCxn id="323" idx="2"/>
            <a:endCxn id="319" idx="0"/>
          </p:cNvCxnSpPr>
          <p:nvPr/>
        </p:nvCxnSpPr>
        <p:spPr>
          <a:xfrm>
            <a:off x="4883017" y="3778899"/>
            <a:ext cx="8100" cy="461700"/>
          </a:xfrm>
          <a:prstGeom prst="straightConnector1">
            <a:avLst/>
          </a:prstGeom>
          <a:noFill/>
          <a:ln cap="flat" cmpd="sng" w="19050">
            <a:solidFill>
              <a:srgbClr val="70AD47"/>
            </a:solidFill>
            <a:prstDash val="solid"/>
            <a:miter lim="800000"/>
            <a:headEnd len="sm" w="sm" type="none"/>
            <a:tailEnd len="med" w="med" type="triangle"/>
          </a:ln>
          <a:effectLst>
            <a:outerShdw blurRad="50800" rotWithShape="0" algn="r" dir="10800000" dist="38100">
              <a:srgbClr val="000000">
                <a:alpha val="40000"/>
              </a:srgbClr>
            </a:outerShdw>
          </a:effectLst>
        </p:spPr>
      </p:cxnSp>
      <p:cxnSp>
        <p:nvCxnSpPr>
          <p:cNvPr id="329" name="Google Shape;329;p32"/>
          <p:cNvCxnSpPr>
            <a:stCxn id="319" idx="3"/>
            <a:endCxn id="324" idx="1"/>
          </p:cNvCxnSpPr>
          <p:nvPr/>
        </p:nvCxnSpPr>
        <p:spPr>
          <a:xfrm>
            <a:off x="5844420" y="4623621"/>
            <a:ext cx="864000" cy="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t" dir="5400000" dist="38100">
              <a:srgbClr val="000000">
                <a:alpha val="40000"/>
              </a:srgbClr>
            </a:outerShdw>
          </a:effectLst>
        </p:spPr>
      </p:cxnSp>
      <p:cxnSp>
        <p:nvCxnSpPr>
          <p:cNvPr id="330" name="Google Shape;330;p32"/>
          <p:cNvCxnSpPr>
            <a:stCxn id="322" idx="1"/>
            <a:endCxn id="331" idx="3"/>
          </p:cNvCxnSpPr>
          <p:nvPr/>
        </p:nvCxnSpPr>
        <p:spPr>
          <a:xfrm rot="10800000">
            <a:off x="1655820" y="1648882"/>
            <a:ext cx="1928700" cy="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t" dir="5400000" dist="38100">
              <a:srgbClr val="000000">
                <a:alpha val="40000"/>
              </a:srgbClr>
            </a:outerShdw>
          </a:effectLst>
        </p:spPr>
      </p:cxnSp>
      <p:sp>
        <p:nvSpPr>
          <p:cNvPr id="331" name="Google Shape;331;p32"/>
          <p:cNvSpPr/>
          <p:nvPr/>
        </p:nvSpPr>
        <p:spPr>
          <a:xfrm>
            <a:off x="0" y="1183061"/>
            <a:ext cx="1655964" cy="931662"/>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100" u="none" cap="none" strike="noStrike">
                <a:solidFill>
                  <a:srgbClr val="FFFFFF"/>
                </a:solidFill>
                <a:latin typeface="Calibri"/>
                <a:ea typeface="Calibri"/>
                <a:cs typeface="Calibri"/>
                <a:sym typeface="Calibri"/>
              </a:rPr>
              <a:t>Display a message which says that this ‘specific file’ is invalid and exit the code.</a:t>
            </a:r>
            <a:endParaRPr b="0" i="0" sz="1100" u="none" cap="none" strike="noStrike">
              <a:solidFill>
                <a:srgbClr val="FFFFFF"/>
              </a:solidFill>
              <a:latin typeface="Calibri"/>
              <a:ea typeface="Calibri"/>
              <a:cs typeface="Calibri"/>
              <a:sym typeface="Calibri"/>
            </a:endParaRPr>
          </a:p>
        </p:txBody>
      </p:sp>
      <p:cxnSp>
        <p:nvCxnSpPr>
          <p:cNvPr id="332" name="Google Shape;332;p32"/>
          <p:cNvCxnSpPr>
            <a:stCxn id="323" idx="1"/>
          </p:cNvCxnSpPr>
          <p:nvPr/>
        </p:nvCxnSpPr>
        <p:spPr>
          <a:xfrm rot="10800000">
            <a:off x="2702166" y="3177601"/>
            <a:ext cx="1124700" cy="0"/>
          </a:xfrm>
          <a:prstGeom prst="straightConnector1">
            <a:avLst/>
          </a:prstGeom>
          <a:noFill/>
          <a:ln cap="flat" cmpd="sng" w="19050">
            <a:solidFill>
              <a:srgbClr val="ED7D31"/>
            </a:solidFill>
            <a:prstDash val="solid"/>
            <a:miter lim="800000"/>
            <a:headEnd len="sm" w="sm" type="none"/>
            <a:tailEnd len="med" w="med" type="triangle"/>
          </a:ln>
          <a:effectLst>
            <a:outerShdw blurRad="50800" rotWithShape="0" algn="t" dir="5400000" dist="38100">
              <a:srgbClr val="000000">
                <a:alpha val="40000"/>
              </a:srgbClr>
            </a:outerShdw>
          </a:effectLst>
        </p:spPr>
      </p:cxnSp>
      <p:sp>
        <p:nvSpPr>
          <p:cNvPr id="333" name="Google Shape;333;p32"/>
          <p:cNvSpPr txBox="1"/>
          <p:nvPr/>
        </p:nvSpPr>
        <p:spPr>
          <a:xfrm>
            <a:off x="5024365" y="2174256"/>
            <a:ext cx="1070100" cy="342600"/>
          </a:xfrm>
          <a:prstGeom prst="rect">
            <a:avLst/>
          </a:prstGeom>
          <a:solidFill>
            <a:srgbClr val="FFFFFF"/>
          </a:solidFill>
          <a:ln cap="flat" cmpd="sng" w="9525">
            <a:solidFill>
              <a:srgbClr val="17161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u="none" cap="none" strike="noStrike">
                <a:solidFill>
                  <a:srgbClr val="548135"/>
                </a:solidFill>
                <a:latin typeface="Calibri"/>
                <a:ea typeface="Calibri"/>
                <a:cs typeface="Calibri"/>
                <a:sym typeface="Calibri"/>
              </a:rPr>
              <a:t>All are valid</a:t>
            </a:r>
            <a:endParaRPr>
              <a:solidFill>
                <a:srgbClr val="548135"/>
              </a:solidFill>
              <a:latin typeface="Calibri"/>
              <a:ea typeface="Calibri"/>
              <a:cs typeface="Calibri"/>
              <a:sym typeface="Calibri"/>
            </a:endParaRPr>
          </a:p>
        </p:txBody>
      </p:sp>
      <p:sp>
        <p:nvSpPr>
          <p:cNvPr id="334" name="Google Shape;334;p32"/>
          <p:cNvSpPr txBox="1"/>
          <p:nvPr/>
        </p:nvSpPr>
        <p:spPr>
          <a:xfrm>
            <a:off x="5024370" y="3755998"/>
            <a:ext cx="533100" cy="342600"/>
          </a:xfrm>
          <a:prstGeom prst="rect">
            <a:avLst/>
          </a:prstGeom>
          <a:solidFill>
            <a:srgbClr val="FFFFFF"/>
          </a:solidFill>
          <a:ln cap="flat" cmpd="sng" w="9525">
            <a:solidFill>
              <a:srgbClr val="17161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548135"/>
                </a:solidFill>
                <a:latin typeface="Calibri"/>
                <a:ea typeface="Calibri"/>
                <a:cs typeface="Calibri"/>
                <a:sym typeface="Calibri"/>
              </a:rPr>
              <a:t>valid</a:t>
            </a:r>
            <a:endParaRPr>
              <a:solidFill>
                <a:srgbClr val="548135"/>
              </a:solidFill>
              <a:latin typeface="Calibri"/>
              <a:ea typeface="Calibri"/>
              <a:cs typeface="Calibri"/>
              <a:sym typeface="Calibri"/>
            </a:endParaRPr>
          </a:p>
        </p:txBody>
      </p:sp>
      <p:sp>
        <p:nvSpPr>
          <p:cNvPr id="335" name="Google Shape;335;p32"/>
          <p:cNvSpPr txBox="1"/>
          <p:nvPr/>
        </p:nvSpPr>
        <p:spPr>
          <a:xfrm>
            <a:off x="2978686" y="2637781"/>
            <a:ext cx="674400" cy="358500"/>
          </a:xfrm>
          <a:prstGeom prst="rect">
            <a:avLst/>
          </a:prstGeom>
          <a:solidFill>
            <a:srgbClr val="FFFFFF"/>
          </a:solidFill>
          <a:ln cap="flat" cmpd="sng" w="9525">
            <a:solidFill>
              <a:srgbClr val="17161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i</a:t>
            </a:r>
            <a:r>
              <a:rPr lang="en-US">
                <a:solidFill>
                  <a:srgbClr val="FF0000"/>
                </a:solidFill>
                <a:latin typeface="Calibri"/>
                <a:ea typeface="Calibri"/>
                <a:cs typeface="Calibri"/>
                <a:sym typeface="Calibri"/>
              </a:rPr>
              <a:t>nvalid</a:t>
            </a:r>
            <a:endParaRPr>
              <a:solidFill>
                <a:srgbClr val="FF0000"/>
              </a:solidFill>
              <a:latin typeface="Calibri"/>
              <a:ea typeface="Calibri"/>
              <a:cs typeface="Calibri"/>
              <a:sym typeface="Calibri"/>
            </a:endParaRPr>
          </a:p>
        </p:txBody>
      </p:sp>
      <p:sp>
        <p:nvSpPr>
          <p:cNvPr id="336" name="Google Shape;336;p32"/>
          <p:cNvSpPr txBox="1"/>
          <p:nvPr/>
        </p:nvSpPr>
        <p:spPr>
          <a:xfrm>
            <a:off x="1750882" y="1244193"/>
            <a:ext cx="1738500" cy="342600"/>
          </a:xfrm>
          <a:prstGeom prst="rect">
            <a:avLst/>
          </a:prstGeom>
          <a:solidFill>
            <a:srgbClr val="FFFFFF"/>
          </a:solidFill>
          <a:ln cap="flat" cmpd="sng" w="9525">
            <a:solidFill>
              <a:srgbClr val="17161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FF0000"/>
                </a:solidFill>
                <a:latin typeface="Calibri"/>
                <a:ea typeface="Calibri"/>
                <a:cs typeface="Calibri"/>
                <a:sym typeface="Calibri"/>
              </a:rPr>
              <a:t>Even if one is invalid</a:t>
            </a:r>
            <a:endParaRPr>
              <a:solidFill>
                <a:srgbClr val="FF0000"/>
              </a:solidFill>
              <a:latin typeface="Calibri"/>
              <a:ea typeface="Calibri"/>
              <a:cs typeface="Calibri"/>
              <a:sym typeface="Calibri"/>
            </a:endParaRPr>
          </a:p>
        </p:txBody>
      </p:sp>
      <p:sp>
        <p:nvSpPr>
          <p:cNvPr id="337" name="Google Shape;337;p32"/>
          <p:cNvSpPr/>
          <p:nvPr/>
        </p:nvSpPr>
        <p:spPr>
          <a:xfrm>
            <a:off x="1046272" y="2884708"/>
            <a:ext cx="1655910" cy="585792"/>
          </a:xfrm>
          <a:prstGeom prst="flowChartTerminator">
            <a:avLst/>
          </a:prstGeom>
          <a:solidFill>
            <a:srgbClr val="5B9BD5"/>
          </a:solidFill>
          <a:ln>
            <a:noFill/>
          </a:ln>
          <a:effectLst>
            <a:outerShdw blurRad="57785" algn="ctr" dir="3180000" dist="33020">
              <a:srgbClr val="000000">
                <a:alpha val="2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Display the appropriate message of error and exit.</a:t>
            </a:r>
            <a:endParaRPr sz="1200">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p:nvPr/>
        </p:nvSpPr>
        <p:spPr>
          <a:xfrm>
            <a:off x="1744550" y="419512"/>
            <a:ext cx="5654900" cy="4304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305450" y="559925"/>
            <a:ext cx="6677100" cy="39639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None/>
            </a:pPr>
            <a:r>
              <a:rPr lang="en-US" sz="2600"/>
              <a:t>Q1(c). </a:t>
            </a:r>
            <a:r>
              <a:rPr b="1" lang="en-US" sz="2600"/>
              <a:t>Create your own SHELL-commands to simulate (mimic) the functionality of the well-known SHELL command:-</a:t>
            </a:r>
            <a:endParaRPr b="1" sz="2600"/>
          </a:p>
          <a:p>
            <a:pPr indent="0" lvl="0" marL="0" marR="5080" rtl="0" algn="l">
              <a:lnSpc>
                <a:spcPct val="119387"/>
              </a:lnSpc>
              <a:spcBef>
                <a:spcPts val="0"/>
              </a:spcBef>
              <a:spcAft>
                <a:spcPts val="0"/>
              </a:spcAft>
              <a:buNone/>
            </a:pPr>
            <a:r>
              <a:t/>
            </a:r>
            <a:endParaRPr sz="2400"/>
          </a:p>
          <a:p>
            <a:pPr indent="0" lvl="0" marL="0" marR="5080" rtl="0" algn="l">
              <a:lnSpc>
                <a:spcPct val="119387"/>
              </a:lnSpc>
              <a:spcBef>
                <a:spcPts val="0"/>
              </a:spcBef>
              <a:spcAft>
                <a:spcPts val="0"/>
              </a:spcAft>
              <a:buNone/>
            </a:pPr>
            <a:r>
              <a:t/>
            </a:r>
            <a:endParaRPr sz="2400"/>
          </a:p>
          <a:p>
            <a:pPr indent="0" lvl="0" marL="0" marR="5080" rtl="0" algn="l">
              <a:lnSpc>
                <a:spcPct val="119387"/>
              </a:lnSpc>
              <a:spcBef>
                <a:spcPts val="0"/>
              </a:spcBef>
              <a:spcAft>
                <a:spcPts val="0"/>
              </a:spcAft>
              <a:buNone/>
            </a:pPr>
            <a:r>
              <a:rPr b="1" lang="en-US" sz="1800"/>
              <a:t>C. mymv file(1) file(2)... file(n) destination-directory</a:t>
            </a:r>
            <a:endParaRPr b="1" sz="1800"/>
          </a:p>
        </p:txBody>
      </p:sp>
      <p:pic>
        <p:nvPicPr>
          <p:cNvPr id="84" name="Google Shape;84;p9"/>
          <p:cNvPicPr preferRelativeResize="0"/>
          <p:nvPr/>
        </p:nvPicPr>
        <p:blipFill>
          <a:blip r:embed="rId3">
            <a:alphaModFix/>
          </a:blip>
          <a:stretch>
            <a:fillRect/>
          </a:stretch>
        </p:blipFill>
        <p:spPr>
          <a:xfrm>
            <a:off x="6686824" y="251425"/>
            <a:ext cx="2457175" cy="458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627685" y="1356133"/>
            <a:ext cx="7888500" cy="2258100"/>
          </a:xfrm>
          <a:prstGeom prst="rect">
            <a:avLst/>
          </a:prstGeom>
          <a:noFill/>
          <a:ln>
            <a:noFill/>
          </a:ln>
        </p:spPr>
        <p:txBody>
          <a:bodyPr anchorCtr="0" anchor="t" bIns="0" lIns="0" spcFirstLastPara="1" rIns="0" wrap="square" tIns="40625">
            <a:noAutofit/>
          </a:bodyPr>
          <a:lstStyle/>
          <a:p>
            <a:pPr indent="0" lvl="0" marL="3263265" marR="5080" rtl="0" algn="l">
              <a:lnSpc>
                <a:spcPct val="119387"/>
              </a:lnSpc>
              <a:spcBef>
                <a:spcPts val="0"/>
              </a:spcBef>
              <a:spcAft>
                <a:spcPts val="0"/>
              </a:spcAft>
              <a:buNone/>
            </a:pPr>
            <a:r>
              <a:rPr lang="en-US"/>
              <a:t>Functions and  Keywords used  in the code-</a:t>
            </a:r>
            <a:endParaRPr/>
          </a:p>
        </p:txBody>
      </p:sp>
      <p:pic>
        <p:nvPicPr>
          <p:cNvPr id="90" name="Google Shape;90;p10" title="3.mp3">
            <a:hlinkClick r:id="rId3"/>
          </p:cNvPr>
          <p:cNvPicPr preferRelativeResize="0"/>
          <p:nvPr/>
        </p:nvPicPr>
        <p:blipFill>
          <a:blip r:embed="rId4">
            <a:alphaModFix/>
          </a:blip>
          <a:stretch>
            <a:fillRect/>
          </a:stretch>
        </p:blipFill>
        <p:spPr>
          <a:xfrm>
            <a:off x="235025" y="4686293"/>
            <a:ext cx="457200" cy="457200"/>
          </a:xfrm>
          <a:prstGeom prst="rect">
            <a:avLst/>
          </a:prstGeom>
          <a:noFill/>
          <a:ln>
            <a:noFill/>
          </a:ln>
        </p:spPr>
      </p:pic>
      <p:pic>
        <p:nvPicPr>
          <p:cNvPr id="91" name="Google Shape;91;p10"/>
          <p:cNvPicPr preferRelativeResize="0"/>
          <p:nvPr/>
        </p:nvPicPr>
        <p:blipFill>
          <a:blip r:embed="rId5">
            <a:alphaModFix/>
          </a:blip>
          <a:stretch>
            <a:fillRect/>
          </a:stretch>
        </p:blipFill>
        <p:spPr>
          <a:xfrm>
            <a:off x="0" y="625250"/>
            <a:ext cx="3893000" cy="3893000"/>
          </a:xfrm>
          <a:prstGeom prst="rect">
            <a:avLst/>
          </a:prstGeom>
          <a:noFill/>
          <a:ln>
            <a:noFill/>
          </a:ln>
        </p:spPr>
      </p:pic>
      <p:sp>
        <p:nvSpPr>
          <p:cNvPr id="92" name="Google Shape;92;p10"/>
          <p:cNvSpPr txBox="1"/>
          <p:nvPr>
            <p:ph type="title"/>
          </p:nvPr>
        </p:nvSpPr>
        <p:spPr>
          <a:xfrm>
            <a:off x="337410" y="222333"/>
            <a:ext cx="7888500" cy="22581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None/>
            </a:pPr>
            <a:r>
              <a:rPr b="1" lang="en-US" sz="1800"/>
              <a:t>Note: </a:t>
            </a:r>
            <a:r>
              <a:rPr lang="en-US" sz="1800"/>
              <a:t>Use the file ‘mymv.cpp’ as reference for first question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type="title"/>
          </p:nvPr>
        </p:nvSpPr>
        <p:spPr>
          <a:xfrm>
            <a:off x="2928575" y="879125"/>
            <a:ext cx="18441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1. .rfind()</a:t>
            </a:r>
            <a:endParaRPr sz="3000">
              <a:latin typeface="Gill Sans"/>
              <a:ea typeface="Gill Sans"/>
              <a:cs typeface="Gill Sans"/>
              <a:sym typeface="Gill Sans"/>
            </a:endParaRPr>
          </a:p>
        </p:txBody>
      </p:sp>
      <p:sp>
        <p:nvSpPr>
          <p:cNvPr id="99" name="Google Shape;99;p11"/>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Find last occurrence of content in string</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Searches the string for the last occurrence of the sequence specified by its arguments.</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When pos is specified, the search only includes sequences of characters that begin at or before position pos, ignoring any possible match beginning after pos.</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2. .substr()</a:t>
            </a:r>
            <a:endParaRPr sz="3000">
              <a:latin typeface="Gill Sans"/>
              <a:ea typeface="Gill Sans"/>
              <a:cs typeface="Gill Sans"/>
              <a:sym typeface="Gill Sans"/>
            </a:endParaRPr>
          </a:p>
        </p:txBody>
      </p:sp>
      <p:sp>
        <p:nvSpPr>
          <p:cNvPr id="106" name="Google Shape;106;p12"/>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Generates substring</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Returns a newly constructed string object with its value initialized to a copy of a substring of this object.</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The substring is the portion of the object that starts at character position pos and spans len characters (or until the end of the string, whichever comes first).</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3</a:t>
            </a:r>
            <a:r>
              <a:rPr b="1" lang="en-US" sz="3000">
                <a:solidFill>
                  <a:srgbClr val="626B73"/>
                </a:solidFill>
                <a:latin typeface="Gill Sans"/>
                <a:ea typeface="Gill Sans"/>
                <a:cs typeface="Gill Sans"/>
                <a:sym typeface="Gill Sans"/>
              </a:rPr>
              <a:t>. .append()</a:t>
            </a:r>
            <a:endParaRPr sz="3000">
              <a:latin typeface="Gill Sans"/>
              <a:ea typeface="Gill Sans"/>
              <a:cs typeface="Gill Sans"/>
              <a:sym typeface="Gill Sans"/>
            </a:endParaRPr>
          </a:p>
        </p:txBody>
      </p:sp>
      <p:sp>
        <p:nvSpPr>
          <p:cNvPr id="113" name="Google Shape;113;p13"/>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Appends to string</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Extends the string by appending additional characters at the end of its current value:</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4</a:t>
            </a:r>
            <a:r>
              <a:rPr b="1" lang="en-US" sz="3000">
                <a:solidFill>
                  <a:srgbClr val="626B73"/>
                </a:solidFill>
                <a:latin typeface="Gill Sans"/>
                <a:ea typeface="Gill Sans"/>
                <a:cs typeface="Gill Sans"/>
                <a:sym typeface="Gill Sans"/>
              </a:rPr>
              <a:t>. .strcat()</a:t>
            </a:r>
            <a:endParaRPr sz="3000">
              <a:latin typeface="Gill Sans"/>
              <a:ea typeface="Gill Sans"/>
              <a:cs typeface="Gill Sans"/>
              <a:sym typeface="Gill Sans"/>
            </a:endParaRPr>
          </a:p>
        </p:txBody>
      </p:sp>
      <p:sp>
        <p:nvSpPr>
          <p:cNvPr id="120" name="Google Shape;120;p14"/>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The strcat() function takes two arguments: dest and src. This function appends a copy of the character string pointed to by src to the end of string pointed to by dest.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The null terminating character at the end of dest is replaced by the first character of src and the resulting character is also null terminated.</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sz="3000">
                <a:solidFill>
                  <a:srgbClr val="626B73"/>
                </a:solidFill>
                <a:latin typeface="Gill Sans"/>
                <a:ea typeface="Gill Sans"/>
                <a:cs typeface="Gill Sans"/>
                <a:sym typeface="Gill Sans"/>
              </a:rPr>
              <a:t>5</a:t>
            </a:r>
            <a:r>
              <a:rPr b="1" lang="en-US" sz="3000">
                <a:solidFill>
                  <a:srgbClr val="626B73"/>
                </a:solidFill>
                <a:latin typeface="Gill Sans"/>
                <a:ea typeface="Gill Sans"/>
                <a:cs typeface="Gill Sans"/>
                <a:sym typeface="Gill Sans"/>
              </a:rPr>
              <a:t>. .length()</a:t>
            </a:r>
            <a:endParaRPr sz="3000">
              <a:latin typeface="Gill Sans"/>
              <a:ea typeface="Gill Sans"/>
              <a:cs typeface="Gill Sans"/>
              <a:sym typeface="Gill Sans"/>
            </a:endParaRPr>
          </a:p>
        </p:txBody>
      </p:sp>
      <p:sp>
        <p:nvSpPr>
          <p:cNvPr id="127" name="Google Shape;127;p15"/>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Return length of string</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Returns the length of the string, in terms of bytes.</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This is the number of actual bytes that conform the contents of the string, which is not necessarily equal to its storage capacity.</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