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1" r:id="rId5"/>
    <p:sldId id="259" r:id="rId6"/>
    <p:sldId id="260" r:id="rId7"/>
    <p:sldId id="262" r:id="rId8"/>
    <p:sldId id="266" r:id="rId9"/>
    <p:sldId id="265" r:id="rId10"/>
    <p:sldId id="264" r:id="rId11"/>
    <p:sldId id="263"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72"/>
    <p:restoredTop sz="94745"/>
  </p:normalViewPr>
  <p:slideViewPr>
    <p:cSldViewPr snapToGrid="0" snapToObjects="1">
      <p:cViewPr varScale="1">
        <p:scale>
          <a:sx n="102" d="100"/>
          <a:sy n="102" d="100"/>
        </p:scale>
        <p:origin x="208" y="2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1950E-8948-4E4E-8FDE-06DE48CA52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D83507-1ADF-B743-8439-18B1CF7B2E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61209C-7EBD-C24E-B6D0-44C7675E4742}"/>
              </a:ext>
            </a:extLst>
          </p:cNvPr>
          <p:cNvSpPr>
            <a:spLocks noGrp="1"/>
          </p:cNvSpPr>
          <p:nvPr>
            <p:ph type="dt" sz="half" idx="10"/>
          </p:nvPr>
        </p:nvSpPr>
        <p:spPr/>
        <p:txBody>
          <a:bodyPr/>
          <a:lstStyle/>
          <a:p>
            <a:fld id="{FBED210E-ACB3-8F4F-B2F7-520DB003ED54}" type="datetimeFigureOut">
              <a:rPr lang="en-US" smtClean="0"/>
              <a:t>3/13/21</a:t>
            </a:fld>
            <a:endParaRPr lang="en-US"/>
          </a:p>
        </p:txBody>
      </p:sp>
      <p:sp>
        <p:nvSpPr>
          <p:cNvPr id="5" name="Footer Placeholder 4">
            <a:extLst>
              <a:ext uri="{FF2B5EF4-FFF2-40B4-BE49-F238E27FC236}">
                <a16:creationId xmlns:a16="http://schemas.microsoft.com/office/drawing/2014/main" id="{C446D1B4-1821-8A48-BB4E-2E51C9CCCC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5315F8-ADE7-6745-A9CD-7376A86BB4C6}"/>
              </a:ext>
            </a:extLst>
          </p:cNvPr>
          <p:cNvSpPr>
            <a:spLocks noGrp="1"/>
          </p:cNvSpPr>
          <p:nvPr>
            <p:ph type="sldNum" sz="quarter" idx="12"/>
          </p:nvPr>
        </p:nvSpPr>
        <p:spPr/>
        <p:txBody>
          <a:bodyPr/>
          <a:lstStyle/>
          <a:p>
            <a:fld id="{D80872D5-3644-CE44-96BC-766CDD12C00C}" type="slidenum">
              <a:rPr lang="en-US" smtClean="0"/>
              <a:t>‹#›</a:t>
            </a:fld>
            <a:endParaRPr lang="en-US"/>
          </a:p>
        </p:txBody>
      </p:sp>
    </p:spTree>
    <p:extLst>
      <p:ext uri="{BB962C8B-B14F-4D97-AF65-F5344CB8AC3E}">
        <p14:creationId xmlns:p14="http://schemas.microsoft.com/office/powerpoint/2010/main" val="4288196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BDC62-2878-B943-B9B3-58B46860D2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44F9A9-4B34-2B44-A47B-5206D05CA9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338B4D-37FC-8740-A8E9-739C472384EB}"/>
              </a:ext>
            </a:extLst>
          </p:cNvPr>
          <p:cNvSpPr>
            <a:spLocks noGrp="1"/>
          </p:cNvSpPr>
          <p:nvPr>
            <p:ph type="dt" sz="half" idx="10"/>
          </p:nvPr>
        </p:nvSpPr>
        <p:spPr/>
        <p:txBody>
          <a:bodyPr/>
          <a:lstStyle/>
          <a:p>
            <a:fld id="{FBED210E-ACB3-8F4F-B2F7-520DB003ED54}" type="datetimeFigureOut">
              <a:rPr lang="en-US" smtClean="0"/>
              <a:t>3/13/21</a:t>
            </a:fld>
            <a:endParaRPr lang="en-US"/>
          </a:p>
        </p:txBody>
      </p:sp>
      <p:sp>
        <p:nvSpPr>
          <p:cNvPr id="5" name="Footer Placeholder 4">
            <a:extLst>
              <a:ext uri="{FF2B5EF4-FFF2-40B4-BE49-F238E27FC236}">
                <a16:creationId xmlns:a16="http://schemas.microsoft.com/office/drawing/2014/main" id="{CBD1D938-4768-6546-A16B-469A3F7369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58FDF2-79E4-8743-9FB5-228201785B2D}"/>
              </a:ext>
            </a:extLst>
          </p:cNvPr>
          <p:cNvSpPr>
            <a:spLocks noGrp="1"/>
          </p:cNvSpPr>
          <p:nvPr>
            <p:ph type="sldNum" sz="quarter" idx="12"/>
          </p:nvPr>
        </p:nvSpPr>
        <p:spPr/>
        <p:txBody>
          <a:bodyPr/>
          <a:lstStyle/>
          <a:p>
            <a:fld id="{D80872D5-3644-CE44-96BC-766CDD12C00C}" type="slidenum">
              <a:rPr lang="en-US" smtClean="0"/>
              <a:t>‹#›</a:t>
            </a:fld>
            <a:endParaRPr lang="en-US"/>
          </a:p>
        </p:txBody>
      </p:sp>
    </p:spTree>
    <p:extLst>
      <p:ext uri="{BB962C8B-B14F-4D97-AF65-F5344CB8AC3E}">
        <p14:creationId xmlns:p14="http://schemas.microsoft.com/office/powerpoint/2010/main" val="2368784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77E5E6-DF3E-424F-AA6E-A27F633207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32E307-248F-6F47-8915-78B480F444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8C7B1D-A945-6E40-9EF2-24D68B54E932}"/>
              </a:ext>
            </a:extLst>
          </p:cNvPr>
          <p:cNvSpPr>
            <a:spLocks noGrp="1"/>
          </p:cNvSpPr>
          <p:nvPr>
            <p:ph type="dt" sz="half" idx="10"/>
          </p:nvPr>
        </p:nvSpPr>
        <p:spPr/>
        <p:txBody>
          <a:bodyPr/>
          <a:lstStyle/>
          <a:p>
            <a:fld id="{FBED210E-ACB3-8F4F-B2F7-520DB003ED54}" type="datetimeFigureOut">
              <a:rPr lang="en-US" smtClean="0"/>
              <a:t>3/13/21</a:t>
            </a:fld>
            <a:endParaRPr lang="en-US"/>
          </a:p>
        </p:txBody>
      </p:sp>
      <p:sp>
        <p:nvSpPr>
          <p:cNvPr id="5" name="Footer Placeholder 4">
            <a:extLst>
              <a:ext uri="{FF2B5EF4-FFF2-40B4-BE49-F238E27FC236}">
                <a16:creationId xmlns:a16="http://schemas.microsoft.com/office/drawing/2014/main" id="{593A48C6-71E6-A246-BA6E-61FB705E7C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2A2903-A600-C746-8849-7DFDBEA529AE}"/>
              </a:ext>
            </a:extLst>
          </p:cNvPr>
          <p:cNvSpPr>
            <a:spLocks noGrp="1"/>
          </p:cNvSpPr>
          <p:nvPr>
            <p:ph type="sldNum" sz="quarter" idx="12"/>
          </p:nvPr>
        </p:nvSpPr>
        <p:spPr/>
        <p:txBody>
          <a:bodyPr/>
          <a:lstStyle/>
          <a:p>
            <a:fld id="{D80872D5-3644-CE44-96BC-766CDD12C00C}" type="slidenum">
              <a:rPr lang="en-US" smtClean="0"/>
              <a:t>‹#›</a:t>
            </a:fld>
            <a:endParaRPr lang="en-US"/>
          </a:p>
        </p:txBody>
      </p:sp>
    </p:spTree>
    <p:extLst>
      <p:ext uri="{BB962C8B-B14F-4D97-AF65-F5344CB8AC3E}">
        <p14:creationId xmlns:p14="http://schemas.microsoft.com/office/powerpoint/2010/main" val="1036903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C225-0DA3-5746-8219-9B7558387B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784E79-F715-7B48-8E51-C6C1520523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0E8722-D621-8B4A-AE96-8B4D06EFB9FC}"/>
              </a:ext>
            </a:extLst>
          </p:cNvPr>
          <p:cNvSpPr>
            <a:spLocks noGrp="1"/>
          </p:cNvSpPr>
          <p:nvPr>
            <p:ph type="dt" sz="half" idx="10"/>
          </p:nvPr>
        </p:nvSpPr>
        <p:spPr/>
        <p:txBody>
          <a:bodyPr/>
          <a:lstStyle/>
          <a:p>
            <a:fld id="{FBED210E-ACB3-8F4F-B2F7-520DB003ED54}" type="datetimeFigureOut">
              <a:rPr lang="en-US" smtClean="0"/>
              <a:t>3/13/21</a:t>
            </a:fld>
            <a:endParaRPr lang="en-US"/>
          </a:p>
        </p:txBody>
      </p:sp>
      <p:sp>
        <p:nvSpPr>
          <p:cNvPr id="5" name="Footer Placeholder 4">
            <a:extLst>
              <a:ext uri="{FF2B5EF4-FFF2-40B4-BE49-F238E27FC236}">
                <a16:creationId xmlns:a16="http://schemas.microsoft.com/office/drawing/2014/main" id="{AD9188CA-EBA3-594A-B57E-16789257B9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78309D-180B-3348-9EC7-51DEE6600B4A}"/>
              </a:ext>
            </a:extLst>
          </p:cNvPr>
          <p:cNvSpPr>
            <a:spLocks noGrp="1"/>
          </p:cNvSpPr>
          <p:nvPr>
            <p:ph type="sldNum" sz="quarter" idx="12"/>
          </p:nvPr>
        </p:nvSpPr>
        <p:spPr/>
        <p:txBody>
          <a:bodyPr/>
          <a:lstStyle/>
          <a:p>
            <a:fld id="{D80872D5-3644-CE44-96BC-766CDD12C00C}" type="slidenum">
              <a:rPr lang="en-US" smtClean="0"/>
              <a:t>‹#›</a:t>
            </a:fld>
            <a:endParaRPr lang="en-US"/>
          </a:p>
        </p:txBody>
      </p:sp>
    </p:spTree>
    <p:extLst>
      <p:ext uri="{BB962C8B-B14F-4D97-AF65-F5344CB8AC3E}">
        <p14:creationId xmlns:p14="http://schemas.microsoft.com/office/powerpoint/2010/main" val="126394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28620-1907-C74E-97D1-0579D79E5E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6FAAFB-696D-F243-9B9B-0B4E532623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DA63E3-BF3C-9144-B6C1-5BF2E2CB2BEC}"/>
              </a:ext>
            </a:extLst>
          </p:cNvPr>
          <p:cNvSpPr>
            <a:spLocks noGrp="1"/>
          </p:cNvSpPr>
          <p:nvPr>
            <p:ph type="dt" sz="half" idx="10"/>
          </p:nvPr>
        </p:nvSpPr>
        <p:spPr/>
        <p:txBody>
          <a:bodyPr/>
          <a:lstStyle/>
          <a:p>
            <a:fld id="{FBED210E-ACB3-8F4F-B2F7-520DB003ED54}" type="datetimeFigureOut">
              <a:rPr lang="en-US" smtClean="0"/>
              <a:t>3/13/21</a:t>
            </a:fld>
            <a:endParaRPr lang="en-US"/>
          </a:p>
        </p:txBody>
      </p:sp>
      <p:sp>
        <p:nvSpPr>
          <p:cNvPr id="5" name="Footer Placeholder 4">
            <a:extLst>
              <a:ext uri="{FF2B5EF4-FFF2-40B4-BE49-F238E27FC236}">
                <a16:creationId xmlns:a16="http://schemas.microsoft.com/office/drawing/2014/main" id="{1E5E838D-C1AE-D04B-8326-AC0C7F394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D53C3-5DD0-8246-98BF-7345E512F433}"/>
              </a:ext>
            </a:extLst>
          </p:cNvPr>
          <p:cNvSpPr>
            <a:spLocks noGrp="1"/>
          </p:cNvSpPr>
          <p:nvPr>
            <p:ph type="sldNum" sz="quarter" idx="12"/>
          </p:nvPr>
        </p:nvSpPr>
        <p:spPr/>
        <p:txBody>
          <a:bodyPr/>
          <a:lstStyle/>
          <a:p>
            <a:fld id="{D80872D5-3644-CE44-96BC-766CDD12C00C}" type="slidenum">
              <a:rPr lang="en-US" smtClean="0"/>
              <a:t>‹#›</a:t>
            </a:fld>
            <a:endParaRPr lang="en-US"/>
          </a:p>
        </p:txBody>
      </p:sp>
    </p:spTree>
    <p:extLst>
      <p:ext uri="{BB962C8B-B14F-4D97-AF65-F5344CB8AC3E}">
        <p14:creationId xmlns:p14="http://schemas.microsoft.com/office/powerpoint/2010/main" val="192635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23960-43C7-8945-956B-5A8E6D693B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D901FC-1975-EB4F-9BC4-C1F1768BE4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AC1062-FF82-E342-B71C-45A74FAA53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7CEE1E-AFDD-1443-B405-0136C52E2ECB}"/>
              </a:ext>
            </a:extLst>
          </p:cNvPr>
          <p:cNvSpPr>
            <a:spLocks noGrp="1"/>
          </p:cNvSpPr>
          <p:nvPr>
            <p:ph type="dt" sz="half" idx="10"/>
          </p:nvPr>
        </p:nvSpPr>
        <p:spPr/>
        <p:txBody>
          <a:bodyPr/>
          <a:lstStyle/>
          <a:p>
            <a:fld id="{FBED210E-ACB3-8F4F-B2F7-520DB003ED54}" type="datetimeFigureOut">
              <a:rPr lang="en-US" smtClean="0"/>
              <a:t>3/13/21</a:t>
            </a:fld>
            <a:endParaRPr lang="en-US"/>
          </a:p>
        </p:txBody>
      </p:sp>
      <p:sp>
        <p:nvSpPr>
          <p:cNvPr id="6" name="Footer Placeholder 5">
            <a:extLst>
              <a:ext uri="{FF2B5EF4-FFF2-40B4-BE49-F238E27FC236}">
                <a16:creationId xmlns:a16="http://schemas.microsoft.com/office/drawing/2014/main" id="{C4F46E38-E46B-6748-9936-E1560B5054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F73F77-29B2-FB43-8EBB-FFEC4171B7C0}"/>
              </a:ext>
            </a:extLst>
          </p:cNvPr>
          <p:cNvSpPr>
            <a:spLocks noGrp="1"/>
          </p:cNvSpPr>
          <p:nvPr>
            <p:ph type="sldNum" sz="quarter" idx="12"/>
          </p:nvPr>
        </p:nvSpPr>
        <p:spPr/>
        <p:txBody>
          <a:bodyPr/>
          <a:lstStyle/>
          <a:p>
            <a:fld id="{D80872D5-3644-CE44-96BC-766CDD12C00C}" type="slidenum">
              <a:rPr lang="en-US" smtClean="0"/>
              <a:t>‹#›</a:t>
            </a:fld>
            <a:endParaRPr lang="en-US"/>
          </a:p>
        </p:txBody>
      </p:sp>
    </p:spTree>
    <p:extLst>
      <p:ext uri="{BB962C8B-B14F-4D97-AF65-F5344CB8AC3E}">
        <p14:creationId xmlns:p14="http://schemas.microsoft.com/office/powerpoint/2010/main" val="2172435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93720-5168-B444-AC1A-F473F8D3D0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65E2C1-3ED9-1146-834D-16EBB7DB44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9E98CB-1D52-784D-BF79-1B14CE4C06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4ED3E5-EDCE-A24D-85AC-F7DDFAD93A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8B4BD9-6D0F-664F-899E-E822F91E4A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DF74A7-5CFD-7440-ADAA-E8C50DF89ADB}"/>
              </a:ext>
            </a:extLst>
          </p:cNvPr>
          <p:cNvSpPr>
            <a:spLocks noGrp="1"/>
          </p:cNvSpPr>
          <p:nvPr>
            <p:ph type="dt" sz="half" idx="10"/>
          </p:nvPr>
        </p:nvSpPr>
        <p:spPr/>
        <p:txBody>
          <a:bodyPr/>
          <a:lstStyle/>
          <a:p>
            <a:fld id="{FBED210E-ACB3-8F4F-B2F7-520DB003ED54}" type="datetimeFigureOut">
              <a:rPr lang="en-US" smtClean="0"/>
              <a:t>3/13/21</a:t>
            </a:fld>
            <a:endParaRPr lang="en-US"/>
          </a:p>
        </p:txBody>
      </p:sp>
      <p:sp>
        <p:nvSpPr>
          <p:cNvPr id="8" name="Footer Placeholder 7">
            <a:extLst>
              <a:ext uri="{FF2B5EF4-FFF2-40B4-BE49-F238E27FC236}">
                <a16:creationId xmlns:a16="http://schemas.microsoft.com/office/drawing/2014/main" id="{7609076E-CBC9-B241-91EA-5A85DD6C00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349CC6-5231-9441-BDE4-CB5AB910AA2C}"/>
              </a:ext>
            </a:extLst>
          </p:cNvPr>
          <p:cNvSpPr>
            <a:spLocks noGrp="1"/>
          </p:cNvSpPr>
          <p:nvPr>
            <p:ph type="sldNum" sz="quarter" idx="12"/>
          </p:nvPr>
        </p:nvSpPr>
        <p:spPr/>
        <p:txBody>
          <a:bodyPr/>
          <a:lstStyle/>
          <a:p>
            <a:fld id="{D80872D5-3644-CE44-96BC-766CDD12C00C}" type="slidenum">
              <a:rPr lang="en-US" smtClean="0"/>
              <a:t>‹#›</a:t>
            </a:fld>
            <a:endParaRPr lang="en-US"/>
          </a:p>
        </p:txBody>
      </p:sp>
    </p:spTree>
    <p:extLst>
      <p:ext uri="{BB962C8B-B14F-4D97-AF65-F5344CB8AC3E}">
        <p14:creationId xmlns:p14="http://schemas.microsoft.com/office/powerpoint/2010/main" val="3512336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DA084-B6AE-6E43-B584-9DA41FD2AB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7CA618-7BEA-394E-8883-CEB08E241771}"/>
              </a:ext>
            </a:extLst>
          </p:cNvPr>
          <p:cNvSpPr>
            <a:spLocks noGrp="1"/>
          </p:cNvSpPr>
          <p:nvPr>
            <p:ph type="dt" sz="half" idx="10"/>
          </p:nvPr>
        </p:nvSpPr>
        <p:spPr/>
        <p:txBody>
          <a:bodyPr/>
          <a:lstStyle/>
          <a:p>
            <a:fld id="{FBED210E-ACB3-8F4F-B2F7-520DB003ED54}" type="datetimeFigureOut">
              <a:rPr lang="en-US" smtClean="0"/>
              <a:t>3/13/21</a:t>
            </a:fld>
            <a:endParaRPr lang="en-US"/>
          </a:p>
        </p:txBody>
      </p:sp>
      <p:sp>
        <p:nvSpPr>
          <p:cNvPr id="4" name="Footer Placeholder 3">
            <a:extLst>
              <a:ext uri="{FF2B5EF4-FFF2-40B4-BE49-F238E27FC236}">
                <a16:creationId xmlns:a16="http://schemas.microsoft.com/office/drawing/2014/main" id="{C00DDC1D-F5AC-9143-8F46-9271645EA5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E0C831-5510-8349-8DA3-B46AB854CB59}"/>
              </a:ext>
            </a:extLst>
          </p:cNvPr>
          <p:cNvSpPr>
            <a:spLocks noGrp="1"/>
          </p:cNvSpPr>
          <p:nvPr>
            <p:ph type="sldNum" sz="quarter" idx="12"/>
          </p:nvPr>
        </p:nvSpPr>
        <p:spPr/>
        <p:txBody>
          <a:bodyPr/>
          <a:lstStyle/>
          <a:p>
            <a:fld id="{D80872D5-3644-CE44-96BC-766CDD12C00C}" type="slidenum">
              <a:rPr lang="en-US" smtClean="0"/>
              <a:t>‹#›</a:t>
            </a:fld>
            <a:endParaRPr lang="en-US"/>
          </a:p>
        </p:txBody>
      </p:sp>
    </p:spTree>
    <p:extLst>
      <p:ext uri="{BB962C8B-B14F-4D97-AF65-F5344CB8AC3E}">
        <p14:creationId xmlns:p14="http://schemas.microsoft.com/office/powerpoint/2010/main" val="1590252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C72764-DA95-524E-A988-DE9C10D86DEA}"/>
              </a:ext>
            </a:extLst>
          </p:cNvPr>
          <p:cNvSpPr>
            <a:spLocks noGrp="1"/>
          </p:cNvSpPr>
          <p:nvPr>
            <p:ph type="dt" sz="half" idx="10"/>
          </p:nvPr>
        </p:nvSpPr>
        <p:spPr/>
        <p:txBody>
          <a:bodyPr/>
          <a:lstStyle/>
          <a:p>
            <a:fld id="{FBED210E-ACB3-8F4F-B2F7-520DB003ED54}" type="datetimeFigureOut">
              <a:rPr lang="en-US" smtClean="0"/>
              <a:t>3/13/21</a:t>
            </a:fld>
            <a:endParaRPr lang="en-US"/>
          </a:p>
        </p:txBody>
      </p:sp>
      <p:sp>
        <p:nvSpPr>
          <p:cNvPr id="3" name="Footer Placeholder 2">
            <a:extLst>
              <a:ext uri="{FF2B5EF4-FFF2-40B4-BE49-F238E27FC236}">
                <a16:creationId xmlns:a16="http://schemas.microsoft.com/office/drawing/2014/main" id="{7F9FE97B-6EE7-3845-8D1D-F0E1F72B6C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B2EB6A-2C51-864A-804A-BAA99394564E}"/>
              </a:ext>
            </a:extLst>
          </p:cNvPr>
          <p:cNvSpPr>
            <a:spLocks noGrp="1"/>
          </p:cNvSpPr>
          <p:nvPr>
            <p:ph type="sldNum" sz="quarter" idx="12"/>
          </p:nvPr>
        </p:nvSpPr>
        <p:spPr/>
        <p:txBody>
          <a:bodyPr/>
          <a:lstStyle/>
          <a:p>
            <a:fld id="{D80872D5-3644-CE44-96BC-766CDD12C00C}" type="slidenum">
              <a:rPr lang="en-US" smtClean="0"/>
              <a:t>‹#›</a:t>
            </a:fld>
            <a:endParaRPr lang="en-US"/>
          </a:p>
        </p:txBody>
      </p:sp>
    </p:spTree>
    <p:extLst>
      <p:ext uri="{BB962C8B-B14F-4D97-AF65-F5344CB8AC3E}">
        <p14:creationId xmlns:p14="http://schemas.microsoft.com/office/powerpoint/2010/main" val="264054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9CBCF-356E-6647-8AE9-9D039A1D39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FB6611-9BD4-DE4C-81CD-427E5F383F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4BDC74-8F24-7A41-B348-D5A8D662A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40061D-A6D7-684F-AD17-C6B4B95FD337}"/>
              </a:ext>
            </a:extLst>
          </p:cNvPr>
          <p:cNvSpPr>
            <a:spLocks noGrp="1"/>
          </p:cNvSpPr>
          <p:nvPr>
            <p:ph type="dt" sz="half" idx="10"/>
          </p:nvPr>
        </p:nvSpPr>
        <p:spPr/>
        <p:txBody>
          <a:bodyPr/>
          <a:lstStyle/>
          <a:p>
            <a:fld id="{FBED210E-ACB3-8F4F-B2F7-520DB003ED54}" type="datetimeFigureOut">
              <a:rPr lang="en-US" smtClean="0"/>
              <a:t>3/13/21</a:t>
            </a:fld>
            <a:endParaRPr lang="en-US"/>
          </a:p>
        </p:txBody>
      </p:sp>
      <p:sp>
        <p:nvSpPr>
          <p:cNvPr id="6" name="Footer Placeholder 5">
            <a:extLst>
              <a:ext uri="{FF2B5EF4-FFF2-40B4-BE49-F238E27FC236}">
                <a16:creationId xmlns:a16="http://schemas.microsoft.com/office/drawing/2014/main" id="{089B6929-BF72-4D4D-8650-EEE9F98003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D0A283-6CAA-7B4D-986F-C5B9FC296D88}"/>
              </a:ext>
            </a:extLst>
          </p:cNvPr>
          <p:cNvSpPr>
            <a:spLocks noGrp="1"/>
          </p:cNvSpPr>
          <p:nvPr>
            <p:ph type="sldNum" sz="quarter" idx="12"/>
          </p:nvPr>
        </p:nvSpPr>
        <p:spPr/>
        <p:txBody>
          <a:bodyPr/>
          <a:lstStyle/>
          <a:p>
            <a:fld id="{D80872D5-3644-CE44-96BC-766CDD12C00C}" type="slidenum">
              <a:rPr lang="en-US" smtClean="0"/>
              <a:t>‹#›</a:t>
            </a:fld>
            <a:endParaRPr lang="en-US"/>
          </a:p>
        </p:txBody>
      </p:sp>
    </p:spTree>
    <p:extLst>
      <p:ext uri="{BB962C8B-B14F-4D97-AF65-F5344CB8AC3E}">
        <p14:creationId xmlns:p14="http://schemas.microsoft.com/office/powerpoint/2010/main" val="24904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00A2C-D779-A449-AA81-9D9FA3AEFA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6AD8C8-1DF5-A24F-95AA-C99FBE9909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B22F31-7C6E-D940-B267-D21E312165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2C05D0-8ADA-4F44-9E71-439B3E297147}"/>
              </a:ext>
            </a:extLst>
          </p:cNvPr>
          <p:cNvSpPr>
            <a:spLocks noGrp="1"/>
          </p:cNvSpPr>
          <p:nvPr>
            <p:ph type="dt" sz="half" idx="10"/>
          </p:nvPr>
        </p:nvSpPr>
        <p:spPr/>
        <p:txBody>
          <a:bodyPr/>
          <a:lstStyle/>
          <a:p>
            <a:fld id="{FBED210E-ACB3-8F4F-B2F7-520DB003ED54}" type="datetimeFigureOut">
              <a:rPr lang="en-US" smtClean="0"/>
              <a:t>3/13/21</a:t>
            </a:fld>
            <a:endParaRPr lang="en-US"/>
          </a:p>
        </p:txBody>
      </p:sp>
      <p:sp>
        <p:nvSpPr>
          <p:cNvPr id="6" name="Footer Placeholder 5">
            <a:extLst>
              <a:ext uri="{FF2B5EF4-FFF2-40B4-BE49-F238E27FC236}">
                <a16:creationId xmlns:a16="http://schemas.microsoft.com/office/drawing/2014/main" id="{BFB2B380-5190-6D45-B9EA-EDE34CF618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EBEC18-ACC4-6C4E-BA13-7000ABB69C58}"/>
              </a:ext>
            </a:extLst>
          </p:cNvPr>
          <p:cNvSpPr>
            <a:spLocks noGrp="1"/>
          </p:cNvSpPr>
          <p:nvPr>
            <p:ph type="sldNum" sz="quarter" idx="12"/>
          </p:nvPr>
        </p:nvSpPr>
        <p:spPr/>
        <p:txBody>
          <a:bodyPr/>
          <a:lstStyle/>
          <a:p>
            <a:fld id="{D80872D5-3644-CE44-96BC-766CDD12C00C}" type="slidenum">
              <a:rPr lang="en-US" smtClean="0"/>
              <a:t>‹#›</a:t>
            </a:fld>
            <a:endParaRPr lang="en-US"/>
          </a:p>
        </p:txBody>
      </p:sp>
    </p:spTree>
    <p:extLst>
      <p:ext uri="{BB962C8B-B14F-4D97-AF65-F5344CB8AC3E}">
        <p14:creationId xmlns:p14="http://schemas.microsoft.com/office/powerpoint/2010/main" val="416672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F8A156-D0FC-A049-A81A-FD21C6816D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BD0F05-447F-6A4F-A49B-21AFCA4D41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11A977-89A1-D545-BB3A-0305FB3E9A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ED210E-ACB3-8F4F-B2F7-520DB003ED54}" type="datetimeFigureOut">
              <a:rPr lang="en-US" smtClean="0"/>
              <a:t>3/13/21</a:t>
            </a:fld>
            <a:endParaRPr lang="en-US"/>
          </a:p>
        </p:txBody>
      </p:sp>
      <p:sp>
        <p:nvSpPr>
          <p:cNvPr id="5" name="Footer Placeholder 4">
            <a:extLst>
              <a:ext uri="{FF2B5EF4-FFF2-40B4-BE49-F238E27FC236}">
                <a16:creationId xmlns:a16="http://schemas.microsoft.com/office/drawing/2014/main" id="{ADC52103-B653-A144-9F4A-8090CE199C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0D8CBE-80D8-C041-AC87-E237A76986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0872D5-3644-CE44-96BC-766CDD12C00C}" type="slidenum">
              <a:rPr lang="en-US" smtClean="0"/>
              <a:t>‹#›</a:t>
            </a:fld>
            <a:endParaRPr lang="en-US"/>
          </a:p>
        </p:txBody>
      </p:sp>
    </p:spTree>
    <p:extLst>
      <p:ext uri="{BB962C8B-B14F-4D97-AF65-F5344CB8AC3E}">
        <p14:creationId xmlns:p14="http://schemas.microsoft.com/office/powerpoint/2010/main" val="1097235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5BA64-455A-9B49-A176-CED09D550A9B}"/>
              </a:ext>
            </a:extLst>
          </p:cNvPr>
          <p:cNvSpPr>
            <a:spLocks noGrp="1"/>
          </p:cNvSpPr>
          <p:nvPr>
            <p:ph type="ctrTitle"/>
          </p:nvPr>
        </p:nvSpPr>
        <p:spPr/>
        <p:txBody>
          <a:bodyPr>
            <a:normAutofit/>
          </a:bodyPr>
          <a:lstStyle/>
          <a:p>
            <a:r>
              <a:rPr lang="en-US" sz="4800" dirty="0">
                <a:latin typeface="SF Compact Display" panose="020B0304030202060204" pitchFamily="34" charset="77"/>
              </a:rPr>
              <a:t>Ayush Nayak Speaker Notes</a:t>
            </a:r>
          </a:p>
        </p:txBody>
      </p:sp>
    </p:spTree>
    <p:extLst>
      <p:ext uri="{BB962C8B-B14F-4D97-AF65-F5344CB8AC3E}">
        <p14:creationId xmlns:p14="http://schemas.microsoft.com/office/powerpoint/2010/main" val="3019231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8DBAA-0B24-D448-B738-4B1BCD3A91EE}"/>
              </a:ext>
            </a:extLst>
          </p:cNvPr>
          <p:cNvSpPr>
            <a:spLocks noGrp="1"/>
          </p:cNvSpPr>
          <p:nvPr>
            <p:ph type="title"/>
          </p:nvPr>
        </p:nvSpPr>
        <p:spPr/>
        <p:txBody>
          <a:bodyPr/>
          <a:lstStyle/>
          <a:p>
            <a:r>
              <a:rPr lang="en-US" b="1" dirty="0">
                <a:latin typeface="SF Compact Display Semibold" panose="020B0304030202060204" pitchFamily="34" charset="77"/>
              </a:rPr>
              <a:t>Statement of Problem and </a:t>
            </a:r>
            <a:r>
              <a:rPr lang="en-US" b="1" dirty="0" err="1">
                <a:latin typeface="SF Compact Display Semibold" panose="020B0304030202060204" pitchFamily="34" charset="77"/>
              </a:rPr>
              <a:t>Purpouse</a:t>
            </a:r>
            <a:r>
              <a:rPr lang="en-US" b="1" dirty="0">
                <a:latin typeface="SF Compact Display Semibold" panose="020B0304030202060204" pitchFamily="34" charset="77"/>
              </a:rPr>
              <a:t> </a:t>
            </a:r>
          </a:p>
        </p:txBody>
      </p:sp>
      <p:sp>
        <p:nvSpPr>
          <p:cNvPr id="3" name="Content Placeholder 2">
            <a:extLst>
              <a:ext uri="{FF2B5EF4-FFF2-40B4-BE49-F238E27FC236}">
                <a16:creationId xmlns:a16="http://schemas.microsoft.com/office/drawing/2014/main" id="{0C91EDDB-5E0E-CA48-9567-A026349B3CD5}"/>
              </a:ext>
            </a:extLst>
          </p:cNvPr>
          <p:cNvSpPr>
            <a:spLocks noGrp="1"/>
          </p:cNvSpPr>
          <p:nvPr>
            <p:ph idx="1"/>
          </p:nvPr>
        </p:nvSpPr>
        <p:spPr/>
        <p:txBody>
          <a:bodyPr>
            <a:normAutofit/>
          </a:bodyPr>
          <a:lstStyle/>
          <a:p>
            <a:pPr marL="0" indent="0">
              <a:buNone/>
            </a:pPr>
            <a:r>
              <a:rPr lang="en-US" sz="2400" dirty="0">
                <a:latin typeface="SF Pro Text" pitchFamily="2" charset="0"/>
                <a:ea typeface="SF Pro Text" pitchFamily="2" charset="0"/>
                <a:cs typeface="SF Pro Text" pitchFamily="2" charset="0"/>
              </a:rPr>
              <a:t>So, what's the overall purpose of this project? Essentially, to create and design a deep learning approach with this deconstruction method and analyze different datasets to assess performance and its viability as a tool, as well as try to glean the answers that are hidden in the data and present them.</a:t>
            </a:r>
          </a:p>
        </p:txBody>
      </p:sp>
    </p:spTree>
    <p:extLst>
      <p:ext uri="{BB962C8B-B14F-4D97-AF65-F5344CB8AC3E}">
        <p14:creationId xmlns:p14="http://schemas.microsoft.com/office/powerpoint/2010/main" val="611754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8DBAA-0B24-D448-B738-4B1BCD3A91EE}"/>
              </a:ext>
            </a:extLst>
          </p:cNvPr>
          <p:cNvSpPr>
            <a:spLocks noGrp="1"/>
          </p:cNvSpPr>
          <p:nvPr>
            <p:ph type="title"/>
          </p:nvPr>
        </p:nvSpPr>
        <p:spPr/>
        <p:txBody>
          <a:bodyPr/>
          <a:lstStyle/>
          <a:p>
            <a:r>
              <a:rPr lang="en-US" b="1" dirty="0">
                <a:latin typeface="SF Compact Display Semibold" panose="020B0304030202060204" pitchFamily="34" charset="77"/>
              </a:rPr>
              <a:t>Materials </a:t>
            </a:r>
          </a:p>
        </p:txBody>
      </p:sp>
      <p:sp>
        <p:nvSpPr>
          <p:cNvPr id="3" name="Content Placeholder 2">
            <a:extLst>
              <a:ext uri="{FF2B5EF4-FFF2-40B4-BE49-F238E27FC236}">
                <a16:creationId xmlns:a16="http://schemas.microsoft.com/office/drawing/2014/main" id="{0C91EDDB-5E0E-CA48-9567-A026349B3CD5}"/>
              </a:ext>
            </a:extLst>
          </p:cNvPr>
          <p:cNvSpPr>
            <a:spLocks noGrp="1"/>
          </p:cNvSpPr>
          <p:nvPr>
            <p:ph idx="1"/>
          </p:nvPr>
        </p:nvSpPr>
        <p:spPr/>
        <p:txBody>
          <a:bodyPr>
            <a:normAutofit/>
          </a:bodyPr>
          <a:lstStyle/>
          <a:p>
            <a:pPr marL="0" indent="0">
              <a:buNone/>
            </a:pPr>
            <a:r>
              <a:rPr lang="en-US" sz="2400" dirty="0">
                <a:latin typeface="SF Pro Text" pitchFamily="2" charset="0"/>
                <a:ea typeface="SF Pro Text" pitchFamily="2" charset="0"/>
                <a:cs typeface="SF Pro Text" pitchFamily="2" charset="0"/>
              </a:rPr>
              <a:t>Being a </a:t>
            </a:r>
            <a:r>
              <a:rPr lang="en-US" sz="2400" dirty="0" err="1">
                <a:latin typeface="SF Pro Text" pitchFamily="2" charset="0"/>
                <a:ea typeface="SF Pro Text" pitchFamily="2" charset="0"/>
                <a:cs typeface="SF Pro Text" pitchFamily="2" charset="0"/>
              </a:rPr>
              <a:t>compsci</a:t>
            </a:r>
            <a:r>
              <a:rPr lang="en-US" sz="2400" dirty="0">
                <a:latin typeface="SF Pro Text" pitchFamily="2" charset="0"/>
                <a:ea typeface="SF Pro Text" pitchFamily="2" charset="0"/>
                <a:cs typeface="SF Pro Text" pitchFamily="2" charset="0"/>
              </a:rPr>
              <a:t> project, materials are low, In terms of actual materials, I can tell you I use a </a:t>
            </a:r>
            <a:r>
              <a:rPr lang="en-US" sz="2400" dirty="0" err="1">
                <a:latin typeface="SF Pro Text" pitchFamily="2" charset="0"/>
                <a:ea typeface="SF Pro Text" pitchFamily="2" charset="0"/>
                <a:cs typeface="SF Pro Text" pitchFamily="2" charset="0"/>
              </a:rPr>
              <a:t>linux</a:t>
            </a:r>
            <a:r>
              <a:rPr lang="en-US" sz="2400" dirty="0">
                <a:latin typeface="SF Pro Text" pitchFamily="2" charset="0"/>
                <a:ea typeface="SF Pro Text" pitchFamily="2" charset="0"/>
                <a:cs typeface="SF Pro Text" pitchFamily="2" charset="0"/>
              </a:rPr>
              <a:t> based custom tower with a 7700k and 1070, but also use google </a:t>
            </a:r>
            <a:r>
              <a:rPr lang="en-US" sz="2400" dirty="0" err="1">
                <a:latin typeface="SF Pro Text" pitchFamily="2" charset="0"/>
                <a:ea typeface="SF Pro Text" pitchFamily="2" charset="0"/>
                <a:cs typeface="SF Pro Text" pitchFamily="2" charset="0"/>
              </a:rPr>
              <a:t>colab</a:t>
            </a:r>
            <a:r>
              <a:rPr lang="en-US" sz="2400" dirty="0">
                <a:latin typeface="SF Pro Text" pitchFamily="2" charset="0"/>
                <a:ea typeface="SF Pro Text" pitchFamily="2" charset="0"/>
                <a:cs typeface="SF Pro Text" pitchFamily="2" charset="0"/>
              </a:rPr>
              <a:t> (made many accounts half of them got suspended/severely rate limited on </a:t>
            </a:r>
            <a:r>
              <a:rPr lang="en-US" sz="2400" dirty="0" err="1">
                <a:latin typeface="SF Pro Text" pitchFamily="2" charset="0"/>
                <a:ea typeface="SF Pro Text" pitchFamily="2" charset="0"/>
                <a:cs typeface="SF Pro Text" pitchFamily="2" charset="0"/>
              </a:rPr>
              <a:t>colab</a:t>
            </a:r>
            <a:r>
              <a:rPr lang="en-US" sz="2400" dirty="0">
                <a:latin typeface="SF Pro Text" pitchFamily="2" charset="0"/>
                <a:ea typeface="SF Pro Text" pitchFamily="2" charset="0"/>
                <a:cs typeface="SF Pro Text" pitchFamily="2" charset="0"/>
              </a:rPr>
              <a:t> sadly wonder why) for most of my computation, interesting figure I think I racked up something like 310 or so hours parallel across all my simultaneous models. Database wise, I used EBI GWAS, TCGA and </a:t>
            </a:r>
            <a:r>
              <a:rPr lang="en-US" sz="2400" dirty="0" err="1">
                <a:latin typeface="SF Pro Text" pitchFamily="2" charset="0"/>
                <a:ea typeface="SF Pro Text" pitchFamily="2" charset="0"/>
                <a:cs typeface="SF Pro Text" pitchFamily="2" charset="0"/>
              </a:rPr>
              <a:t>dbGaP</a:t>
            </a:r>
            <a:r>
              <a:rPr lang="en-US" sz="2400" dirty="0">
                <a:latin typeface="SF Pro Text" pitchFamily="2" charset="0"/>
                <a:ea typeface="SF Pro Text" pitchFamily="2" charset="0"/>
                <a:cs typeface="SF Pro Text" pitchFamily="2" charset="0"/>
              </a:rPr>
              <a:t>, as well as other NCBI studies. Language wise, I used Python (obviously) as well as C++ and C for extensions, R for baseline measurements, </a:t>
            </a:r>
            <a:r>
              <a:rPr lang="en-US" sz="2400" dirty="0" err="1">
                <a:latin typeface="SF Pro Text" pitchFamily="2" charset="0"/>
                <a:ea typeface="SF Pro Text" pitchFamily="2" charset="0"/>
                <a:cs typeface="SF Pro Text" pitchFamily="2" charset="0"/>
              </a:rPr>
              <a:t>PyTorch</a:t>
            </a:r>
            <a:r>
              <a:rPr lang="en-US" sz="2400" dirty="0">
                <a:latin typeface="SF Pro Text" pitchFamily="2" charset="0"/>
                <a:ea typeface="SF Pro Text" pitchFamily="2" charset="0"/>
                <a:cs typeface="SF Pro Text" pitchFamily="2" charset="0"/>
              </a:rPr>
              <a:t> was my framework of choice, and I used Bioconductor to do analysis.</a:t>
            </a:r>
          </a:p>
        </p:txBody>
      </p:sp>
    </p:spTree>
    <p:extLst>
      <p:ext uri="{BB962C8B-B14F-4D97-AF65-F5344CB8AC3E}">
        <p14:creationId xmlns:p14="http://schemas.microsoft.com/office/powerpoint/2010/main" val="733094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8DBAA-0B24-D448-B738-4B1BCD3A91EE}"/>
              </a:ext>
            </a:extLst>
          </p:cNvPr>
          <p:cNvSpPr>
            <a:spLocks noGrp="1"/>
          </p:cNvSpPr>
          <p:nvPr>
            <p:ph type="title"/>
          </p:nvPr>
        </p:nvSpPr>
        <p:spPr/>
        <p:txBody>
          <a:bodyPr/>
          <a:lstStyle/>
          <a:p>
            <a:r>
              <a:rPr lang="en-US" b="1" dirty="0">
                <a:latin typeface="SF Compact Display Semibold" panose="020B0304030202060204" pitchFamily="34" charset="77"/>
              </a:rPr>
              <a:t>Procedure I </a:t>
            </a:r>
          </a:p>
        </p:txBody>
      </p:sp>
      <p:sp>
        <p:nvSpPr>
          <p:cNvPr id="3" name="Content Placeholder 2">
            <a:extLst>
              <a:ext uri="{FF2B5EF4-FFF2-40B4-BE49-F238E27FC236}">
                <a16:creationId xmlns:a16="http://schemas.microsoft.com/office/drawing/2014/main" id="{0C91EDDB-5E0E-CA48-9567-A026349B3CD5}"/>
              </a:ext>
            </a:extLst>
          </p:cNvPr>
          <p:cNvSpPr>
            <a:spLocks noGrp="1"/>
          </p:cNvSpPr>
          <p:nvPr>
            <p:ph idx="1"/>
          </p:nvPr>
        </p:nvSpPr>
        <p:spPr/>
        <p:txBody>
          <a:bodyPr>
            <a:normAutofit/>
          </a:bodyPr>
          <a:lstStyle/>
          <a:p>
            <a:pPr marL="0" indent="0">
              <a:buNone/>
            </a:pPr>
            <a:r>
              <a:rPr lang="en-US" sz="2400" dirty="0">
                <a:latin typeface="SF Pro Text" pitchFamily="2" charset="0"/>
                <a:ea typeface="SF Pro Text" pitchFamily="2" charset="0"/>
                <a:cs typeface="SF Pro Text" pitchFamily="2" charset="0"/>
              </a:rPr>
              <a:t>Getting into procedure, first is formatting data itself, a major part of ML, in this for each case, targeted data, as I mentioned in background were conglomerated. Across the entire train and test set, each occurrence was counted, a threshold explored later was set for the minimum number of occurrences to show up in the final dataset. These features were then organized, so an input for variations for instance would be a binary tensor of fixed size with 1 indicating the presence of a factor and 0 indicating the lack. This ensures proper formatting, although limitation is that expanding dataset requires retraining.</a:t>
            </a:r>
          </a:p>
          <a:p>
            <a:pPr marL="0" indent="0">
              <a:buNone/>
            </a:pPr>
            <a:endParaRPr lang="en-US" sz="2400" dirty="0">
              <a:latin typeface="SF Pro Text" pitchFamily="2" charset="0"/>
              <a:ea typeface="SF Pro Text" pitchFamily="2" charset="0"/>
              <a:cs typeface="SF Pro Text" pitchFamily="2" charset="0"/>
            </a:endParaRPr>
          </a:p>
          <a:p>
            <a:pPr marL="0" indent="0">
              <a:buNone/>
            </a:pPr>
            <a:r>
              <a:rPr lang="en-US" sz="2400" dirty="0">
                <a:latin typeface="SF Pro Text" pitchFamily="2" charset="0"/>
                <a:ea typeface="SF Pro Text" pitchFamily="2" charset="0"/>
                <a:cs typeface="SF Pro Text" pitchFamily="2" charset="0"/>
              </a:rPr>
              <a:t>Control data was taken from healthy individuals, other phenotypes, and in general samples across the </a:t>
            </a:r>
            <a:r>
              <a:rPr lang="en-US" sz="2400" dirty="0" err="1">
                <a:latin typeface="SF Pro Text" pitchFamily="2" charset="0"/>
                <a:ea typeface="SF Pro Text" pitchFamily="2" charset="0"/>
                <a:cs typeface="SF Pro Text" pitchFamily="2" charset="0"/>
              </a:rPr>
              <a:t>datasources</a:t>
            </a:r>
            <a:r>
              <a:rPr lang="en-US" sz="2400" dirty="0">
                <a:latin typeface="SF Pro Text" pitchFamily="2" charset="0"/>
                <a:ea typeface="SF Pro Text" pitchFamily="2" charset="0"/>
                <a:cs typeface="SF Pro Text" pitchFamily="2" charset="0"/>
              </a:rPr>
              <a:t> used.</a:t>
            </a:r>
          </a:p>
        </p:txBody>
      </p:sp>
    </p:spTree>
    <p:extLst>
      <p:ext uri="{BB962C8B-B14F-4D97-AF65-F5344CB8AC3E}">
        <p14:creationId xmlns:p14="http://schemas.microsoft.com/office/powerpoint/2010/main" val="1624331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8DBAA-0B24-D448-B738-4B1BCD3A91EE}"/>
              </a:ext>
            </a:extLst>
          </p:cNvPr>
          <p:cNvSpPr>
            <a:spLocks noGrp="1"/>
          </p:cNvSpPr>
          <p:nvPr>
            <p:ph type="title"/>
          </p:nvPr>
        </p:nvSpPr>
        <p:spPr/>
        <p:txBody>
          <a:bodyPr/>
          <a:lstStyle/>
          <a:p>
            <a:r>
              <a:rPr lang="en-US" b="1">
                <a:latin typeface="SF Compact Display Semibold" panose="020B0304030202060204" pitchFamily="34" charset="77"/>
              </a:rPr>
              <a:t>Procedure II </a:t>
            </a:r>
            <a:endParaRPr lang="en-US" b="1" dirty="0">
              <a:latin typeface="SF Compact Display Semibold" panose="020B0304030202060204" pitchFamily="34" charset="77"/>
            </a:endParaRPr>
          </a:p>
        </p:txBody>
      </p:sp>
      <p:sp>
        <p:nvSpPr>
          <p:cNvPr id="3" name="Content Placeholder 2">
            <a:extLst>
              <a:ext uri="{FF2B5EF4-FFF2-40B4-BE49-F238E27FC236}">
                <a16:creationId xmlns:a16="http://schemas.microsoft.com/office/drawing/2014/main" id="{0C91EDDB-5E0E-CA48-9567-A026349B3CD5}"/>
              </a:ext>
            </a:extLst>
          </p:cNvPr>
          <p:cNvSpPr>
            <a:spLocks noGrp="1"/>
          </p:cNvSpPr>
          <p:nvPr>
            <p:ph idx="1"/>
          </p:nvPr>
        </p:nvSpPr>
        <p:spPr/>
        <p:txBody>
          <a:bodyPr>
            <a:normAutofit/>
          </a:bodyPr>
          <a:lstStyle/>
          <a:p>
            <a:pPr marL="0" indent="0">
              <a:buNone/>
            </a:pPr>
            <a:r>
              <a:rPr lang="en-US" sz="2400" dirty="0">
                <a:latin typeface="SF Pro Text" pitchFamily="2" charset="0"/>
                <a:ea typeface="SF Pro Text" pitchFamily="2" charset="0"/>
                <a:cs typeface="SF Pro Text" pitchFamily="2" charset="0"/>
              </a:rPr>
              <a:t>The first target was Adenomas and Adenocarcinomas</a:t>
            </a:r>
          </a:p>
          <a:p>
            <a:pPr marL="0" indent="0">
              <a:buNone/>
            </a:pPr>
            <a:r>
              <a:rPr lang="en-US" sz="2400" dirty="0">
                <a:latin typeface="SF Pro Text" pitchFamily="2" charset="0"/>
                <a:ea typeface="SF Pro Text" pitchFamily="2" charset="0"/>
                <a:cs typeface="SF Pro Text" pitchFamily="2" charset="0"/>
              </a:rPr>
              <a:t>Now getting into the procedure for training, first a CNNx1 RNN x2 FFx4, accidentally typed LTSM since LTSM was the type of RNN used previously -  was used to train, more on this later. </a:t>
            </a:r>
          </a:p>
          <a:p>
            <a:pPr marL="0" indent="0">
              <a:buNone/>
            </a:pPr>
            <a:br>
              <a:rPr lang="en-US" sz="2400" dirty="0">
                <a:latin typeface="SF Pro Text" pitchFamily="2" charset="0"/>
                <a:ea typeface="SF Pro Text" pitchFamily="2" charset="0"/>
                <a:cs typeface="SF Pro Text" pitchFamily="2" charset="0"/>
              </a:rPr>
            </a:br>
            <a:r>
              <a:rPr lang="en-US" sz="2400" dirty="0">
                <a:latin typeface="SF Pro Text" pitchFamily="2" charset="0"/>
                <a:ea typeface="SF Pro Text" pitchFamily="2" charset="0"/>
                <a:cs typeface="SF Pro Text" pitchFamily="2" charset="0"/>
              </a:rPr>
              <a:t>Each of these were trained on this binary data, due to ML models overfitting, and finding random useless associations, a summarization scheme was used, 128 models were initially started, after around 20 epochs, these graphs are in tens of epochs, the models were evaluated on testing speed, training accuracy, and a special efficacy measure, taking known data (this is why adenomas was used, so much already known data) and testing if the model was able to read that known data</a:t>
            </a:r>
          </a:p>
        </p:txBody>
      </p:sp>
    </p:spTree>
    <p:extLst>
      <p:ext uri="{BB962C8B-B14F-4D97-AF65-F5344CB8AC3E}">
        <p14:creationId xmlns:p14="http://schemas.microsoft.com/office/powerpoint/2010/main" val="501014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8DBAA-0B24-D448-B738-4B1BCD3A91EE}"/>
              </a:ext>
            </a:extLst>
          </p:cNvPr>
          <p:cNvSpPr>
            <a:spLocks noGrp="1"/>
          </p:cNvSpPr>
          <p:nvPr>
            <p:ph type="title"/>
          </p:nvPr>
        </p:nvSpPr>
        <p:spPr/>
        <p:txBody>
          <a:bodyPr/>
          <a:lstStyle/>
          <a:p>
            <a:r>
              <a:rPr lang="en-US" b="1" dirty="0">
                <a:latin typeface="SF Compact Display Semibold" panose="020B0304030202060204" pitchFamily="34" charset="77"/>
              </a:rPr>
              <a:t>Procedure III </a:t>
            </a:r>
          </a:p>
        </p:txBody>
      </p:sp>
      <p:sp>
        <p:nvSpPr>
          <p:cNvPr id="3" name="Content Placeholder 2">
            <a:extLst>
              <a:ext uri="{FF2B5EF4-FFF2-40B4-BE49-F238E27FC236}">
                <a16:creationId xmlns:a16="http://schemas.microsoft.com/office/drawing/2014/main" id="{0C91EDDB-5E0E-CA48-9567-A026349B3CD5}"/>
              </a:ext>
            </a:extLst>
          </p:cNvPr>
          <p:cNvSpPr>
            <a:spLocks noGrp="1"/>
          </p:cNvSpPr>
          <p:nvPr>
            <p:ph idx="1"/>
          </p:nvPr>
        </p:nvSpPr>
        <p:spPr/>
        <p:txBody>
          <a:bodyPr>
            <a:normAutofit/>
          </a:bodyPr>
          <a:lstStyle/>
          <a:p>
            <a:pPr marL="0" indent="0">
              <a:buNone/>
            </a:pPr>
            <a:r>
              <a:rPr lang="en-US" sz="2400" dirty="0">
                <a:latin typeface="SF Pro Text" pitchFamily="2" charset="0"/>
                <a:ea typeface="SF Pro Text" pitchFamily="2" charset="0"/>
                <a:cs typeface="SF Pro Text" pitchFamily="2" charset="0"/>
              </a:rPr>
              <a:t>Although this isn’t weighted highly as models aren’t fully trained, each additional 20 epochs, the amount left was halved until the reaming 26 models were trained to completion, and efficacy tested. This system may not have been perfect, but it worked for the most part, these were all tested on </a:t>
            </a:r>
            <a:r>
              <a:rPr lang="en-US" sz="2400" dirty="0" err="1">
                <a:latin typeface="SF Pro Text" pitchFamily="2" charset="0"/>
                <a:ea typeface="SF Pro Text" pitchFamily="2" charset="0"/>
                <a:cs typeface="SF Pro Text" pitchFamily="2" charset="0"/>
              </a:rPr>
              <a:t>dbGaP</a:t>
            </a:r>
            <a:r>
              <a:rPr lang="en-US" sz="2400" dirty="0">
                <a:latin typeface="SF Pro Text" pitchFamily="2" charset="0"/>
                <a:ea typeface="SF Pro Text" pitchFamily="2" charset="0"/>
                <a:cs typeface="SF Pro Text" pitchFamily="2" charset="0"/>
              </a:rPr>
              <a:t> data, manually creating synthetic inputs that used known to correlate features, of course representative from the dataset. For each of these models, guided backpropagation was performed, evaluating which values at each layer of the model were most important, and what they were connected too. At the initial CNN layer level, the original features for each part of the CNN were taken, for clustering. CNN being fully connected allows associations to be drawn from anywhere, and tuned depending on initial weights and data order. </a:t>
            </a:r>
          </a:p>
        </p:txBody>
      </p:sp>
    </p:spTree>
    <p:extLst>
      <p:ext uri="{BB962C8B-B14F-4D97-AF65-F5344CB8AC3E}">
        <p14:creationId xmlns:p14="http://schemas.microsoft.com/office/powerpoint/2010/main" val="2067798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8DBAA-0B24-D448-B738-4B1BCD3A91EE}"/>
              </a:ext>
            </a:extLst>
          </p:cNvPr>
          <p:cNvSpPr>
            <a:spLocks noGrp="1"/>
          </p:cNvSpPr>
          <p:nvPr>
            <p:ph type="title"/>
          </p:nvPr>
        </p:nvSpPr>
        <p:spPr/>
        <p:txBody>
          <a:bodyPr/>
          <a:lstStyle/>
          <a:p>
            <a:r>
              <a:rPr lang="en-US" b="1" dirty="0">
                <a:latin typeface="SF Compact Display Semibold" panose="020B0304030202060204" pitchFamily="34" charset="77"/>
              </a:rPr>
              <a:t>Procedure IV</a:t>
            </a:r>
          </a:p>
        </p:txBody>
      </p:sp>
      <p:sp>
        <p:nvSpPr>
          <p:cNvPr id="3" name="Content Placeholder 2">
            <a:extLst>
              <a:ext uri="{FF2B5EF4-FFF2-40B4-BE49-F238E27FC236}">
                <a16:creationId xmlns:a16="http://schemas.microsoft.com/office/drawing/2014/main" id="{0C91EDDB-5E0E-CA48-9567-A026349B3CD5}"/>
              </a:ext>
            </a:extLst>
          </p:cNvPr>
          <p:cNvSpPr>
            <a:spLocks noGrp="1"/>
          </p:cNvSpPr>
          <p:nvPr>
            <p:ph idx="1"/>
          </p:nvPr>
        </p:nvSpPr>
        <p:spPr/>
        <p:txBody>
          <a:bodyPr>
            <a:normAutofit/>
          </a:bodyPr>
          <a:lstStyle/>
          <a:p>
            <a:pPr marL="0" indent="0">
              <a:buNone/>
            </a:pPr>
            <a:r>
              <a:rPr lang="en-US" sz="2400" dirty="0">
                <a:latin typeface="SF Pro Text" pitchFamily="2" charset="0"/>
                <a:ea typeface="SF Pro Text" pitchFamily="2" charset="0"/>
                <a:cs typeface="SF Pro Text" pitchFamily="2" charset="0"/>
              </a:rPr>
              <a:t>Explaining guided </a:t>
            </a:r>
            <a:r>
              <a:rPr lang="en-US" sz="2400" dirty="0" err="1">
                <a:latin typeface="SF Pro Text" pitchFamily="2" charset="0"/>
                <a:ea typeface="SF Pro Text" pitchFamily="2" charset="0"/>
                <a:cs typeface="SF Pro Text" pitchFamily="2" charset="0"/>
              </a:rPr>
              <a:t>backpropagatiaon</a:t>
            </a:r>
            <a:r>
              <a:rPr lang="en-US" sz="2400" dirty="0">
                <a:latin typeface="SF Pro Text" pitchFamily="2" charset="0"/>
                <a:ea typeface="SF Pro Text" pitchFamily="2" charset="0"/>
                <a:cs typeface="SF Pro Text" pitchFamily="2" charset="0"/>
              </a:rPr>
              <a:t>:</a:t>
            </a:r>
          </a:p>
        </p:txBody>
      </p:sp>
    </p:spTree>
    <p:extLst>
      <p:ext uri="{BB962C8B-B14F-4D97-AF65-F5344CB8AC3E}">
        <p14:creationId xmlns:p14="http://schemas.microsoft.com/office/powerpoint/2010/main" val="2995446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8DBAA-0B24-D448-B738-4B1BCD3A91EE}"/>
              </a:ext>
            </a:extLst>
          </p:cNvPr>
          <p:cNvSpPr>
            <a:spLocks noGrp="1"/>
          </p:cNvSpPr>
          <p:nvPr>
            <p:ph type="title"/>
          </p:nvPr>
        </p:nvSpPr>
        <p:spPr/>
        <p:txBody>
          <a:bodyPr/>
          <a:lstStyle/>
          <a:p>
            <a:r>
              <a:rPr lang="en-US" b="1" dirty="0">
                <a:latin typeface="SF Compact Display Semibold" panose="020B0304030202060204" pitchFamily="34" charset="77"/>
              </a:rPr>
              <a:t>Procedure V </a:t>
            </a:r>
          </a:p>
        </p:txBody>
      </p:sp>
      <p:sp>
        <p:nvSpPr>
          <p:cNvPr id="3" name="Content Placeholder 2">
            <a:extLst>
              <a:ext uri="{FF2B5EF4-FFF2-40B4-BE49-F238E27FC236}">
                <a16:creationId xmlns:a16="http://schemas.microsoft.com/office/drawing/2014/main" id="{0C91EDDB-5E0E-CA48-9567-A026349B3CD5}"/>
              </a:ext>
            </a:extLst>
          </p:cNvPr>
          <p:cNvSpPr>
            <a:spLocks noGrp="1"/>
          </p:cNvSpPr>
          <p:nvPr>
            <p:ph idx="1"/>
          </p:nvPr>
        </p:nvSpPr>
        <p:spPr/>
        <p:txBody>
          <a:bodyPr>
            <a:normAutofit/>
          </a:bodyPr>
          <a:lstStyle/>
          <a:p>
            <a:pPr marL="0" indent="0">
              <a:buNone/>
            </a:pPr>
            <a:r>
              <a:rPr lang="en-US" sz="2400" dirty="0">
                <a:latin typeface="SF Pro Text" pitchFamily="2" charset="0"/>
                <a:ea typeface="SF Pro Text" pitchFamily="2" charset="0"/>
                <a:cs typeface="SF Pro Text" pitchFamily="2" charset="0"/>
              </a:rPr>
              <a:t>Some simplification was done, for edges with a negative or close to zero coefficient with scaled values between 1 and -1, the edges were just eliminated from the </a:t>
            </a:r>
            <a:r>
              <a:rPr lang="en-US" sz="2400" dirty="0" err="1">
                <a:latin typeface="SF Pro Text" pitchFamily="2" charset="0"/>
                <a:ea typeface="SF Pro Text" pitchFamily="2" charset="0"/>
                <a:cs typeface="SF Pro Text" pitchFamily="2" charset="0"/>
              </a:rPr>
              <a:t>nodegraph</a:t>
            </a:r>
            <a:r>
              <a:rPr lang="en-US" sz="2400" dirty="0">
                <a:latin typeface="SF Pro Text" pitchFamily="2" charset="0"/>
                <a:ea typeface="SF Pro Text" pitchFamily="2" charset="0"/>
                <a:cs typeface="SF Pro Text" pitchFamily="2" charset="0"/>
              </a:rPr>
              <a:t>. Some retuning may have been required, models were retrained, although this entire simplification step is somewhat unnecessary only done to decrease potential overfitting and brute forcing.</a:t>
            </a:r>
          </a:p>
          <a:p>
            <a:pPr marL="0" indent="0">
              <a:buNone/>
            </a:pPr>
            <a:br>
              <a:rPr lang="en-US" sz="2400" dirty="0">
                <a:latin typeface="SF Pro Text" pitchFamily="2" charset="0"/>
                <a:ea typeface="SF Pro Text" pitchFamily="2" charset="0"/>
                <a:cs typeface="SF Pro Text" pitchFamily="2" charset="0"/>
              </a:rPr>
            </a:br>
            <a:r>
              <a:rPr lang="en-US" sz="2400" dirty="0">
                <a:latin typeface="SF Pro Text" pitchFamily="2" charset="0"/>
                <a:ea typeface="SF Pro Text" pitchFamily="2" charset="0"/>
                <a:cs typeface="SF Pro Text" pitchFamily="2" charset="0"/>
              </a:rPr>
              <a:t>After this, these pretty nice looking heatmaps were generated, just dots on a line (EXPLAIN WHY HEATMAPS ARE THE WAY THEY ARE)</a:t>
            </a:r>
          </a:p>
          <a:p>
            <a:pPr marL="0" indent="0">
              <a:buNone/>
            </a:pPr>
            <a:endParaRPr lang="en-US" sz="2400" dirty="0">
              <a:latin typeface="SF Pro Text" pitchFamily="2" charset="0"/>
              <a:ea typeface="SF Pro Text" pitchFamily="2" charset="0"/>
              <a:cs typeface="SF Pro Text" pitchFamily="2" charset="0"/>
            </a:endParaRPr>
          </a:p>
        </p:txBody>
      </p:sp>
    </p:spTree>
    <p:extLst>
      <p:ext uri="{BB962C8B-B14F-4D97-AF65-F5344CB8AC3E}">
        <p14:creationId xmlns:p14="http://schemas.microsoft.com/office/powerpoint/2010/main" val="2162454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8DBAA-0B24-D448-B738-4B1BCD3A91EE}"/>
              </a:ext>
            </a:extLst>
          </p:cNvPr>
          <p:cNvSpPr>
            <a:spLocks noGrp="1"/>
          </p:cNvSpPr>
          <p:nvPr>
            <p:ph type="title"/>
          </p:nvPr>
        </p:nvSpPr>
        <p:spPr/>
        <p:txBody>
          <a:bodyPr/>
          <a:lstStyle/>
          <a:p>
            <a:r>
              <a:rPr lang="en-US" b="1" dirty="0">
                <a:latin typeface="SF Compact Display Semibold" panose="020B0304030202060204" pitchFamily="34" charset="77"/>
              </a:rPr>
              <a:t>Procedure VI </a:t>
            </a:r>
          </a:p>
        </p:txBody>
      </p:sp>
      <p:sp>
        <p:nvSpPr>
          <p:cNvPr id="3" name="Content Placeholder 2">
            <a:extLst>
              <a:ext uri="{FF2B5EF4-FFF2-40B4-BE49-F238E27FC236}">
                <a16:creationId xmlns:a16="http://schemas.microsoft.com/office/drawing/2014/main" id="{0C91EDDB-5E0E-CA48-9567-A026349B3CD5}"/>
              </a:ext>
            </a:extLst>
          </p:cNvPr>
          <p:cNvSpPr>
            <a:spLocks noGrp="1"/>
          </p:cNvSpPr>
          <p:nvPr>
            <p:ph idx="1"/>
          </p:nvPr>
        </p:nvSpPr>
        <p:spPr/>
        <p:txBody>
          <a:bodyPr>
            <a:normAutofit/>
          </a:bodyPr>
          <a:lstStyle/>
          <a:p>
            <a:pPr marL="0" indent="0">
              <a:buNone/>
            </a:pPr>
            <a:r>
              <a:rPr lang="en-US" sz="2400" dirty="0">
                <a:latin typeface="SF Pro Text" pitchFamily="2" charset="0"/>
                <a:ea typeface="SF Pro Text" pitchFamily="2" charset="0"/>
                <a:cs typeface="SF Pro Text" pitchFamily="2" charset="0"/>
              </a:rPr>
              <a:t>Manual analysis was then done, taking each highly correlative value and making sure that the literature and across all datasets agreed with it working. SHAP, a probabilistic game theory based model was also used for saliency analysis, although during summarization, due to SHAP’s limitations, guided backpropagation was more “leaned on” input manipulation would be too lengthy, and input reconstruction was less useful, maximizing inputs.</a:t>
            </a:r>
          </a:p>
          <a:p>
            <a:pPr marL="0" indent="0">
              <a:buNone/>
            </a:pPr>
            <a:r>
              <a:rPr lang="en-US" sz="2400" dirty="0">
                <a:latin typeface="SF Pro Text" pitchFamily="2" charset="0"/>
                <a:ea typeface="SF Pro Text" pitchFamily="2" charset="0"/>
                <a:cs typeface="SF Pro Text" pitchFamily="2" charset="0"/>
              </a:rPr>
              <a:t>On procedure 2 slide it can be seen the efficacy per type, in terms of how useful the results were, </a:t>
            </a:r>
            <a:r>
              <a:rPr lang="en-US" sz="2400" dirty="0" err="1">
                <a:latin typeface="SF Pro Text" pitchFamily="2" charset="0"/>
                <a:ea typeface="SF Pro Text" pitchFamily="2" charset="0"/>
                <a:cs typeface="SF Pro Text" pitchFamily="2" charset="0"/>
              </a:rPr>
              <a:t>methodlogy</a:t>
            </a:r>
            <a:r>
              <a:rPr lang="en-US" sz="2400" dirty="0">
                <a:latin typeface="SF Pro Text" pitchFamily="2" charset="0"/>
                <a:ea typeface="SF Pro Text" pitchFamily="2" charset="0"/>
                <a:cs typeface="SF Pro Text" pitchFamily="2" charset="0"/>
              </a:rPr>
              <a:t>:</a:t>
            </a:r>
          </a:p>
          <a:p>
            <a:pPr marL="0" indent="0">
              <a:buNone/>
            </a:pPr>
            <a:endParaRPr lang="en-US" sz="2400" dirty="0">
              <a:latin typeface="SF Pro Text" pitchFamily="2" charset="0"/>
              <a:ea typeface="SF Pro Text" pitchFamily="2" charset="0"/>
              <a:cs typeface="SF Pro Text" pitchFamily="2" charset="0"/>
            </a:endParaRPr>
          </a:p>
        </p:txBody>
      </p:sp>
    </p:spTree>
    <p:extLst>
      <p:ext uri="{BB962C8B-B14F-4D97-AF65-F5344CB8AC3E}">
        <p14:creationId xmlns:p14="http://schemas.microsoft.com/office/powerpoint/2010/main" val="2707909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8DBAA-0B24-D448-B738-4B1BCD3A91EE}"/>
              </a:ext>
            </a:extLst>
          </p:cNvPr>
          <p:cNvSpPr>
            <a:spLocks noGrp="1"/>
          </p:cNvSpPr>
          <p:nvPr>
            <p:ph type="title"/>
          </p:nvPr>
        </p:nvSpPr>
        <p:spPr/>
        <p:txBody>
          <a:bodyPr/>
          <a:lstStyle/>
          <a:p>
            <a:r>
              <a:rPr lang="en-US" b="1" dirty="0">
                <a:latin typeface="SF Compact Display Semibold" panose="020B0304030202060204" pitchFamily="34" charset="77"/>
              </a:rPr>
              <a:t>Procedure VII </a:t>
            </a:r>
          </a:p>
        </p:txBody>
      </p:sp>
      <p:sp>
        <p:nvSpPr>
          <p:cNvPr id="3" name="Content Placeholder 2">
            <a:extLst>
              <a:ext uri="{FF2B5EF4-FFF2-40B4-BE49-F238E27FC236}">
                <a16:creationId xmlns:a16="http://schemas.microsoft.com/office/drawing/2014/main" id="{0C91EDDB-5E0E-CA48-9567-A026349B3CD5}"/>
              </a:ext>
            </a:extLst>
          </p:cNvPr>
          <p:cNvSpPr>
            <a:spLocks noGrp="1"/>
          </p:cNvSpPr>
          <p:nvPr>
            <p:ph idx="1"/>
          </p:nvPr>
        </p:nvSpPr>
        <p:spPr/>
        <p:txBody>
          <a:bodyPr>
            <a:normAutofit/>
          </a:bodyPr>
          <a:lstStyle/>
          <a:p>
            <a:pPr marL="0" indent="0">
              <a:buNone/>
            </a:pPr>
            <a:r>
              <a:rPr lang="en-US" sz="2400" dirty="0" err="1">
                <a:latin typeface="SF Pro Text" pitchFamily="2" charset="0"/>
                <a:ea typeface="SF Pro Text" pitchFamily="2" charset="0"/>
                <a:cs typeface="SF Pro Text" pitchFamily="2" charset="0"/>
              </a:rPr>
              <a:t>Autotraining</a:t>
            </a:r>
            <a:r>
              <a:rPr lang="en-US" sz="2400" dirty="0">
                <a:latin typeface="SF Pro Text" pitchFamily="2" charset="0"/>
                <a:ea typeface="SF Pro Text" pitchFamily="2" charset="0"/>
                <a:cs typeface="SF Pro Text" pitchFamily="2" charset="0"/>
              </a:rPr>
              <a:t>, this part is pretty self explanatory, just using models too …</a:t>
            </a:r>
          </a:p>
        </p:txBody>
      </p:sp>
    </p:spTree>
    <p:extLst>
      <p:ext uri="{BB962C8B-B14F-4D97-AF65-F5344CB8AC3E}">
        <p14:creationId xmlns:p14="http://schemas.microsoft.com/office/powerpoint/2010/main" val="666787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8DBAA-0B24-D448-B738-4B1BCD3A91EE}"/>
              </a:ext>
            </a:extLst>
          </p:cNvPr>
          <p:cNvSpPr>
            <a:spLocks noGrp="1"/>
          </p:cNvSpPr>
          <p:nvPr>
            <p:ph type="title"/>
          </p:nvPr>
        </p:nvSpPr>
        <p:spPr/>
        <p:txBody>
          <a:bodyPr/>
          <a:lstStyle/>
          <a:p>
            <a:r>
              <a:rPr lang="en-US" b="1" dirty="0">
                <a:latin typeface="SF Compact Display Semibold" panose="020B0304030202060204" pitchFamily="34" charset="77"/>
              </a:rPr>
              <a:t>Methodology</a:t>
            </a:r>
          </a:p>
        </p:txBody>
      </p:sp>
      <p:sp>
        <p:nvSpPr>
          <p:cNvPr id="3" name="Content Placeholder 2">
            <a:extLst>
              <a:ext uri="{FF2B5EF4-FFF2-40B4-BE49-F238E27FC236}">
                <a16:creationId xmlns:a16="http://schemas.microsoft.com/office/drawing/2014/main" id="{0C91EDDB-5E0E-CA48-9567-A026349B3CD5}"/>
              </a:ext>
            </a:extLst>
          </p:cNvPr>
          <p:cNvSpPr>
            <a:spLocks noGrp="1"/>
          </p:cNvSpPr>
          <p:nvPr>
            <p:ph idx="1"/>
          </p:nvPr>
        </p:nvSpPr>
        <p:spPr/>
        <p:txBody>
          <a:bodyPr>
            <a:normAutofit/>
          </a:bodyPr>
          <a:lstStyle/>
          <a:p>
            <a:pPr marL="0" indent="0">
              <a:buNone/>
            </a:pPr>
            <a:r>
              <a:rPr lang="en-US" sz="2400" dirty="0">
                <a:latin typeface="SF Pro Text" pitchFamily="2" charset="0"/>
                <a:ea typeface="SF Pro Text" pitchFamily="2" charset="0"/>
                <a:cs typeface="SF Pro Text" pitchFamily="2" charset="0"/>
              </a:rPr>
              <a:t>Now moving on to testing methodology, this is pretty self explanatory from the slides</a:t>
            </a:r>
          </a:p>
          <a:p>
            <a:pPr marL="0" indent="0">
              <a:buNone/>
            </a:pPr>
            <a:endParaRPr lang="en-US" sz="2400" dirty="0">
              <a:latin typeface="SF Pro Text" pitchFamily="2" charset="0"/>
              <a:ea typeface="SF Pro Text" pitchFamily="2" charset="0"/>
              <a:cs typeface="SF Pro Text" pitchFamily="2" charset="0"/>
            </a:endParaRPr>
          </a:p>
          <a:p>
            <a:pPr marL="0" indent="0">
              <a:buNone/>
            </a:pPr>
            <a:r>
              <a:rPr lang="en-US" sz="2400" dirty="0">
                <a:latin typeface="SF Pro Text" pitchFamily="2" charset="0"/>
                <a:ea typeface="SF Pro Text" pitchFamily="2" charset="0"/>
                <a:cs typeface="SF Pro Text" pitchFamily="2" charset="0"/>
              </a:rPr>
              <a:t>Manual relevance analysis</a:t>
            </a:r>
          </a:p>
          <a:p>
            <a:pPr marL="0" indent="0">
              <a:buNone/>
            </a:pPr>
            <a:br>
              <a:rPr lang="en-US" sz="2400" dirty="0">
                <a:latin typeface="SF Pro Text" pitchFamily="2" charset="0"/>
                <a:ea typeface="SF Pro Text" pitchFamily="2" charset="0"/>
                <a:cs typeface="SF Pro Text" pitchFamily="2" charset="0"/>
              </a:rPr>
            </a:br>
            <a:r>
              <a:rPr lang="en-US" sz="2400" dirty="0">
                <a:latin typeface="SF Pro Text" pitchFamily="2" charset="0"/>
                <a:ea typeface="SF Pro Text" pitchFamily="2" charset="0"/>
                <a:cs typeface="SF Pro Text" pitchFamily="2" charset="0"/>
              </a:rPr>
              <a:t>Benchmarking</a:t>
            </a:r>
          </a:p>
          <a:p>
            <a:pPr marL="0" indent="0">
              <a:buNone/>
            </a:pPr>
            <a:br>
              <a:rPr lang="en-US" sz="2400" dirty="0">
                <a:latin typeface="SF Pro Text" pitchFamily="2" charset="0"/>
                <a:ea typeface="SF Pro Text" pitchFamily="2" charset="0"/>
                <a:cs typeface="SF Pro Text" pitchFamily="2" charset="0"/>
              </a:rPr>
            </a:br>
            <a:r>
              <a:rPr lang="en-US" sz="2400" dirty="0">
                <a:latin typeface="SF Pro Text" pitchFamily="2" charset="0"/>
                <a:ea typeface="SF Pro Text" pitchFamily="2" charset="0"/>
                <a:cs typeface="SF Pro Text" pitchFamily="2" charset="0"/>
              </a:rPr>
              <a:t>Literature Analysis</a:t>
            </a:r>
          </a:p>
        </p:txBody>
      </p:sp>
    </p:spTree>
    <p:extLst>
      <p:ext uri="{BB962C8B-B14F-4D97-AF65-F5344CB8AC3E}">
        <p14:creationId xmlns:p14="http://schemas.microsoft.com/office/powerpoint/2010/main" val="1270880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8DBAA-0B24-D448-B738-4B1BCD3A91EE}"/>
              </a:ext>
            </a:extLst>
          </p:cNvPr>
          <p:cNvSpPr>
            <a:spLocks noGrp="1"/>
          </p:cNvSpPr>
          <p:nvPr>
            <p:ph type="title"/>
          </p:nvPr>
        </p:nvSpPr>
        <p:spPr/>
        <p:txBody>
          <a:bodyPr/>
          <a:lstStyle/>
          <a:p>
            <a:r>
              <a:rPr lang="en-US" b="1" dirty="0">
                <a:latin typeface="SF Compact Display Semibold" panose="020B0304030202060204" pitchFamily="34" charset="77"/>
              </a:rPr>
              <a:t>Title Slide</a:t>
            </a:r>
          </a:p>
        </p:txBody>
      </p:sp>
      <p:sp>
        <p:nvSpPr>
          <p:cNvPr id="3" name="Content Placeholder 2">
            <a:extLst>
              <a:ext uri="{FF2B5EF4-FFF2-40B4-BE49-F238E27FC236}">
                <a16:creationId xmlns:a16="http://schemas.microsoft.com/office/drawing/2014/main" id="{0C91EDDB-5E0E-CA48-9567-A026349B3CD5}"/>
              </a:ext>
            </a:extLst>
          </p:cNvPr>
          <p:cNvSpPr>
            <a:spLocks noGrp="1"/>
          </p:cNvSpPr>
          <p:nvPr>
            <p:ph idx="1"/>
          </p:nvPr>
        </p:nvSpPr>
        <p:spPr/>
        <p:txBody>
          <a:bodyPr>
            <a:normAutofit/>
          </a:bodyPr>
          <a:lstStyle/>
          <a:p>
            <a:pPr marL="0" indent="0">
              <a:buNone/>
            </a:pPr>
            <a:r>
              <a:rPr lang="en-US" sz="2400" dirty="0">
                <a:latin typeface="SF Pro Text" pitchFamily="2" charset="0"/>
                <a:ea typeface="SF Pro Text" pitchFamily="2" charset="0"/>
                <a:cs typeface="SF Pro Text" pitchFamily="2" charset="0"/>
              </a:rPr>
              <a:t>Hey! I’m Ayush Nayak, and this is my senior division project, </a:t>
            </a:r>
          </a:p>
          <a:p>
            <a:pPr marL="0" indent="0">
              <a:buNone/>
            </a:pPr>
            <a:r>
              <a:rPr lang="en-US" sz="2400" dirty="0">
                <a:latin typeface="SF Pro Text" pitchFamily="2" charset="0"/>
                <a:ea typeface="SF Pro Text" pitchFamily="2" charset="0"/>
                <a:cs typeface="SF Pro Text" pitchFamily="2" charset="0"/>
              </a:rPr>
              <a:t>“A deep learning classifier approach for Identifying Variants associated with Phenotypes in the Human Genome”. </a:t>
            </a:r>
          </a:p>
          <a:p>
            <a:pPr marL="0" indent="0">
              <a:buNone/>
            </a:pPr>
            <a:r>
              <a:rPr lang="en-US" sz="2400" dirty="0">
                <a:latin typeface="SF Pro Text" pitchFamily="2" charset="0"/>
                <a:ea typeface="SF Pro Text" pitchFamily="2" charset="0"/>
                <a:cs typeface="SF Pro Text" pitchFamily="2" charset="0"/>
              </a:rPr>
              <a:t>So of course, hearing deep learning you probably or unless I’m your first project today are like oh no another one but I promise this is at least a bit different.</a:t>
            </a:r>
          </a:p>
          <a:p>
            <a:pPr marL="0" indent="0">
              <a:buNone/>
            </a:pPr>
            <a:endParaRPr lang="en-US" sz="2400" dirty="0">
              <a:latin typeface="SF Pro Text" pitchFamily="2" charset="0"/>
              <a:ea typeface="SF Pro Text" pitchFamily="2" charset="0"/>
              <a:cs typeface="SF Pro Text" pitchFamily="2" charset="0"/>
            </a:endParaRPr>
          </a:p>
          <a:p>
            <a:pPr marL="0" indent="0">
              <a:buNone/>
            </a:pPr>
            <a:r>
              <a:rPr lang="en-US" sz="2400" dirty="0">
                <a:latin typeface="SF Pro Text" pitchFamily="2" charset="0"/>
                <a:ea typeface="SF Pro Text" pitchFamily="2" charset="0"/>
                <a:cs typeface="SF Pro Text" pitchFamily="2" charset="0"/>
              </a:rPr>
              <a:t>So let’s get into the abstract!</a:t>
            </a:r>
          </a:p>
        </p:txBody>
      </p:sp>
    </p:spTree>
    <p:extLst>
      <p:ext uri="{BB962C8B-B14F-4D97-AF65-F5344CB8AC3E}">
        <p14:creationId xmlns:p14="http://schemas.microsoft.com/office/powerpoint/2010/main" val="215656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8DBAA-0B24-D448-B738-4B1BCD3A91EE}"/>
              </a:ext>
            </a:extLst>
          </p:cNvPr>
          <p:cNvSpPr>
            <a:spLocks noGrp="1"/>
          </p:cNvSpPr>
          <p:nvPr>
            <p:ph type="title"/>
          </p:nvPr>
        </p:nvSpPr>
        <p:spPr/>
        <p:txBody>
          <a:bodyPr/>
          <a:lstStyle/>
          <a:p>
            <a:r>
              <a:rPr lang="en-US" b="1" dirty="0">
                <a:latin typeface="SF Compact Display Semibold" panose="020B0304030202060204" pitchFamily="34" charset="77"/>
              </a:rPr>
              <a:t>Prototyping</a:t>
            </a:r>
          </a:p>
        </p:txBody>
      </p:sp>
      <p:sp>
        <p:nvSpPr>
          <p:cNvPr id="3" name="Content Placeholder 2">
            <a:extLst>
              <a:ext uri="{FF2B5EF4-FFF2-40B4-BE49-F238E27FC236}">
                <a16:creationId xmlns:a16="http://schemas.microsoft.com/office/drawing/2014/main" id="{0C91EDDB-5E0E-CA48-9567-A026349B3CD5}"/>
              </a:ext>
            </a:extLst>
          </p:cNvPr>
          <p:cNvSpPr>
            <a:spLocks noGrp="1"/>
          </p:cNvSpPr>
          <p:nvPr>
            <p:ph idx="1"/>
          </p:nvPr>
        </p:nvSpPr>
        <p:spPr/>
        <p:txBody>
          <a:bodyPr>
            <a:normAutofit/>
          </a:bodyPr>
          <a:lstStyle/>
          <a:p>
            <a:pPr marL="0" indent="0">
              <a:buNone/>
            </a:pPr>
            <a:r>
              <a:rPr lang="en-US" sz="2400" dirty="0">
                <a:latin typeface="SF Pro Text" pitchFamily="2" charset="0"/>
                <a:ea typeface="SF Pro Text" pitchFamily="2" charset="0"/>
                <a:cs typeface="SF Pro Text" pitchFamily="2" charset="0"/>
              </a:rPr>
              <a:t>Synthetic data, first created purely computationally, such as custom 1 and 0 matrixes, and generated data, as well as actual data, this was then tested across all different types of models, with different specifications and parameters, top accuracy in the least time was the metric used to check, as well as later efficacy across models in the end, combination CNN 2xRNN and 3xFF (again sorry for labeling everything as LTSM), was found to be the best model, this was first suggested in literature, and later was found to be the best through testing, although due to </a:t>
            </a:r>
            <a:r>
              <a:rPr lang="en-US" sz="2400" dirty="0" err="1">
                <a:latin typeface="SF Pro Text" pitchFamily="2" charset="0"/>
                <a:ea typeface="SF Pro Text" pitchFamily="2" charset="0"/>
                <a:cs typeface="SF Pro Text" pitchFamily="2" charset="0"/>
              </a:rPr>
              <a:t>modelsize</a:t>
            </a:r>
            <a:r>
              <a:rPr lang="en-US" sz="2400" dirty="0">
                <a:latin typeface="SF Pro Text" pitchFamily="2" charset="0"/>
                <a:ea typeface="SF Pro Text" pitchFamily="2" charset="0"/>
                <a:cs typeface="SF Pro Text" pitchFamily="2" charset="0"/>
              </a:rPr>
              <a:t> sometimes dual CNN and triple RNN were used for massive feature sizes</a:t>
            </a:r>
          </a:p>
          <a:p>
            <a:pPr marL="0" indent="0">
              <a:buNone/>
            </a:pPr>
            <a:endParaRPr lang="en-US" sz="2400" dirty="0">
              <a:latin typeface="SF Pro Text" pitchFamily="2" charset="0"/>
              <a:ea typeface="SF Pro Text" pitchFamily="2" charset="0"/>
              <a:cs typeface="SF Pro Text" pitchFamily="2" charset="0"/>
            </a:endParaRPr>
          </a:p>
          <a:p>
            <a:pPr marL="0" indent="0">
              <a:buNone/>
            </a:pPr>
            <a:endParaRPr lang="en-US" sz="2400" dirty="0">
              <a:latin typeface="SF Pro Text" pitchFamily="2" charset="0"/>
              <a:ea typeface="SF Pro Text" pitchFamily="2" charset="0"/>
              <a:cs typeface="SF Pro Text" pitchFamily="2" charset="0"/>
            </a:endParaRPr>
          </a:p>
        </p:txBody>
      </p:sp>
    </p:spTree>
    <p:extLst>
      <p:ext uri="{BB962C8B-B14F-4D97-AF65-F5344CB8AC3E}">
        <p14:creationId xmlns:p14="http://schemas.microsoft.com/office/powerpoint/2010/main" val="3600976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8DBAA-0B24-D448-B738-4B1BCD3A91EE}"/>
              </a:ext>
            </a:extLst>
          </p:cNvPr>
          <p:cNvSpPr>
            <a:spLocks noGrp="1"/>
          </p:cNvSpPr>
          <p:nvPr>
            <p:ph type="title"/>
          </p:nvPr>
        </p:nvSpPr>
        <p:spPr/>
        <p:txBody>
          <a:bodyPr/>
          <a:lstStyle/>
          <a:p>
            <a:r>
              <a:rPr lang="en-US" b="1" dirty="0">
                <a:latin typeface="SF Compact Display Semibold" panose="020B0304030202060204" pitchFamily="34" charset="77"/>
              </a:rPr>
              <a:t>Expanding</a:t>
            </a:r>
          </a:p>
        </p:txBody>
      </p:sp>
      <p:sp>
        <p:nvSpPr>
          <p:cNvPr id="3" name="Content Placeholder 2">
            <a:extLst>
              <a:ext uri="{FF2B5EF4-FFF2-40B4-BE49-F238E27FC236}">
                <a16:creationId xmlns:a16="http://schemas.microsoft.com/office/drawing/2014/main" id="{0C91EDDB-5E0E-CA48-9567-A026349B3CD5}"/>
              </a:ext>
            </a:extLst>
          </p:cNvPr>
          <p:cNvSpPr>
            <a:spLocks noGrp="1"/>
          </p:cNvSpPr>
          <p:nvPr>
            <p:ph idx="1"/>
          </p:nvPr>
        </p:nvSpPr>
        <p:spPr/>
        <p:txBody>
          <a:bodyPr>
            <a:normAutofit/>
          </a:bodyPr>
          <a:lstStyle/>
          <a:p>
            <a:pPr marL="0" indent="0">
              <a:buNone/>
            </a:pPr>
            <a:r>
              <a:rPr lang="en-US" sz="2400" dirty="0">
                <a:latin typeface="SF Pro Text" pitchFamily="2" charset="0"/>
                <a:ea typeface="SF Pro Text" pitchFamily="2" charset="0"/>
                <a:cs typeface="SF Pro Text" pitchFamily="2" charset="0"/>
              </a:rPr>
              <a:t>This data was first tested on SNP models, but as you can probably see, I realized that this sort of model, due to the fact that it is retrained every single time, is pretty much data agnostic, as long as values are consistently scaled, even features like gene expression levels that are numerical and not binary fit. All numerical values were linearly scaled between 1 and 0 as inputs, and little to no tweaking was needed. Through this, gene expression data as well as a host of binary and numerical values such as CNV’s, clustered misalignments, and methyl levels even were all trained on this similar </a:t>
            </a:r>
            <a:r>
              <a:rPr lang="en-US" sz="2400" dirty="0" err="1">
                <a:latin typeface="SF Pro Text" pitchFamily="2" charset="0"/>
                <a:ea typeface="SF Pro Text" pitchFamily="2" charset="0"/>
                <a:cs typeface="SF Pro Text" pitchFamily="2" charset="0"/>
              </a:rPr>
              <a:t>fasion</a:t>
            </a:r>
            <a:r>
              <a:rPr lang="en-US" sz="2400" dirty="0">
                <a:latin typeface="SF Pro Text" pitchFamily="2" charset="0"/>
                <a:ea typeface="SF Pro Text" pitchFamily="2" charset="0"/>
                <a:cs typeface="SF Pro Text" pitchFamily="2" charset="0"/>
              </a:rPr>
              <a:t>. </a:t>
            </a:r>
          </a:p>
          <a:p>
            <a:pPr marL="0" indent="0">
              <a:buNone/>
            </a:pPr>
            <a:endParaRPr lang="en-US" sz="2400" dirty="0">
              <a:latin typeface="SF Pro Text" pitchFamily="2" charset="0"/>
              <a:ea typeface="SF Pro Text" pitchFamily="2" charset="0"/>
              <a:cs typeface="SF Pro Text" pitchFamily="2" charset="0"/>
            </a:endParaRPr>
          </a:p>
          <a:p>
            <a:pPr marL="0" indent="0">
              <a:buNone/>
            </a:pPr>
            <a:endParaRPr lang="en-US" sz="2400" dirty="0">
              <a:latin typeface="SF Pro Text" pitchFamily="2" charset="0"/>
              <a:ea typeface="SF Pro Text" pitchFamily="2" charset="0"/>
              <a:cs typeface="SF Pro Text" pitchFamily="2" charset="0"/>
            </a:endParaRPr>
          </a:p>
          <a:p>
            <a:pPr marL="0" indent="0">
              <a:buNone/>
            </a:pPr>
            <a:endParaRPr lang="en-US" sz="2400" dirty="0">
              <a:latin typeface="SF Pro Text" pitchFamily="2" charset="0"/>
              <a:ea typeface="SF Pro Text" pitchFamily="2" charset="0"/>
              <a:cs typeface="SF Pro Text" pitchFamily="2" charset="0"/>
            </a:endParaRPr>
          </a:p>
        </p:txBody>
      </p:sp>
    </p:spTree>
    <p:extLst>
      <p:ext uri="{BB962C8B-B14F-4D97-AF65-F5344CB8AC3E}">
        <p14:creationId xmlns:p14="http://schemas.microsoft.com/office/powerpoint/2010/main" val="2578294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8DBAA-0B24-D448-B738-4B1BCD3A91EE}"/>
              </a:ext>
            </a:extLst>
          </p:cNvPr>
          <p:cNvSpPr>
            <a:spLocks noGrp="1"/>
          </p:cNvSpPr>
          <p:nvPr>
            <p:ph type="title"/>
          </p:nvPr>
        </p:nvSpPr>
        <p:spPr/>
        <p:txBody>
          <a:bodyPr/>
          <a:lstStyle/>
          <a:p>
            <a:r>
              <a:rPr lang="en-US" b="1" dirty="0">
                <a:latin typeface="SF Compact Display Semibold" panose="020B0304030202060204" pitchFamily="34" charset="77"/>
              </a:rPr>
              <a:t>Abstract I</a:t>
            </a:r>
          </a:p>
        </p:txBody>
      </p:sp>
      <p:sp>
        <p:nvSpPr>
          <p:cNvPr id="3" name="Content Placeholder 2">
            <a:extLst>
              <a:ext uri="{FF2B5EF4-FFF2-40B4-BE49-F238E27FC236}">
                <a16:creationId xmlns:a16="http://schemas.microsoft.com/office/drawing/2014/main" id="{0C91EDDB-5E0E-CA48-9567-A026349B3CD5}"/>
              </a:ext>
            </a:extLst>
          </p:cNvPr>
          <p:cNvSpPr>
            <a:spLocks noGrp="1"/>
          </p:cNvSpPr>
          <p:nvPr>
            <p:ph idx="1"/>
          </p:nvPr>
        </p:nvSpPr>
        <p:spPr/>
        <p:txBody>
          <a:bodyPr>
            <a:normAutofit/>
          </a:bodyPr>
          <a:lstStyle/>
          <a:p>
            <a:pPr marL="0" indent="0">
              <a:buNone/>
            </a:pPr>
            <a:r>
              <a:rPr lang="en-US" sz="2400" dirty="0">
                <a:latin typeface="SF Pro Text" pitchFamily="2" charset="0"/>
                <a:ea typeface="SF Pro Text" pitchFamily="2" charset="0"/>
                <a:cs typeface="SF Pro Text" pitchFamily="2" charset="0"/>
              </a:rPr>
              <a:t>So before I get into sort of explaining my project, I know that since this is the categorical judging, I’m going to assume you guys at least know the basics of computer science and how computers work, although if my friends are anything to go by most likely you guys understand these concepts hundreds of times better than me.</a:t>
            </a:r>
          </a:p>
          <a:p>
            <a:pPr marL="0" indent="0">
              <a:buNone/>
            </a:pPr>
            <a:r>
              <a:rPr lang="en-US" sz="2400" dirty="0">
                <a:latin typeface="SF Pro Text" pitchFamily="2" charset="0"/>
                <a:ea typeface="SF Pro Text" pitchFamily="2" charset="0"/>
                <a:cs typeface="SF Pro Text" pitchFamily="2" charset="0"/>
              </a:rPr>
              <a:t>Also, I know a ton of projects are super embellished adding all sorts of advanced terminology , personally I have a tendency to do the opposite, coming from a debate background, so just use if you have a built in BS adder, I guess that would be great to turn on</a:t>
            </a:r>
          </a:p>
        </p:txBody>
      </p:sp>
    </p:spTree>
    <p:extLst>
      <p:ext uri="{BB962C8B-B14F-4D97-AF65-F5344CB8AC3E}">
        <p14:creationId xmlns:p14="http://schemas.microsoft.com/office/powerpoint/2010/main" val="3599754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8DBAA-0B24-D448-B738-4B1BCD3A91EE}"/>
              </a:ext>
            </a:extLst>
          </p:cNvPr>
          <p:cNvSpPr>
            <a:spLocks noGrp="1"/>
          </p:cNvSpPr>
          <p:nvPr>
            <p:ph type="title"/>
          </p:nvPr>
        </p:nvSpPr>
        <p:spPr/>
        <p:txBody>
          <a:bodyPr/>
          <a:lstStyle/>
          <a:p>
            <a:r>
              <a:rPr lang="en-US" b="1" dirty="0">
                <a:latin typeface="SF Compact Display Semibold" panose="020B0304030202060204" pitchFamily="34" charset="77"/>
              </a:rPr>
              <a:t>Abstract II</a:t>
            </a:r>
          </a:p>
        </p:txBody>
      </p:sp>
      <p:sp>
        <p:nvSpPr>
          <p:cNvPr id="3" name="Content Placeholder 2">
            <a:extLst>
              <a:ext uri="{FF2B5EF4-FFF2-40B4-BE49-F238E27FC236}">
                <a16:creationId xmlns:a16="http://schemas.microsoft.com/office/drawing/2014/main" id="{0C91EDDB-5E0E-CA48-9567-A026349B3CD5}"/>
              </a:ext>
            </a:extLst>
          </p:cNvPr>
          <p:cNvSpPr>
            <a:spLocks noGrp="1"/>
          </p:cNvSpPr>
          <p:nvPr>
            <p:ph idx="1"/>
          </p:nvPr>
        </p:nvSpPr>
        <p:spPr/>
        <p:txBody>
          <a:bodyPr>
            <a:normAutofit/>
          </a:bodyPr>
          <a:lstStyle/>
          <a:p>
            <a:pPr marL="0" indent="0">
              <a:buNone/>
            </a:pPr>
            <a:r>
              <a:rPr lang="en-US" sz="2400" dirty="0">
                <a:latin typeface="SF Pro Text" pitchFamily="2" charset="0"/>
                <a:ea typeface="SF Pro Text" pitchFamily="2" charset="0"/>
                <a:cs typeface="SF Pro Text" pitchFamily="2" charset="0"/>
              </a:rPr>
              <a:t>Here’s my abstract, not going to waste presentation time reading it</a:t>
            </a:r>
          </a:p>
        </p:txBody>
      </p:sp>
    </p:spTree>
    <p:extLst>
      <p:ext uri="{BB962C8B-B14F-4D97-AF65-F5344CB8AC3E}">
        <p14:creationId xmlns:p14="http://schemas.microsoft.com/office/powerpoint/2010/main" val="1190600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8DBAA-0B24-D448-B738-4B1BCD3A91EE}"/>
              </a:ext>
            </a:extLst>
          </p:cNvPr>
          <p:cNvSpPr>
            <a:spLocks noGrp="1"/>
          </p:cNvSpPr>
          <p:nvPr>
            <p:ph type="title"/>
          </p:nvPr>
        </p:nvSpPr>
        <p:spPr/>
        <p:txBody>
          <a:bodyPr/>
          <a:lstStyle/>
          <a:p>
            <a:r>
              <a:rPr lang="en-US" b="1" dirty="0">
                <a:latin typeface="SF Compact Display Semibold" panose="020B0304030202060204" pitchFamily="34" charset="77"/>
              </a:rPr>
              <a:t>Background I</a:t>
            </a:r>
          </a:p>
        </p:txBody>
      </p:sp>
      <p:sp>
        <p:nvSpPr>
          <p:cNvPr id="3" name="Content Placeholder 2">
            <a:extLst>
              <a:ext uri="{FF2B5EF4-FFF2-40B4-BE49-F238E27FC236}">
                <a16:creationId xmlns:a16="http://schemas.microsoft.com/office/drawing/2014/main" id="{0C91EDDB-5E0E-CA48-9567-A026349B3CD5}"/>
              </a:ext>
            </a:extLst>
          </p:cNvPr>
          <p:cNvSpPr>
            <a:spLocks noGrp="1"/>
          </p:cNvSpPr>
          <p:nvPr>
            <p:ph idx="1"/>
          </p:nvPr>
        </p:nvSpPr>
        <p:spPr/>
        <p:txBody>
          <a:bodyPr>
            <a:normAutofit/>
          </a:bodyPr>
          <a:lstStyle/>
          <a:p>
            <a:pPr marL="0" indent="0">
              <a:buNone/>
            </a:pPr>
            <a:r>
              <a:rPr lang="en-US" sz="2400" dirty="0">
                <a:latin typeface="SF Pro Text" pitchFamily="2" charset="0"/>
                <a:ea typeface="SF Pro Text" pitchFamily="2" charset="0"/>
                <a:cs typeface="SF Pro Text" pitchFamily="2" charset="0"/>
              </a:rPr>
              <a:t>Okay, what's the problem I’m trying to solve here what does this abstract even mean?</a:t>
            </a:r>
          </a:p>
          <a:p>
            <a:pPr marL="0" indent="0">
              <a:buNone/>
            </a:pPr>
            <a:endParaRPr lang="en-US" sz="2400" dirty="0">
              <a:latin typeface="SF Pro Text" pitchFamily="2" charset="0"/>
              <a:ea typeface="SF Pro Text" pitchFamily="2" charset="0"/>
              <a:cs typeface="SF Pro Text" pitchFamily="2" charset="0"/>
            </a:endParaRPr>
          </a:p>
          <a:p>
            <a:pPr marL="0" indent="0">
              <a:buNone/>
            </a:pPr>
            <a:r>
              <a:rPr lang="en-US" sz="2400" dirty="0">
                <a:latin typeface="SF Pro Text" pitchFamily="2" charset="0"/>
                <a:ea typeface="SF Pro Text" pitchFamily="2" charset="0"/>
                <a:cs typeface="SF Pro Text" pitchFamily="2" charset="0"/>
              </a:rPr>
              <a:t>So, in traditional diseases, you know a microscopic pathogen enters the body and hijacks, it causing an immune response, for instance the flu or Coronavirus! However, in many most would consider worse diseases, so for instance Cancers, Diabetes, the issues are not some pathogen, but rather issues with a person’s genetic code itself. </a:t>
            </a:r>
          </a:p>
        </p:txBody>
      </p:sp>
    </p:spTree>
    <p:extLst>
      <p:ext uri="{BB962C8B-B14F-4D97-AF65-F5344CB8AC3E}">
        <p14:creationId xmlns:p14="http://schemas.microsoft.com/office/powerpoint/2010/main" val="3836395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8DBAA-0B24-D448-B738-4B1BCD3A91EE}"/>
              </a:ext>
            </a:extLst>
          </p:cNvPr>
          <p:cNvSpPr>
            <a:spLocks noGrp="1"/>
          </p:cNvSpPr>
          <p:nvPr>
            <p:ph type="title"/>
          </p:nvPr>
        </p:nvSpPr>
        <p:spPr/>
        <p:txBody>
          <a:bodyPr/>
          <a:lstStyle/>
          <a:p>
            <a:r>
              <a:rPr lang="en-US" b="1" dirty="0">
                <a:latin typeface="SF Compact Display Semibold" panose="020B0304030202060204" pitchFamily="34" charset="77"/>
              </a:rPr>
              <a:t>Background II</a:t>
            </a:r>
          </a:p>
        </p:txBody>
      </p:sp>
      <p:sp>
        <p:nvSpPr>
          <p:cNvPr id="3" name="Content Placeholder 2">
            <a:extLst>
              <a:ext uri="{FF2B5EF4-FFF2-40B4-BE49-F238E27FC236}">
                <a16:creationId xmlns:a16="http://schemas.microsoft.com/office/drawing/2014/main" id="{0C91EDDB-5E0E-CA48-9567-A026349B3CD5}"/>
              </a:ext>
            </a:extLst>
          </p:cNvPr>
          <p:cNvSpPr>
            <a:spLocks noGrp="1"/>
          </p:cNvSpPr>
          <p:nvPr>
            <p:ph idx="1"/>
          </p:nvPr>
        </p:nvSpPr>
        <p:spPr/>
        <p:txBody>
          <a:bodyPr>
            <a:normAutofit/>
          </a:bodyPr>
          <a:lstStyle/>
          <a:p>
            <a:pPr marL="0" indent="0">
              <a:buNone/>
            </a:pPr>
            <a:r>
              <a:rPr lang="en-US" sz="2400" dirty="0">
                <a:latin typeface="SF Pro Text" pitchFamily="2" charset="0"/>
                <a:ea typeface="SF Pro Text" pitchFamily="2" charset="0"/>
                <a:cs typeface="SF Pro Text" pitchFamily="2" charset="0"/>
              </a:rPr>
              <a:t>Pinpointing the mutations that cause these issues is currently done by taking a subset of features, for instance gene expression, single nucleotide variations, or even raw genetic reads, and counting the most common variants between the entire set, the thinking being that since all of these variations are changes to the original, taking the subset of common ones will result in variations that cause the disease, this is valid, but only if one and only one variation causes the disease. A lot of times, many factors together cause or help us understand diseases, and correlations may be linked, as well as multiple factors increasing risk. All of these require a more qualitative style analysis, that can’t done with this simple statistical model. </a:t>
            </a:r>
          </a:p>
        </p:txBody>
      </p:sp>
    </p:spTree>
    <p:extLst>
      <p:ext uri="{BB962C8B-B14F-4D97-AF65-F5344CB8AC3E}">
        <p14:creationId xmlns:p14="http://schemas.microsoft.com/office/powerpoint/2010/main" val="138254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8DBAA-0B24-D448-B738-4B1BCD3A91EE}"/>
              </a:ext>
            </a:extLst>
          </p:cNvPr>
          <p:cNvSpPr>
            <a:spLocks noGrp="1"/>
          </p:cNvSpPr>
          <p:nvPr>
            <p:ph type="title"/>
          </p:nvPr>
        </p:nvSpPr>
        <p:spPr/>
        <p:txBody>
          <a:bodyPr/>
          <a:lstStyle/>
          <a:p>
            <a:r>
              <a:rPr lang="en-US" b="1" dirty="0">
                <a:latin typeface="SF Compact Display Semibold" panose="020B0304030202060204" pitchFamily="34" charset="77"/>
              </a:rPr>
              <a:t>Background III</a:t>
            </a:r>
          </a:p>
        </p:txBody>
      </p:sp>
      <p:sp>
        <p:nvSpPr>
          <p:cNvPr id="3" name="Content Placeholder 2">
            <a:extLst>
              <a:ext uri="{FF2B5EF4-FFF2-40B4-BE49-F238E27FC236}">
                <a16:creationId xmlns:a16="http://schemas.microsoft.com/office/drawing/2014/main" id="{0C91EDDB-5E0E-CA48-9567-A026349B3CD5}"/>
              </a:ext>
            </a:extLst>
          </p:cNvPr>
          <p:cNvSpPr>
            <a:spLocks noGrp="1"/>
          </p:cNvSpPr>
          <p:nvPr>
            <p:ph idx="1"/>
          </p:nvPr>
        </p:nvSpPr>
        <p:spPr/>
        <p:txBody>
          <a:bodyPr>
            <a:normAutofit/>
          </a:bodyPr>
          <a:lstStyle/>
          <a:p>
            <a:pPr marL="0" indent="0">
              <a:buNone/>
            </a:pPr>
            <a:r>
              <a:rPr lang="en-US" sz="2400" dirty="0">
                <a:latin typeface="SF Pro Text" pitchFamily="2" charset="0"/>
                <a:ea typeface="SF Pro Text" pitchFamily="2" charset="0"/>
                <a:cs typeface="SF Pro Text" pitchFamily="2" charset="0"/>
              </a:rPr>
              <a:t>Machine learning models are good at finding these associations between models, able to achieve really high accuracy levels, 87-95% is in the range of plausibility for good datasets, much higher than standard, and it is only imperative that there must be some sort of association or interplay found by these models which is allowing them to achieve such high levels of accuracy. Almost all projects and applications of ML focus on that first step, attaining that accuracy, which I guess is useful for diagnostics and those sorts of approaches, however, to make real scientific conclusions, its essential to actually get this data and understand what are the mechanisms behind the disease. ML models that don’t glean any new data are not really useful to the mission of science.</a:t>
            </a:r>
          </a:p>
        </p:txBody>
      </p:sp>
    </p:spTree>
    <p:extLst>
      <p:ext uri="{BB962C8B-B14F-4D97-AF65-F5344CB8AC3E}">
        <p14:creationId xmlns:p14="http://schemas.microsoft.com/office/powerpoint/2010/main" val="2408558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8DBAA-0B24-D448-B738-4B1BCD3A91EE}"/>
              </a:ext>
            </a:extLst>
          </p:cNvPr>
          <p:cNvSpPr>
            <a:spLocks noGrp="1"/>
          </p:cNvSpPr>
          <p:nvPr>
            <p:ph type="title"/>
          </p:nvPr>
        </p:nvSpPr>
        <p:spPr/>
        <p:txBody>
          <a:bodyPr/>
          <a:lstStyle/>
          <a:p>
            <a:r>
              <a:rPr lang="en-US" b="1" dirty="0">
                <a:latin typeface="SF Compact Display Semibold" panose="020B0304030202060204" pitchFamily="34" charset="77"/>
              </a:rPr>
              <a:t>Background IV</a:t>
            </a:r>
          </a:p>
        </p:txBody>
      </p:sp>
      <p:sp>
        <p:nvSpPr>
          <p:cNvPr id="3" name="Content Placeholder 2">
            <a:extLst>
              <a:ext uri="{FF2B5EF4-FFF2-40B4-BE49-F238E27FC236}">
                <a16:creationId xmlns:a16="http://schemas.microsoft.com/office/drawing/2014/main" id="{0C91EDDB-5E0E-CA48-9567-A026349B3CD5}"/>
              </a:ext>
            </a:extLst>
          </p:cNvPr>
          <p:cNvSpPr>
            <a:spLocks noGrp="1"/>
          </p:cNvSpPr>
          <p:nvPr>
            <p:ph idx="1"/>
          </p:nvPr>
        </p:nvSpPr>
        <p:spPr/>
        <p:txBody>
          <a:bodyPr>
            <a:normAutofit/>
          </a:bodyPr>
          <a:lstStyle/>
          <a:p>
            <a:pPr marL="0" indent="0">
              <a:buNone/>
            </a:pPr>
            <a:r>
              <a:rPr lang="en-US" sz="2400" dirty="0">
                <a:latin typeface="SF Pro Text" pitchFamily="2" charset="0"/>
                <a:ea typeface="SF Pro Text" pitchFamily="2" charset="0"/>
                <a:cs typeface="SF Pro Text" pitchFamily="2" charset="0"/>
              </a:rPr>
              <a:t>So how can we create useful models, one way is to create models that have an output that is useful to us, this has been done before, if we know the loci for a certain genotype, we can train the model on them, however this both requires very good prerequisite findings, and just has many </a:t>
            </a:r>
            <a:r>
              <a:rPr lang="en-US" sz="2400" dirty="0" err="1">
                <a:latin typeface="SF Pro Text" pitchFamily="2" charset="0"/>
                <a:ea typeface="SF Pro Text" pitchFamily="2" charset="0"/>
                <a:cs typeface="SF Pro Text" pitchFamily="2" charset="0"/>
              </a:rPr>
              <a:t>immediatly</a:t>
            </a:r>
            <a:r>
              <a:rPr lang="en-US" sz="2400" dirty="0">
                <a:latin typeface="SF Pro Text" pitchFamily="2" charset="0"/>
                <a:ea typeface="SF Pro Text" pitchFamily="2" charset="0"/>
                <a:cs typeface="SF Pro Text" pitchFamily="2" charset="0"/>
              </a:rPr>
              <a:t> visible issues, as well as in practice not working as well as a statistical model to pick up a large amount of loci, as well as a coupled predictive model to highlight importance. The best way, one that is rarely used, is to hijack the fact that models can train to upwards of 80-90% accuracy on train sets, and then deconstructing those models using various methods, to understand the loci it is highlighting the most, as well as more complex analysis through looking at multiple layers.</a:t>
            </a:r>
          </a:p>
        </p:txBody>
      </p:sp>
    </p:spTree>
    <p:extLst>
      <p:ext uri="{BB962C8B-B14F-4D97-AF65-F5344CB8AC3E}">
        <p14:creationId xmlns:p14="http://schemas.microsoft.com/office/powerpoint/2010/main" val="3124886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8DBAA-0B24-D448-B738-4B1BCD3A91EE}"/>
              </a:ext>
            </a:extLst>
          </p:cNvPr>
          <p:cNvSpPr>
            <a:spLocks noGrp="1"/>
          </p:cNvSpPr>
          <p:nvPr>
            <p:ph type="title"/>
          </p:nvPr>
        </p:nvSpPr>
        <p:spPr/>
        <p:txBody>
          <a:bodyPr/>
          <a:lstStyle/>
          <a:p>
            <a:r>
              <a:rPr lang="en-US" b="1" dirty="0">
                <a:latin typeface="SF Compact Display Semibold" panose="020B0304030202060204" pitchFamily="34" charset="77"/>
              </a:rPr>
              <a:t>Background V</a:t>
            </a:r>
          </a:p>
        </p:txBody>
      </p:sp>
      <p:sp>
        <p:nvSpPr>
          <p:cNvPr id="3" name="Content Placeholder 2">
            <a:extLst>
              <a:ext uri="{FF2B5EF4-FFF2-40B4-BE49-F238E27FC236}">
                <a16:creationId xmlns:a16="http://schemas.microsoft.com/office/drawing/2014/main" id="{0C91EDDB-5E0E-CA48-9567-A026349B3CD5}"/>
              </a:ext>
            </a:extLst>
          </p:cNvPr>
          <p:cNvSpPr>
            <a:spLocks noGrp="1"/>
          </p:cNvSpPr>
          <p:nvPr>
            <p:ph idx="1"/>
          </p:nvPr>
        </p:nvSpPr>
        <p:spPr/>
        <p:txBody>
          <a:bodyPr>
            <a:normAutofit/>
          </a:bodyPr>
          <a:lstStyle/>
          <a:p>
            <a:pPr marL="0" indent="0">
              <a:buNone/>
            </a:pPr>
            <a:r>
              <a:rPr lang="en-US" sz="2400" dirty="0">
                <a:latin typeface="SF Pro Text" pitchFamily="2" charset="0"/>
                <a:ea typeface="SF Pro Text" pitchFamily="2" charset="0"/>
                <a:cs typeface="SF Pro Text" pitchFamily="2" charset="0"/>
              </a:rPr>
              <a:t>So, what sort of research has been done into this subject? Many studies have identified protein binding sites such as </a:t>
            </a:r>
            <a:r>
              <a:rPr lang="en-US" sz="2400" dirty="0" err="1">
                <a:latin typeface="SF Pro Text" pitchFamily="2" charset="0"/>
                <a:ea typeface="SF Pro Text" pitchFamily="2" charset="0"/>
                <a:cs typeface="SF Pro Text" pitchFamily="2" charset="0"/>
              </a:rPr>
              <a:t>DeepBIND</a:t>
            </a:r>
            <a:r>
              <a:rPr lang="en-US" sz="2400" dirty="0">
                <a:latin typeface="SF Pro Text" pitchFamily="2" charset="0"/>
                <a:ea typeface="SF Pro Text" pitchFamily="2" charset="0"/>
                <a:cs typeface="SF Pro Text" pitchFamily="2" charset="0"/>
              </a:rPr>
              <a:t>, many regression and prediction methods are used to boost and enhance statistical disease loci predictions, and prioritizing which ones are important. Studies using backpropagation with disease loci as mine will, there are only two, both of them focusing on backpropagation as a method to validate prediction models, rather than actually draw conclusions. </a:t>
            </a:r>
          </a:p>
        </p:txBody>
      </p:sp>
    </p:spTree>
    <p:extLst>
      <p:ext uri="{BB962C8B-B14F-4D97-AF65-F5344CB8AC3E}">
        <p14:creationId xmlns:p14="http://schemas.microsoft.com/office/powerpoint/2010/main" val="4177660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667</TotalTime>
  <Words>1937</Words>
  <Application>Microsoft Macintosh PowerPoint</Application>
  <PresentationFormat>Widescreen</PresentationFormat>
  <Paragraphs>59</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SF Compact Display</vt:lpstr>
      <vt:lpstr>SF Compact Display Semibold</vt:lpstr>
      <vt:lpstr>SF Pro Text</vt:lpstr>
      <vt:lpstr>Office Theme</vt:lpstr>
      <vt:lpstr>Ayush Nayak Speaker Notes</vt:lpstr>
      <vt:lpstr>Title Slide</vt:lpstr>
      <vt:lpstr>Abstract I</vt:lpstr>
      <vt:lpstr>Abstract II</vt:lpstr>
      <vt:lpstr>Background I</vt:lpstr>
      <vt:lpstr>Background II</vt:lpstr>
      <vt:lpstr>Background III</vt:lpstr>
      <vt:lpstr>Background IV</vt:lpstr>
      <vt:lpstr>Background V</vt:lpstr>
      <vt:lpstr>Statement of Problem and Purpouse </vt:lpstr>
      <vt:lpstr>Materials </vt:lpstr>
      <vt:lpstr>Procedure I </vt:lpstr>
      <vt:lpstr>Procedure II </vt:lpstr>
      <vt:lpstr>Procedure III </vt:lpstr>
      <vt:lpstr>Procedure IV</vt:lpstr>
      <vt:lpstr>Procedure V </vt:lpstr>
      <vt:lpstr>Procedure VI </vt:lpstr>
      <vt:lpstr>Procedure VII </vt:lpstr>
      <vt:lpstr>Methodology</vt:lpstr>
      <vt:lpstr>Prototyping</vt:lpstr>
      <vt:lpstr>Expanding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Ayush Nayak Speaker Notes</dc:title>
  <dc:creator>Nayak, Ayush</dc:creator>
  <cp:lastModifiedBy>Nayak, Ayush</cp:lastModifiedBy>
  <cp:revision>32</cp:revision>
  <dcterms:created xsi:type="dcterms:W3CDTF">2021-03-13T02:06:44Z</dcterms:created>
  <dcterms:modified xsi:type="dcterms:W3CDTF">2021-03-14T07:14:39Z</dcterms:modified>
</cp:coreProperties>
</file>