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0"/>
    <p:restoredTop sz="94584"/>
  </p:normalViewPr>
  <p:slideViewPr>
    <p:cSldViewPr snapToGrid="0" snapToObjects="1">
      <p:cViewPr varScale="1">
        <p:scale>
          <a:sx n="142" d="100"/>
          <a:sy n="142" d="100"/>
        </p:scale>
        <p:origin x="2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6BF38-F17A-4547-89A2-193FE24271A9}"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27168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6BF38-F17A-4547-89A2-193FE24271A9}"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59852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6BF38-F17A-4547-89A2-193FE24271A9}"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216588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6BF38-F17A-4547-89A2-193FE24271A9}"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28270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6BF38-F17A-4547-89A2-193FE24271A9}"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351109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6BF38-F17A-4547-89A2-193FE24271A9}" type="datetimeFigureOut">
              <a:rPr lang="en-US" smtClean="0"/>
              <a:t>3/19/21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166028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6BF38-F17A-4547-89A2-193FE24271A9}"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122405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6BF38-F17A-4547-89A2-193FE24271A9}" type="datetimeFigureOut">
              <a:rPr lang="en-US" smtClean="0"/>
              <a:t>3/19/21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37467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6BF38-F17A-4547-89A2-193FE24271A9}" type="datetimeFigureOut">
              <a:rPr lang="en-US" smtClean="0"/>
              <a:t>3/19/21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367240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C56BF38-F17A-4547-89A2-193FE24271A9}" type="datetimeFigureOut">
              <a:rPr lang="en-US" smtClean="0"/>
              <a:t>3/19/21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399143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C56BF38-F17A-4547-89A2-193FE24271A9}" type="datetimeFigureOut">
              <a:rPr lang="en-US" smtClean="0"/>
              <a:t>3/19/21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76531-56F6-154A-96B0-AE7DFE16E8F4}" type="slidenum">
              <a:rPr lang="en-US" smtClean="0"/>
              <a:t>‹#›</a:t>
            </a:fld>
            <a:endParaRPr lang="en-US"/>
          </a:p>
        </p:txBody>
      </p:sp>
    </p:spTree>
    <p:extLst>
      <p:ext uri="{BB962C8B-B14F-4D97-AF65-F5344CB8AC3E}">
        <p14:creationId xmlns:p14="http://schemas.microsoft.com/office/powerpoint/2010/main" val="81764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C56BF38-F17A-4547-89A2-193FE24271A9}" type="datetimeFigureOut">
              <a:rPr lang="en-US" smtClean="0"/>
              <a:t>3/19/21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AFE76531-56F6-154A-96B0-AE7DFE16E8F4}" type="slidenum">
              <a:rPr lang="en-US" smtClean="0"/>
              <a:t>‹#›</a:t>
            </a:fld>
            <a:endParaRPr lang="en-US"/>
          </a:p>
        </p:txBody>
      </p:sp>
    </p:spTree>
    <p:extLst>
      <p:ext uri="{BB962C8B-B14F-4D97-AF65-F5344CB8AC3E}">
        <p14:creationId xmlns:p14="http://schemas.microsoft.com/office/powerpoint/2010/main" val="40254452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6.wdp"/><Relationship Id="rId3" Type="http://schemas.microsoft.com/office/2007/relationships/hdphoto" Target="../media/hdphoto1.wdp"/><Relationship Id="rId7"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4.wdp"/><Relationship Id="rId5" Type="http://schemas.microsoft.com/office/2007/relationships/hdphoto" Target="../media/hdphoto3.wdp"/><Relationship Id="rId4" Type="http://schemas.microsoft.com/office/2007/relationships/hdphoto" Target="../media/hdphoto2.wdp"/><Relationship Id="rId9" Type="http://schemas.microsoft.com/office/2007/relationships/hdphoto" Target="../media/hdphoto7.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5BC9179B-6494-2B4F-B04F-D0799144580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86766" t="61704" b="16852"/>
          <a:stretch/>
        </p:blipFill>
        <p:spPr bwMode="auto">
          <a:xfrm rot="5400000">
            <a:off x="6737778" y="9032744"/>
            <a:ext cx="1028570" cy="1040674"/>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26">
            <a:extLst>
              <a:ext uri="{FF2B5EF4-FFF2-40B4-BE49-F238E27FC236}">
                <a16:creationId xmlns:a16="http://schemas.microsoft.com/office/drawing/2014/main" id="{FE8E9541-3723-2C4B-ADF4-041A50E4A5A2}"/>
              </a:ext>
            </a:extLst>
          </p:cNvPr>
          <p:cNvSpPr/>
          <p:nvPr/>
        </p:nvSpPr>
        <p:spPr>
          <a:xfrm>
            <a:off x="-717908" y="8298317"/>
            <a:ext cx="8703939" cy="3197665"/>
          </a:xfrm>
          <a:custGeom>
            <a:avLst/>
            <a:gdLst>
              <a:gd name="connsiteX0" fmla="*/ 662777 w 10069404"/>
              <a:gd name="connsiteY0" fmla="*/ 1255128 h 3197665"/>
              <a:gd name="connsiteX1" fmla="*/ 4300280 w 10069404"/>
              <a:gd name="connsiteY1" fmla="*/ 1978609 h 3197665"/>
              <a:gd name="connsiteX2" fmla="*/ 6299902 w 10069404"/>
              <a:gd name="connsiteY2" fmla="*/ 3144218 h 3197665"/>
              <a:gd name="connsiteX3" fmla="*/ 9927357 w 10069404"/>
              <a:gd name="connsiteY3" fmla="*/ 89519 h 3197665"/>
              <a:gd name="connsiteX4" fmla="*/ 934082 w 10069404"/>
              <a:gd name="connsiteY4" fmla="*/ 853194 h 3197665"/>
              <a:gd name="connsiteX5" fmla="*/ 662777 w 10069404"/>
              <a:gd name="connsiteY5" fmla="*/ 1255128 h 31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9404" h="3197665">
                <a:moveTo>
                  <a:pt x="662777" y="1255128"/>
                </a:moveTo>
                <a:cubicBezTo>
                  <a:pt x="1223810" y="1442697"/>
                  <a:pt x="3360759" y="1663761"/>
                  <a:pt x="4300280" y="1978609"/>
                </a:cubicBezTo>
                <a:cubicBezTo>
                  <a:pt x="5239801" y="2293457"/>
                  <a:pt x="5362056" y="3459066"/>
                  <a:pt x="6299902" y="3144218"/>
                </a:cubicBezTo>
                <a:cubicBezTo>
                  <a:pt x="7237748" y="2829370"/>
                  <a:pt x="10821660" y="471356"/>
                  <a:pt x="9927357" y="89519"/>
                </a:cubicBezTo>
                <a:cubicBezTo>
                  <a:pt x="9033054" y="-292318"/>
                  <a:pt x="2479853" y="658926"/>
                  <a:pt x="934082" y="853194"/>
                </a:cubicBezTo>
                <a:cubicBezTo>
                  <a:pt x="-611689" y="1047462"/>
                  <a:pt x="101744" y="1067559"/>
                  <a:pt x="662777" y="12551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9B989A6-9A77-A040-BBB7-D54D5FE46CA8}"/>
              </a:ext>
            </a:extLst>
          </p:cNvPr>
          <p:cNvPicPr>
            <a:picLocks noChangeAspect="1" noChangeArrowheads="1"/>
          </p:cNvPicPr>
          <p:nvPr/>
        </p:nvPicPr>
        <p:blipFill rotWithShape="1">
          <a:blip r:embed="rId2">
            <a:extLst>
              <a:ext uri="{BEBA8EAE-BF5A-486C-A8C5-ECC9F3942E4B}">
                <a14:imgProps xmlns:a14="http://schemas.microsoft.com/office/drawing/2010/main">
                  <a14:imgLayer r:embed="rId4">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b="7039"/>
          <a:stretch/>
        </p:blipFill>
        <p:spPr bwMode="auto">
          <a:xfrm rot="10800000">
            <a:off x="0" y="-3275"/>
            <a:ext cx="7772400" cy="4511343"/>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a:extLst>
              <a:ext uri="{FF2B5EF4-FFF2-40B4-BE49-F238E27FC236}">
                <a16:creationId xmlns:a16="http://schemas.microsoft.com/office/drawing/2014/main" id="{F25FE7C5-73DD-494D-A70B-05F4D5AD24AF}"/>
              </a:ext>
            </a:extLst>
          </p:cNvPr>
          <p:cNvSpPr/>
          <p:nvPr/>
        </p:nvSpPr>
        <p:spPr>
          <a:xfrm rot="1894983">
            <a:off x="-2251442" y="-1030246"/>
            <a:ext cx="12275283" cy="8638770"/>
          </a:xfrm>
          <a:custGeom>
            <a:avLst/>
            <a:gdLst>
              <a:gd name="connsiteX0" fmla="*/ 378469 w 12275283"/>
              <a:gd name="connsiteY0" fmla="*/ 4632186 h 8638770"/>
              <a:gd name="connsiteX1" fmla="*/ 2578744 w 12275283"/>
              <a:gd name="connsiteY1" fmla="*/ 4289286 h 8638770"/>
              <a:gd name="connsiteX2" fmla="*/ 4250382 w 12275283"/>
              <a:gd name="connsiteY2" fmla="*/ 2960548 h 8638770"/>
              <a:gd name="connsiteX3" fmla="*/ 6850707 w 12275283"/>
              <a:gd name="connsiteY3" fmla="*/ 2831961 h 8638770"/>
              <a:gd name="connsiteX4" fmla="*/ 9493894 w 12275283"/>
              <a:gd name="connsiteY4" fmla="*/ 31610 h 8638770"/>
              <a:gd name="connsiteX5" fmla="*/ 12094219 w 12275283"/>
              <a:gd name="connsiteY5" fmla="*/ 4932223 h 8638770"/>
              <a:gd name="connsiteX6" fmla="*/ 11379844 w 12275283"/>
              <a:gd name="connsiteY6" fmla="*/ 7389673 h 8638770"/>
              <a:gd name="connsiteX7" fmla="*/ 5993457 w 12275283"/>
              <a:gd name="connsiteY7" fmla="*/ 8618398 h 8638770"/>
              <a:gd name="connsiteX8" fmla="*/ 935681 w 12275283"/>
              <a:gd name="connsiteY8" fmla="*/ 8018323 h 8638770"/>
              <a:gd name="connsiteX9" fmla="*/ 49856 w 12275283"/>
              <a:gd name="connsiteY9" fmla="*/ 6275248 h 8638770"/>
              <a:gd name="connsiteX10" fmla="*/ 378469 w 12275283"/>
              <a:gd name="connsiteY10" fmla="*/ 4632186 h 86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5283" h="8638770">
                <a:moveTo>
                  <a:pt x="378469" y="4632186"/>
                </a:moveTo>
                <a:cubicBezTo>
                  <a:pt x="799950" y="4301192"/>
                  <a:pt x="1933425" y="4567892"/>
                  <a:pt x="2578744" y="4289286"/>
                </a:cubicBezTo>
                <a:cubicBezTo>
                  <a:pt x="3224063" y="4010680"/>
                  <a:pt x="3538388" y="3203435"/>
                  <a:pt x="4250382" y="2960548"/>
                </a:cubicBezTo>
                <a:cubicBezTo>
                  <a:pt x="4962376" y="2717660"/>
                  <a:pt x="5976788" y="3320117"/>
                  <a:pt x="6850707" y="2831961"/>
                </a:cubicBezTo>
                <a:cubicBezTo>
                  <a:pt x="7724626" y="2343805"/>
                  <a:pt x="8619975" y="-318434"/>
                  <a:pt x="9493894" y="31610"/>
                </a:cubicBezTo>
                <a:cubicBezTo>
                  <a:pt x="10367813" y="381654"/>
                  <a:pt x="11779894" y="3705879"/>
                  <a:pt x="12094219" y="4932223"/>
                </a:cubicBezTo>
                <a:cubicBezTo>
                  <a:pt x="12408544" y="6158567"/>
                  <a:pt x="12396638" y="6775310"/>
                  <a:pt x="11379844" y="7389673"/>
                </a:cubicBezTo>
                <a:cubicBezTo>
                  <a:pt x="10363050" y="8004036"/>
                  <a:pt x="7734151" y="8513623"/>
                  <a:pt x="5993457" y="8618398"/>
                </a:cubicBezTo>
                <a:cubicBezTo>
                  <a:pt x="4252763" y="8723173"/>
                  <a:pt x="1926281" y="8408848"/>
                  <a:pt x="935681" y="8018323"/>
                </a:cubicBezTo>
                <a:cubicBezTo>
                  <a:pt x="-54919" y="7627798"/>
                  <a:pt x="142725" y="6834842"/>
                  <a:pt x="49856" y="6275248"/>
                </a:cubicBezTo>
                <a:cubicBezTo>
                  <a:pt x="-43013" y="5715654"/>
                  <a:pt x="-43012" y="4963180"/>
                  <a:pt x="378469" y="4632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TextBox 4">
            <a:extLst>
              <a:ext uri="{FF2B5EF4-FFF2-40B4-BE49-F238E27FC236}">
                <a16:creationId xmlns:a16="http://schemas.microsoft.com/office/drawing/2014/main" id="{32475485-1FB6-8B4C-A97D-BFD2F8478CFD}"/>
              </a:ext>
            </a:extLst>
          </p:cNvPr>
          <p:cNvSpPr txBox="1"/>
          <p:nvPr/>
        </p:nvSpPr>
        <p:spPr>
          <a:xfrm>
            <a:off x="1134485" y="408101"/>
            <a:ext cx="5503430" cy="584775"/>
          </a:xfrm>
          <a:prstGeom prst="rect">
            <a:avLst/>
          </a:prstGeom>
          <a:noFill/>
        </p:spPr>
        <p:txBody>
          <a:bodyPr wrap="none" rtlCol="0">
            <a:spAutoFit/>
          </a:bodyPr>
          <a:lstStyle/>
          <a:p>
            <a:r>
              <a:rPr lang="en-US" sz="3200" b="1" dirty="0">
                <a:solidFill>
                  <a:schemeClr val="bg1"/>
                </a:solidFill>
                <a:latin typeface="SF Mono" panose="020B0009000002000000" pitchFamily="49" charset="0"/>
                <a:ea typeface="SF Pro Display Semibold" pitchFamily="2" charset="0"/>
                <a:cs typeface="SF Mono" panose="020B0009000002000000" pitchFamily="49" charset="0"/>
              </a:rPr>
              <a:t>A Y U S H   N A Y A K</a:t>
            </a:r>
          </a:p>
        </p:txBody>
      </p:sp>
      <p:sp>
        <p:nvSpPr>
          <p:cNvPr id="7" name="TextBox 6">
            <a:extLst>
              <a:ext uri="{FF2B5EF4-FFF2-40B4-BE49-F238E27FC236}">
                <a16:creationId xmlns:a16="http://schemas.microsoft.com/office/drawing/2014/main" id="{AE00EDD7-E1AF-5C48-8BD0-0EAD4DD906B9}"/>
              </a:ext>
            </a:extLst>
          </p:cNvPr>
          <p:cNvSpPr txBox="1"/>
          <p:nvPr/>
        </p:nvSpPr>
        <p:spPr>
          <a:xfrm>
            <a:off x="4296757" y="1019606"/>
            <a:ext cx="4008315" cy="891334"/>
          </a:xfrm>
          <a:prstGeom prst="rect">
            <a:avLst/>
          </a:prstGeom>
          <a:noFill/>
        </p:spPr>
        <p:txBody>
          <a:bodyPr wrap="square" rtlCol="0">
            <a:spAutoFit/>
          </a:bodyPr>
          <a:lstStyle/>
          <a:p>
            <a:pPr>
              <a:lnSpc>
                <a:spcPct val="150000"/>
              </a:lnSpc>
            </a:pPr>
            <a:r>
              <a:rPr lang="en-US" sz="1200" dirty="0">
                <a:solidFill>
                  <a:schemeClr val="bg1"/>
                </a:solidFill>
                <a:latin typeface="SF Mono Light" panose="020B0009000002000000" pitchFamily="49" charset="0"/>
                <a:ea typeface="SF Pro Text Medium" pitchFamily="2" charset="0"/>
                <a:cs typeface="SF Mono Light" panose="020B0009000002000000" pitchFamily="49" charset="0"/>
              </a:rPr>
              <a:t>EMAIL:  ayush.nayak@gmail.com</a:t>
            </a:r>
          </a:p>
          <a:p>
            <a:pPr>
              <a:lnSpc>
                <a:spcPct val="150000"/>
              </a:lnSpc>
            </a:pPr>
            <a:r>
              <a:rPr lang="en-US" sz="1200" dirty="0">
                <a:solidFill>
                  <a:schemeClr val="bg1"/>
                </a:solidFill>
                <a:latin typeface="SF Mono Light" panose="020B0009000002000000" pitchFamily="49" charset="0"/>
                <a:ea typeface="SF Pro Text Medium" pitchFamily="2" charset="0"/>
                <a:cs typeface="SF Mono Light" panose="020B0009000002000000" pitchFamily="49" charset="0"/>
              </a:rPr>
              <a:t>GITHUB: Shad0wSeven</a:t>
            </a:r>
          </a:p>
          <a:p>
            <a:pPr>
              <a:lnSpc>
                <a:spcPct val="150000"/>
              </a:lnSpc>
            </a:pPr>
            <a:r>
              <a:rPr lang="en-US" sz="1200" dirty="0">
                <a:solidFill>
                  <a:schemeClr val="bg1"/>
                </a:solidFill>
                <a:latin typeface="SF Mono Light" panose="020B0009000002000000" pitchFamily="49" charset="0"/>
                <a:ea typeface="SF Pro Text Medium" pitchFamily="2" charset="0"/>
                <a:cs typeface="SF Mono Light" panose="020B0009000002000000" pitchFamily="49" charset="0"/>
              </a:rPr>
              <a:t>PHONE:  (858) 780-6078</a:t>
            </a:r>
          </a:p>
        </p:txBody>
      </p:sp>
      <p:pic>
        <p:nvPicPr>
          <p:cNvPr id="9" name="Picture 2">
            <a:extLst>
              <a:ext uri="{FF2B5EF4-FFF2-40B4-BE49-F238E27FC236}">
                <a16:creationId xmlns:a16="http://schemas.microsoft.com/office/drawing/2014/main" id="{93214EBB-728E-1744-A948-4FEB2A931B4B}"/>
              </a:ext>
            </a:extLst>
          </p:cNvPr>
          <p:cNvPicPr>
            <a:picLocks noChangeAspect="1" noChangeArrowheads="1"/>
          </p:cNvPicPr>
          <p:nvPr/>
        </p:nvPicPr>
        <p:blipFill rotWithShape="1">
          <a:blip r:embed="rId2">
            <a:extLst>
              <a:ext uri="{BEBA8EAE-BF5A-486C-A8C5-ECC9F3942E4B}">
                <a14:imgProps xmlns:a14="http://schemas.microsoft.com/office/drawing/2010/main">
                  <a14:imgLayer r:embed="rId5">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80857" t="60692" r="11376" b="26853"/>
          <a:stretch/>
        </p:blipFill>
        <p:spPr bwMode="auto">
          <a:xfrm rot="10800000">
            <a:off x="215588" y="1617229"/>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BB08FE-9BCB-AF4A-887C-07A747417B77}"/>
              </a:ext>
            </a:extLst>
          </p:cNvPr>
          <p:cNvSpPr txBox="1"/>
          <p:nvPr/>
        </p:nvSpPr>
        <p:spPr>
          <a:xfrm>
            <a:off x="696498" y="1600418"/>
            <a:ext cx="1183337" cy="369332"/>
          </a:xfrm>
          <a:prstGeom prst="rect">
            <a:avLst/>
          </a:prstGeom>
          <a:noFill/>
        </p:spPr>
        <p:txBody>
          <a:bodyPr wrap="none" rtlCol="0">
            <a:spAutoFit/>
          </a:bodyPr>
          <a:lstStyle/>
          <a:p>
            <a:r>
              <a:rPr lang="en-US" dirty="0">
                <a:solidFill>
                  <a:schemeClr val="tx1">
                    <a:lumMod val="65000"/>
                    <a:lumOff val="35000"/>
                  </a:schemeClr>
                </a:solidFill>
                <a:latin typeface="SF Mono Medium" panose="020B0009000002000000" pitchFamily="49" charset="0"/>
                <a:cs typeface="SF Mono Medium" panose="020B0009000002000000" pitchFamily="49" charset="0"/>
              </a:rPr>
              <a:t>PROFILE</a:t>
            </a:r>
          </a:p>
        </p:txBody>
      </p:sp>
      <p:cxnSp>
        <p:nvCxnSpPr>
          <p:cNvPr id="11" name="Straight Connector 10">
            <a:extLst>
              <a:ext uri="{FF2B5EF4-FFF2-40B4-BE49-F238E27FC236}">
                <a16:creationId xmlns:a16="http://schemas.microsoft.com/office/drawing/2014/main" id="{E3F1F846-512D-934F-9DF0-0C07257185BB}"/>
              </a:ext>
            </a:extLst>
          </p:cNvPr>
          <p:cNvCxnSpPr>
            <a:cxnSpLocks/>
          </p:cNvCxnSpPr>
          <p:nvPr/>
        </p:nvCxnSpPr>
        <p:spPr>
          <a:xfrm>
            <a:off x="376757" y="2081013"/>
            <a:ext cx="0" cy="113731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50265CE-CD20-B34E-B789-2373945AF5A3}"/>
              </a:ext>
            </a:extLst>
          </p:cNvPr>
          <p:cNvSpPr txBox="1"/>
          <p:nvPr/>
        </p:nvSpPr>
        <p:spPr>
          <a:xfrm>
            <a:off x="703997" y="1984826"/>
            <a:ext cx="3114113" cy="1384995"/>
          </a:xfrm>
          <a:prstGeom prst="rect">
            <a:avLst/>
          </a:prstGeom>
          <a:noFill/>
        </p:spPr>
        <p:txBody>
          <a:bodyPr wrap="square" rtlCol="0">
            <a:spAutoFit/>
          </a:bodyPr>
          <a:lstStyle/>
          <a:p>
            <a:r>
              <a:rPr lang="en-US" sz="1200" dirty="0">
                <a:solidFill>
                  <a:schemeClr val="tx1">
                    <a:lumMod val="65000"/>
                    <a:lumOff val="35000"/>
                  </a:schemeClr>
                </a:solidFill>
                <a:latin typeface="SF Pro Display" pitchFamily="2" charset="0"/>
                <a:ea typeface="SF Pro Display" pitchFamily="2" charset="0"/>
                <a:cs typeface="SF Pro Display" pitchFamily="2" charset="0"/>
              </a:rPr>
              <a:t>I’m Ayush Nayak, a 16-year-old from Westview High School, a coder at heart, but also loves science astronomy, math and has biked like 1,200 miles the past year. I love to do research and build new things, and I am always looking for the next cool project. Thanks!</a:t>
            </a:r>
          </a:p>
        </p:txBody>
      </p:sp>
      <p:pic>
        <p:nvPicPr>
          <p:cNvPr id="14" name="Picture 2">
            <a:extLst>
              <a:ext uri="{FF2B5EF4-FFF2-40B4-BE49-F238E27FC236}">
                <a16:creationId xmlns:a16="http://schemas.microsoft.com/office/drawing/2014/main" id="{82A009EC-1A5E-7B4E-8BA1-DD2A32417921}"/>
              </a:ext>
            </a:extLst>
          </p:cNvPr>
          <p:cNvPicPr>
            <a:picLocks noChangeAspect="1" noChangeArrowheads="1"/>
          </p:cNvPicPr>
          <p:nvPr/>
        </p:nvPicPr>
        <p:blipFill rotWithShape="1">
          <a:blip r:embed="rId2">
            <a:extLst>
              <a:ext uri="{BEBA8EAE-BF5A-486C-A8C5-ECC9F3942E4B}">
                <a14:imgProps xmlns:a14="http://schemas.microsoft.com/office/drawing/2010/main">
                  <a14:imgLayer r:embed="rId5">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73917" t="54780" r="21759" b="38288"/>
          <a:stretch/>
        </p:blipFill>
        <p:spPr bwMode="auto">
          <a:xfrm rot="10800000">
            <a:off x="215588" y="3478495"/>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9EE2EA0-AA80-084F-ACAE-A42E47F77B5C}"/>
              </a:ext>
            </a:extLst>
          </p:cNvPr>
          <p:cNvSpPr txBox="1"/>
          <p:nvPr/>
        </p:nvSpPr>
        <p:spPr>
          <a:xfrm>
            <a:off x="696498" y="3461684"/>
            <a:ext cx="2039341" cy="369332"/>
          </a:xfrm>
          <a:prstGeom prst="rect">
            <a:avLst/>
          </a:prstGeom>
          <a:noFill/>
        </p:spPr>
        <p:txBody>
          <a:bodyPr wrap="none" rtlCol="0">
            <a:spAutoFit/>
          </a:bodyPr>
          <a:lstStyle/>
          <a:p>
            <a:r>
              <a:rPr lang="en-US" dirty="0">
                <a:solidFill>
                  <a:schemeClr val="tx1">
                    <a:lumMod val="65000"/>
                    <a:lumOff val="35000"/>
                  </a:schemeClr>
                </a:solidFill>
                <a:latin typeface="SF Mono Medium" panose="020B0009000002000000" pitchFamily="49" charset="0"/>
                <a:cs typeface="SF Mono Medium" panose="020B0009000002000000" pitchFamily="49" charset="0"/>
              </a:rPr>
              <a:t>AWARDS/HONORS</a:t>
            </a:r>
          </a:p>
        </p:txBody>
      </p:sp>
      <p:cxnSp>
        <p:nvCxnSpPr>
          <p:cNvPr id="16" name="Straight Connector 15">
            <a:extLst>
              <a:ext uri="{FF2B5EF4-FFF2-40B4-BE49-F238E27FC236}">
                <a16:creationId xmlns:a16="http://schemas.microsoft.com/office/drawing/2014/main" id="{9CF51478-12F8-3744-AF3B-72A68CD740DF}"/>
              </a:ext>
            </a:extLst>
          </p:cNvPr>
          <p:cNvCxnSpPr>
            <a:cxnSpLocks/>
          </p:cNvCxnSpPr>
          <p:nvPr/>
        </p:nvCxnSpPr>
        <p:spPr>
          <a:xfrm>
            <a:off x="376757" y="3942279"/>
            <a:ext cx="0" cy="209096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FA09F8C-BF91-234C-BB0B-56B4558C8568}"/>
              </a:ext>
            </a:extLst>
          </p:cNvPr>
          <p:cNvSpPr txBox="1"/>
          <p:nvPr/>
        </p:nvSpPr>
        <p:spPr>
          <a:xfrm>
            <a:off x="696497" y="3814992"/>
            <a:ext cx="3220919" cy="2369880"/>
          </a:xfrm>
          <a:prstGeom prst="rect">
            <a:avLst/>
          </a:prstGeom>
          <a:noFill/>
        </p:spPr>
        <p:txBody>
          <a:bodyPr wrap="square" rtlCol="0">
            <a:spAutoFit/>
          </a:bodyPr>
          <a:lstStyle/>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1</a:t>
            </a:r>
            <a:r>
              <a:rPr lang="en-US" sz="1200" baseline="30000" dirty="0">
                <a:solidFill>
                  <a:schemeClr val="tx1">
                    <a:lumMod val="65000"/>
                    <a:lumOff val="35000"/>
                  </a:schemeClr>
                </a:solidFill>
                <a:latin typeface="SF Pro Display" pitchFamily="2" charset="0"/>
                <a:ea typeface="SF Pro Display" pitchFamily="2" charset="0"/>
                <a:cs typeface="SF Pro Display" pitchFamily="2" charset="0"/>
              </a:rPr>
              <a:t>st</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Place Worldwide NASA Settlement </a:t>
            </a:r>
            <a:r>
              <a:rPr lang="en-US" sz="1200" i="1" dirty="0">
                <a:solidFill>
                  <a:schemeClr val="bg2">
                    <a:lumMod val="75000"/>
                  </a:schemeClr>
                </a:solidFill>
                <a:latin typeface="SF Pro Display" pitchFamily="2" charset="0"/>
                <a:ea typeface="SF Pro Display" pitchFamily="2" charset="0"/>
                <a:cs typeface="SF Pro Display" pitchFamily="2" charset="0"/>
              </a:rPr>
              <a:t>2020</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Top 30 Worldwide Astronomy Qualifier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San Diego Science Fair 1</a:t>
            </a:r>
            <a:r>
              <a:rPr lang="en-US" sz="1200" baseline="30000" dirty="0">
                <a:solidFill>
                  <a:schemeClr val="tx1">
                    <a:lumMod val="65000"/>
                    <a:lumOff val="35000"/>
                  </a:schemeClr>
                </a:solidFill>
                <a:latin typeface="SF Pro Display" pitchFamily="2" charset="0"/>
                <a:ea typeface="SF Pro Display" pitchFamily="2" charset="0"/>
                <a:cs typeface="SF Pro Display" pitchFamily="2" charset="0"/>
              </a:rPr>
              <a:t>st</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Place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CompSci</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Computer Science RED Award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Microsoft Imagine Cup Semifinalist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USA Computing Olympiad Silver Division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2 x 2</a:t>
            </a:r>
            <a:r>
              <a:rPr lang="en-US" sz="1200" baseline="30000" dirty="0">
                <a:solidFill>
                  <a:schemeClr val="tx1">
                    <a:lumMod val="65000"/>
                    <a:lumOff val="35000"/>
                  </a:schemeClr>
                </a:solidFill>
                <a:latin typeface="SF Pro Display" pitchFamily="2" charset="0"/>
                <a:ea typeface="SF Pro Display" pitchFamily="2" charset="0"/>
                <a:cs typeface="SF Pro Display" pitchFamily="2" charset="0"/>
              </a:rPr>
              <a:t>nd</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6</a:t>
            </a:r>
            <a:r>
              <a:rPr lang="en-US" sz="1200" baseline="30000" dirty="0">
                <a:solidFill>
                  <a:schemeClr val="tx1">
                    <a:lumMod val="65000"/>
                    <a:lumOff val="35000"/>
                  </a:schemeClr>
                </a:solidFill>
                <a:latin typeface="SF Pro Display" pitchFamily="2" charset="0"/>
                <a:ea typeface="SF Pro Display" pitchFamily="2" charset="0"/>
                <a:cs typeface="SF Pro Display" pitchFamily="2" charset="0"/>
              </a:rPr>
              <a:t>th</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Statewide Science Olympiad </a:t>
            </a:r>
            <a:r>
              <a:rPr lang="en-US" sz="1200" i="1" dirty="0">
                <a:solidFill>
                  <a:schemeClr val="bg2">
                    <a:lumMod val="75000"/>
                  </a:schemeClr>
                </a:solidFill>
                <a:latin typeface="SF Pro Display" pitchFamily="2" charset="0"/>
                <a:ea typeface="SF Pro Display" pitchFamily="2" charset="0"/>
                <a:cs typeface="SF Pro Display" pitchFamily="2" charset="0"/>
              </a:rPr>
              <a:t>2020</a:t>
            </a:r>
          </a:p>
          <a:p>
            <a:pPr>
              <a:spcAft>
                <a:spcPts val="600"/>
              </a:spcAft>
            </a:pP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Cyberpatriot</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Platinum Team Lead </a:t>
            </a:r>
            <a:r>
              <a:rPr lang="en-US" sz="1200" i="1" dirty="0">
                <a:solidFill>
                  <a:schemeClr val="bg2">
                    <a:lumMod val="75000"/>
                  </a:schemeClr>
                </a:solidFill>
                <a:latin typeface="SF Pro Display" pitchFamily="2" charset="0"/>
                <a:ea typeface="SF Pro Display" pitchFamily="2" charset="0"/>
                <a:cs typeface="SF Pro Display" pitchFamily="2" charset="0"/>
              </a:rPr>
              <a:t>2020</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AMC 10A Distinction </a:t>
            </a:r>
            <a:r>
              <a:rPr lang="en-US" sz="1200" i="1" dirty="0">
                <a:solidFill>
                  <a:schemeClr val="bg2">
                    <a:lumMod val="75000"/>
                  </a:schemeClr>
                </a:solidFill>
                <a:latin typeface="SF Pro Display" pitchFamily="2" charset="0"/>
                <a:ea typeface="SF Pro Display" pitchFamily="2" charset="0"/>
                <a:cs typeface="SF Pro Display" pitchFamily="2" charset="0"/>
              </a:rPr>
              <a:t>2020</a:t>
            </a:r>
            <a:endParaRPr lang="en-US" sz="1400" dirty="0">
              <a:solidFill>
                <a:schemeClr val="tx1">
                  <a:lumMod val="65000"/>
                  <a:lumOff val="35000"/>
                </a:schemeClr>
              </a:solidFill>
              <a:latin typeface="SF Pro Display" pitchFamily="2" charset="0"/>
              <a:ea typeface="SF Pro Display" pitchFamily="2" charset="0"/>
              <a:cs typeface="SF Pro Display" pitchFamily="2" charset="0"/>
            </a:endParaRPr>
          </a:p>
        </p:txBody>
      </p:sp>
      <p:pic>
        <p:nvPicPr>
          <p:cNvPr id="19" name="Picture 2">
            <a:extLst>
              <a:ext uri="{FF2B5EF4-FFF2-40B4-BE49-F238E27FC236}">
                <a16:creationId xmlns:a16="http://schemas.microsoft.com/office/drawing/2014/main" id="{E9BC3066-EB17-1347-BE9E-E961B4E6C624}"/>
              </a:ext>
            </a:extLst>
          </p:cNvPr>
          <p:cNvPicPr>
            <a:picLocks noChangeAspect="1" noChangeArrowheads="1"/>
          </p:cNvPicPr>
          <p:nvPr/>
        </p:nvPicPr>
        <p:blipFill rotWithShape="1">
          <a:blip r:embed="rId2">
            <a:extLst>
              <a:ext uri="{BEBA8EAE-BF5A-486C-A8C5-ECC9F3942E4B}">
                <a14:imgProps xmlns:a14="http://schemas.microsoft.com/office/drawing/2010/main">
                  <a14:imgLayer r:embed="rId6">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77636" t="81093" r="18842" b="13260"/>
          <a:stretch/>
        </p:blipFill>
        <p:spPr bwMode="auto">
          <a:xfrm rot="10800000">
            <a:off x="218886" y="6308055"/>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AAF71C8-0020-184E-AAEC-2546C1F9768A}"/>
              </a:ext>
            </a:extLst>
          </p:cNvPr>
          <p:cNvSpPr txBox="1"/>
          <p:nvPr/>
        </p:nvSpPr>
        <p:spPr>
          <a:xfrm>
            <a:off x="699796" y="6291244"/>
            <a:ext cx="1040670" cy="369332"/>
          </a:xfrm>
          <a:prstGeom prst="rect">
            <a:avLst/>
          </a:prstGeom>
          <a:noFill/>
        </p:spPr>
        <p:txBody>
          <a:bodyPr wrap="none" rtlCol="0">
            <a:spAutoFit/>
          </a:bodyPr>
          <a:lstStyle/>
          <a:p>
            <a:r>
              <a:rPr lang="en-US" dirty="0">
                <a:solidFill>
                  <a:schemeClr val="tx1">
                    <a:lumMod val="65000"/>
                    <a:lumOff val="35000"/>
                  </a:schemeClr>
                </a:solidFill>
                <a:latin typeface="SF Mono Medium" panose="020B0009000002000000" pitchFamily="49" charset="0"/>
                <a:cs typeface="SF Mono Medium" panose="020B0009000002000000" pitchFamily="49" charset="0"/>
              </a:rPr>
              <a:t>SKILLS</a:t>
            </a:r>
          </a:p>
        </p:txBody>
      </p:sp>
      <p:cxnSp>
        <p:nvCxnSpPr>
          <p:cNvPr id="21" name="Straight Connector 20">
            <a:extLst>
              <a:ext uri="{FF2B5EF4-FFF2-40B4-BE49-F238E27FC236}">
                <a16:creationId xmlns:a16="http://schemas.microsoft.com/office/drawing/2014/main" id="{79925EDA-ECB3-9F49-9F24-98A1476F34A8}"/>
              </a:ext>
            </a:extLst>
          </p:cNvPr>
          <p:cNvCxnSpPr>
            <a:cxnSpLocks/>
          </p:cNvCxnSpPr>
          <p:nvPr/>
        </p:nvCxnSpPr>
        <p:spPr>
          <a:xfrm>
            <a:off x="380055" y="6771839"/>
            <a:ext cx="0" cy="273074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A0DF212-AC2B-E64E-8303-A59C47459953}"/>
              </a:ext>
            </a:extLst>
          </p:cNvPr>
          <p:cNvSpPr txBox="1"/>
          <p:nvPr/>
        </p:nvSpPr>
        <p:spPr>
          <a:xfrm>
            <a:off x="699798" y="6672676"/>
            <a:ext cx="3254169" cy="3000821"/>
          </a:xfrm>
          <a:prstGeom prst="rect">
            <a:avLst/>
          </a:prstGeom>
          <a:noFill/>
        </p:spPr>
        <p:txBody>
          <a:bodyPr wrap="square" rtlCol="0">
            <a:spAutoFit/>
          </a:bodyPr>
          <a:lstStyle/>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Fluent in Python, C++</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Proficient in C, Swift, R,  Bashscript, Arduino,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Jupyter</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PyTorch</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Keras</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Numpy</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Experience with Java, Bioconductor, C#, JS</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Avid Linux User (I don’t use arch btw)</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Web Design (HTML, Jekyll, WP)</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Graphic Design (PS/Illustrator)</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110+ WPM Typist</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Understands Graduate Scientific Papers</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Office and Web Fluent</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CAD: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Solidworks</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Fusion360, Blender, Cinema4D</a:t>
            </a:r>
          </a:p>
        </p:txBody>
      </p:sp>
      <p:pic>
        <p:nvPicPr>
          <p:cNvPr id="23" name="Picture 2">
            <a:extLst>
              <a:ext uri="{FF2B5EF4-FFF2-40B4-BE49-F238E27FC236}">
                <a16:creationId xmlns:a16="http://schemas.microsoft.com/office/drawing/2014/main" id="{CFE60211-1815-D240-90F3-C75C4D52E2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7">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60531" t="81145" r="33883" b="9898"/>
          <a:stretch/>
        </p:blipFill>
        <p:spPr bwMode="auto">
          <a:xfrm rot="10800000">
            <a:off x="3963730" y="2569728"/>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2FB57E2D-D570-4648-8F5C-B3E0A4140945}"/>
              </a:ext>
            </a:extLst>
          </p:cNvPr>
          <p:cNvSpPr txBox="1"/>
          <p:nvPr/>
        </p:nvSpPr>
        <p:spPr>
          <a:xfrm>
            <a:off x="4444640" y="2552917"/>
            <a:ext cx="1468672" cy="369332"/>
          </a:xfrm>
          <a:prstGeom prst="rect">
            <a:avLst/>
          </a:prstGeom>
          <a:noFill/>
        </p:spPr>
        <p:txBody>
          <a:bodyPr wrap="none" rtlCol="0">
            <a:spAutoFit/>
          </a:bodyPr>
          <a:lstStyle/>
          <a:p>
            <a:r>
              <a:rPr lang="en-US" dirty="0">
                <a:solidFill>
                  <a:schemeClr val="tx1">
                    <a:lumMod val="65000"/>
                    <a:lumOff val="35000"/>
                  </a:schemeClr>
                </a:solidFill>
                <a:latin typeface="SF Mono Medium" panose="020B0009000002000000" pitchFamily="49" charset="0"/>
                <a:cs typeface="SF Mono Medium" panose="020B0009000002000000" pitchFamily="49" charset="0"/>
              </a:rPr>
              <a:t>EDUCATION</a:t>
            </a:r>
          </a:p>
        </p:txBody>
      </p:sp>
      <p:cxnSp>
        <p:nvCxnSpPr>
          <p:cNvPr id="25" name="Straight Connector 24">
            <a:extLst>
              <a:ext uri="{FF2B5EF4-FFF2-40B4-BE49-F238E27FC236}">
                <a16:creationId xmlns:a16="http://schemas.microsoft.com/office/drawing/2014/main" id="{21DFCEF9-B8F7-034D-AA16-58A547BBD21C}"/>
              </a:ext>
            </a:extLst>
          </p:cNvPr>
          <p:cNvCxnSpPr>
            <a:cxnSpLocks/>
          </p:cNvCxnSpPr>
          <p:nvPr/>
        </p:nvCxnSpPr>
        <p:spPr>
          <a:xfrm>
            <a:off x="4124899" y="3033512"/>
            <a:ext cx="0" cy="13323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4FEC327-244A-4349-B6FC-D54CF809D95A}"/>
              </a:ext>
            </a:extLst>
          </p:cNvPr>
          <p:cNvSpPr txBox="1"/>
          <p:nvPr/>
        </p:nvSpPr>
        <p:spPr>
          <a:xfrm>
            <a:off x="4442672" y="2920528"/>
            <a:ext cx="3648932" cy="1585049"/>
          </a:xfrm>
          <a:prstGeom prst="rect">
            <a:avLst/>
          </a:prstGeom>
          <a:noFill/>
        </p:spPr>
        <p:txBody>
          <a:bodyPr wrap="square" rtlCol="0">
            <a:spAutoFit/>
          </a:bodyPr>
          <a:lstStyle/>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1470 PSAT </a:t>
            </a:r>
            <a:r>
              <a:rPr lang="en-US" sz="1200" i="1" dirty="0">
                <a:solidFill>
                  <a:schemeClr val="bg2">
                    <a:lumMod val="75000"/>
                  </a:schemeClr>
                </a:solidFill>
                <a:latin typeface="SF Pro Display" pitchFamily="2" charset="0"/>
                <a:ea typeface="SF Pro Display" pitchFamily="2" charset="0"/>
                <a:cs typeface="SF Pro Display" pitchFamily="2" charset="0"/>
              </a:rPr>
              <a:t>2020</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AP Chemistry (5) </a:t>
            </a:r>
            <a:r>
              <a:rPr lang="en-US" sz="1200" i="1" dirty="0">
                <a:solidFill>
                  <a:schemeClr val="bg2">
                    <a:lumMod val="75000"/>
                  </a:schemeClr>
                </a:solidFill>
                <a:latin typeface="SF Pro Display" pitchFamily="2" charset="0"/>
                <a:ea typeface="SF Pro Display" pitchFamily="2" charset="0"/>
                <a:cs typeface="SF Pro Display" pitchFamily="2" charset="0"/>
              </a:rPr>
              <a:t>2020</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AP Biology (Current)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AP Calculus (Current)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4.0 Unweighted GPA</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4.35 Weighted GPA</a:t>
            </a:r>
            <a:endParaRPr lang="en-US" sz="1200" i="1" dirty="0">
              <a:solidFill>
                <a:schemeClr val="bg2">
                  <a:lumMod val="75000"/>
                </a:schemeClr>
              </a:solidFill>
              <a:latin typeface="SF Pro Display" pitchFamily="2" charset="0"/>
              <a:ea typeface="SF Pro Display" pitchFamily="2" charset="0"/>
              <a:cs typeface="SF Pro Display" pitchFamily="2" charset="0"/>
            </a:endParaRPr>
          </a:p>
        </p:txBody>
      </p:sp>
      <p:pic>
        <p:nvPicPr>
          <p:cNvPr id="37" name="Picture 2">
            <a:extLst>
              <a:ext uri="{FF2B5EF4-FFF2-40B4-BE49-F238E27FC236}">
                <a16:creationId xmlns:a16="http://schemas.microsoft.com/office/drawing/2014/main" id="{8C41C7C2-DF0E-774E-AE47-1DF046B6FD4F}"/>
              </a:ext>
            </a:extLst>
          </p:cNvPr>
          <p:cNvPicPr>
            <a:picLocks noChangeAspect="1" noChangeArrowheads="1"/>
          </p:cNvPicPr>
          <p:nvPr/>
        </p:nvPicPr>
        <p:blipFill rotWithShape="1">
          <a:blip r:embed="rId2">
            <a:extLst>
              <a:ext uri="{BEBA8EAE-BF5A-486C-A8C5-ECC9F3942E4B}">
                <a14:imgProps xmlns:a14="http://schemas.microsoft.com/office/drawing/2010/main">
                  <a14:imgLayer r:embed="rId8">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93231" t="64548" r="2445" b="28520"/>
          <a:stretch/>
        </p:blipFill>
        <p:spPr bwMode="auto">
          <a:xfrm rot="10800000">
            <a:off x="3961467" y="4587002"/>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72ACB4BE-3940-E542-BF4D-A01098C8E139}"/>
              </a:ext>
            </a:extLst>
          </p:cNvPr>
          <p:cNvSpPr txBox="1"/>
          <p:nvPr/>
        </p:nvSpPr>
        <p:spPr>
          <a:xfrm>
            <a:off x="4442377" y="4560142"/>
            <a:ext cx="2895344" cy="369332"/>
          </a:xfrm>
          <a:prstGeom prst="rect">
            <a:avLst/>
          </a:prstGeom>
          <a:noFill/>
        </p:spPr>
        <p:txBody>
          <a:bodyPr wrap="none" rtlCol="0">
            <a:spAutoFit/>
          </a:bodyPr>
          <a:lstStyle/>
          <a:p>
            <a:r>
              <a:rPr lang="en-US" dirty="0">
                <a:solidFill>
                  <a:schemeClr val="tx1">
                    <a:lumMod val="65000"/>
                    <a:lumOff val="35000"/>
                  </a:schemeClr>
                </a:solidFill>
                <a:latin typeface="SF Mono Medium" panose="020B0009000002000000" pitchFamily="49" charset="0"/>
                <a:cs typeface="SF Mono Medium" panose="020B0009000002000000" pitchFamily="49" charset="0"/>
              </a:rPr>
              <a:t>PROJECTS &amp; RESEARCH</a:t>
            </a:r>
          </a:p>
        </p:txBody>
      </p:sp>
      <p:cxnSp>
        <p:nvCxnSpPr>
          <p:cNvPr id="39" name="Straight Connector 38">
            <a:extLst>
              <a:ext uri="{FF2B5EF4-FFF2-40B4-BE49-F238E27FC236}">
                <a16:creationId xmlns:a16="http://schemas.microsoft.com/office/drawing/2014/main" id="{854DBB8C-88B9-0249-A24C-E8BE2A3EAB76}"/>
              </a:ext>
            </a:extLst>
          </p:cNvPr>
          <p:cNvCxnSpPr>
            <a:cxnSpLocks/>
          </p:cNvCxnSpPr>
          <p:nvPr/>
        </p:nvCxnSpPr>
        <p:spPr>
          <a:xfrm>
            <a:off x="4122636" y="5040737"/>
            <a:ext cx="0" cy="343215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7A8E12F-C02D-2046-9546-9CDFC034A550}"/>
              </a:ext>
            </a:extLst>
          </p:cNvPr>
          <p:cNvSpPr txBox="1"/>
          <p:nvPr/>
        </p:nvSpPr>
        <p:spPr>
          <a:xfrm>
            <a:off x="4440411" y="4949109"/>
            <a:ext cx="3220919" cy="3693319"/>
          </a:xfrm>
          <a:prstGeom prst="rect">
            <a:avLst/>
          </a:prstGeom>
          <a:noFill/>
        </p:spPr>
        <p:txBody>
          <a:bodyPr wrap="square" rtlCol="0">
            <a:spAutoFit/>
          </a:bodyPr>
          <a:lstStyle/>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Novel Interpretable Deep Learning approach to Variation Detection, discovered new correlations in RNA Data independently.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Novel visible light based high-rate optical wireless data transfer. </a:t>
            </a:r>
            <a:r>
              <a:rPr lang="en-US" sz="1200" i="1" dirty="0">
                <a:solidFill>
                  <a:schemeClr val="bg2">
                    <a:lumMod val="75000"/>
                  </a:schemeClr>
                </a:solidFill>
                <a:latin typeface="SF Pro Display" pitchFamily="2" charset="0"/>
                <a:ea typeface="SF Pro Display" pitchFamily="2" charset="0"/>
                <a:cs typeface="SF Pro Display" pitchFamily="2" charset="0"/>
              </a:rPr>
              <a:t>2020-21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Researching Single RNA cancer progression in mice with professor. </a:t>
            </a:r>
            <a:r>
              <a:rPr lang="en-US" sz="1200" i="1" dirty="0">
                <a:solidFill>
                  <a:schemeClr val="bg2">
                    <a:lumMod val="75000"/>
                  </a:schemeClr>
                </a:solidFill>
                <a:latin typeface="SF Pro Display" pitchFamily="2" charset="0"/>
                <a:ea typeface="SF Pro Display" pitchFamily="2" charset="0"/>
                <a:cs typeface="SF Pro Display" pitchFamily="2" charset="0"/>
              </a:rPr>
              <a:t>Ongoing (Research Paper)</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Researching Exoplanet measurements and Binary Stars research and validation with local observatory. </a:t>
            </a:r>
            <a:r>
              <a:rPr lang="en-US" sz="1200" i="1" dirty="0">
                <a:solidFill>
                  <a:schemeClr val="bg2">
                    <a:lumMod val="75000"/>
                  </a:schemeClr>
                </a:solidFill>
                <a:latin typeface="SF Pro Display" pitchFamily="2" charset="0"/>
                <a:ea typeface="SF Pro Display" pitchFamily="2" charset="0"/>
                <a:cs typeface="SF Pro Display" pitchFamily="2" charset="0"/>
              </a:rPr>
              <a:t>Ongoing (Research Paper)</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Predictive modeling for severity and predisposition. </a:t>
            </a:r>
            <a:r>
              <a:rPr lang="en-US" sz="1200" i="1" dirty="0">
                <a:solidFill>
                  <a:schemeClr val="bg2">
                    <a:lumMod val="75000"/>
                  </a:schemeClr>
                </a:solidFill>
                <a:latin typeface="SF Pro Display" pitchFamily="2" charset="0"/>
                <a:ea typeface="SF Pro Display" pitchFamily="2" charset="0"/>
                <a:cs typeface="SF Pro Display" pitchFamily="2" charset="0"/>
              </a:rPr>
              <a:t>Ongoing (Research Paper)</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Webapp to parse and diagnose genetic diseases quicker and faster than existing solutions. </a:t>
            </a:r>
            <a:r>
              <a:rPr lang="en-US" sz="1200" i="1" dirty="0">
                <a:solidFill>
                  <a:schemeClr val="bg2">
                    <a:lumMod val="75000"/>
                  </a:schemeClr>
                </a:solidFill>
                <a:latin typeface="SF Pro Display" pitchFamily="2" charset="0"/>
                <a:ea typeface="SF Pro Display" pitchFamily="2" charset="0"/>
                <a:cs typeface="SF Pro Display" pitchFamily="2" charset="0"/>
              </a:rPr>
              <a:t>2021</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iOS App using AI and CV and surround sound to explain surroundings to disabled. </a:t>
            </a:r>
            <a:r>
              <a:rPr lang="en-US" sz="1200" i="1" dirty="0">
                <a:solidFill>
                  <a:schemeClr val="bg2">
                    <a:lumMod val="75000"/>
                  </a:schemeClr>
                </a:solidFill>
                <a:latin typeface="SF Pro Display" pitchFamily="2" charset="0"/>
                <a:ea typeface="SF Pro Display" pitchFamily="2" charset="0"/>
                <a:cs typeface="SF Pro Display" pitchFamily="2" charset="0"/>
              </a:rPr>
              <a:t>2020-21</a:t>
            </a:r>
          </a:p>
        </p:txBody>
      </p:sp>
      <p:pic>
        <p:nvPicPr>
          <p:cNvPr id="44" name="Picture 2">
            <a:extLst>
              <a:ext uri="{FF2B5EF4-FFF2-40B4-BE49-F238E27FC236}">
                <a16:creationId xmlns:a16="http://schemas.microsoft.com/office/drawing/2014/main" id="{994A94A0-3016-0E45-AE8E-E7D1F349312A}"/>
              </a:ext>
            </a:extLst>
          </p:cNvPr>
          <p:cNvPicPr>
            <a:picLocks noChangeAspect="1" noChangeArrowheads="1"/>
          </p:cNvPicPr>
          <p:nvPr/>
        </p:nvPicPr>
        <p:blipFill rotWithShape="1">
          <a:blip r:embed="rId2">
            <a:extLst>
              <a:ext uri="{BEBA8EAE-BF5A-486C-A8C5-ECC9F3942E4B}">
                <a14:imgProps xmlns:a14="http://schemas.microsoft.com/office/drawing/2010/main">
                  <a14:imgLayer r:embed="rId9">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75571" t="26583" r="20105" b="66485"/>
          <a:stretch/>
        </p:blipFill>
        <p:spPr bwMode="auto">
          <a:xfrm rot="10800000">
            <a:off x="3961467" y="8790161"/>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9E3F98FD-73EF-3E4C-B671-A2FCC936926A}"/>
              </a:ext>
            </a:extLst>
          </p:cNvPr>
          <p:cNvSpPr txBox="1"/>
          <p:nvPr/>
        </p:nvSpPr>
        <p:spPr>
          <a:xfrm>
            <a:off x="4442377" y="8763301"/>
            <a:ext cx="3038011" cy="369332"/>
          </a:xfrm>
          <a:prstGeom prst="rect">
            <a:avLst/>
          </a:prstGeom>
          <a:noFill/>
        </p:spPr>
        <p:txBody>
          <a:bodyPr wrap="none" rtlCol="0">
            <a:spAutoFit/>
          </a:bodyPr>
          <a:lstStyle/>
          <a:p>
            <a:r>
              <a:rPr lang="en-US" dirty="0">
                <a:solidFill>
                  <a:schemeClr val="tx1">
                    <a:lumMod val="65000"/>
                    <a:lumOff val="35000"/>
                  </a:schemeClr>
                </a:solidFill>
                <a:latin typeface="SF Mono Medium" panose="020B0009000002000000" pitchFamily="49" charset="0"/>
                <a:cs typeface="SF Mono Medium" panose="020B0009000002000000" pitchFamily="49" charset="0"/>
              </a:rPr>
              <a:t>VOLUNTEERING &amp; CLUBS</a:t>
            </a:r>
          </a:p>
        </p:txBody>
      </p:sp>
      <p:cxnSp>
        <p:nvCxnSpPr>
          <p:cNvPr id="46" name="Straight Connector 45">
            <a:extLst>
              <a:ext uri="{FF2B5EF4-FFF2-40B4-BE49-F238E27FC236}">
                <a16:creationId xmlns:a16="http://schemas.microsoft.com/office/drawing/2014/main" id="{1EBCF0F9-ED1E-7C41-8CEE-FE85AF4A898D}"/>
              </a:ext>
            </a:extLst>
          </p:cNvPr>
          <p:cNvCxnSpPr>
            <a:cxnSpLocks/>
          </p:cNvCxnSpPr>
          <p:nvPr/>
        </p:nvCxnSpPr>
        <p:spPr>
          <a:xfrm>
            <a:off x="4122636" y="9243896"/>
            <a:ext cx="0" cy="61555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6C459FE-4BB5-6B49-88A0-E8C213731D67}"/>
              </a:ext>
            </a:extLst>
          </p:cNvPr>
          <p:cNvSpPr txBox="1"/>
          <p:nvPr/>
        </p:nvSpPr>
        <p:spPr>
          <a:xfrm>
            <a:off x="4442376" y="9108320"/>
            <a:ext cx="3038012" cy="800219"/>
          </a:xfrm>
          <a:prstGeom prst="rect">
            <a:avLst/>
          </a:prstGeom>
          <a:noFill/>
        </p:spPr>
        <p:txBody>
          <a:bodyPr wrap="square" rtlCol="0">
            <a:spAutoFit/>
          </a:bodyPr>
          <a:lstStyle/>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30+ Hours Coaching Science Olympiad</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10+ Hours Teaching Chemistry</a:t>
            </a:r>
          </a:p>
          <a:p>
            <a:pPr>
              <a:spcAft>
                <a:spcPts val="600"/>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Secretary Alt Robotics</a:t>
            </a:r>
          </a:p>
        </p:txBody>
      </p:sp>
      <p:sp>
        <p:nvSpPr>
          <p:cNvPr id="51" name="TextBox 50">
            <a:extLst>
              <a:ext uri="{FF2B5EF4-FFF2-40B4-BE49-F238E27FC236}">
                <a16:creationId xmlns:a16="http://schemas.microsoft.com/office/drawing/2014/main" id="{51F1C26F-B9D7-1C45-B169-9F3B3C983137}"/>
              </a:ext>
            </a:extLst>
          </p:cNvPr>
          <p:cNvSpPr txBox="1"/>
          <p:nvPr/>
        </p:nvSpPr>
        <p:spPr>
          <a:xfrm>
            <a:off x="0" y="9712252"/>
            <a:ext cx="4008315" cy="337336"/>
          </a:xfrm>
          <a:prstGeom prst="rect">
            <a:avLst/>
          </a:prstGeom>
          <a:noFill/>
        </p:spPr>
        <p:txBody>
          <a:bodyPr wrap="square" rtlCol="0">
            <a:spAutoFit/>
          </a:bodyPr>
          <a:lstStyle/>
          <a:p>
            <a:pPr>
              <a:lnSpc>
                <a:spcPct val="150000"/>
              </a:lnSpc>
            </a:pPr>
            <a:r>
              <a:rPr lang="en-US" sz="1200" dirty="0">
                <a:solidFill>
                  <a:schemeClr val="tx1">
                    <a:lumMod val="65000"/>
                    <a:lumOff val="35000"/>
                  </a:schemeClr>
                </a:solidFill>
                <a:latin typeface="SF Pro Display" pitchFamily="2" charset="0"/>
                <a:ea typeface="SF Pro Display" pitchFamily="2" charset="0"/>
                <a:cs typeface="SF Pro Display" pitchFamily="2" charset="0"/>
              </a:rPr>
              <a:t>https://ayushnayak.ml</a:t>
            </a:r>
          </a:p>
        </p:txBody>
      </p:sp>
    </p:spTree>
    <p:extLst>
      <p:ext uri="{BB962C8B-B14F-4D97-AF65-F5344CB8AC3E}">
        <p14:creationId xmlns:p14="http://schemas.microsoft.com/office/powerpoint/2010/main" val="44959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5BC9179B-6494-2B4F-B04F-D0799144580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86766" t="61704" b="16852"/>
          <a:stretch/>
        </p:blipFill>
        <p:spPr bwMode="auto">
          <a:xfrm rot="5400000">
            <a:off x="6737778" y="9032744"/>
            <a:ext cx="1028570" cy="1040674"/>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26">
            <a:extLst>
              <a:ext uri="{FF2B5EF4-FFF2-40B4-BE49-F238E27FC236}">
                <a16:creationId xmlns:a16="http://schemas.microsoft.com/office/drawing/2014/main" id="{FE8E9541-3723-2C4B-ADF4-041A50E4A5A2}"/>
              </a:ext>
            </a:extLst>
          </p:cNvPr>
          <p:cNvSpPr/>
          <p:nvPr/>
        </p:nvSpPr>
        <p:spPr>
          <a:xfrm>
            <a:off x="-717908" y="8298317"/>
            <a:ext cx="8703939" cy="3197665"/>
          </a:xfrm>
          <a:custGeom>
            <a:avLst/>
            <a:gdLst>
              <a:gd name="connsiteX0" fmla="*/ 662777 w 10069404"/>
              <a:gd name="connsiteY0" fmla="*/ 1255128 h 3197665"/>
              <a:gd name="connsiteX1" fmla="*/ 4300280 w 10069404"/>
              <a:gd name="connsiteY1" fmla="*/ 1978609 h 3197665"/>
              <a:gd name="connsiteX2" fmla="*/ 6299902 w 10069404"/>
              <a:gd name="connsiteY2" fmla="*/ 3144218 h 3197665"/>
              <a:gd name="connsiteX3" fmla="*/ 9927357 w 10069404"/>
              <a:gd name="connsiteY3" fmla="*/ 89519 h 3197665"/>
              <a:gd name="connsiteX4" fmla="*/ 934082 w 10069404"/>
              <a:gd name="connsiteY4" fmla="*/ 853194 h 3197665"/>
              <a:gd name="connsiteX5" fmla="*/ 662777 w 10069404"/>
              <a:gd name="connsiteY5" fmla="*/ 1255128 h 31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9404" h="3197665">
                <a:moveTo>
                  <a:pt x="662777" y="1255128"/>
                </a:moveTo>
                <a:cubicBezTo>
                  <a:pt x="1223810" y="1442697"/>
                  <a:pt x="3360759" y="1663761"/>
                  <a:pt x="4300280" y="1978609"/>
                </a:cubicBezTo>
                <a:cubicBezTo>
                  <a:pt x="5239801" y="2293457"/>
                  <a:pt x="5362056" y="3459066"/>
                  <a:pt x="6299902" y="3144218"/>
                </a:cubicBezTo>
                <a:cubicBezTo>
                  <a:pt x="7237748" y="2829370"/>
                  <a:pt x="10821660" y="471356"/>
                  <a:pt x="9927357" y="89519"/>
                </a:cubicBezTo>
                <a:cubicBezTo>
                  <a:pt x="9033054" y="-292318"/>
                  <a:pt x="2479853" y="658926"/>
                  <a:pt x="934082" y="853194"/>
                </a:cubicBezTo>
                <a:cubicBezTo>
                  <a:pt x="-611689" y="1047462"/>
                  <a:pt x="101744" y="1067559"/>
                  <a:pt x="662777" y="12551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475485-1FB6-8B4C-A97D-BFD2F8478CFD}"/>
              </a:ext>
            </a:extLst>
          </p:cNvPr>
          <p:cNvSpPr txBox="1"/>
          <p:nvPr/>
        </p:nvSpPr>
        <p:spPr>
          <a:xfrm>
            <a:off x="429436" y="327585"/>
            <a:ext cx="2970685" cy="584775"/>
          </a:xfrm>
          <a:prstGeom prst="rect">
            <a:avLst/>
          </a:prstGeom>
          <a:noFill/>
        </p:spPr>
        <p:txBody>
          <a:bodyPr wrap="none" rtlCol="0">
            <a:spAutoFit/>
          </a:bodyPr>
          <a:lstStyle/>
          <a:p>
            <a:r>
              <a:rPr lang="en-US" sz="3200" b="1" dirty="0">
                <a:solidFill>
                  <a:schemeClr val="tx1">
                    <a:lumMod val="50000"/>
                    <a:lumOff val="50000"/>
                  </a:schemeClr>
                </a:solidFill>
                <a:latin typeface="SF Mono" panose="020B0009000002000000" pitchFamily="49" charset="0"/>
                <a:ea typeface="SF Pro Display Semibold" pitchFamily="2" charset="0"/>
                <a:cs typeface="SF Mono" panose="020B0009000002000000" pitchFamily="49" charset="0"/>
              </a:rPr>
              <a:t>AYUSH NAYAK</a:t>
            </a:r>
          </a:p>
        </p:txBody>
      </p:sp>
      <p:sp>
        <p:nvSpPr>
          <p:cNvPr id="7" name="TextBox 6">
            <a:extLst>
              <a:ext uri="{FF2B5EF4-FFF2-40B4-BE49-F238E27FC236}">
                <a16:creationId xmlns:a16="http://schemas.microsoft.com/office/drawing/2014/main" id="{AE00EDD7-E1AF-5C48-8BD0-0EAD4DD906B9}"/>
              </a:ext>
            </a:extLst>
          </p:cNvPr>
          <p:cNvSpPr txBox="1"/>
          <p:nvPr/>
        </p:nvSpPr>
        <p:spPr>
          <a:xfrm>
            <a:off x="4307613" y="321469"/>
            <a:ext cx="4008315" cy="646331"/>
          </a:xfrm>
          <a:prstGeom prst="rect">
            <a:avLst/>
          </a:prstGeom>
          <a:noFill/>
        </p:spPr>
        <p:txBody>
          <a:bodyPr wrap="square" rtlCol="0">
            <a:spAutoFit/>
          </a:bodyPr>
          <a:lstStyle/>
          <a:p>
            <a:r>
              <a:rPr lang="en-US" sz="1200" dirty="0">
                <a:solidFill>
                  <a:schemeClr val="tx1">
                    <a:lumMod val="50000"/>
                    <a:lumOff val="50000"/>
                  </a:schemeClr>
                </a:solidFill>
                <a:latin typeface="SF Mono Light" panose="020B0009000002000000" pitchFamily="49" charset="0"/>
                <a:ea typeface="SF Pro Text Medium" pitchFamily="2" charset="0"/>
                <a:cs typeface="SF Mono Light" panose="020B0009000002000000" pitchFamily="49" charset="0"/>
              </a:rPr>
              <a:t>Address: 12831 Texana St.</a:t>
            </a:r>
          </a:p>
          <a:p>
            <a:r>
              <a:rPr lang="en-US" sz="1200" dirty="0">
                <a:solidFill>
                  <a:schemeClr val="tx1">
                    <a:lumMod val="50000"/>
                    <a:lumOff val="50000"/>
                  </a:schemeClr>
                </a:solidFill>
                <a:latin typeface="SF Mono Light" panose="020B0009000002000000" pitchFamily="49" charset="0"/>
                <a:ea typeface="SF Pro Text Medium" pitchFamily="2" charset="0"/>
                <a:cs typeface="SF Mono Light" panose="020B0009000002000000" pitchFamily="49" charset="0"/>
              </a:rPr>
              <a:t>Phone:   (858) 780-6078</a:t>
            </a:r>
          </a:p>
          <a:p>
            <a:r>
              <a:rPr lang="en-US" sz="1200" dirty="0">
                <a:solidFill>
                  <a:schemeClr val="tx1">
                    <a:lumMod val="50000"/>
                    <a:lumOff val="50000"/>
                  </a:schemeClr>
                </a:solidFill>
                <a:latin typeface="SF Mono Light" panose="020B0009000002000000" pitchFamily="49" charset="0"/>
                <a:ea typeface="SF Pro Text Medium" pitchFamily="2" charset="0"/>
                <a:cs typeface="SF Mono Light" panose="020B0009000002000000" pitchFamily="49" charset="0"/>
              </a:rPr>
              <a:t>Email:   ayush.nayak@gmail.com</a:t>
            </a:r>
          </a:p>
        </p:txBody>
      </p:sp>
      <p:pic>
        <p:nvPicPr>
          <p:cNvPr id="23" name="Picture 2">
            <a:extLst>
              <a:ext uri="{FF2B5EF4-FFF2-40B4-BE49-F238E27FC236}">
                <a16:creationId xmlns:a16="http://schemas.microsoft.com/office/drawing/2014/main" id="{CFE60211-1815-D240-90F3-C75C4D52E2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4">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49201" t="64396" r="45213" b="26647"/>
          <a:stretch/>
        </p:blipFill>
        <p:spPr bwMode="auto">
          <a:xfrm rot="10800000">
            <a:off x="3686222" y="452116"/>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50265CE-CD20-B34E-B789-2373945AF5A3}"/>
              </a:ext>
            </a:extLst>
          </p:cNvPr>
          <p:cNvSpPr txBox="1"/>
          <p:nvPr/>
        </p:nvSpPr>
        <p:spPr>
          <a:xfrm>
            <a:off x="566428" y="1256700"/>
            <a:ext cx="6639543" cy="8474115"/>
          </a:xfrm>
          <a:prstGeom prst="rect">
            <a:avLst/>
          </a:prstGeom>
          <a:noFill/>
        </p:spPr>
        <p:txBody>
          <a:bodyPr wrap="square" rtlCol="0">
            <a:spAutoFit/>
          </a:bodyPr>
          <a:lstStyle/>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March 14, 2021</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Dr. Igor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Tsigelny</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and Dr. Valentina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Kouznetsova</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t>
            </a: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Project Scientist and Dept. of Neurosciences </a:t>
            </a: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San Diego Supercomputer Center 10100 Hopkins Drive La Jolla, CA 92093</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Dear Dr.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Tsigelny</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and Dr. </a:t>
            </a:r>
            <a:r>
              <a:rPr lang="en-US" sz="1200" dirty="0" err="1">
                <a:solidFill>
                  <a:schemeClr val="tx1">
                    <a:lumMod val="65000"/>
                    <a:lumOff val="35000"/>
                  </a:schemeClr>
                </a:solidFill>
                <a:latin typeface="SF Pro Display" pitchFamily="2" charset="0"/>
                <a:ea typeface="SF Pro Display" pitchFamily="2" charset="0"/>
                <a:cs typeface="SF Pro Display" pitchFamily="2" charset="0"/>
              </a:rPr>
              <a:t>Kouznetsova</a:t>
            </a:r>
            <a:r>
              <a:rPr lang="en-US" sz="1200" dirty="0">
                <a:solidFill>
                  <a:schemeClr val="tx1">
                    <a:lumMod val="65000"/>
                    <a:lumOff val="35000"/>
                  </a:schemeClr>
                </a:solidFill>
                <a:latin typeface="SF Pro Display" pitchFamily="2" charset="0"/>
                <a:ea typeface="SF Pro Display" pitchFamily="2" charset="0"/>
                <a:cs typeface="SF Pro Display" pitchFamily="2" charset="0"/>
              </a:rPr>
              <a:t>,</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I am very excited to submit my application for the REHS program at UCSD. As an avid coder with proficiency in Python, R, C, and experience with all the tools used thorough bioinformatics, and time working on similar concepts, I believe that I would be a great fit and a strong asset to the team.</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The project description provides a listing for a student familiar enough with biological principles and computation to work on studying drug inactions, as well as elucidating gene functionality from regulatory effects. These require both a solid biological foundation, as well as good programming and high-level computer skills, both of which I have. On the biology side, I am currently taking and excelling at AP Biology, and have taken outside courses and done independent study to understand the material beyond what is taught, for research and Olympiad applications. In addition, I have earned a lot about genomics and gene interactions for two of my research projects, one relying on identifying disease loci in a new way, which required bioinformatics work mostly on raw SNV and gene expressions reads, and the other looking at predictive modeling for the severity of diseases using the same SNV and GE inputs. While these aren’t directly what is being done in these two projects, I learned a lot about the programs, theory, and usage necessary to work on these projects, and am confident that I could easily extend and learn the tools and processes necessary for conducting this work, as well as the biology. Programming wise, I have been programming for over 5 years in Python and have learned almost five additional languages to proficiency (C/C++, R, C#, Swift), with a multitude of others able to script with, proving that I can pick up and know many pivotal concepts already for this sort of work. I also am eager to do this work as I find opportunities like this golden for breaking the age barrier and working in much more advanced work than a standard High School project, as well as doing </a:t>
            </a:r>
            <a:r>
              <a:rPr lang="en-US" sz="1200" i="1" dirty="0">
                <a:solidFill>
                  <a:schemeClr val="tx1">
                    <a:lumMod val="65000"/>
                    <a:lumOff val="35000"/>
                  </a:schemeClr>
                </a:solidFill>
                <a:latin typeface="SF Pro Display" pitchFamily="2" charset="0"/>
                <a:ea typeface="SF Pro Display" pitchFamily="2" charset="0"/>
                <a:cs typeface="SF Pro Display" pitchFamily="2" charset="0"/>
              </a:rPr>
              <a:t>real science</a:t>
            </a:r>
            <a:r>
              <a:rPr lang="en-US" sz="1200" dirty="0">
                <a:solidFill>
                  <a:schemeClr val="tx1">
                    <a:lumMod val="65000"/>
                    <a:lumOff val="35000"/>
                  </a:schemeClr>
                </a:solidFill>
                <a:latin typeface="SF Pro Display" pitchFamily="2" charset="0"/>
                <a:ea typeface="SF Pro Display" pitchFamily="2" charset="0"/>
                <a:cs typeface="SF Pro Display" pitchFamily="2" charset="0"/>
              </a:rPr>
              <a:t> and contributions to the world.</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I am sure that I can easily take up this line of work and use my existing skills as well as new ones to be an active participant and learner in this program and am very excited at the possibility of expanding my skills and doing science. </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Thank you for your time.</a:t>
            </a:r>
          </a:p>
          <a:p>
            <a:pPr>
              <a:spcAft>
                <a:spcPts val="115"/>
              </a:spcAft>
            </a:pPr>
            <a:br>
              <a:rPr lang="en-US" sz="1200" dirty="0">
                <a:solidFill>
                  <a:schemeClr val="tx1">
                    <a:lumMod val="65000"/>
                    <a:lumOff val="35000"/>
                  </a:schemeClr>
                </a:solidFill>
                <a:latin typeface="SF Pro Display" pitchFamily="2" charset="0"/>
                <a:ea typeface="SF Pro Display" pitchFamily="2" charset="0"/>
                <a:cs typeface="SF Pro Display" pitchFamily="2" charset="0"/>
              </a:rPr>
            </a:br>
            <a:r>
              <a:rPr lang="en-US" sz="1200" dirty="0">
                <a:solidFill>
                  <a:schemeClr val="tx1">
                    <a:lumMod val="65000"/>
                    <a:lumOff val="35000"/>
                  </a:schemeClr>
                </a:solidFill>
                <a:latin typeface="SF Pro Display" pitchFamily="2" charset="0"/>
                <a:ea typeface="SF Pro Display" pitchFamily="2" charset="0"/>
                <a:cs typeface="SF Pro Display" pitchFamily="2" charset="0"/>
              </a:rPr>
              <a:t>Sincerely,</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r>
              <a:rPr lang="en-US" sz="1200" dirty="0">
                <a:solidFill>
                  <a:schemeClr val="tx1">
                    <a:lumMod val="65000"/>
                    <a:lumOff val="35000"/>
                  </a:schemeClr>
                </a:solidFill>
                <a:latin typeface="SF Pro Display" pitchFamily="2" charset="0"/>
                <a:ea typeface="SF Pro Display" pitchFamily="2" charset="0"/>
                <a:cs typeface="SF Pro Display" pitchFamily="2" charset="0"/>
              </a:rPr>
              <a:t>Ayush Nayak</a:t>
            </a: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a:p>
            <a:endParaRPr lang="en-US" sz="1200" dirty="0">
              <a:solidFill>
                <a:schemeClr val="tx1">
                  <a:lumMod val="65000"/>
                  <a:lumOff val="35000"/>
                </a:schemeClr>
              </a:solidFill>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253429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5BC9179B-6494-2B4F-B04F-D0799144580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86766" t="61704" b="16852"/>
          <a:stretch/>
        </p:blipFill>
        <p:spPr bwMode="auto">
          <a:xfrm rot="5400000">
            <a:off x="6737778" y="9032744"/>
            <a:ext cx="1028570" cy="1040674"/>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26">
            <a:extLst>
              <a:ext uri="{FF2B5EF4-FFF2-40B4-BE49-F238E27FC236}">
                <a16:creationId xmlns:a16="http://schemas.microsoft.com/office/drawing/2014/main" id="{FE8E9541-3723-2C4B-ADF4-041A50E4A5A2}"/>
              </a:ext>
            </a:extLst>
          </p:cNvPr>
          <p:cNvSpPr/>
          <p:nvPr/>
        </p:nvSpPr>
        <p:spPr>
          <a:xfrm>
            <a:off x="-717908" y="8298317"/>
            <a:ext cx="8703939" cy="3197665"/>
          </a:xfrm>
          <a:custGeom>
            <a:avLst/>
            <a:gdLst>
              <a:gd name="connsiteX0" fmla="*/ 662777 w 10069404"/>
              <a:gd name="connsiteY0" fmla="*/ 1255128 h 3197665"/>
              <a:gd name="connsiteX1" fmla="*/ 4300280 w 10069404"/>
              <a:gd name="connsiteY1" fmla="*/ 1978609 h 3197665"/>
              <a:gd name="connsiteX2" fmla="*/ 6299902 w 10069404"/>
              <a:gd name="connsiteY2" fmla="*/ 3144218 h 3197665"/>
              <a:gd name="connsiteX3" fmla="*/ 9927357 w 10069404"/>
              <a:gd name="connsiteY3" fmla="*/ 89519 h 3197665"/>
              <a:gd name="connsiteX4" fmla="*/ 934082 w 10069404"/>
              <a:gd name="connsiteY4" fmla="*/ 853194 h 3197665"/>
              <a:gd name="connsiteX5" fmla="*/ 662777 w 10069404"/>
              <a:gd name="connsiteY5" fmla="*/ 1255128 h 31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9404" h="3197665">
                <a:moveTo>
                  <a:pt x="662777" y="1255128"/>
                </a:moveTo>
                <a:cubicBezTo>
                  <a:pt x="1223810" y="1442697"/>
                  <a:pt x="3360759" y="1663761"/>
                  <a:pt x="4300280" y="1978609"/>
                </a:cubicBezTo>
                <a:cubicBezTo>
                  <a:pt x="5239801" y="2293457"/>
                  <a:pt x="5362056" y="3459066"/>
                  <a:pt x="6299902" y="3144218"/>
                </a:cubicBezTo>
                <a:cubicBezTo>
                  <a:pt x="7237748" y="2829370"/>
                  <a:pt x="10821660" y="471356"/>
                  <a:pt x="9927357" y="89519"/>
                </a:cubicBezTo>
                <a:cubicBezTo>
                  <a:pt x="9033054" y="-292318"/>
                  <a:pt x="2479853" y="658926"/>
                  <a:pt x="934082" y="853194"/>
                </a:cubicBezTo>
                <a:cubicBezTo>
                  <a:pt x="-611689" y="1047462"/>
                  <a:pt x="101744" y="1067559"/>
                  <a:pt x="662777" y="12551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475485-1FB6-8B4C-A97D-BFD2F8478CFD}"/>
              </a:ext>
            </a:extLst>
          </p:cNvPr>
          <p:cNvSpPr txBox="1"/>
          <p:nvPr/>
        </p:nvSpPr>
        <p:spPr>
          <a:xfrm>
            <a:off x="429436" y="327585"/>
            <a:ext cx="2970685" cy="584775"/>
          </a:xfrm>
          <a:prstGeom prst="rect">
            <a:avLst/>
          </a:prstGeom>
          <a:noFill/>
        </p:spPr>
        <p:txBody>
          <a:bodyPr wrap="none" rtlCol="0">
            <a:spAutoFit/>
          </a:bodyPr>
          <a:lstStyle/>
          <a:p>
            <a:r>
              <a:rPr lang="en-US" sz="3200" b="1" dirty="0">
                <a:solidFill>
                  <a:schemeClr val="tx1">
                    <a:lumMod val="50000"/>
                    <a:lumOff val="50000"/>
                  </a:schemeClr>
                </a:solidFill>
                <a:latin typeface="SF Mono" panose="020B0009000002000000" pitchFamily="49" charset="0"/>
                <a:ea typeface="SF Pro Display Semibold" pitchFamily="2" charset="0"/>
                <a:cs typeface="SF Mono" panose="020B0009000002000000" pitchFamily="49" charset="0"/>
              </a:rPr>
              <a:t>AYUSH NAYAK</a:t>
            </a:r>
          </a:p>
        </p:txBody>
      </p:sp>
      <p:sp>
        <p:nvSpPr>
          <p:cNvPr id="7" name="TextBox 6">
            <a:extLst>
              <a:ext uri="{FF2B5EF4-FFF2-40B4-BE49-F238E27FC236}">
                <a16:creationId xmlns:a16="http://schemas.microsoft.com/office/drawing/2014/main" id="{AE00EDD7-E1AF-5C48-8BD0-0EAD4DD906B9}"/>
              </a:ext>
            </a:extLst>
          </p:cNvPr>
          <p:cNvSpPr txBox="1"/>
          <p:nvPr/>
        </p:nvSpPr>
        <p:spPr>
          <a:xfrm>
            <a:off x="4307613" y="321469"/>
            <a:ext cx="4008315" cy="646331"/>
          </a:xfrm>
          <a:prstGeom prst="rect">
            <a:avLst/>
          </a:prstGeom>
          <a:noFill/>
        </p:spPr>
        <p:txBody>
          <a:bodyPr wrap="square" rtlCol="0">
            <a:spAutoFit/>
          </a:bodyPr>
          <a:lstStyle/>
          <a:p>
            <a:r>
              <a:rPr lang="en-US" sz="1200" dirty="0">
                <a:solidFill>
                  <a:schemeClr val="tx1">
                    <a:lumMod val="50000"/>
                    <a:lumOff val="50000"/>
                  </a:schemeClr>
                </a:solidFill>
                <a:latin typeface="SF Mono Light" panose="020B0009000002000000" pitchFamily="49" charset="0"/>
                <a:ea typeface="SF Pro Text Medium" pitchFamily="2" charset="0"/>
                <a:cs typeface="SF Mono Light" panose="020B0009000002000000" pitchFamily="49" charset="0"/>
              </a:rPr>
              <a:t>Address: 12831 Texana St.</a:t>
            </a:r>
          </a:p>
          <a:p>
            <a:r>
              <a:rPr lang="en-US" sz="1200" dirty="0">
                <a:solidFill>
                  <a:schemeClr val="tx1">
                    <a:lumMod val="50000"/>
                    <a:lumOff val="50000"/>
                  </a:schemeClr>
                </a:solidFill>
                <a:latin typeface="SF Mono Light" panose="020B0009000002000000" pitchFamily="49" charset="0"/>
                <a:ea typeface="SF Pro Text Medium" pitchFamily="2" charset="0"/>
                <a:cs typeface="SF Mono Light" panose="020B0009000002000000" pitchFamily="49" charset="0"/>
              </a:rPr>
              <a:t>Phone:   (858) 780-6078</a:t>
            </a:r>
          </a:p>
          <a:p>
            <a:r>
              <a:rPr lang="en-US" sz="1200" dirty="0">
                <a:solidFill>
                  <a:schemeClr val="tx1">
                    <a:lumMod val="50000"/>
                    <a:lumOff val="50000"/>
                  </a:schemeClr>
                </a:solidFill>
                <a:latin typeface="SF Mono Light" panose="020B0009000002000000" pitchFamily="49" charset="0"/>
                <a:ea typeface="SF Pro Text Medium" pitchFamily="2" charset="0"/>
                <a:cs typeface="SF Mono Light" panose="020B0009000002000000" pitchFamily="49" charset="0"/>
              </a:rPr>
              <a:t>Email:   ayush.nayak@gmail.com</a:t>
            </a:r>
          </a:p>
        </p:txBody>
      </p:sp>
      <p:pic>
        <p:nvPicPr>
          <p:cNvPr id="23" name="Picture 2">
            <a:extLst>
              <a:ext uri="{FF2B5EF4-FFF2-40B4-BE49-F238E27FC236}">
                <a16:creationId xmlns:a16="http://schemas.microsoft.com/office/drawing/2014/main" id="{CFE60211-1815-D240-90F3-C75C4D52E2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4">
                    <a14:imgEffect>
                      <a14:sharpenSoften amount="-10000"/>
                    </a14:imgEffect>
                    <a14:imgEffect>
                      <a14:brightnessContrast bright="-2000" contrast="-4000"/>
                    </a14:imgEffect>
                  </a14:imgLayer>
                </a14:imgProps>
              </a:ext>
              <a:ext uri="{28A0092B-C50C-407E-A947-70E740481C1C}">
                <a14:useLocalDpi xmlns:a14="http://schemas.microsoft.com/office/drawing/2010/main" val="0"/>
              </a:ext>
            </a:extLst>
          </a:blip>
          <a:srcRect l="49201" t="64396" r="45213" b="26647"/>
          <a:stretch/>
        </p:blipFill>
        <p:spPr bwMode="auto">
          <a:xfrm rot="10800000">
            <a:off x="3686222" y="452116"/>
            <a:ext cx="335290" cy="335710"/>
          </a:xfrm>
          <a:prstGeom prst="ellipse">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50265CE-CD20-B34E-B789-2373945AF5A3}"/>
              </a:ext>
            </a:extLst>
          </p:cNvPr>
          <p:cNvSpPr txBox="1"/>
          <p:nvPr/>
        </p:nvSpPr>
        <p:spPr>
          <a:xfrm>
            <a:off x="566428" y="1256700"/>
            <a:ext cx="6639543" cy="7025000"/>
          </a:xfrm>
          <a:prstGeom prst="rect">
            <a:avLst/>
          </a:prstGeom>
          <a:noFill/>
        </p:spPr>
        <p:txBody>
          <a:bodyPr wrap="square" rtlCol="0">
            <a:spAutoFit/>
          </a:bodyPr>
          <a:lstStyle/>
          <a:p>
            <a:pPr>
              <a:spcAft>
                <a:spcPts val="115"/>
              </a:spcAft>
            </a:pPr>
            <a:r>
              <a:rPr lang="en-US" sz="1400" dirty="0">
                <a:solidFill>
                  <a:schemeClr val="tx1">
                    <a:lumMod val="65000"/>
                    <a:lumOff val="35000"/>
                  </a:schemeClr>
                </a:solidFill>
                <a:latin typeface="SF Pro Display" pitchFamily="2" charset="0"/>
                <a:ea typeface="SF Pro Display" pitchFamily="2" charset="0"/>
                <a:cs typeface="SF Pro Display" pitchFamily="2" charset="0"/>
              </a:rPr>
              <a:t>I know that I am still a High School student, and only recently turned 16, but I still believe that I would be a good fit for this internship. I love scientific research and big data applications, as well as the complexity of biological problems, finding them also the most impactful of all the computational applications. I have tried to do basic bioinformatics before, working once or twice under a professor to do more simplistic gene expression and SNV analysis with R and Bio-conductor, however tried to extend it later to a more network biology style ML application using more of my computer knowledge. I really enjoy doing these types of projects, and the impacts they could have again improves them in my eyes. I hope to personally gain more experience in a much more formal setting and work with more data, under better guidance and be able to do more in a team. The projects outlined by many of the departments also look very interesting, and while I know that my R experience is probably not on the same level as many of the people that normally do this sort of work IE College Students, I am a strong C++ and Python programmer, not only with algorithmic level but also production and more standard varieties of scripting and knowing a large number of languages I am confident I could expand my skills. While I would say I am much more computationally than biologically aligned, I have been able to self study college Chemistry and Astronomy fairly well in a short period of time, and after hopefully taking the AP Biology exam and having a couple months I will also have substantial  knowledge on biological concepts to be able to do more easily adapt to that side. I not only hope to expand my skills with these types of analysis, but also personally gain experience in this sort of field, being into Computer Science and Astronomy, I always assumed that I would either want to build apps or work in large tech firms later on, or possibly astronomy style fields, yet I want to have more experience with bioinformatics and big data computing applications, to possibly be more open about expanding into more biologically based projects and fields of the sort right now, as well as just an exploration of a possible college path. Also, personally, I will be spending most of this break studying for multiple competitions and working on preparing for junior classes and doing something like an internship research project is something that just looks to be interesting to me.</a:t>
            </a:r>
          </a:p>
          <a:p>
            <a:pPr>
              <a:spcAft>
                <a:spcPts val="115"/>
              </a:spcAft>
            </a:pPr>
            <a:endParaRPr lang="en-US" sz="1400" dirty="0">
              <a:solidFill>
                <a:schemeClr val="tx1">
                  <a:lumMod val="65000"/>
                  <a:lumOff val="35000"/>
                </a:schemeClr>
              </a:solidFill>
              <a:latin typeface="SF Pro Display" pitchFamily="2" charset="0"/>
              <a:ea typeface="SF Pro Display" pitchFamily="2" charset="0"/>
              <a:cs typeface="SF Pro Display" pitchFamily="2" charset="0"/>
            </a:endParaRPr>
          </a:p>
          <a:p>
            <a:pPr>
              <a:spcAft>
                <a:spcPts val="115"/>
              </a:spcAft>
            </a:pPr>
            <a:endParaRPr lang="en-US" sz="1400" dirty="0">
              <a:solidFill>
                <a:schemeClr val="tx1">
                  <a:lumMod val="65000"/>
                  <a:lumOff val="35000"/>
                </a:schemeClr>
              </a:solidFill>
              <a:latin typeface="SF Pro Display" pitchFamily="2" charset="0"/>
              <a:ea typeface="SF Pro Display" pitchFamily="2" charset="0"/>
              <a:cs typeface="SF Pro Display" pitchFamily="2" charset="0"/>
            </a:endParaRPr>
          </a:p>
          <a:p>
            <a:endParaRPr lang="en-US" sz="1400" dirty="0">
              <a:solidFill>
                <a:schemeClr val="tx1">
                  <a:lumMod val="65000"/>
                  <a:lumOff val="35000"/>
                </a:schemeClr>
              </a:solidFill>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3934094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TotalTime>
  <Words>1381</Words>
  <Application>Microsoft Macintosh PowerPoint</Application>
  <PresentationFormat>Custom</PresentationFormat>
  <Paragraphs>77</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SF Mono</vt:lpstr>
      <vt:lpstr>SF Mono Light</vt:lpstr>
      <vt:lpstr>SF Mono Medium</vt:lpstr>
      <vt:lpstr>SF Pro Display</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Nayak, Ayush</dc:creator>
  <cp:lastModifiedBy>Nayak, Ayush</cp:lastModifiedBy>
  <cp:revision>50</cp:revision>
  <cp:lastPrinted>2021-03-12T03:15:24Z</cp:lastPrinted>
  <dcterms:created xsi:type="dcterms:W3CDTF">2021-03-11T21:32:52Z</dcterms:created>
  <dcterms:modified xsi:type="dcterms:W3CDTF">2021-03-20T06:02:48Z</dcterms:modified>
</cp:coreProperties>
</file>