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bel" panose="02000506030000020004" pitchFamily="2" charset="0"/>
      <p:regular r:id="rId17"/>
    </p:embeddedFont>
    <p:embeddedFont>
      <p:font typeface="Anaheim" panose="020B0604020202020204" charset="0"/>
      <p:regular r:id="rId18"/>
    </p:embeddedFont>
    <p:embeddedFont>
      <p:font typeface="Anton" pitchFamily="2" charset="0"/>
      <p:regular r:id="rId19"/>
    </p:embeddedFont>
    <p:embeddedFont>
      <p:font typeface="Comic Sans MS" panose="030F0702030302020204" pitchFamily="66" charset="0"/>
      <p:regular r:id="rId20"/>
      <p:bold r:id="rId21"/>
      <p:italic r:id="rId22"/>
      <p:boldItalic r:id="rId23"/>
    </p:embeddedFont>
    <p:embeddedFont>
      <p:font typeface="Josefin Sans" pitchFamily="2" charset="0"/>
      <p:regular r:id="rId24"/>
      <p:bold r:id="rId25"/>
      <p:italic r:id="rId26"/>
      <p:boldItalic r:id="rId27"/>
    </p:embeddedFont>
    <p:embeddedFont>
      <p:font typeface="Josefin Slab" pitchFamily="2" charset="0"/>
      <p:regular r:id="rId28"/>
      <p:bold r:id="rId29"/>
      <p:italic r:id="rId30"/>
      <p:boldItalic r:id="rId31"/>
    </p:embeddedFont>
    <p:embeddedFont>
      <p:font typeface="Josefin Slab SemiBold" pitchFamily="2" charset="0"/>
      <p:bold r:id="rId32"/>
      <p:boldItalic r:id="rId33"/>
    </p:embeddedFont>
    <p:embeddedFont>
      <p:font typeface="Staatliches" pitchFamily="2" charset="0"/>
      <p:regular r:id="rId34"/>
    </p:embeddedFont>
    <p:embeddedFont>
      <p:font typeface="Unica On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pos="5227"/>
        <p:guide orient="horz" pos="29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a16e1af92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a16e1af92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a16e1af92e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a16e1af92e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16e1af92e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16e1af92e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6083763cf6_5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6083763cf6_5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a18d6fc4f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a18d6fc4f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2627ebac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dfce81f19_0_1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16e1af92e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16e1af92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a16e1af92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a16e1af92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a16e1af92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a16e1af92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a16e1af92e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a16e1af92e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a180a2eb3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a180a2eb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a16e1af92e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a16e1af92e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rgbClr val="F3F3F3"/>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36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317648" y="1483576"/>
              <a:ext cx="6648000" cy="26232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rgbClr val="F3F3F3"/>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rgbClr val="F3F3F3"/>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2">
  <p:cSld name="CUSTOM_6_1_1_1_2">
    <p:bg>
      <p:bgPr>
        <a:solidFill>
          <a:srgbClr val="F3F3F3"/>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2302800" y="1658275"/>
            <a:ext cx="4538400" cy="182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b="0">
                <a:solidFill>
                  <a:srgbClr val="F3F3F3"/>
                </a:solidFill>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rgbClr val="F3F3F3"/>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5" name="Google Shape;115;p18"/>
          <p:cNvSpPr txBox="1">
            <a:spLocks noGrp="1"/>
          </p:cNvSpPr>
          <p:nvPr>
            <p:ph type="subTitle" idx="1"/>
          </p:nvPr>
        </p:nvSpPr>
        <p:spPr>
          <a:xfrm>
            <a:off x="3553122" y="344947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6" name="Google Shape;116;p18"/>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7" name="Google Shape;117;p18"/>
          <p:cNvSpPr txBox="1">
            <a:spLocks noGrp="1"/>
          </p:cNvSpPr>
          <p:nvPr>
            <p:ph type="subTitle" idx="3"/>
          </p:nvPr>
        </p:nvSpPr>
        <p:spPr>
          <a:xfrm>
            <a:off x="6849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8" name="Google Shape;118;p18"/>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9" name="Google Shape;119;p18"/>
          <p:cNvSpPr txBox="1">
            <a:spLocks noGrp="1"/>
          </p:cNvSpPr>
          <p:nvPr>
            <p:ph type="subTitle" idx="5"/>
          </p:nvPr>
        </p:nvSpPr>
        <p:spPr>
          <a:xfrm>
            <a:off x="63644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rgbClr val="F3F3F3"/>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lang="en" sz="900" b="1">
                <a:solidFill>
                  <a:schemeClr val="accent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a:solidFill>
                  <a:schemeClr val="accent3"/>
                </a:solidFill>
                <a:latin typeface="Anaheim"/>
                <a:ea typeface="Anaheim"/>
                <a:cs typeface="Anaheim"/>
                <a:sym typeface="Anaheim"/>
              </a:rPr>
              <a:t>, including icons by </a:t>
            </a:r>
            <a:r>
              <a:rPr lang="en" sz="900" b="1">
                <a:solidFill>
                  <a:schemeClr val="accent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a:solidFill>
                  <a:schemeClr val="accent3"/>
                </a:solidFill>
                <a:latin typeface="Anaheim"/>
                <a:ea typeface="Anaheim"/>
                <a:cs typeface="Anaheim"/>
                <a:sym typeface="Anaheim"/>
              </a:rPr>
              <a:t>, and infographics &amp; images by </a:t>
            </a:r>
            <a:r>
              <a:rPr lang="en" sz="900" b="1">
                <a:solidFill>
                  <a:schemeClr val="accent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lang="en" sz="900" b="1">
                <a:solidFill>
                  <a:schemeClr val="accent3"/>
                </a:solidFill>
                <a:latin typeface="Anaheim"/>
                <a:ea typeface="Anaheim"/>
                <a:cs typeface="Anaheim"/>
                <a:sym typeface="Anaheim"/>
              </a:rPr>
              <a:t> </a:t>
            </a:r>
            <a:r>
              <a:rPr lang="en" sz="900" b="1">
                <a:solidFill>
                  <a:schemeClr val="hlink"/>
                </a:solidFill>
                <a:uFill>
                  <a:noFill/>
                </a:uFill>
                <a:latin typeface="Anaheim"/>
                <a:ea typeface="Anaheim"/>
                <a:cs typeface="Anaheim"/>
                <a:sym typeface="Anaheim"/>
                <a:hlinkClick r:id="rId5"/>
              </a:rPr>
              <a:t>Storyset</a:t>
            </a:r>
            <a:endParaRPr sz="700" b="1">
              <a:solidFill>
                <a:srgbClr val="434343"/>
              </a:solidFill>
              <a:latin typeface="Anaheim"/>
              <a:ea typeface="Anaheim"/>
              <a:cs typeface="Anaheim"/>
              <a:sym typeface="Anaheim"/>
            </a:endParaRPr>
          </a:p>
        </p:txBody>
      </p:sp>
      <p:sp>
        <p:nvSpPr>
          <p:cNvPr id="124" name="Google Shape;124;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5" name="Google Shape;125;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bg>
      <p:bgPr>
        <a:solidFill>
          <a:srgbClr val="F3F3F3"/>
        </a:solidFill>
        <a:effectLst/>
      </p:bgPr>
    </p:bg>
    <p:spTree>
      <p:nvGrpSpPr>
        <p:cNvPr id="1"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1008525" y="3046075"/>
              <a:ext cx="8135400" cy="408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6"/>
          <p:cNvSpPr txBox="1">
            <a:spLocks noGrp="1"/>
          </p:cNvSpPr>
          <p:nvPr>
            <p:ph type="ctrTitle"/>
          </p:nvPr>
        </p:nvSpPr>
        <p:spPr>
          <a:xfrm flipH="1">
            <a:off x="3611675" y="3046150"/>
            <a:ext cx="4728000" cy="46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1200"/>
              <a:buNone/>
              <a:defRPr sz="1400" b="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a:endParaRPr/>
          </a:p>
        </p:txBody>
      </p:sp>
      <p:sp>
        <p:nvSpPr>
          <p:cNvPr id="35" name="Google Shape;35;p6"/>
          <p:cNvSpPr txBox="1">
            <a:spLocks noGrp="1"/>
          </p:cNvSpPr>
          <p:nvPr>
            <p:ph type="subTitle" idx="1"/>
          </p:nvPr>
        </p:nvSpPr>
        <p:spPr>
          <a:xfrm flipH="1">
            <a:off x="4201775" y="1876125"/>
            <a:ext cx="4137900" cy="1001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rgbClr val="F3F3F3"/>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rgbClr val="F3F3F3"/>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2"/>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2"/>
          <p:cNvSpPr txBox="1">
            <a:spLocks noGrp="1"/>
          </p:cNvSpPr>
          <p:nvPr>
            <p:ph type="subTitle" idx="1"/>
          </p:nvPr>
        </p:nvSpPr>
        <p:spPr>
          <a:xfrm>
            <a:off x="264625" y="2731825"/>
            <a:ext cx="3326700" cy="3219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1100">
                <a:solidFill>
                  <a:srgbClr val="000000"/>
                </a:solidFill>
                <a:latin typeface="Arial"/>
                <a:ea typeface="Arial"/>
                <a:cs typeface="Arial"/>
                <a:sym typeface="Arial"/>
              </a:rPr>
              <a:t>Abhinav Nippani, Adwait Patil,</a:t>
            </a:r>
            <a:endParaRPr sz="1100">
              <a:solidFill>
                <a:srgbClr val="000000"/>
              </a:solidFill>
              <a:latin typeface="Arial"/>
              <a:ea typeface="Arial"/>
              <a:cs typeface="Arial"/>
              <a:sym typeface="Arial"/>
            </a:endParaRPr>
          </a:p>
          <a:p>
            <a:pPr marL="0" marR="0" lvl="0" indent="0" algn="ctr" rtl="0">
              <a:lnSpc>
                <a:spcPct val="115000"/>
              </a:lnSpc>
              <a:spcBef>
                <a:spcPts val="0"/>
              </a:spcBef>
              <a:spcAft>
                <a:spcPts val="0"/>
              </a:spcAft>
              <a:buNone/>
            </a:pPr>
            <a:r>
              <a:rPr lang="en" sz="1100">
                <a:solidFill>
                  <a:srgbClr val="000000"/>
                </a:solidFill>
                <a:latin typeface="Arial"/>
                <a:ea typeface="Arial"/>
                <a:cs typeface="Arial"/>
                <a:sym typeface="Arial"/>
              </a:rPr>
              <a:t> Ayush Patel, Shivansh Verma </a:t>
            </a:r>
            <a:endParaRPr/>
          </a:p>
        </p:txBody>
      </p:sp>
      <p:sp>
        <p:nvSpPr>
          <p:cNvPr id="158" name="Google Shape;158;p22"/>
          <p:cNvSpPr txBox="1">
            <a:spLocks noGrp="1"/>
          </p:cNvSpPr>
          <p:nvPr>
            <p:ph type="ctrTitle"/>
          </p:nvPr>
        </p:nvSpPr>
        <p:spPr>
          <a:xfrm>
            <a:off x="273538" y="1983500"/>
            <a:ext cx="6919800" cy="8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a:t>Credit Card fraud and</a:t>
            </a:r>
            <a:endParaRPr sz="3300"/>
          </a:p>
          <a:p>
            <a:pPr marL="0" lvl="0" indent="0" algn="l" rtl="0">
              <a:spcBef>
                <a:spcPts val="0"/>
              </a:spcBef>
              <a:spcAft>
                <a:spcPts val="0"/>
              </a:spcAft>
              <a:buNone/>
            </a:pPr>
            <a:r>
              <a:rPr lang="en" sz="3300"/>
              <a:t> Anomaly Detection</a:t>
            </a:r>
            <a:endParaRPr sz="100"/>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2"/>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2"/>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2"/>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2"/>
          <p:cNvGrpSpPr/>
          <p:nvPr/>
        </p:nvGrpSpPr>
        <p:grpSpPr>
          <a:xfrm>
            <a:off x="39400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42"/>
        <p:cNvGrpSpPr/>
        <p:nvPr/>
      </p:nvGrpSpPr>
      <p:grpSpPr>
        <a:xfrm>
          <a:off x="0" y="0"/>
          <a:ext cx="0" cy="0"/>
          <a:chOff x="0" y="0"/>
          <a:chExt cx="0" cy="0"/>
        </a:xfrm>
      </p:grpSpPr>
      <p:sp>
        <p:nvSpPr>
          <p:cNvPr id="543" name="Google Shape;543;p31"/>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DBSCAN</a:t>
            </a:r>
            <a:endParaRPr/>
          </a:p>
        </p:txBody>
      </p:sp>
      <p:pic>
        <p:nvPicPr>
          <p:cNvPr id="544" name="Google Shape;544;p31"/>
          <p:cNvPicPr preferRelativeResize="0"/>
          <p:nvPr/>
        </p:nvPicPr>
        <p:blipFill>
          <a:blip r:embed="rId3">
            <a:alphaModFix/>
          </a:blip>
          <a:stretch>
            <a:fillRect/>
          </a:stretch>
        </p:blipFill>
        <p:spPr>
          <a:xfrm>
            <a:off x="2454663" y="1072825"/>
            <a:ext cx="4234674" cy="3537149"/>
          </a:xfrm>
          <a:prstGeom prst="rect">
            <a:avLst/>
          </a:prstGeom>
          <a:noFill/>
          <a:ln>
            <a:noFill/>
          </a:ln>
        </p:spPr>
      </p:pic>
      <p:sp>
        <p:nvSpPr>
          <p:cNvPr id="545" name="Google Shape;545;p31"/>
          <p:cNvSpPr txBox="1"/>
          <p:nvPr/>
        </p:nvSpPr>
        <p:spPr>
          <a:xfrm>
            <a:off x="7254850" y="3423225"/>
            <a:ext cx="1905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rgbClr val="434343"/>
              </a:solidFill>
              <a:latin typeface="Anaheim"/>
              <a:ea typeface="Anaheim"/>
              <a:cs typeface="Anaheim"/>
              <a:sym typeface="Anaheim"/>
            </a:endParaRPr>
          </a:p>
        </p:txBody>
      </p:sp>
      <p:sp>
        <p:nvSpPr>
          <p:cNvPr id="546" name="Google Shape;546;p31"/>
          <p:cNvSpPr txBox="1"/>
          <p:nvPr/>
        </p:nvSpPr>
        <p:spPr>
          <a:xfrm>
            <a:off x="2940150" y="4576275"/>
            <a:ext cx="3263700" cy="2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Anaheim"/>
                <a:ea typeface="Anaheim"/>
                <a:cs typeface="Anaheim"/>
                <a:sym typeface="Anaheim"/>
              </a:rPr>
              <a:t>Plotting DBSCAN results for two features and seeing the segregation in classes</a:t>
            </a:r>
            <a:endParaRPr sz="1200">
              <a:solidFill>
                <a:srgbClr val="434343"/>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50"/>
        <p:cNvGrpSpPr/>
        <p:nvPr/>
      </p:nvGrpSpPr>
      <p:grpSpPr>
        <a:xfrm>
          <a:off x="0" y="0"/>
          <a:ext cx="0" cy="0"/>
          <a:chOff x="0" y="0"/>
          <a:chExt cx="0" cy="0"/>
        </a:xfrm>
      </p:grpSpPr>
      <p:sp>
        <p:nvSpPr>
          <p:cNvPr id="551" name="Google Shape;551;p32"/>
          <p:cNvSpPr txBox="1">
            <a:spLocks noGrp="1"/>
          </p:cNvSpPr>
          <p:nvPr>
            <p:ph type="subTitle" idx="1"/>
          </p:nvPr>
        </p:nvSpPr>
        <p:spPr>
          <a:xfrm>
            <a:off x="683250" y="1354550"/>
            <a:ext cx="8238000" cy="31089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OPTICS (Ordering Points To Identify the Clustering Structure) is a density-based clustering algorithm and can be considered as a generalization of DBSCAN. However, it is known for its ability to identify structures of different densities in the dataset, instead of using a single eps value. This is algorithm uses a BallTree data structure. Constructing a BallTree has a time complexity of O(n log n), where n is the number of points in the dataset.</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Working Principle: - The reachability distance is calculated for each data point. This determines how close a point is to another point at a certain density. - Based on these distances, a reachability graph is created. - Valleys in the graph indicate density-based clusters.</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Combining these complexities, the overall worst-case time complexity of the OPTICS implementation is O(n^2), dominated by the nested iterations in the fit method and the _expand_cluster_order method. However, it's important to note that the average time complexity might be better than the worst case, depending on the data distribution and the parameter settings for min_samples and max_eps. In practice, OPTICS can perform better than O(n^2) when the dataset has a sparse distribution or when max_eps limits the number of points to be considered in each neighbourhood query.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52" name="Google Shape;552;p32"/>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Optics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56"/>
        <p:cNvGrpSpPr/>
        <p:nvPr/>
      </p:nvGrpSpPr>
      <p:grpSpPr>
        <a:xfrm>
          <a:off x="0" y="0"/>
          <a:ext cx="0" cy="0"/>
          <a:chOff x="0" y="0"/>
          <a:chExt cx="0" cy="0"/>
        </a:xfrm>
      </p:grpSpPr>
      <p:sp>
        <p:nvSpPr>
          <p:cNvPr id="557" name="Google Shape;557;p33"/>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Optics</a:t>
            </a:r>
            <a:endParaRPr/>
          </a:p>
        </p:txBody>
      </p:sp>
      <p:pic>
        <p:nvPicPr>
          <p:cNvPr id="558" name="Google Shape;558;p33"/>
          <p:cNvPicPr preferRelativeResize="0"/>
          <p:nvPr/>
        </p:nvPicPr>
        <p:blipFill>
          <a:blip r:embed="rId3">
            <a:alphaModFix/>
          </a:blip>
          <a:stretch>
            <a:fillRect/>
          </a:stretch>
        </p:blipFill>
        <p:spPr>
          <a:xfrm>
            <a:off x="426350" y="1220850"/>
            <a:ext cx="4145424" cy="3495075"/>
          </a:xfrm>
          <a:prstGeom prst="rect">
            <a:avLst/>
          </a:prstGeom>
          <a:noFill/>
          <a:ln>
            <a:noFill/>
          </a:ln>
        </p:spPr>
      </p:pic>
      <p:pic>
        <p:nvPicPr>
          <p:cNvPr id="559" name="Google Shape;559;p33"/>
          <p:cNvPicPr preferRelativeResize="0"/>
          <p:nvPr/>
        </p:nvPicPr>
        <p:blipFill>
          <a:blip r:embed="rId4">
            <a:alphaModFix/>
          </a:blip>
          <a:stretch>
            <a:fillRect/>
          </a:stretch>
        </p:blipFill>
        <p:spPr>
          <a:xfrm>
            <a:off x="4859025" y="1220850"/>
            <a:ext cx="3978550" cy="3343675"/>
          </a:xfrm>
          <a:prstGeom prst="rect">
            <a:avLst/>
          </a:prstGeom>
          <a:noFill/>
          <a:ln>
            <a:noFill/>
          </a:ln>
        </p:spPr>
      </p:pic>
      <p:sp>
        <p:nvSpPr>
          <p:cNvPr id="560" name="Google Shape;560;p33"/>
          <p:cNvSpPr txBox="1"/>
          <p:nvPr/>
        </p:nvSpPr>
        <p:spPr>
          <a:xfrm>
            <a:off x="1061450" y="4868025"/>
            <a:ext cx="2851200" cy="1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Anaheim"/>
              <a:ea typeface="Anaheim"/>
              <a:cs typeface="Anaheim"/>
              <a:sym typeface="Anaheim"/>
            </a:endParaRPr>
          </a:p>
        </p:txBody>
      </p:sp>
      <p:sp>
        <p:nvSpPr>
          <p:cNvPr id="561" name="Google Shape;561;p33"/>
          <p:cNvSpPr txBox="1"/>
          <p:nvPr/>
        </p:nvSpPr>
        <p:spPr>
          <a:xfrm>
            <a:off x="974750" y="4715925"/>
            <a:ext cx="32652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34343"/>
                </a:solidFill>
                <a:latin typeface="Anaheim"/>
                <a:ea typeface="Anaheim"/>
                <a:cs typeface="Anaheim"/>
                <a:sym typeface="Anaheim"/>
              </a:rPr>
              <a:t>OPTIC Clusters without dimensionality reduction</a:t>
            </a:r>
            <a:endParaRPr sz="1200">
              <a:solidFill>
                <a:srgbClr val="434343"/>
              </a:solidFill>
              <a:latin typeface="Anaheim"/>
              <a:ea typeface="Anaheim"/>
              <a:cs typeface="Anaheim"/>
              <a:sym typeface="Anaheim"/>
            </a:endParaRPr>
          </a:p>
        </p:txBody>
      </p:sp>
      <p:sp>
        <p:nvSpPr>
          <p:cNvPr id="562" name="Google Shape;562;p33"/>
          <p:cNvSpPr txBox="1"/>
          <p:nvPr/>
        </p:nvSpPr>
        <p:spPr>
          <a:xfrm>
            <a:off x="5848575" y="4715925"/>
            <a:ext cx="23406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34343"/>
                </a:solidFill>
                <a:latin typeface="Anaheim"/>
                <a:ea typeface="Anaheim"/>
                <a:cs typeface="Anaheim"/>
                <a:sym typeface="Anaheim"/>
              </a:rPr>
              <a:t>Optic Clustering with PCA</a:t>
            </a:r>
            <a:endParaRPr sz="1200">
              <a:solidFill>
                <a:srgbClr val="434343"/>
              </a:solidFill>
              <a:latin typeface="Anaheim"/>
              <a:ea typeface="Anaheim"/>
              <a:cs typeface="Anaheim"/>
              <a:sym typeface="Anaheim"/>
            </a:endParaRPr>
          </a:p>
          <a:p>
            <a:pPr marL="0" lvl="0" indent="0" algn="l" rtl="0">
              <a:spcBef>
                <a:spcPts val="0"/>
              </a:spcBef>
              <a:spcAft>
                <a:spcPts val="0"/>
              </a:spcAft>
              <a:buNone/>
            </a:pPr>
            <a:endParaRPr sz="1200">
              <a:solidFill>
                <a:srgbClr val="434343"/>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66"/>
        <p:cNvGrpSpPr/>
        <p:nvPr/>
      </p:nvGrpSpPr>
      <p:grpSpPr>
        <a:xfrm>
          <a:off x="0" y="0"/>
          <a:ext cx="0" cy="0"/>
          <a:chOff x="0" y="0"/>
          <a:chExt cx="0" cy="0"/>
        </a:xfrm>
      </p:grpSpPr>
      <p:sp>
        <p:nvSpPr>
          <p:cNvPr id="579" name="Google Shape;579;p34"/>
          <p:cNvSpPr/>
          <p:nvPr/>
        </p:nvSpPr>
        <p:spPr>
          <a:xfrm>
            <a:off x="4823025" y="2608902"/>
            <a:ext cx="1827300" cy="18678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7095262" y="2608902"/>
            <a:ext cx="1827300" cy="18678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278549" y="2608902"/>
            <a:ext cx="1827300" cy="18678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163825" y="2571650"/>
            <a:ext cx="2133900" cy="19428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txBox="1">
            <a:spLocks noGrp="1"/>
          </p:cNvSpPr>
          <p:nvPr>
            <p:ph type="subTitle" idx="1"/>
          </p:nvPr>
        </p:nvSpPr>
        <p:spPr>
          <a:xfrm>
            <a:off x="443534" y="2608902"/>
            <a:ext cx="1666836" cy="1799572"/>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dirty="0">
                <a:solidFill>
                  <a:schemeClr val="accent6">
                    <a:lumMod val="10000"/>
                  </a:schemeClr>
                </a:solidFill>
              </a:rPr>
              <a:t>K-Means after dropping redundant features gives the best results among all the algorithms. Silhouette score and Elbow method along with Gaussian initialization for centroids helps in getting these results</a:t>
            </a:r>
          </a:p>
          <a:p>
            <a:pPr marL="0" marR="0" lvl="0" indent="0" algn="l" rtl="0">
              <a:lnSpc>
                <a:spcPct val="115000"/>
              </a:lnSpc>
              <a:spcBef>
                <a:spcPts val="0"/>
              </a:spcBef>
              <a:spcAft>
                <a:spcPts val="0"/>
              </a:spcAft>
              <a:buNone/>
            </a:pPr>
            <a:endParaRPr lang="en-US" dirty="0">
              <a:solidFill>
                <a:schemeClr val="accent6">
                  <a:lumMod val="10000"/>
                </a:schemeClr>
              </a:solidFill>
            </a:endParaRPr>
          </a:p>
        </p:txBody>
      </p:sp>
      <p:sp>
        <p:nvSpPr>
          <p:cNvPr id="570" name="Google Shape;570;p34"/>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71" name="Google Shape;571;p34"/>
          <p:cNvSpPr txBox="1">
            <a:spLocks noGrp="1"/>
          </p:cNvSpPr>
          <p:nvPr>
            <p:ph type="ctrTitle"/>
          </p:nvPr>
        </p:nvSpPr>
        <p:spPr>
          <a:xfrm>
            <a:off x="654775" y="1799275"/>
            <a:ext cx="1152000" cy="62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a:t>
            </a:r>
            <a:endParaRPr dirty="0">
              <a:solidFill>
                <a:srgbClr val="434343"/>
              </a:solidFill>
            </a:endParaRPr>
          </a:p>
        </p:txBody>
      </p:sp>
      <p:cxnSp>
        <p:nvCxnSpPr>
          <p:cNvPr id="572" name="Google Shape;572;p34"/>
          <p:cNvCxnSpPr>
            <a:cxnSpLocks/>
            <a:stCxn id="571" idx="2"/>
            <a:endCxn id="568" idx="0"/>
          </p:cNvCxnSpPr>
          <p:nvPr/>
        </p:nvCxnSpPr>
        <p:spPr>
          <a:xfrm>
            <a:off x="1230775" y="2420275"/>
            <a:ext cx="0" cy="151375"/>
          </a:xfrm>
          <a:prstGeom prst="straightConnector1">
            <a:avLst/>
          </a:prstGeom>
          <a:noFill/>
          <a:ln w="9525" cap="flat" cmpd="sng">
            <a:solidFill>
              <a:srgbClr val="434343"/>
            </a:solidFill>
            <a:prstDash val="solid"/>
            <a:round/>
            <a:headEnd type="none" w="med" len="med"/>
            <a:tailEnd type="none" w="med" len="med"/>
          </a:ln>
        </p:spPr>
      </p:cxnSp>
      <p:sp>
        <p:nvSpPr>
          <p:cNvPr id="573" name="Google Shape;573;p34"/>
          <p:cNvSpPr txBox="1">
            <a:spLocks noGrp="1"/>
          </p:cNvSpPr>
          <p:nvPr>
            <p:ph type="ctrTitle" idx="6"/>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CONCLUSIONS</a:t>
            </a:r>
            <a:endParaRPr/>
          </a:p>
        </p:txBody>
      </p:sp>
      <p:sp>
        <p:nvSpPr>
          <p:cNvPr id="574" name="Google Shape;574;p34"/>
          <p:cNvSpPr/>
          <p:nvPr/>
        </p:nvSpPr>
        <p:spPr>
          <a:xfrm>
            <a:off x="2550787" y="2608902"/>
            <a:ext cx="1827300" cy="18678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2436063" y="2571660"/>
            <a:ext cx="2056800" cy="19428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txBox="1">
            <a:spLocks noGrp="1"/>
          </p:cNvSpPr>
          <p:nvPr>
            <p:ph type="subTitle" idx="1"/>
          </p:nvPr>
        </p:nvSpPr>
        <p:spPr>
          <a:xfrm>
            <a:off x="4855158" y="2794055"/>
            <a:ext cx="1827299" cy="1355238"/>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solidFill>
                  <a:srgbClr val="000000"/>
                </a:solidFill>
              </a:rPr>
              <a:t>DBSCAN has a fairly high silhouette coefficient, indicating that this approach also defines clusters quite well. </a:t>
            </a:r>
            <a:endParaRPr dirty="0"/>
          </a:p>
        </p:txBody>
      </p:sp>
      <p:sp>
        <p:nvSpPr>
          <p:cNvPr id="577" name="Google Shape;577;p34"/>
          <p:cNvSpPr txBox="1">
            <a:spLocks noGrp="1"/>
          </p:cNvSpPr>
          <p:nvPr>
            <p:ph type="ctrTitle"/>
          </p:nvPr>
        </p:nvSpPr>
        <p:spPr>
          <a:xfrm>
            <a:off x="2888432" y="1799275"/>
            <a:ext cx="1152000" cy="62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t>
            </a:r>
            <a:endParaRPr>
              <a:solidFill>
                <a:srgbClr val="434343"/>
              </a:solidFill>
            </a:endParaRPr>
          </a:p>
        </p:txBody>
      </p:sp>
      <p:cxnSp>
        <p:nvCxnSpPr>
          <p:cNvPr id="578" name="Google Shape;578;p34"/>
          <p:cNvCxnSpPr>
            <a:stCxn id="577" idx="2"/>
            <a:endCxn id="575" idx="0"/>
          </p:cNvCxnSpPr>
          <p:nvPr/>
        </p:nvCxnSpPr>
        <p:spPr>
          <a:xfrm>
            <a:off x="3464432" y="2420275"/>
            <a:ext cx="0" cy="151500"/>
          </a:xfrm>
          <a:prstGeom prst="straightConnector1">
            <a:avLst/>
          </a:prstGeom>
          <a:noFill/>
          <a:ln w="9525" cap="flat" cmpd="sng">
            <a:solidFill>
              <a:srgbClr val="434343"/>
            </a:solidFill>
            <a:prstDash val="solid"/>
            <a:round/>
            <a:headEnd type="none" w="med" len="med"/>
            <a:tailEnd type="none" w="med" len="med"/>
          </a:ln>
        </p:spPr>
      </p:cxnSp>
      <p:sp>
        <p:nvSpPr>
          <p:cNvPr id="580" name="Google Shape;580;p34"/>
          <p:cNvSpPr/>
          <p:nvPr/>
        </p:nvSpPr>
        <p:spPr>
          <a:xfrm>
            <a:off x="4708301" y="2571660"/>
            <a:ext cx="2056800" cy="19428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txBox="1">
            <a:spLocks noGrp="1"/>
          </p:cNvSpPr>
          <p:nvPr>
            <p:ph type="subTitle" idx="1"/>
          </p:nvPr>
        </p:nvSpPr>
        <p:spPr>
          <a:xfrm>
            <a:off x="7095262" y="2608902"/>
            <a:ext cx="1763035" cy="1475356"/>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solidFill>
                  <a:srgbClr val="000000"/>
                </a:solidFill>
              </a:rPr>
              <a:t>OPTICS The performance of OPTICS is generally lower compared to the other two methods depending on the dataset used. Particularly, the negative silhouette coefficients indicate that the clusters are quite poorly defined.</a:t>
            </a:r>
            <a:endParaRPr dirty="0"/>
          </a:p>
        </p:txBody>
      </p:sp>
      <p:sp>
        <p:nvSpPr>
          <p:cNvPr id="582" name="Google Shape;582;p34"/>
          <p:cNvSpPr txBox="1">
            <a:spLocks noGrp="1"/>
          </p:cNvSpPr>
          <p:nvPr>
            <p:ph type="ctrTitle"/>
          </p:nvPr>
        </p:nvSpPr>
        <p:spPr>
          <a:xfrm>
            <a:off x="5160669" y="1799275"/>
            <a:ext cx="1152000" cy="62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t>
            </a:r>
            <a:endParaRPr>
              <a:solidFill>
                <a:srgbClr val="434343"/>
              </a:solidFill>
            </a:endParaRPr>
          </a:p>
        </p:txBody>
      </p:sp>
      <p:cxnSp>
        <p:nvCxnSpPr>
          <p:cNvPr id="583" name="Google Shape;583;p34"/>
          <p:cNvCxnSpPr>
            <a:stCxn id="582" idx="2"/>
            <a:endCxn id="580" idx="0"/>
          </p:cNvCxnSpPr>
          <p:nvPr/>
        </p:nvCxnSpPr>
        <p:spPr>
          <a:xfrm>
            <a:off x="5736669" y="2420275"/>
            <a:ext cx="0" cy="151500"/>
          </a:xfrm>
          <a:prstGeom prst="straightConnector1">
            <a:avLst/>
          </a:prstGeom>
          <a:noFill/>
          <a:ln w="9525" cap="flat" cmpd="sng">
            <a:solidFill>
              <a:srgbClr val="434343"/>
            </a:solidFill>
            <a:prstDash val="solid"/>
            <a:round/>
            <a:headEnd type="none" w="med" len="med"/>
            <a:tailEnd type="none" w="med" len="med"/>
          </a:ln>
        </p:spPr>
      </p:cxnSp>
      <p:sp>
        <p:nvSpPr>
          <p:cNvPr id="585" name="Google Shape;585;p34"/>
          <p:cNvSpPr/>
          <p:nvPr/>
        </p:nvSpPr>
        <p:spPr>
          <a:xfrm>
            <a:off x="6980538" y="2571660"/>
            <a:ext cx="2056800" cy="19428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txBox="1">
            <a:spLocks noGrp="1"/>
          </p:cNvSpPr>
          <p:nvPr>
            <p:ph type="subTitle" idx="1"/>
          </p:nvPr>
        </p:nvSpPr>
        <p:spPr>
          <a:xfrm>
            <a:off x="2503301" y="2613666"/>
            <a:ext cx="1942007" cy="1626226"/>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solidFill>
                  <a:srgbClr val="000000"/>
                </a:solidFill>
              </a:rPr>
              <a:t>The performance of GMM is currently unsatisfactory, but extending the number of iterations could potentially enhance its results. It might be worthwhile to evaluate this approaches for a supervised application for fine tuning.</a:t>
            </a:r>
            <a:endParaRPr dirty="0"/>
          </a:p>
        </p:txBody>
      </p:sp>
      <p:sp>
        <p:nvSpPr>
          <p:cNvPr id="587" name="Google Shape;587;p34"/>
          <p:cNvSpPr txBox="1">
            <a:spLocks noGrp="1"/>
          </p:cNvSpPr>
          <p:nvPr>
            <p:ph type="ctrTitle"/>
          </p:nvPr>
        </p:nvSpPr>
        <p:spPr>
          <a:xfrm>
            <a:off x="7432907" y="1799275"/>
            <a:ext cx="1152000" cy="62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
            </a:r>
            <a:endParaRPr>
              <a:solidFill>
                <a:srgbClr val="434343"/>
              </a:solidFill>
            </a:endParaRPr>
          </a:p>
        </p:txBody>
      </p:sp>
      <p:cxnSp>
        <p:nvCxnSpPr>
          <p:cNvPr id="588" name="Google Shape;588;p34"/>
          <p:cNvCxnSpPr>
            <a:stCxn id="587" idx="2"/>
            <a:endCxn id="585" idx="0"/>
          </p:cNvCxnSpPr>
          <p:nvPr/>
        </p:nvCxnSpPr>
        <p:spPr>
          <a:xfrm>
            <a:off x="8008907" y="2420275"/>
            <a:ext cx="0" cy="15150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5"/>
          <p:cNvSpPr/>
          <p:nvPr/>
        </p:nvSpPr>
        <p:spPr>
          <a:xfrm>
            <a:off x="1955221" y="1208048"/>
            <a:ext cx="5105700" cy="23280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3"/>
                </a:solidFill>
                <a:latin typeface="Comic Sans MS"/>
                <a:ea typeface="Comic Sans MS"/>
                <a:cs typeface="Comic Sans MS"/>
                <a:sym typeface="Comic Sans MS"/>
              </a:rPr>
              <a:t>THANK YOU</a:t>
            </a:r>
            <a:endParaRPr dirty="0">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12"/>
        <p:cNvGrpSpPr/>
        <p:nvPr/>
      </p:nvGrpSpPr>
      <p:grpSpPr>
        <a:xfrm>
          <a:off x="0" y="0"/>
          <a:ext cx="0" cy="0"/>
          <a:chOff x="0" y="0"/>
          <a:chExt cx="0" cy="0"/>
        </a:xfrm>
      </p:grpSpPr>
      <p:sp>
        <p:nvSpPr>
          <p:cNvPr id="413" name="Google Shape;413;p23"/>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414" name="Google Shape;414;p23"/>
          <p:cNvSpPr txBox="1"/>
          <p:nvPr/>
        </p:nvSpPr>
        <p:spPr>
          <a:xfrm>
            <a:off x="0" y="1456125"/>
            <a:ext cx="8559000" cy="32598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15000"/>
              </a:lnSpc>
              <a:spcBef>
                <a:spcPts val="0"/>
              </a:spcBef>
              <a:spcAft>
                <a:spcPts val="0"/>
              </a:spcAft>
              <a:buClr>
                <a:srgbClr val="434343"/>
              </a:buClr>
              <a:buSzPts val="1300"/>
              <a:buFont typeface="Anaheim"/>
              <a:buChar char="●"/>
            </a:pPr>
            <a:r>
              <a:rPr lang="en" sz="1200">
                <a:latin typeface="Anaheim"/>
                <a:ea typeface="Anaheim"/>
                <a:cs typeface="Anaheim"/>
                <a:sym typeface="Anaheim"/>
              </a:rPr>
              <a:t>In the contemporary era of digital banking and e-commerce, credit card fraud has emerged as a significant threat to personal financial security and the stability of the global financial ecosystem.</a:t>
            </a:r>
            <a:endParaRPr sz="1200">
              <a:latin typeface="Anaheim"/>
              <a:ea typeface="Anaheim"/>
              <a:cs typeface="Anaheim"/>
              <a:sym typeface="Anaheim"/>
            </a:endParaRPr>
          </a:p>
          <a:p>
            <a:pPr marL="457200" marR="0" lvl="0" indent="-304800" algn="just" rtl="0">
              <a:lnSpc>
                <a:spcPct val="115000"/>
              </a:lnSpc>
              <a:spcBef>
                <a:spcPts val="0"/>
              </a:spcBef>
              <a:spcAft>
                <a:spcPts val="0"/>
              </a:spcAft>
              <a:buSzPts val="1200"/>
              <a:buFont typeface="Anaheim"/>
              <a:buChar char="●"/>
            </a:pPr>
            <a:r>
              <a:rPr lang="en" sz="1200">
                <a:latin typeface="Anaheim"/>
                <a:ea typeface="Anaheim"/>
                <a:cs typeface="Anaheim"/>
                <a:sym typeface="Anaheim"/>
              </a:rPr>
              <a:t>This project aims to address this pressing concern by implementing and analyzing the effectiveness of four prominent clustering algorithms: DBSCAN, OPTIC, K-Means, and GMM.</a:t>
            </a:r>
            <a:endParaRPr sz="1200">
              <a:latin typeface="Anaheim"/>
              <a:ea typeface="Anaheim"/>
              <a:cs typeface="Anaheim"/>
              <a:sym typeface="Anaheim"/>
            </a:endParaRPr>
          </a:p>
          <a:p>
            <a:pPr marL="457200" marR="0" lvl="0" indent="-304800" algn="just" rtl="0">
              <a:lnSpc>
                <a:spcPct val="115000"/>
              </a:lnSpc>
              <a:spcBef>
                <a:spcPts val="0"/>
              </a:spcBef>
              <a:spcAft>
                <a:spcPts val="0"/>
              </a:spcAft>
              <a:buSzPts val="1200"/>
              <a:buFont typeface="Anaheim"/>
              <a:buChar char="●"/>
            </a:pPr>
            <a:r>
              <a:rPr lang="en" sz="1200">
                <a:latin typeface="Anaheim"/>
                <a:ea typeface="Anaheim"/>
                <a:cs typeface="Anaheim"/>
                <a:sym typeface="Anaheim"/>
              </a:rPr>
              <a:t>The project's central question focuses on the effective implementation of these algorithms to accurately identify and mitigate fraudulent activities in credit card transactions</a:t>
            </a:r>
            <a:endParaRPr sz="1200">
              <a:latin typeface="Anaheim"/>
              <a:ea typeface="Anaheim"/>
              <a:cs typeface="Anaheim"/>
              <a:sym typeface="Anaheim"/>
            </a:endParaRPr>
          </a:p>
          <a:p>
            <a:pPr marL="457200" marR="0" lvl="0" indent="-304800" algn="just" rtl="0">
              <a:lnSpc>
                <a:spcPct val="115000"/>
              </a:lnSpc>
              <a:spcBef>
                <a:spcPts val="0"/>
              </a:spcBef>
              <a:spcAft>
                <a:spcPts val="0"/>
              </a:spcAft>
              <a:buSzPts val="1200"/>
              <a:buFont typeface="Anaheim"/>
              <a:buChar char="●"/>
            </a:pPr>
            <a:r>
              <a:rPr lang="en" sz="1200">
                <a:latin typeface="Anaheim"/>
                <a:ea typeface="Anaheim"/>
                <a:cs typeface="Anaheim"/>
                <a:sym typeface="Anaheim"/>
              </a:rPr>
              <a:t>A key innovation in this project is the optimization of the Expectation-Maximization (EM) step within the GMM , optimizing clustering in K-Means algorithm, which is vital for refining cluster assignments and centroid updates, thus influencing the overall performance of the algorithm. Additionally, the project explores the efficacy of both Breadth-First Search (BFS) approaches in the implementation of DBSCAN, aiming to determine which method yields better performance in the context of credit card fraud detection. </a:t>
            </a:r>
            <a:endParaRPr sz="1200">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18"/>
        <p:cNvGrpSpPr/>
        <p:nvPr/>
      </p:nvGrpSpPr>
      <p:grpSpPr>
        <a:xfrm>
          <a:off x="0" y="0"/>
          <a:ext cx="0" cy="0"/>
          <a:chOff x="0" y="0"/>
          <a:chExt cx="0" cy="0"/>
        </a:xfrm>
      </p:grpSpPr>
      <p:sp>
        <p:nvSpPr>
          <p:cNvPr id="419" name="Google Shape;419;p24"/>
          <p:cNvSpPr/>
          <p:nvPr/>
        </p:nvSpPr>
        <p:spPr>
          <a:xfrm>
            <a:off x="63114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63114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37115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37115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txBox="1">
            <a:spLocks noGrp="1"/>
          </p:cNvSpPr>
          <p:nvPr>
            <p:ph type="ctrTitle"/>
          </p:nvPr>
        </p:nvSpPr>
        <p:spPr>
          <a:xfrm>
            <a:off x="3782800" y="1657625"/>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K-Means Clustering</a:t>
            </a:r>
            <a:endParaRPr/>
          </a:p>
        </p:txBody>
      </p:sp>
      <p:sp>
        <p:nvSpPr>
          <p:cNvPr id="424" name="Google Shape;424;p2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Unsupervised method for clustering</a:t>
            </a:r>
            <a:endParaRPr/>
          </a:p>
        </p:txBody>
      </p:sp>
      <p:sp>
        <p:nvSpPr>
          <p:cNvPr id="425" name="Google Shape;425;p24"/>
          <p:cNvSpPr txBox="1">
            <a:spLocks noGrp="1"/>
          </p:cNvSpPr>
          <p:nvPr>
            <p:ph type="ctrTitle" idx="2"/>
          </p:nvPr>
        </p:nvSpPr>
        <p:spPr>
          <a:xfrm>
            <a:off x="3782800" y="3482450"/>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DBSCAN</a:t>
            </a:r>
            <a:endParaRPr/>
          </a:p>
        </p:txBody>
      </p:sp>
      <p:sp>
        <p:nvSpPr>
          <p:cNvPr id="426" name="Google Shape;426;p2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Spatial based clustering algorithm to understand Clustering and Noise</a:t>
            </a:r>
            <a:endParaRPr/>
          </a:p>
        </p:txBody>
      </p:sp>
      <p:sp>
        <p:nvSpPr>
          <p:cNvPr id="427" name="Google Shape;427;p24"/>
          <p:cNvSpPr txBox="1">
            <a:spLocks noGrp="1"/>
          </p:cNvSpPr>
          <p:nvPr>
            <p:ph type="ctrTitle" idx="3"/>
          </p:nvPr>
        </p:nvSpPr>
        <p:spPr>
          <a:xfrm>
            <a:off x="6364525" y="1657625"/>
            <a:ext cx="2154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Gaussian Mixture Model</a:t>
            </a:r>
            <a:endParaRPr/>
          </a:p>
        </p:txBody>
      </p:sp>
      <p:sp>
        <p:nvSpPr>
          <p:cNvPr id="428" name="Google Shape;428;p24"/>
          <p:cNvSpPr txBox="1">
            <a:spLocks noGrp="1"/>
          </p:cNvSpPr>
          <p:nvPr>
            <p:ph type="subTitle" idx="6"/>
          </p:nvPr>
        </p:nvSpPr>
        <p:spPr>
          <a:xfrm>
            <a:off x="6364525" y="183720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Probabilistic approach to find Clusters</a:t>
            </a:r>
            <a:endParaRPr/>
          </a:p>
        </p:txBody>
      </p:sp>
      <p:sp>
        <p:nvSpPr>
          <p:cNvPr id="429" name="Google Shape;429;p24"/>
          <p:cNvSpPr txBox="1">
            <a:spLocks noGrp="1"/>
          </p:cNvSpPr>
          <p:nvPr>
            <p:ph type="ctrTitle" idx="4"/>
          </p:nvPr>
        </p:nvSpPr>
        <p:spPr>
          <a:xfrm>
            <a:off x="6364525" y="3482450"/>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OPTIcs</a:t>
            </a:r>
            <a:endParaRPr/>
          </a:p>
        </p:txBody>
      </p:sp>
      <p:sp>
        <p:nvSpPr>
          <p:cNvPr id="430" name="Google Shape;430;p24"/>
          <p:cNvSpPr txBox="1">
            <a:spLocks noGrp="1"/>
          </p:cNvSpPr>
          <p:nvPr>
            <p:ph type="subTitle" idx="7"/>
          </p:nvPr>
        </p:nvSpPr>
        <p:spPr>
          <a:xfrm>
            <a:off x="6364525" y="365979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Improved DBSCAN that optimizes data in varying densities.</a:t>
            </a:r>
            <a:endParaRPr/>
          </a:p>
        </p:txBody>
      </p:sp>
      <p:grpSp>
        <p:nvGrpSpPr>
          <p:cNvPr id="431" name="Google Shape;431;p24"/>
          <p:cNvGrpSpPr/>
          <p:nvPr/>
        </p:nvGrpSpPr>
        <p:grpSpPr>
          <a:xfrm>
            <a:off x="0" y="982900"/>
            <a:ext cx="4600713" cy="3725949"/>
            <a:chOff x="0" y="982900"/>
            <a:chExt cx="4600713" cy="3725949"/>
          </a:xfrm>
        </p:grpSpPr>
        <p:grpSp>
          <p:nvGrpSpPr>
            <p:cNvPr id="432" name="Google Shape;432;p24"/>
            <p:cNvGrpSpPr/>
            <p:nvPr/>
          </p:nvGrpSpPr>
          <p:grpSpPr>
            <a:xfrm>
              <a:off x="411575" y="982900"/>
              <a:ext cx="2214990" cy="3181003"/>
              <a:chOff x="624596" y="982906"/>
              <a:chExt cx="2001980" cy="3181003"/>
            </a:xfrm>
          </p:grpSpPr>
          <p:sp>
            <p:nvSpPr>
              <p:cNvPr id="433" name="Google Shape;433;p24"/>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4"/>
            <p:cNvGrpSpPr/>
            <p:nvPr/>
          </p:nvGrpSpPr>
          <p:grpSpPr>
            <a:xfrm>
              <a:off x="0" y="4397412"/>
              <a:ext cx="4600713" cy="150450"/>
              <a:chOff x="0" y="4397412"/>
              <a:chExt cx="4600713" cy="150450"/>
            </a:xfrm>
          </p:grpSpPr>
          <p:sp>
            <p:nvSpPr>
              <p:cNvPr id="436" name="Google Shape;436;p24"/>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4"/>
            <p:cNvGrpSpPr/>
            <p:nvPr/>
          </p:nvGrpSpPr>
          <p:grpSpPr>
            <a:xfrm>
              <a:off x="2072827" y="1904259"/>
              <a:ext cx="1418990" cy="2804590"/>
              <a:chOff x="2072827" y="1904259"/>
              <a:chExt cx="1418990" cy="2804590"/>
            </a:xfrm>
          </p:grpSpPr>
          <p:sp>
            <p:nvSpPr>
              <p:cNvPr id="442" name="Google Shape;442;p24"/>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4"/>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4"/>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4"/>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4"/>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4"/>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4"/>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4"/>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4"/>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4"/>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8" name="Google Shape;498;p24"/>
          <p:cNvSpPr txBox="1"/>
          <p:nvPr/>
        </p:nvSpPr>
        <p:spPr>
          <a:xfrm>
            <a:off x="424700" y="18267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accent3"/>
                </a:solidFill>
                <a:latin typeface="Staatliches"/>
                <a:ea typeface="Staatliches"/>
                <a:cs typeface="Staatliches"/>
                <a:sym typeface="Staatliches"/>
              </a:rPr>
              <a:t>Algorithms Implemented</a:t>
            </a:r>
            <a:endParaRPr sz="2400">
              <a:solidFill>
                <a:schemeClr val="accent3"/>
              </a:solidFill>
              <a:latin typeface="Staatliches"/>
              <a:ea typeface="Staatliches"/>
              <a:cs typeface="Staatliches"/>
              <a:sym typeface="Staatlich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2"/>
        <p:cNvGrpSpPr/>
        <p:nvPr/>
      </p:nvGrpSpPr>
      <p:grpSpPr>
        <a:xfrm>
          <a:off x="0" y="0"/>
          <a:ext cx="0" cy="0"/>
          <a:chOff x="0" y="0"/>
          <a:chExt cx="0" cy="0"/>
        </a:xfrm>
      </p:grpSpPr>
      <p:sp>
        <p:nvSpPr>
          <p:cNvPr id="503" name="Google Shape;503;p25"/>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EDA</a:t>
            </a:r>
            <a:endParaRPr/>
          </a:p>
        </p:txBody>
      </p:sp>
      <p:pic>
        <p:nvPicPr>
          <p:cNvPr id="504" name="Google Shape;504;p25"/>
          <p:cNvPicPr preferRelativeResize="0"/>
          <p:nvPr/>
        </p:nvPicPr>
        <p:blipFill>
          <a:blip r:embed="rId3">
            <a:alphaModFix/>
          </a:blip>
          <a:stretch>
            <a:fillRect/>
          </a:stretch>
        </p:blipFill>
        <p:spPr>
          <a:xfrm>
            <a:off x="412525" y="1224300"/>
            <a:ext cx="3721550" cy="3344450"/>
          </a:xfrm>
          <a:prstGeom prst="rect">
            <a:avLst/>
          </a:prstGeom>
          <a:noFill/>
          <a:ln>
            <a:noFill/>
          </a:ln>
        </p:spPr>
      </p:pic>
      <p:pic>
        <p:nvPicPr>
          <p:cNvPr id="505" name="Google Shape;505;p25"/>
          <p:cNvPicPr preferRelativeResize="0"/>
          <p:nvPr/>
        </p:nvPicPr>
        <p:blipFill>
          <a:blip r:embed="rId4">
            <a:alphaModFix/>
          </a:blip>
          <a:stretch>
            <a:fillRect/>
          </a:stretch>
        </p:blipFill>
        <p:spPr>
          <a:xfrm>
            <a:off x="4466775" y="1224300"/>
            <a:ext cx="4372025" cy="3344450"/>
          </a:xfrm>
          <a:prstGeom prst="rect">
            <a:avLst/>
          </a:prstGeom>
          <a:noFill/>
          <a:ln>
            <a:noFill/>
          </a:ln>
        </p:spPr>
      </p:pic>
      <p:sp>
        <p:nvSpPr>
          <p:cNvPr id="506" name="Google Shape;506;p25"/>
          <p:cNvSpPr txBox="1"/>
          <p:nvPr/>
        </p:nvSpPr>
        <p:spPr>
          <a:xfrm>
            <a:off x="1109600" y="4771700"/>
            <a:ext cx="2697000" cy="250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1100"/>
              <a:t>Correlation matrix</a:t>
            </a:r>
            <a:endParaRPr sz="1200">
              <a:solidFill>
                <a:srgbClr val="434343"/>
              </a:solidFill>
              <a:latin typeface="Anaheim"/>
              <a:ea typeface="Anaheim"/>
              <a:cs typeface="Anaheim"/>
              <a:sym typeface="Anaheim"/>
            </a:endParaRPr>
          </a:p>
        </p:txBody>
      </p:sp>
      <p:sp>
        <p:nvSpPr>
          <p:cNvPr id="507" name="Google Shape;507;p25"/>
          <p:cNvSpPr txBox="1"/>
          <p:nvPr/>
        </p:nvSpPr>
        <p:spPr>
          <a:xfrm>
            <a:off x="6102250" y="4742900"/>
            <a:ext cx="2542800" cy="308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100"/>
              <a:t>Purchase Frequency distribution</a:t>
            </a:r>
            <a:endParaRPr sz="1200">
              <a:solidFill>
                <a:srgbClr val="434343"/>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11"/>
        <p:cNvGrpSpPr/>
        <p:nvPr/>
      </p:nvGrpSpPr>
      <p:grpSpPr>
        <a:xfrm>
          <a:off x="0" y="0"/>
          <a:ext cx="0" cy="0"/>
          <a:chOff x="0" y="0"/>
          <a:chExt cx="0" cy="0"/>
        </a:xfrm>
      </p:grpSpPr>
      <p:sp>
        <p:nvSpPr>
          <p:cNvPr id="512" name="Google Shape;512;p26"/>
          <p:cNvSpPr txBox="1">
            <a:spLocks noGrp="1"/>
          </p:cNvSpPr>
          <p:nvPr>
            <p:ph type="subTitle" idx="1"/>
          </p:nvPr>
        </p:nvSpPr>
        <p:spPr>
          <a:xfrm>
            <a:off x="154650" y="1391400"/>
            <a:ext cx="8834700" cy="37521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Implementing K-Means clustering on the pre-processed data. In this application we try to optimize the clustering step using numpy array comprehensions to create clusters with optimum time complexity. We then compare this to scikit-learn's KMeans to verify if the clustering meets the standards</a:t>
            </a:r>
            <a:endParaRPr dirty="0"/>
          </a:p>
          <a:p>
            <a:pPr marL="457200" lvl="0" indent="-298450" algn="l" rtl="0">
              <a:spcBef>
                <a:spcPts val="0"/>
              </a:spcBef>
              <a:spcAft>
                <a:spcPts val="0"/>
              </a:spcAft>
              <a:buSzPts val="1100"/>
              <a:buChar char="●"/>
            </a:pPr>
            <a:r>
              <a:rPr lang="en" dirty="0"/>
              <a:t>K-Means is a clustering algorithm used to divide the data into ‘k’ number of clusters. The algorithm operates by randomly initializing each cluster center, and then iteratively updating these centers to be the average of the data points in the clusters. This process continues until a defined criterion (e.g., a situation where the centers do not move) is met.</a:t>
            </a:r>
            <a:endParaRPr dirty="0"/>
          </a:p>
          <a:p>
            <a:pPr marL="457200" lvl="0" indent="-298450" algn="l" rtl="0">
              <a:spcBef>
                <a:spcPts val="0"/>
              </a:spcBef>
              <a:spcAft>
                <a:spcPts val="0"/>
              </a:spcAft>
              <a:buSzPts val="1100"/>
              <a:buChar char="●"/>
            </a:pPr>
            <a:r>
              <a:rPr lang="en" dirty="0"/>
              <a:t>The elbow method and Silhouette score were used as supportive to the K-Means process</a:t>
            </a:r>
            <a:endParaRPr dirty="0"/>
          </a:p>
          <a:p>
            <a:pPr marL="457200" lvl="0" indent="-298450" algn="l" rtl="0">
              <a:spcBef>
                <a:spcPts val="0"/>
              </a:spcBef>
              <a:spcAft>
                <a:spcPts val="0"/>
              </a:spcAft>
              <a:buSzPts val="1100"/>
              <a:buChar char="●"/>
            </a:pPr>
            <a:r>
              <a:rPr lang="en" dirty="0"/>
              <a:t>Elbow Method One of the toughest decisions for the K-means algorithm is determining how many clusters the data should be divided into. The elbow method is a common technique used for this decision. This method involves calculating the total within-cluster sum of squares (WCSS) for different k values. As the value of k increases, WCSS decreases. However, after a certain k value, this reduction amount becomes insignificant. This point called the "elbow" helps us to determine the optimal k value.</a:t>
            </a:r>
            <a:endParaRPr dirty="0"/>
          </a:p>
          <a:p>
            <a:pPr marL="457200" lvl="0" indent="-298450" algn="l" rtl="0">
              <a:spcBef>
                <a:spcPts val="0"/>
              </a:spcBef>
              <a:spcAft>
                <a:spcPts val="0"/>
              </a:spcAft>
              <a:buSzPts val="1100"/>
              <a:buChar char="●"/>
            </a:pPr>
            <a:r>
              <a:rPr lang="en" dirty="0"/>
              <a:t>After implementation we found that k = 3 gave the highest silhouette hence the optimum number of clusters is 3</a:t>
            </a:r>
            <a:endParaRPr dirty="0"/>
          </a:p>
        </p:txBody>
      </p:sp>
      <p:sp>
        <p:nvSpPr>
          <p:cNvPr id="513" name="Google Shape;513;p26"/>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K-Means Clustering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7"/>
          <p:cNvSpPr txBox="1"/>
          <p:nvPr/>
        </p:nvSpPr>
        <p:spPr>
          <a:xfrm>
            <a:off x="3646725" y="421825"/>
            <a:ext cx="54972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434343"/>
                </a:solidFill>
                <a:latin typeface="Anaheim"/>
                <a:ea typeface="Anaheim"/>
                <a:cs typeface="Anaheim"/>
                <a:sym typeface="Anaheim"/>
              </a:rPr>
              <a:t>K-Means Clusters</a:t>
            </a:r>
            <a:endParaRPr sz="1900">
              <a:solidFill>
                <a:srgbClr val="434343"/>
              </a:solidFill>
              <a:latin typeface="Anaheim"/>
              <a:ea typeface="Anaheim"/>
              <a:cs typeface="Anaheim"/>
              <a:sym typeface="Anaheim"/>
            </a:endParaRPr>
          </a:p>
        </p:txBody>
      </p:sp>
      <p:pic>
        <p:nvPicPr>
          <p:cNvPr id="519" name="Google Shape;519;p27"/>
          <p:cNvPicPr preferRelativeResize="0"/>
          <p:nvPr/>
        </p:nvPicPr>
        <p:blipFill>
          <a:blip r:embed="rId3">
            <a:alphaModFix/>
          </a:blip>
          <a:stretch>
            <a:fillRect/>
          </a:stretch>
        </p:blipFill>
        <p:spPr>
          <a:xfrm>
            <a:off x="152400" y="1064125"/>
            <a:ext cx="4093026" cy="3321126"/>
          </a:xfrm>
          <a:prstGeom prst="rect">
            <a:avLst/>
          </a:prstGeom>
          <a:noFill/>
          <a:ln>
            <a:noFill/>
          </a:ln>
        </p:spPr>
      </p:pic>
      <p:pic>
        <p:nvPicPr>
          <p:cNvPr id="520" name="Google Shape;520;p27"/>
          <p:cNvPicPr preferRelativeResize="0"/>
          <p:nvPr/>
        </p:nvPicPr>
        <p:blipFill>
          <a:blip r:embed="rId4">
            <a:alphaModFix/>
          </a:blip>
          <a:stretch>
            <a:fillRect/>
          </a:stretch>
        </p:blipFill>
        <p:spPr>
          <a:xfrm>
            <a:off x="4397826" y="1064125"/>
            <a:ext cx="4593773" cy="33986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24"/>
        <p:cNvGrpSpPr/>
        <p:nvPr/>
      </p:nvGrpSpPr>
      <p:grpSpPr>
        <a:xfrm>
          <a:off x="0" y="0"/>
          <a:ext cx="0" cy="0"/>
          <a:chOff x="0" y="0"/>
          <a:chExt cx="0" cy="0"/>
        </a:xfrm>
      </p:grpSpPr>
      <p:sp>
        <p:nvSpPr>
          <p:cNvPr id="525" name="Google Shape;525;p28"/>
          <p:cNvSpPr txBox="1">
            <a:spLocks noGrp="1"/>
          </p:cNvSpPr>
          <p:nvPr>
            <p:ph type="subTitle" idx="1"/>
          </p:nvPr>
        </p:nvSpPr>
        <p:spPr>
          <a:xfrm>
            <a:off x="712150" y="1104100"/>
            <a:ext cx="8258700" cy="3752100"/>
          </a:xfrm>
          <a:prstGeom prst="rect">
            <a:avLst/>
          </a:prstGeom>
        </p:spPr>
        <p:txBody>
          <a:bodyPr spcFirstLastPara="1" wrap="square" lIns="91425" tIns="91425" rIns="91425" bIns="91425" anchor="t" anchorCtr="0">
            <a:noAutofit/>
          </a:bodyPr>
          <a:lstStyle/>
          <a:p>
            <a:pPr marL="457200" marR="0" lvl="0" indent="-298450" algn="l" rtl="0">
              <a:lnSpc>
                <a:spcPct val="115000"/>
              </a:lnSpc>
              <a:spcBef>
                <a:spcPts val="600"/>
              </a:spcBef>
              <a:spcAft>
                <a:spcPts val="0"/>
              </a:spcAft>
              <a:buClr>
                <a:srgbClr val="212121"/>
              </a:buClr>
              <a:buSzPts val="1100"/>
              <a:buFont typeface="Anaheim"/>
              <a:buChar char="●"/>
            </a:pPr>
            <a:r>
              <a:rPr lang="en">
                <a:solidFill>
                  <a:srgbClr val="212121"/>
                </a:solidFill>
                <a:highlight>
                  <a:srgbClr val="FFFFFF"/>
                </a:highlight>
              </a:rPr>
              <a:t>Gaussian Mixture Model (GMM) is another clustering algorithm which assumes that the data is generated from a mixture of several Gaussian distributions, each representing a cluster</a:t>
            </a:r>
            <a:endParaRPr>
              <a:solidFill>
                <a:srgbClr val="212121"/>
              </a:solidFill>
              <a:highlight>
                <a:srgbClr val="FFFFFF"/>
              </a:highlight>
            </a:endParaRPr>
          </a:p>
          <a:p>
            <a:pPr marL="457200" marR="0" lvl="0" indent="-298450" algn="l" rtl="0">
              <a:lnSpc>
                <a:spcPct val="115000"/>
              </a:lnSpc>
              <a:spcBef>
                <a:spcPts val="0"/>
              </a:spcBef>
              <a:spcAft>
                <a:spcPts val="0"/>
              </a:spcAft>
              <a:buClr>
                <a:srgbClr val="212121"/>
              </a:buClr>
              <a:buSzPts val="1100"/>
              <a:buFont typeface="Anaheim"/>
              <a:buChar char="●"/>
            </a:pPr>
            <a:r>
              <a:rPr lang="en">
                <a:solidFill>
                  <a:srgbClr val="212121"/>
                </a:solidFill>
                <a:highlight>
                  <a:srgbClr val="FFFFFF"/>
                </a:highlight>
              </a:rPr>
              <a:t>GMM provides a more flexible framework where data points are not strictly assigned to a single cluster but instead have probabilities of belonging to each cluster.</a:t>
            </a:r>
            <a:endParaRPr>
              <a:solidFill>
                <a:srgbClr val="212121"/>
              </a:solidFill>
              <a:highlight>
                <a:srgbClr val="FFFFFF"/>
              </a:highlight>
            </a:endParaRPr>
          </a:p>
          <a:p>
            <a:pPr marL="457200" marR="0" lvl="0" indent="-298450" algn="l" rtl="0">
              <a:lnSpc>
                <a:spcPct val="115000"/>
              </a:lnSpc>
              <a:spcBef>
                <a:spcPts val="0"/>
              </a:spcBef>
              <a:spcAft>
                <a:spcPts val="0"/>
              </a:spcAft>
              <a:buClr>
                <a:srgbClr val="212121"/>
              </a:buClr>
              <a:buSzPts val="1100"/>
              <a:buFont typeface="Anaheim"/>
              <a:buChar char="●"/>
            </a:pPr>
            <a:r>
              <a:rPr lang="en">
                <a:solidFill>
                  <a:srgbClr val="212121"/>
                </a:solidFill>
                <a:highlight>
                  <a:srgbClr val="FFFFFF"/>
                </a:highlight>
              </a:rPr>
              <a:t>The Expectation-Maximization (EM) algorithm is employed in the context of GMM to iteratively update parameters. The EM algorithm consists of an E-step and an M-step</a:t>
            </a:r>
            <a:endParaRPr>
              <a:solidFill>
                <a:srgbClr val="212121"/>
              </a:solidFill>
              <a:highlight>
                <a:srgbClr val="FFFFFF"/>
              </a:highlight>
            </a:endParaRPr>
          </a:p>
          <a:p>
            <a:pPr marL="457200" marR="0" lvl="0" indent="-298450" algn="l" rtl="0">
              <a:lnSpc>
                <a:spcPct val="115000"/>
              </a:lnSpc>
              <a:spcBef>
                <a:spcPts val="0"/>
              </a:spcBef>
              <a:spcAft>
                <a:spcPts val="0"/>
              </a:spcAft>
              <a:buClr>
                <a:srgbClr val="212121"/>
              </a:buClr>
              <a:buSzPts val="1100"/>
              <a:buFont typeface="Anaheim"/>
              <a:buChar char="●"/>
            </a:pPr>
            <a:r>
              <a:rPr lang="en">
                <a:solidFill>
                  <a:srgbClr val="212121"/>
                </a:solidFill>
                <a:highlight>
                  <a:srgbClr val="FFFFFF"/>
                </a:highlight>
              </a:rPr>
              <a:t>In the E-step, the algorithm calculates the probability of each data point belonging to each cluster, considering the Gaussian distributions with their means, covariances, and weights. In the M-step, the algorithm updates the parameters, including the means, covariances, and weights of the Gaussian distributions, based on the computed probabilities.</a:t>
            </a:r>
            <a:endParaRPr>
              <a:solidFill>
                <a:srgbClr val="212121"/>
              </a:solidFill>
              <a:highlight>
                <a:srgbClr val="FFFFFF"/>
              </a:highlight>
            </a:endParaRPr>
          </a:p>
          <a:p>
            <a:pPr marL="457200" marR="0" lvl="0" indent="-298450" algn="l" rtl="0">
              <a:lnSpc>
                <a:spcPct val="115000"/>
              </a:lnSpc>
              <a:spcBef>
                <a:spcPts val="0"/>
              </a:spcBef>
              <a:spcAft>
                <a:spcPts val="0"/>
              </a:spcAft>
              <a:buClr>
                <a:srgbClr val="212121"/>
              </a:buClr>
              <a:buSzPts val="1100"/>
              <a:buFont typeface="Anaheim"/>
              <a:buChar char="●"/>
            </a:pPr>
            <a:r>
              <a:rPr lang="en">
                <a:solidFill>
                  <a:srgbClr val="212121"/>
                </a:solidFill>
                <a:highlight>
                  <a:srgbClr val="FFFFFF"/>
                </a:highlight>
              </a:rPr>
              <a:t>Similar to the K-Means approach, the optimal number of clusters in GMM can be determined using techniques such as the elbow method, Silhouette score, or other model selection criteria.</a:t>
            </a:r>
            <a:endParaRPr>
              <a:solidFill>
                <a:srgbClr val="212121"/>
              </a:solidFill>
              <a:highlight>
                <a:srgbClr val="FFFFFF"/>
              </a:highlight>
            </a:endParaRPr>
          </a:p>
          <a:p>
            <a:pPr marL="457200" marR="0" lvl="0" indent="-298450" algn="l" rtl="0">
              <a:lnSpc>
                <a:spcPct val="115000"/>
              </a:lnSpc>
              <a:spcBef>
                <a:spcPts val="0"/>
              </a:spcBef>
              <a:spcAft>
                <a:spcPts val="0"/>
              </a:spcAft>
              <a:buClr>
                <a:srgbClr val="212121"/>
              </a:buClr>
              <a:buSzPts val="1100"/>
              <a:buChar char="●"/>
            </a:pPr>
            <a:r>
              <a:rPr lang="en">
                <a:solidFill>
                  <a:srgbClr val="212121"/>
                </a:solidFill>
                <a:highlight>
                  <a:srgbClr val="FFFFFF"/>
                </a:highlight>
              </a:rPr>
              <a:t>Time complexity is O(NKD^3), where N is the number of data points, K is the number of Gaussian components and D is the problem dimension.</a:t>
            </a:r>
            <a:endParaRPr>
              <a:solidFill>
                <a:srgbClr val="212121"/>
              </a:solidFill>
              <a:highlight>
                <a:srgbClr val="FFFFFF"/>
              </a:highlight>
            </a:endParaRPr>
          </a:p>
          <a:p>
            <a:pPr marL="0" lvl="0" indent="0" algn="l" rtl="0">
              <a:spcBef>
                <a:spcPts val="500"/>
              </a:spcBef>
              <a:spcAft>
                <a:spcPts val="0"/>
              </a:spcAft>
              <a:buNone/>
            </a:pPr>
            <a:endParaRPr/>
          </a:p>
        </p:txBody>
      </p:sp>
      <p:sp>
        <p:nvSpPr>
          <p:cNvPr id="526" name="Google Shape;526;p28"/>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Gaussian Mixture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30"/>
        <p:cNvGrpSpPr/>
        <p:nvPr/>
      </p:nvGrpSpPr>
      <p:grpSpPr>
        <a:xfrm>
          <a:off x="0" y="0"/>
          <a:ext cx="0" cy="0"/>
          <a:chOff x="0" y="0"/>
          <a:chExt cx="0" cy="0"/>
        </a:xfrm>
      </p:grpSpPr>
      <p:sp>
        <p:nvSpPr>
          <p:cNvPr id="531" name="Google Shape;531;p29"/>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Gaussian Mixture Model</a:t>
            </a:r>
            <a:endParaRPr/>
          </a:p>
        </p:txBody>
      </p:sp>
      <p:pic>
        <p:nvPicPr>
          <p:cNvPr id="532" name="Google Shape;532;p29"/>
          <p:cNvPicPr preferRelativeResize="0"/>
          <p:nvPr/>
        </p:nvPicPr>
        <p:blipFill>
          <a:blip r:embed="rId3">
            <a:alphaModFix/>
          </a:blip>
          <a:stretch>
            <a:fillRect/>
          </a:stretch>
        </p:blipFill>
        <p:spPr>
          <a:xfrm>
            <a:off x="1909900" y="1221400"/>
            <a:ext cx="5324200" cy="368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36"/>
        <p:cNvGrpSpPr/>
        <p:nvPr/>
      </p:nvGrpSpPr>
      <p:grpSpPr>
        <a:xfrm>
          <a:off x="0" y="0"/>
          <a:ext cx="0" cy="0"/>
          <a:chOff x="0" y="0"/>
          <a:chExt cx="0" cy="0"/>
        </a:xfrm>
      </p:grpSpPr>
      <p:sp>
        <p:nvSpPr>
          <p:cNvPr id="537" name="Google Shape;537;p30"/>
          <p:cNvSpPr txBox="1">
            <a:spLocks noGrp="1"/>
          </p:cNvSpPr>
          <p:nvPr>
            <p:ph type="subTitle" idx="1"/>
          </p:nvPr>
        </p:nvSpPr>
        <p:spPr>
          <a:xfrm>
            <a:off x="750675" y="1383425"/>
            <a:ext cx="8170500" cy="2800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DBSCAN stands for Density Based Spatial Clustering Algorithm with Noise.</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The algorithm works by identifying core points that have “min samples” number of neighbours that are within “epsilon” distance of the given points in consideration. After core points are identified we start creating clusters of core points that are not visited by visiting them and assign them and their neighbours which are core points as a cluster. After colouring all core points we move to identify the non core points and assigning them clusters. This approach helps us to maintain the overall quality of clusters by identifying dense clusters and filtering out noise.</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We have implemented Density Based Spatial Clustering of Algorithms with Noise (DBSCAN) Algorithm by using a queue and taking inspirations from Breadth First Search(BFS). We are first creating neighbourhoods by finding all the points that are within epsilon distance of each other and then we run DBSCAN by using BFS and checking their neighbours and assigning them the cluster labels while visiting them.</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The overall time and space complexity of our approach is O(n</a:t>
            </a:r>
            <a:r>
              <a:rPr lang="en" baseline="30000"/>
              <a:t>2</a:t>
            </a:r>
            <a:r>
              <a:rPr lang="en"/>
              <a:t>).</a:t>
            </a:r>
            <a:endParaRPr/>
          </a:p>
          <a:p>
            <a:pPr marL="0" lvl="0" indent="0" algn="l" rtl="0">
              <a:spcBef>
                <a:spcPts val="0"/>
              </a:spcBef>
              <a:spcAft>
                <a:spcPts val="0"/>
              </a:spcAft>
              <a:buNone/>
            </a:pPr>
            <a:endParaRPr/>
          </a:p>
        </p:txBody>
      </p:sp>
      <p:sp>
        <p:nvSpPr>
          <p:cNvPr id="538" name="Google Shape;538;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DBSCAN</a:t>
            </a:r>
            <a:endParaRPr/>
          </a:p>
        </p:txBody>
      </p:sp>
    </p:spTree>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Anaheim</vt:lpstr>
      <vt:lpstr>Comic Sans MS</vt:lpstr>
      <vt:lpstr>Anton</vt:lpstr>
      <vt:lpstr>Abel</vt:lpstr>
      <vt:lpstr>Josefin Slab</vt:lpstr>
      <vt:lpstr>Arial</vt:lpstr>
      <vt:lpstr>Josefin Slab SemiBold</vt:lpstr>
      <vt:lpstr>Staatliches</vt:lpstr>
      <vt:lpstr>Unica One</vt:lpstr>
      <vt:lpstr>Josefin Sans</vt:lpstr>
      <vt:lpstr>Economy Thesis by Slidesgo</vt:lpstr>
      <vt:lpstr>Credit Card fraud and  Anomaly Detection</vt:lpstr>
      <vt:lpstr>INTRODUCTION</vt:lpstr>
      <vt:lpstr>K-Means Clustering</vt:lpstr>
      <vt:lpstr>EDA</vt:lpstr>
      <vt:lpstr>K-Means Clustering</vt:lpstr>
      <vt:lpstr>PowerPoint Presentation</vt:lpstr>
      <vt:lpstr>Gaussian Mixture Model</vt:lpstr>
      <vt:lpstr>Gaussian Mixture Model</vt:lpstr>
      <vt:lpstr>DBSCAN</vt:lpstr>
      <vt:lpstr>DBSCAN</vt:lpstr>
      <vt:lpstr>Optics</vt:lpstr>
      <vt:lpstr>Optics</vt:lpstr>
      <vt:lpst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and  Anomaly Detection</dc:title>
  <cp:lastModifiedBy>Ayush Patel</cp:lastModifiedBy>
  <cp:revision>2</cp:revision>
  <dcterms:modified xsi:type="dcterms:W3CDTF">2023-12-02T22:41:01Z</dcterms:modified>
</cp:coreProperties>
</file>