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Bree Serif" panose="020B0604020202020204" charset="0"/>
      <p:regular r:id="rId14"/>
    </p:embeddedFont>
    <p:embeddedFont>
      <p:font typeface="Didact Gothic" panose="00000500000000000000" pitchFamily="2" charset="0"/>
      <p:regular r:id="rId15"/>
    </p:embeddedFont>
    <p:embeddedFont>
      <p:font typeface="Roboto Black" panose="02000000000000000000" pitchFamily="2" charset="0"/>
      <p:bold r:id="rId16"/>
      <p:boldItalic r:id="rId17"/>
    </p:embeddedFont>
    <p:embeddedFont>
      <p:font typeface="Roboto Light" panose="02000000000000000000" pitchFamily="2" charset="0"/>
      <p:regular r:id="rId18"/>
      <p:bold r:id="rId19"/>
      <p:italic r:id="rId20"/>
      <p:boldItalic r:id="rId21"/>
    </p:embeddedFont>
    <p:embeddedFont>
      <p:font typeface="Roboto Mono Thin" panose="00000009000000000000"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5DB504-B9A3-46BF-B8BD-5D72527C414C}">
  <a:tblStyle styleId="{1E5DB504-B9A3-46BF-B8BD-5D72527C41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2" d="100"/>
          <a:sy n="72" d="100"/>
        </p:scale>
        <p:origin x="1762" y="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ata_journalis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951625" y="411702"/>
            <a:ext cx="3520862" cy="6066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IN" dirty="0">
                <a:solidFill>
                  <a:schemeClr val="accent1"/>
                </a:solidFill>
              </a:rPr>
              <a:t> MINOR PROJECT </a:t>
            </a:r>
            <a:endParaRPr dirty="0">
              <a:solidFill>
                <a:schemeClr val="accent1"/>
              </a:solidFill>
            </a:endParaRPr>
          </a:p>
        </p:txBody>
      </p:sp>
      <p:sp>
        <p:nvSpPr>
          <p:cNvPr id="110" name="Google Shape;110;p22"/>
          <p:cNvSpPr txBox="1">
            <a:spLocks noGrp="1"/>
          </p:cNvSpPr>
          <p:nvPr>
            <p:ph type="subTitle" idx="1"/>
          </p:nvPr>
        </p:nvSpPr>
        <p:spPr>
          <a:xfrm>
            <a:off x="5085596" y="1094785"/>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2400" u="sng" dirty="0"/>
              <a:t>WEB SCRAPING</a:t>
            </a:r>
            <a:endParaRPr sz="2400" u="sng"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5FF9A4D4-A611-6D54-E3D2-0B3776EF418B}"/>
              </a:ext>
            </a:extLst>
          </p:cNvPr>
          <p:cNvSpPr txBox="1"/>
          <p:nvPr/>
        </p:nvSpPr>
        <p:spPr>
          <a:xfrm>
            <a:off x="7352620" y="4470188"/>
            <a:ext cx="1725152" cy="523220"/>
          </a:xfrm>
          <a:prstGeom prst="rect">
            <a:avLst/>
          </a:prstGeom>
          <a:noFill/>
        </p:spPr>
        <p:txBody>
          <a:bodyPr wrap="none" rtlCol="0">
            <a:spAutoFit/>
          </a:bodyPr>
          <a:lstStyle/>
          <a:p>
            <a:r>
              <a:rPr lang="en-IN"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AYUSH PRAJAPATI</a:t>
            </a:r>
          </a:p>
          <a:p>
            <a:r>
              <a:rPr lang="en-IN"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01517704422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D8EEA4-0DFE-BE3B-B34F-3E9405FDD25A}"/>
              </a:ext>
            </a:extLst>
          </p:cNvPr>
          <p:cNvPicPr>
            <a:picLocks noChangeAspect="1"/>
          </p:cNvPicPr>
          <p:nvPr/>
        </p:nvPicPr>
        <p:blipFill>
          <a:blip r:embed="rId2" cstate="print">
            <a:extLst>
              <a:ext uri="{28A0092B-C50C-407E-A947-70E740481C1C}">
                <a14:useLocalDpi xmlns:a14="http://schemas.microsoft.com/office/drawing/2010/main" val="0"/>
              </a:ext>
            </a:extLst>
          </a:blip>
          <a:srcRect b="5165"/>
          <a:stretch>
            <a:fillRect/>
          </a:stretch>
        </p:blipFill>
        <p:spPr>
          <a:xfrm>
            <a:off x="0" y="-1"/>
            <a:ext cx="4664146" cy="2488019"/>
          </a:xfrm>
          <a:prstGeom prst="rect">
            <a:avLst/>
          </a:prstGeom>
          <a:ln>
            <a:noFill/>
          </a:ln>
        </p:spPr>
      </p:pic>
      <p:pic>
        <p:nvPicPr>
          <p:cNvPr id="3" name="Picture 2">
            <a:extLst>
              <a:ext uri="{FF2B5EF4-FFF2-40B4-BE49-F238E27FC236}">
                <a16:creationId xmlns:a16="http://schemas.microsoft.com/office/drawing/2014/main" id="{22F0B10E-F6F8-7B59-8840-8E6092CB0E05}"/>
              </a:ext>
            </a:extLst>
          </p:cNvPr>
          <p:cNvPicPr>
            <a:picLocks noChangeAspect="1"/>
          </p:cNvPicPr>
          <p:nvPr/>
        </p:nvPicPr>
        <p:blipFill>
          <a:blip r:embed="rId3" cstate="print">
            <a:extLst>
              <a:ext uri="{28A0092B-C50C-407E-A947-70E740481C1C}">
                <a14:useLocalDpi xmlns:a14="http://schemas.microsoft.com/office/drawing/2010/main" val="0"/>
              </a:ext>
            </a:extLst>
          </a:blip>
          <a:srcRect b="5419"/>
          <a:stretch>
            <a:fillRect/>
          </a:stretch>
        </p:blipFill>
        <p:spPr>
          <a:xfrm>
            <a:off x="4467176" y="2655481"/>
            <a:ext cx="4676824" cy="2488019"/>
          </a:xfrm>
          <a:prstGeom prst="rect">
            <a:avLst/>
          </a:prstGeom>
          <a:ln>
            <a:noFill/>
          </a:ln>
        </p:spPr>
      </p:pic>
    </p:spTree>
    <p:extLst>
      <p:ext uri="{BB962C8B-B14F-4D97-AF65-F5344CB8AC3E}">
        <p14:creationId xmlns:p14="http://schemas.microsoft.com/office/powerpoint/2010/main" val="464883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32A6-14B4-6046-CA2C-FDCCB0338150}"/>
              </a:ext>
            </a:extLst>
          </p:cNvPr>
          <p:cNvSpPr>
            <a:spLocks noGrp="1"/>
          </p:cNvSpPr>
          <p:nvPr>
            <p:ph type="ctrTitle"/>
          </p:nvPr>
        </p:nvSpPr>
        <p:spPr>
          <a:xfrm>
            <a:off x="1920017" y="2045166"/>
            <a:ext cx="5033676" cy="804359"/>
          </a:xfrm>
        </p:spPr>
        <p:txBody>
          <a:bodyPr/>
          <a:lstStyle/>
          <a:p>
            <a:pPr algn="ctr"/>
            <a:r>
              <a:rPr lang="en-IN" sz="4400" dirty="0"/>
              <a:t>THANKYOUU</a:t>
            </a:r>
          </a:p>
        </p:txBody>
      </p:sp>
    </p:spTree>
    <p:extLst>
      <p:ext uri="{BB962C8B-B14F-4D97-AF65-F5344CB8AC3E}">
        <p14:creationId xmlns:p14="http://schemas.microsoft.com/office/powerpoint/2010/main" val="302560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INTRODUCTION</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9" name="TextBox 38">
            <a:extLst>
              <a:ext uri="{FF2B5EF4-FFF2-40B4-BE49-F238E27FC236}">
                <a16:creationId xmlns:a16="http://schemas.microsoft.com/office/drawing/2014/main" id="{1A566CA0-F658-5E91-DEFE-114BCCE11317}"/>
              </a:ext>
            </a:extLst>
          </p:cNvPr>
          <p:cNvSpPr txBox="1"/>
          <p:nvPr/>
        </p:nvSpPr>
        <p:spPr>
          <a:xfrm>
            <a:off x="457201" y="1578769"/>
            <a:ext cx="8035636" cy="3180358"/>
          </a:xfrm>
          <a:prstGeom prst="rect">
            <a:avLst/>
          </a:prstGeom>
          <a:noFill/>
        </p:spPr>
        <p:txBody>
          <a:bodyPr wrap="square" rtlCol="0">
            <a:spAutoFit/>
          </a:bodyPr>
          <a:lstStyle/>
          <a:p>
            <a:pPr marL="457200"/>
            <a:r>
              <a:rPr lang="en-IN" sz="1800" dirty="0">
                <a:solidFill>
                  <a:schemeClr val="bg1"/>
                </a:solidFill>
                <a:effectLst/>
                <a:latin typeface="Times New Roman" panose="02020603050405020304" pitchFamily="18" charset="0"/>
                <a:ea typeface="Times New Roman" panose="02020603050405020304" pitchFamily="18" charset="0"/>
              </a:rPr>
              <a:t>The Internet is a data store of world's information - be it text, media or data in any other format. Every web page display data in one form or the other. Access to this data is crucial for the success of most businesses in the modern world. Unfortunately, most of this data is not open. Most websites do not provide the option to save the data which they display to your local storage, or to your own website. This is where a Web Scraping software can help you.</a:t>
            </a:r>
          </a:p>
          <a:p>
            <a:pPr marL="457200"/>
            <a:r>
              <a:rPr lang="en-IN" sz="1800" dirty="0">
                <a:solidFill>
                  <a:schemeClr val="bg1"/>
                </a:solidFill>
                <a:effectLst/>
                <a:latin typeface="Times New Roman" panose="02020603050405020304" pitchFamily="18" charset="0"/>
                <a:ea typeface="Times New Roman" panose="02020603050405020304" pitchFamily="18" charset="0"/>
              </a:rPr>
              <a:t> </a:t>
            </a:r>
          </a:p>
          <a:p>
            <a:pPr marL="457200">
              <a:spcAft>
                <a:spcPts val="750"/>
              </a:spcAft>
            </a:pPr>
            <a:r>
              <a:rPr lang="en-IN" sz="1800" dirty="0">
                <a:solidFill>
                  <a:schemeClr val="bg1"/>
                </a:solidFill>
                <a:effectLst/>
                <a:latin typeface="Times New Roman" panose="02020603050405020304" pitchFamily="18" charset="0"/>
                <a:ea typeface="Times New Roman" panose="02020603050405020304" pitchFamily="18" charset="0"/>
              </a:rPr>
              <a:t>The uses of Web Scraping for business as well as personal requirements are endless. Each business or individual has their own specific need for gathering data.</a:t>
            </a:r>
          </a:p>
          <a:p>
            <a:endParaRPr lang="en-IN"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969825" y="431404"/>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WEB SCRAPING </a:t>
            </a:r>
            <a:endParaRPr sz="3000" dirty="0"/>
          </a:p>
        </p:txBody>
      </p:sp>
      <p:cxnSp>
        <p:nvCxnSpPr>
          <p:cNvPr id="264" name="Google Shape;264;p24"/>
          <p:cNvCxnSpPr/>
          <p:nvPr/>
        </p:nvCxnSpPr>
        <p:spPr>
          <a:xfrm>
            <a:off x="4695600" y="1038004"/>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281421" y="205740"/>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C11E23E6-10F4-76E4-0882-BFA4E9F91745}"/>
              </a:ext>
            </a:extLst>
          </p:cNvPr>
          <p:cNvSpPr txBox="1"/>
          <p:nvPr/>
        </p:nvSpPr>
        <p:spPr>
          <a:xfrm>
            <a:off x="4695600" y="1297382"/>
            <a:ext cx="4166979" cy="2585323"/>
          </a:xfrm>
          <a:prstGeom prst="rect">
            <a:avLst/>
          </a:prstGeom>
          <a:noFill/>
        </p:spPr>
        <p:txBody>
          <a:bodyPr wrap="square" rtlCol="0">
            <a:spAutoFit/>
          </a:bodyPr>
          <a:lstStyle/>
          <a:p>
            <a:r>
              <a:rPr lang="en-US" sz="180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Web Scraping is the process of automatically downloading data displayed by websites to your computer or database. A Web Scraping Software can crawl multiple pages within a website and automate the tedious task of manually copying and pasting the data displayed. The data is usually downloaded in a spreadsheet (tabular)</a:t>
            </a:r>
            <a:endParaRPr lang="en-IN" dirty="0">
              <a:solidFill>
                <a:schemeClr val="bg1"/>
              </a:solidFill>
              <a:latin typeface="Roboto Light" panose="02000000000000000000" pitchFamily="2" charset="0"/>
              <a:ea typeface="Roboto Light" panose="02000000000000000000" pitchFamily="2" charset="0"/>
              <a:cs typeface="Roboto Light"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APPLICATIONS OF WEB SCRAPING </a:t>
            </a:r>
            <a:endParaRPr dirty="0"/>
          </a:p>
        </p:txBody>
      </p:sp>
      <p:sp>
        <p:nvSpPr>
          <p:cNvPr id="279" name="Google Shape;279;p25"/>
          <p:cNvSpPr txBox="1">
            <a:spLocks noGrp="1"/>
          </p:cNvSpPr>
          <p:nvPr>
            <p:ph type="ctrTitle"/>
          </p:nvPr>
        </p:nvSpPr>
        <p:spPr>
          <a:xfrm>
            <a:off x="739906" y="3132464"/>
            <a:ext cx="2076000" cy="361790"/>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ysClr val="windowText" lastClr="000000"/>
                </a:solidFill>
              </a:rPr>
              <a:t>eCommerce</a:t>
            </a:r>
            <a:endParaRPr dirty="0">
              <a:solidFill>
                <a:sysClr val="windowText" lastClr="000000"/>
              </a:solidFill>
            </a:endParaRPr>
          </a:p>
        </p:txBody>
      </p:sp>
      <p:sp>
        <p:nvSpPr>
          <p:cNvPr id="280" name="Google Shape;280;p25"/>
          <p:cNvSpPr txBox="1">
            <a:spLocks noGrp="1"/>
          </p:cNvSpPr>
          <p:nvPr>
            <p:ph type="ctrTitle" idx="4"/>
          </p:nvPr>
        </p:nvSpPr>
        <p:spPr>
          <a:xfrm>
            <a:off x="6341356" y="3108960"/>
            <a:ext cx="2076000" cy="361790"/>
          </a:xfrm>
          <a:prstGeom prst="rect">
            <a:avLst/>
          </a:prstGeom>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ysClr val="windowText" lastClr="000000"/>
                </a:solidFill>
              </a:rPr>
              <a:t>Real Esatate</a:t>
            </a:r>
            <a:endParaRPr dirty="0">
              <a:solidFill>
                <a:sysClr val="windowText" lastClr="000000"/>
              </a:solidFill>
            </a:endParaRPr>
          </a:p>
        </p:txBody>
      </p:sp>
      <p:sp>
        <p:nvSpPr>
          <p:cNvPr id="281" name="Google Shape;281;p25"/>
          <p:cNvSpPr txBox="1">
            <a:spLocks noGrp="1"/>
          </p:cNvSpPr>
          <p:nvPr>
            <p:ph type="ctrTitle" idx="5"/>
          </p:nvPr>
        </p:nvSpPr>
        <p:spPr>
          <a:xfrm>
            <a:off x="3540631" y="3108960"/>
            <a:ext cx="2076000" cy="36179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b" anchorCtr="0">
            <a:noAutofit/>
          </a:bodyPr>
          <a:lstStyle/>
          <a:p>
            <a:pPr marL="0" lvl="0" indent="0" algn="ctr" rtl="0">
              <a:spcBef>
                <a:spcPts val="0"/>
              </a:spcBef>
              <a:spcAft>
                <a:spcPts val="0"/>
              </a:spcAft>
              <a:buNone/>
            </a:pPr>
            <a:r>
              <a:rPr lang="es" b="1" u="sng" dirty="0"/>
              <a:t>WEB SCRAPING</a:t>
            </a:r>
            <a:endParaRPr b="1" u="sng"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8" name="Google Shape;280;p25">
            <a:extLst>
              <a:ext uri="{FF2B5EF4-FFF2-40B4-BE49-F238E27FC236}">
                <a16:creationId xmlns:a16="http://schemas.microsoft.com/office/drawing/2014/main" id="{8D8849D5-C712-44B5-B308-2D6B91F2DEB8}"/>
              </a:ext>
            </a:extLst>
          </p:cNvPr>
          <p:cNvSpPr txBox="1">
            <a:spLocks/>
          </p:cNvSpPr>
          <p:nvPr/>
        </p:nvSpPr>
        <p:spPr>
          <a:xfrm>
            <a:off x="3534000" y="1818265"/>
            <a:ext cx="2076000" cy="36179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dirty="0">
                <a:solidFill>
                  <a:sysClr val="windowText" lastClr="000000"/>
                </a:solidFill>
              </a:rPr>
              <a:t>Marketing</a:t>
            </a:r>
          </a:p>
        </p:txBody>
      </p:sp>
      <p:sp>
        <p:nvSpPr>
          <p:cNvPr id="9" name="Google Shape;280;p25">
            <a:extLst>
              <a:ext uri="{FF2B5EF4-FFF2-40B4-BE49-F238E27FC236}">
                <a16:creationId xmlns:a16="http://schemas.microsoft.com/office/drawing/2014/main" id="{FFDE1008-B0C0-5E6C-7FF9-98EBF4AF0893}"/>
              </a:ext>
            </a:extLst>
          </p:cNvPr>
          <p:cNvSpPr txBox="1">
            <a:spLocks/>
          </p:cNvSpPr>
          <p:nvPr/>
        </p:nvSpPr>
        <p:spPr>
          <a:xfrm>
            <a:off x="6341356" y="1818265"/>
            <a:ext cx="2076000" cy="36179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dirty="0">
                <a:solidFill>
                  <a:sysClr val="windowText" lastClr="000000"/>
                </a:solidFill>
              </a:rPr>
              <a:t>Travel and Tourism</a:t>
            </a:r>
          </a:p>
        </p:txBody>
      </p:sp>
      <p:sp>
        <p:nvSpPr>
          <p:cNvPr id="10" name="Google Shape;280;p25">
            <a:extLst>
              <a:ext uri="{FF2B5EF4-FFF2-40B4-BE49-F238E27FC236}">
                <a16:creationId xmlns:a16="http://schemas.microsoft.com/office/drawing/2014/main" id="{B817E787-1223-CE72-7505-846939451501}"/>
              </a:ext>
            </a:extLst>
          </p:cNvPr>
          <p:cNvSpPr txBox="1">
            <a:spLocks/>
          </p:cNvSpPr>
          <p:nvPr/>
        </p:nvSpPr>
        <p:spPr>
          <a:xfrm>
            <a:off x="3534000" y="4159559"/>
            <a:ext cx="2076000" cy="36179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dirty="0">
                <a:solidFill>
                  <a:sysClr val="windowText" lastClr="000000"/>
                </a:solidFill>
              </a:rPr>
              <a:t>Social media</a:t>
            </a:r>
          </a:p>
        </p:txBody>
      </p:sp>
      <p:sp>
        <p:nvSpPr>
          <p:cNvPr id="11" name="Google Shape;280;p25">
            <a:extLst>
              <a:ext uri="{FF2B5EF4-FFF2-40B4-BE49-F238E27FC236}">
                <a16:creationId xmlns:a16="http://schemas.microsoft.com/office/drawing/2014/main" id="{03E091E6-B4E3-BF79-FBCF-1C8A5A0E3229}"/>
              </a:ext>
            </a:extLst>
          </p:cNvPr>
          <p:cNvSpPr txBox="1">
            <a:spLocks/>
          </p:cNvSpPr>
          <p:nvPr/>
        </p:nvSpPr>
        <p:spPr>
          <a:xfrm>
            <a:off x="726631" y="4137160"/>
            <a:ext cx="2076000" cy="36179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dirty="0">
                <a:solidFill>
                  <a:sysClr val="windowText" lastClr="000000"/>
                </a:solidFill>
              </a:rPr>
              <a:t>Sports and Analytics</a:t>
            </a:r>
          </a:p>
        </p:txBody>
      </p:sp>
      <p:sp>
        <p:nvSpPr>
          <p:cNvPr id="12" name="Google Shape;280;p25">
            <a:extLst>
              <a:ext uri="{FF2B5EF4-FFF2-40B4-BE49-F238E27FC236}">
                <a16:creationId xmlns:a16="http://schemas.microsoft.com/office/drawing/2014/main" id="{E319CEC5-955E-4167-FDE8-057BA21996B2}"/>
              </a:ext>
            </a:extLst>
          </p:cNvPr>
          <p:cNvSpPr txBox="1">
            <a:spLocks/>
          </p:cNvSpPr>
          <p:nvPr/>
        </p:nvSpPr>
        <p:spPr>
          <a:xfrm>
            <a:off x="6341356" y="4159559"/>
            <a:ext cx="2076000" cy="36179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dirty="0">
                <a:solidFill>
                  <a:sysClr val="windowText" lastClr="000000"/>
                </a:solidFill>
              </a:rPr>
              <a:t>Machine learning</a:t>
            </a:r>
          </a:p>
        </p:txBody>
      </p:sp>
      <p:sp>
        <p:nvSpPr>
          <p:cNvPr id="13" name="Google Shape;280;p25">
            <a:extLst>
              <a:ext uri="{FF2B5EF4-FFF2-40B4-BE49-F238E27FC236}">
                <a16:creationId xmlns:a16="http://schemas.microsoft.com/office/drawing/2014/main" id="{D6A0F1A5-39A4-E4B2-2D45-71407F4B484C}"/>
              </a:ext>
            </a:extLst>
          </p:cNvPr>
          <p:cNvSpPr txBox="1">
            <a:spLocks/>
          </p:cNvSpPr>
          <p:nvPr/>
        </p:nvSpPr>
        <p:spPr>
          <a:xfrm>
            <a:off x="726631" y="1834607"/>
            <a:ext cx="2076000" cy="36179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2pPr>
            <a:lvl3pPr marR="0" lvl="2"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3pPr>
            <a:lvl4pPr marR="0" lvl="3"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4pPr>
            <a:lvl5pPr marR="0" lvl="4"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5pPr>
            <a:lvl6pPr marR="0" lvl="5"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6pPr>
            <a:lvl7pPr marR="0" lvl="6"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7pPr>
            <a:lvl8pPr marR="0" lvl="7"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8pPr>
            <a:lvl9pPr marR="0" lvl="8" algn="ctr" rtl="0">
              <a:lnSpc>
                <a:spcPct val="100000"/>
              </a:lnSpc>
              <a:spcBef>
                <a:spcPts val="0"/>
              </a:spcBef>
              <a:spcAft>
                <a:spcPts val="0"/>
              </a:spcAft>
              <a:buClr>
                <a:srgbClr val="FFFFFF"/>
              </a:buClr>
              <a:buSzPts val="1200"/>
              <a:buFont typeface="Roboto Black"/>
              <a:buNone/>
              <a:defRPr sz="1200" b="0" i="0" u="none" strike="noStrike" cap="none">
                <a:solidFill>
                  <a:srgbClr val="FFFFFF"/>
                </a:solidFill>
                <a:latin typeface="Roboto Black"/>
                <a:ea typeface="Roboto Black"/>
                <a:cs typeface="Roboto Black"/>
                <a:sym typeface="Roboto Black"/>
              </a:defRPr>
            </a:lvl9pPr>
          </a:lstStyle>
          <a:p>
            <a:r>
              <a:rPr lang="en-IN" dirty="0">
                <a:solidFill>
                  <a:sysClr val="windowText" lastClr="000000"/>
                </a:solidFill>
              </a:rPr>
              <a:t>Research</a:t>
            </a:r>
          </a:p>
        </p:txBody>
      </p:sp>
      <p:cxnSp>
        <p:nvCxnSpPr>
          <p:cNvPr id="16" name="Straight Connector 15">
            <a:extLst>
              <a:ext uri="{FF2B5EF4-FFF2-40B4-BE49-F238E27FC236}">
                <a16:creationId xmlns:a16="http://schemas.microsoft.com/office/drawing/2014/main" id="{C030BEF8-BF01-449F-9037-99156CC95F1B}"/>
              </a:ext>
            </a:extLst>
          </p:cNvPr>
          <p:cNvCxnSpPr>
            <a:stCxn id="13" idx="3"/>
            <a:endCxn id="281" idx="0"/>
          </p:cNvCxnSpPr>
          <p:nvPr/>
        </p:nvCxnSpPr>
        <p:spPr>
          <a:xfrm>
            <a:off x="2802631" y="2015502"/>
            <a:ext cx="1776000" cy="1093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9BB4625-1E49-0629-795D-388C446BE7AF}"/>
              </a:ext>
            </a:extLst>
          </p:cNvPr>
          <p:cNvCxnSpPr>
            <a:stCxn id="8" idx="2"/>
            <a:endCxn id="281" idx="0"/>
          </p:cNvCxnSpPr>
          <p:nvPr/>
        </p:nvCxnSpPr>
        <p:spPr>
          <a:xfrm>
            <a:off x="4572000" y="2180055"/>
            <a:ext cx="6631" cy="9289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467998-E881-DC4E-20FC-D988FCCA4D2C}"/>
              </a:ext>
            </a:extLst>
          </p:cNvPr>
          <p:cNvCxnSpPr>
            <a:stCxn id="281" idx="0"/>
            <a:endCxn id="9" idx="1"/>
          </p:cNvCxnSpPr>
          <p:nvPr/>
        </p:nvCxnSpPr>
        <p:spPr>
          <a:xfrm flipV="1">
            <a:off x="4578631" y="1999160"/>
            <a:ext cx="1762725" cy="11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CB7821-9231-2894-7F4D-0F0F88AF8DBF}"/>
              </a:ext>
            </a:extLst>
          </p:cNvPr>
          <p:cNvCxnSpPr>
            <a:stCxn id="279" idx="3"/>
            <a:endCxn id="281" idx="1"/>
          </p:cNvCxnSpPr>
          <p:nvPr/>
        </p:nvCxnSpPr>
        <p:spPr>
          <a:xfrm flipV="1">
            <a:off x="2815906" y="3289855"/>
            <a:ext cx="724725" cy="23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49FDC7-D44F-F834-8C10-99FE8A52294C}"/>
              </a:ext>
            </a:extLst>
          </p:cNvPr>
          <p:cNvCxnSpPr>
            <a:stCxn id="281" idx="3"/>
            <a:endCxn id="280" idx="1"/>
          </p:cNvCxnSpPr>
          <p:nvPr/>
        </p:nvCxnSpPr>
        <p:spPr>
          <a:xfrm>
            <a:off x="5616631" y="3289855"/>
            <a:ext cx="7247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ED045A-7FEC-51F5-6A77-1F1CA2D9814A}"/>
              </a:ext>
            </a:extLst>
          </p:cNvPr>
          <p:cNvCxnSpPr>
            <a:stCxn id="11" idx="3"/>
            <a:endCxn id="281" idx="2"/>
          </p:cNvCxnSpPr>
          <p:nvPr/>
        </p:nvCxnSpPr>
        <p:spPr>
          <a:xfrm flipV="1">
            <a:off x="2802631" y="3470750"/>
            <a:ext cx="1776000" cy="8473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79261AE-A25B-5908-84A1-C20488986C54}"/>
              </a:ext>
            </a:extLst>
          </p:cNvPr>
          <p:cNvCxnSpPr>
            <a:stCxn id="281" idx="2"/>
            <a:endCxn id="10" idx="0"/>
          </p:cNvCxnSpPr>
          <p:nvPr/>
        </p:nvCxnSpPr>
        <p:spPr>
          <a:xfrm flipH="1">
            <a:off x="4572000" y="3470750"/>
            <a:ext cx="6631" cy="688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F487DC-2606-6525-009C-46E763107C98}"/>
              </a:ext>
            </a:extLst>
          </p:cNvPr>
          <p:cNvCxnSpPr>
            <a:stCxn id="281" idx="2"/>
            <a:endCxn id="12" idx="1"/>
          </p:cNvCxnSpPr>
          <p:nvPr/>
        </p:nvCxnSpPr>
        <p:spPr>
          <a:xfrm>
            <a:off x="4578631" y="3470750"/>
            <a:ext cx="1762725" cy="86970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979350" y="201308"/>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BENEFITS</a:t>
            </a:r>
            <a:endParaRPr dirty="0">
              <a:solidFill>
                <a:srgbClr val="FFFFFF"/>
              </a:solidFill>
            </a:endParaRPr>
          </a:p>
        </p:txBody>
      </p:sp>
      <p:sp>
        <p:nvSpPr>
          <p:cNvPr id="297" name="Google Shape;297;p26"/>
          <p:cNvSpPr txBox="1">
            <a:spLocks noGrp="1"/>
          </p:cNvSpPr>
          <p:nvPr>
            <p:ph type="subTitle" idx="1"/>
          </p:nvPr>
        </p:nvSpPr>
        <p:spPr>
          <a:xfrm>
            <a:off x="199780" y="1151249"/>
            <a:ext cx="8614436" cy="3790937"/>
          </a:xfrm>
          <a:prstGeom prst="rect">
            <a:avLst/>
          </a:prstGeom>
        </p:spPr>
        <p:txBody>
          <a:bodyPr spcFirstLastPara="1" wrap="square" lIns="91425" tIns="91425" rIns="91425" bIns="91425" anchor="t" anchorCtr="0">
            <a:noAutofit/>
          </a:bodyPr>
          <a:lstStyle/>
          <a:p>
            <a:pPr marL="352425">
              <a:spcAft>
                <a:spcPts val="750"/>
              </a:spcAft>
              <a:buFont typeface="Arial" panose="020B0604020202020204" pitchFamily="34" charset="0"/>
              <a:buChar char="•"/>
            </a:pPr>
            <a:r>
              <a:rPr lang="en-IN" sz="140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Scraping is about more than just acquiring data: it can also help you archive data and track changes to online.</a:t>
            </a:r>
          </a:p>
          <a:p>
            <a:pPr marL="352425">
              <a:spcAft>
                <a:spcPts val="750"/>
              </a:spcAft>
              <a:buFont typeface="Arial" panose="020B0604020202020204" pitchFamily="34" charset="0"/>
              <a:buChar char="•"/>
            </a:pPr>
            <a:r>
              <a:rPr lang="en-IN" sz="140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It is closely related to the practice of web </a:t>
            </a:r>
            <a:r>
              <a:rPr lang="en-IN" sz="1400" i="1"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indexing</a:t>
            </a:r>
            <a:r>
              <a:rPr lang="en-IN" sz="140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 which is what search engines like Google do when mass-analysing the Web to build their indices. But contrary to </a:t>
            </a:r>
            <a:r>
              <a:rPr lang="en-IN" sz="1400" i="1"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web indexing</a:t>
            </a:r>
            <a:r>
              <a:rPr lang="en-IN" sz="140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 which typically parses the entire content of a web page to make it searchable, </a:t>
            </a:r>
            <a:r>
              <a:rPr lang="en-IN" sz="1400" i="1"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web scraping</a:t>
            </a:r>
            <a:r>
              <a:rPr lang="en-IN" sz="140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 targets specific information on the pages visited.</a:t>
            </a:r>
          </a:p>
          <a:p>
            <a:pPr marL="352425">
              <a:spcAft>
                <a:spcPts val="750"/>
              </a:spcAft>
              <a:buFont typeface="Arial" panose="020B0604020202020204" pitchFamily="34" charset="0"/>
              <a:buChar char="•"/>
            </a:pPr>
            <a:r>
              <a:rPr lang="en-IN" sz="140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For example, online stores will often scour the publicly available pages of their competitors, scrape item prices, and then use this information to adjust their own prices. Another common practice is “contact scraping” in which personal information like email addresses or phone numbers is collected for marketing purposes.</a:t>
            </a:r>
          </a:p>
          <a:p>
            <a:pPr marL="352425">
              <a:spcAft>
                <a:spcPts val="750"/>
              </a:spcAft>
              <a:buFont typeface="Arial" panose="020B0604020202020204" pitchFamily="34" charset="0"/>
              <a:buChar char="•"/>
            </a:pPr>
            <a:r>
              <a:rPr lang="en-IN" sz="140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Web scraping is also increasingly being used by scholars to create data sets for text mining projects; these might be collections of journal articles or digitised texts. The practice of </a:t>
            </a:r>
            <a:r>
              <a:rPr lang="en-IN" sz="1400" u="sng"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hlinkClick r:id="rId3">
                  <a:extLst>
                    <a:ext uri="{A12FA001-AC4F-418D-AE19-62706E023703}">
                      <ahyp:hlinkClr xmlns:ahyp="http://schemas.microsoft.com/office/drawing/2018/hyperlinkcolor" val="tx"/>
                    </a:ext>
                  </a:extLst>
                </a:hlinkClick>
              </a:rPr>
              <a:t>data journalism</a:t>
            </a:r>
            <a:r>
              <a:rPr lang="en-IN" sz="1400" dirty="0">
                <a:solidFill>
                  <a:schemeClr val="bg1"/>
                </a:solidFill>
                <a:effectLst/>
                <a:latin typeface="Roboto Light" panose="02000000000000000000" pitchFamily="2" charset="0"/>
                <a:ea typeface="Roboto Light" panose="02000000000000000000" pitchFamily="2" charset="0"/>
                <a:cs typeface="Roboto Light" panose="02000000000000000000" pitchFamily="2" charset="0"/>
              </a:rPr>
              <a:t>, in particular, relies on the ability of investigative journalists to harvest data that is not always presented or published in a form that allows analysis.</a:t>
            </a:r>
          </a:p>
        </p:txBody>
      </p:sp>
      <p:cxnSp>
        <p:nvCxnSpPr>
          <p:cNvPr id="298" name="Google Shape;298;p26"/>
          <p:cNvCxnSpPr/>
          <p:nvPr/>
        </p:nvCxnSpPr>
        <p:spPr>
          <a:xfrm>
            <a:off x="4979350" y="807908"/>
            <a:ext cx="44484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749775" y="1594525"/>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 </a:t>
            </a:r>
            <a:endParaRPr dirty="0"/>
          </a:p>
        </p:txBody>
      </p:sp>
      <p:sp>
        <p:nvSpPr>
          <p:cNvPr id="2" name="TextBox 1">
            <a:extLst>
              <a:ext uri="{FF2B5EF4-FFF2-40B4-BE49-F238E27FC236}">
                <a16:creationId xmlns:a16="http://schemas.microsoft.com/office/drawing/2014/main" id="{4983B928-F0EF-0E46-BAA5-C7253933BF23}"/>
              </a:ext>
            </a:extLst>
          </p:cNvPr>
          <p:cNvSpPr txBox="1"/>
          <p:nvPr/>
        </p:nvSpPr>
        <p:spPr>
          <a:xfrm>
            <a:off x="3035474" y="170507"/>
            <a:ext cx="3457500" cy="584775"/>
          </a:xfrm>
          <a:prstGeom prst="rect">
            <a:avLst/>
          </a:prstGeom>
          <a:noFill/>
        </p:spPr>
        <p:txBody>
          <a:bodyPr wrap="square" rtlCol="0">
            <a:spAutoFit/>
          </a:bodyPr>
          <a:lstStyle/>
          <a:p>
            <a:r>
              <a:rPr lang="en-IN" sz="3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FUTURE SCOPE</a:t>
            </a:r>
          </a:p>
        </p:txBody>
      </p:sp>
      <p:sp>
        <p:nvSpPr>
          <p:cNvPr id="3" name="Google Shape;377;p27">
            <a:extLst>
              <a:ext uri="{FF2B5EF4-FFF2-40B4-BE49-F238E27FC236}">
                <a16:creationId xmlns:a16="http://schemas.microsoft.com/office/drawing/2014/main" id="{A054B6C6-8CE2-E779-F1B3-6D5FD0D076C1}"/>
              </a:ext>
            </a:extLst>
          </p:cNvPr>
          <p:cNvSpPr/>
          <p:nvPr/>
        </p:nvSpPr>
        <p:spPr>
          <a:xfrm rot="-3173578">
            <a:off x="2948504" y="651770"/>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Google Shape;378;p27">
            <a:extLst>
              <a:ext uri="{FF2B5EF4-FFF2-40B4-BE49-F238E27FC236}">
                <a16:creationId xmlns:a16="http://schemas.microsoft.com/office/drawing/2014/main" id="{441100B3-418E-9D4C-EA62-CF8B8E4D64DD}"/>
              </a:ext>
            </a:extLst>
          </p:cNvPr>
          <p:cNvSpPr/>
          <p:nvPr/>
        </p:nvSpPr>
        <p:spPr>
          <a:xfrm>
            <a:off x="5784721" y="3721836"/>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79;p27">
            <a:extLst>
              <a:ext uri="{FF2B5EF4-FFF2-40B4-BE49-F238E27FC236}">
                <a16:creationId xmlns:a16="http://schemas.microsoft.com/office/drawing/2014/main" id="{5C3DA5E7-85B0-1ECD-D1C2-548A41FF3D81}"/>
              </a:ext>
            </a:extLst>
          </p:cNvPr>
          <p:cNvSpPr/>
          <p:nvPr/>
        </p:nvSpPr>
        <p:spPr>
          <a:xfrm>
            <a:off x="0" y="2948612"/>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6" name="Google Shape;380;p27">
            <a:extLst>
              <a:ext uri="{FF2B5EF4-FFF2-40B4-BE49-F238E27FC236}">
                <a16:creationId xmlns:a16="http://schemas.microsoft.com/office/drawing/2014/main" id="{0FAD1AC4-0612-8663-589D-902826266A06}"/>
              </a:ext>
            </a:extLst>
          </p:cNvPr>
          <p:cNvSpPr/>
          <p:nvPr/>
        </p:nvSpPr>
        <p:spPr>
          <a:xfrm>
            <a:off x="6101914" y="3746961"/>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27">
            <a:extLst>
              <a:ext uri="{FF2B5EF4-FFF2-40B4-BE49-F238E27FC236}">
                <a16:creationId xmlns:a16="http://schemas.microsoft.com/office/drawing/2014/main" id="{BAC4A5EB-4EC4-BD97-2C3A-C2974670B7AA}"/>
              </a:ext>
            </a:extLst>
          </p:cNvPr>
          <p:cNvSpPr/>
          <p:nvPr/>
        </p:nvSpPr>
        <p:spPr>
          <a:xfrm rot="-3173578">
            <a:off x="3032077" y="877710"/>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382;p27">
            <a:extLst>
              <a:ext uri="{FF2B5EF4-FFF2-40B4-BE49-F238E27FC236}">
                <a16:creationId xmlns:a16="http://schemas.microsoft.com/office/drawing/2014/main" id="{D36F12D7-EC2A-D620-FFEB-5445DFB40D88}"/>
              </a:ext>
            </a:extLst>
          </p:cNvPr>
          <p:cNvSpPr/>
          <p:nvPr/>
        </p:nvSpPr>
        <p:spPr>
          <a:xfrm>
            <a:off x="6406141" y="818984"/>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 name="Google Shape;383;p27">
            <a:extLst>
              <a:ext uri="{FF2B5EF4-FFF2-40B4-BE49-F238E27FC236}">
                <a16:creationId xmlns:a16="http://schemas.microsoft.com/office/drawing/2014/main" id="{FD16DF9E-9FF8-78BC-F334-4038A6C36A90}"/>
              </a:ext>
            </a:extLst>
          </p:cNvPr>
          <p:cNvSpPr/>
          <p:nvPr/>
        </p:nvSpPr>
        <p:spPr>
          <a:xfrm>
            <a:off x="6828949" y="818984"/>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0" name="Google Shape;384;p27">
            <a:extLst>
              <a:ext uri="{FF2B5EF4-FFF2-40B4-BE49-F238E27FC236}">
                <a16:creationId xmlns:a16="http://schemas.microsoft.com/office/drawing/2014/main" id="{C75731D4-AD9D-29A7-8BB4-AB44BEB964E8}"/>
              </a:ext>
            </a:extLst>
          </p:cNvPr>
          <p:cNvSpPr/>
          <p:nvPr/>
        </p:nvSpPr>
        <p:spPr>
          <a:xfrm>
            <a:off x="6406141" y="998814"/>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1" name="Google Shape;385;p27">
            <a:extLst>
              <a:ext uri="{FF2B5EF4-FFF2-40B4-BE49-F238E27FC236}">
                <a16:creationId xmlns:a16="http://schemas.microsoft.com/office/drawing/2014/main" id="{7212EEF8-C3AC-F3F0-D94B-F8515B15D6F7}"/>
              </a:ext>
            </a:extLst>
          </p:cNvPr>
          <p:cNvSpPr/>
          <p:nvPr/>
        </p:nvSpPr>
        <p:spPr>
          <a:xfrm>
            <a:off x="6828949" y="998814"/>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 name="Google Shape;386;p27">
            <a:extLst>
              <a:ext uri="{FF2B5EF4-FFF2-40B4-BE49-F238E27FC236}">
                <a16:creationId xmlns:a16="http://schemas.microsoft.com/office/drawing/2014/main" id="{86406BA8-F3C9-7A40-246C-101833431D15}"/>
              </a:ext>
            </a:extLst>
          </p:cNvPr>
          <p:cNvSpPr/>
          <p:nvPr/>
        </p:nvSpPr>
        <p:spPr>
          <a:xfrm>
            <a:off x="6406141" y="1180574"/>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3" name="Google Shape;387;p27">
            <a:extLst>
              <a:ext uri="{FF2B5EF4-FFF2-40B4-BE49-F238E27FC236}">
                <a16:creationId xmlns:a16="http://schemas.microsoft.com/office/drawing/2014/main" id="{B89DD7C3-06B9-EDB4-22F1-EDA4397035B2}"/>
              </a:ext>
            </a:extLst>
          </p:cNvPr>
          <p:cNvSpPr/>
          <p:nvPr/>
        </p:nvSpPr>
        <p:spPr>
          <a:xfrm>
            <a:off x="6828949" y="1180574"/>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4" name="Google Shape;388;p27">
            <a:extLst>
              <a:ext uri="{FF2B5EF4-FFF2-40B4-BE49-F238E27FC236}">
                <a16:creationId xmlns:a16="http://schemas.microsoft.com/office/drawing/2014/main" id="{DDEE9F33-0B39-1ECC-244D-56001FFF93C9}"/>
              </a:ext>
            </a:extLst>
          </p:cNvPr>
          <p:cNvSpPr/>
          <p:nvPr/>
        </p:nvSpPr>
        <p:spPr>
          <a:xfrm>
            <a:off x="6406141" y="1362335"/>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5" name="Google Shape;389;p27">
            <a:extLst>
              <a:ext uri="{FF2B5EF4-FFF2-40B4-BE49-F238E27FC236}">
                <a16:creationId xmlns:a16="http://schemas.microsoft.com/office/drawing/2014/main" id="{A9A66E99-4C12-8B80-AC6C-BA725C87F369}"/>
              </a:ext>
            </a:extLst>
          </p:cNvPr>
          <p:cNvSpPr/>
          <p:nvPr/>
        </p:nvSpPr>
        <p:spPr>
          <a:xfrm>
            <a:off x="6828949" y="1362335"/>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6" name="Google Shape;390;p27">
            <a:extLst>
              <a:ext uri="{FF2B5EF4-FFF2-40B4-BE49-F238E27FC236}">
                <a16:creationId xmlns:a16="http://schemas.microsoft.com/office/drawing/2014/main" id="{848E6CF0-8801-BB7C-1AA7-B6D90CD4D89D}"/>
              </a:ext>
            </a:extLst>
          </p:cNvPr>
          <p:cNvSpPr/>
          <p:nvPr/>
        </p:nvSpPr>
        <p:spPr>
          <a:xfrm>
            <a:off x="6101902" y="884017"/>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7" name="Google Shape;391;p27">
            <a:extLst>
              <a:ext uri="{FF2B5EF4-FFF2-40B4-BE49-F238E27FC236}">
                <a16:creationId xmlns:a16="http://schemas.microsoft.com/office/drawing/2014/main" id="{B94D0B28-92EB-EE44-5464-65F2C69AD9A0}"/>
              </a:ext>
            </a:extLst>
          </p:cNvPr>
          <p:cNvSpPr/>
          <p:nvPr/>
        </p:nvSpPr>
        <p:spPr>
          <a:xfrm>
            <a:off x="523598" y="926405"/>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8" name="Google Shape;392;p27">
            <a:extLst>
              <a:ext uri="{FF2B5EF4-FFF2-40B4-BE49-F238E27FC236}">
                <a16:creationId xmlns:a16="http://schemas.microsoft.com/office/drawing/2014/main" id="{E74C73D8-AB58-B859-B716-0BE6D898B03C}"/>
              </a:ext>
            </a:extLst>
          </p:cNvPr>
          <p:cNvSpPr/>
          <p:nvPr/>
        </p:nvSpPr>
        <p:spPr>
          <a:xfrm>
            <a:off x="523598" y="1168739"/>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9" name="Google Shape;393;p27">
            <a:extLst>
              <a:ext uri="{FF2B5EF4-FFF2-40B4-BE49-F238E27FC236}">
                <a16:creationId xmlns:a16="http://schemas.microsoft.com/office/drawing/2014/main" id="{77D5B893-A212-182D-7015-74ED19768DBF}"/>
              </a:ext>
            </a:extLst>
          </p:cNvPr>
          <p:cNvSpPr/>
          <p:nvPr/>
        </p:nvSpPr>
        <p:spPr>
          <a:xfrm>
            <a:off x="6580969" y="3009967"/>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94;p27">
            <a:extLst>
              <a:ext uri="{FF2B5EF4-FFF2-40B4-BE49-F238E27FC236}">
                <a16:creationId xmlns:a16="http://schemas.microsoft.com/office/drawing/2014/main" id="{CCBB279A-26D3-77F6-93C5-0184D41C4983}"/>
              </a:ext>
            </a:extLst>
          </p:cNvPr>
          <p:cNvSpPr txBox="1">
            <a:spLocks/>
          </p:cNvSpPr>
          <p:nvPr/>
        </p:nvSpPr>
        <p:spPr>
          <a:xfrm>
            <a:off x="2749777" y="1609357"/>
            <a:ext cx="3530400" cy="1940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E2A47"/>
              </a:buClr>
              <a:buSzPts val="1200"/>
              <a:buFont typeface="Roboto Black"/>
              <a:buNone/>
              <a:defRPr sz="1200" b="0" i="0" u="none" strike="noStrike" cap="none">
                <a:solidFill>
                  <a:srgbClr val="0E2A47"/>
                </a:solidFill>
                <a:latin typeface="Roboto Black"/>
                <a:ea typeface="Roboto Black"/>
                <a:cs typeface="Roboto Black"/>
                <a:sym typeface="Roboto Black"/>
              </a:defRPr>
            </a:lvl1pPr>
            <a:lvl2pPr marR="0" lvl="1"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2pPr>
            <a:lvl3pPr marR="0" lvl="2"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3pPr>
            <a:lvl4pPr marR="0" lvl="3"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4pPr>
            <a:lvl5pPr marR="0" lvl="4"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5pPr>
            <a:lvl6pPr marR="0" lvl="5"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6pPr>
            <a:lvl7pPr marR="0" lvl="6"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7pPr>
            <a:lvl8pPr marR="0" lvl="7"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8pPr>
            <a:lvl9pPr marR="0" lvl="8" algn="ctr" rtl="0">
              <a:lnSpc>
                <a:spcPct val="100000"/>
              </a:lnSpc>
              <a:spcBef>
                <a:spcPts val="0"/>
              </a:spcBef>
              <a:spcAft>
                <a:spcPts val="0"/>
              </a:spcAft>
              <a:buClr>
                <a:srgbClr val="0E2A47"/>
              </a:buClr>
              <a:buSzPts val="5200"/>
              <a:buFont typeface="Bree Serif"/>
              <a:buNone/>
              <a:defRPr sz="5200" b="1" i="0" u="none" strike="noStrike" cap="none">
                <a:solidFill>
                  <a:srgbClr val="0E2A47"/>
                </a:solidFill>
                <a:latin typeface="Bree Serif"/>
                <a:ea typeface="Bree Serif"/>
                <a:cs typeface="Bree Serif"/>
                <a:sym typeface="Bree Serif"/>
              </a:defRPr>
            </a:lvl9pPr>
          </a:lstStyle>
          <a:p>
            <a:r>
              <a:rPr lang="es"/>
              <a:t> </a:t>
            </a:r>
            <a:endParaRPr lang="es" dirty="0"/>
          </a:p>
        </p:txBody>
      </p:sp>
      <p:sp>
        <p:nvSpPr>
          <p:cNvPr id="21" name="Google Shape;395;p27">
            <a:extLst>
              <a:ext uri="{FF2B5EF4-FFF2-40B4-BE49-F238E27FC236}">
                <a16:creationId xmlns:a16="http://schemas.microsoft.com/office/drawing/2014/main" id="{946CDBCE-AECC-CC0E-5503-3039CD2278FC}"/>
              </a:ext>
            </a:extLst>
          </p:cNvPr>
          <p:cNvSpPr txBox="1">
            <a:spLocks/>
          </p:cNvSpPr>
          <p:nvPr/>
        </p:nvSpPr>
        <p:spPr>
          <a:xfrm>
            <a:off x="2179059" y="1479096"/>
            <a:ext cx="4624011" cy="2300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0E2A47"/>
              </a:buClr>
              <a:buSzPts val="1800"/>
              <a:buFont typeface="Roboto Light"/>
              <a:buNone/>
              <a:defRPr sz="1800" b="0" i="0" u="none" strike="noStrike" cap="none">
                <a:solidFill>
                  <a:srgbClr val="0E2A47"/>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0E2A47"/>
              </a:buClr>
              <a:buSzPts val="1200"/>
              <a:buFont typeface="Roboto Light"/>
              <a:buNone/>
              <a:defRPr sz="1200" b="0" i="0" u="none" strike="noStrike" cap="none">
                <a:solidFill>
                  <a:srgbClr val="0E2A47"/>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0E2A47"/>
              </a:buClr>
              <a:buSzPts val="1200"/>
              <a:buFont typeface="Didact Gothic"/>
              <a:buNone/>
              <a:defRPr sz="1200" b="0" i="0" u="none" strike="noStrike" cap="none">
                <a:solidFill>
                  <a:srgbClr val="0E2A47"/>
                </a:solidFill>
                <a:latin typeface="Didact Gothic"/>
                <a:ea typeface="Didact Gothic"/>
                <a:cs typeface="Didact Gothic"/>
                <a:sym typeface="Didact Gothic"/>
              </a:defRPr>
            </a:lvl3pPr>
            <a:lvl4pPr marL="1828800" marR="0" lvl="3" indent="-317500" algn="ctr" rtl="0">
              <a:lnSpc>
                <a:spcPct val="100000"/>
              </a:lnSpc>
              <a:spcBef>
                <a:spcPts val="0"/>
              </a:spcBef>
              <a:spcAft>
                <a:spcPts val="0"/>
              </a:spcAft>
              <a:buClr>
                <a:srgbClr val="0E2A47"/>
              </a:buClr>
              <a:buSzPts val="1200"/>
              <a:buFont typeface="Didact Gothic"/>
              <a:buNone/>
              <a:defRPr sz="1200" b="0" i="0" u="none" strike="noStrike" cap="none">
                <a:solidFill>
                  <a:srgbClr val="0E2A47"/>
                </a:solidFill>
                <a:latin typeface="Didact Gothic"/>
                <a:ea typeface="Didact Gothic"/>
                <a:cs typeface="Didact Gothic"/>
                <a:sym typeface="Didact Gothic"/>
              </a:defRPr>
            </a:lvl4pPr>
            <a:lvl5pPr marL="2286000" marR="0" lvl="4" indent="-317500" algn="ctr" rtl="0">
              <a:lnSpc>
                <a:spcPct val="100000"/>
              </a:lnSpc>
              <a:spcBef>
                <a:spcPts val="0"/>
              </a:spcBef>
              <a:spcAft>
                <a:spcPts val="0"/>
              </a:spcAft>
              <a:buClr>
                <a:srgbClr val="0E2A47"/>
              </a:buClr>
              <a:buSzPts val="1200"/>
              <a:buFont typeface="Didact Gothic"/>
              <a:buNone/>
              <a:defRPr sz="1200" b="0" i="0" u="none" strike="noStrike" cap="none">
                <a:solidFill>
                  <a:srgbClr val="0E2A47"/>
                </a:solidFill>
                <a:latin typeface="Didact Gothic"/>
                <a:ea typeface="Didact Gothic"/>
                <a:cs typeface="Didact Gothic"/>
                <a:sym typeface="Didact Gothic"/>
              </a:defRPr>
            </a:lvl5pPr>
            <a:lvl6pPr marL="2743200" marR="0" lvl="5" indent="-317500" algn="ctr" rtl="0">
              <a:lnSpc>
                <a:spcPct val="100000"/>
              </a:lnSpc>
              <a:spcBef>
                <a:spcPts val="0"/>
              </a:spcBef>
              <a:spcAft>
                <a:spcPts val="0"/>
              </a:spcAft>
              <a:buClr>
                <a:srgbClr val="0E2A47"/>
              </a:buClr>
              <a:buSzPts val="1200"/>
              <a:buFont typeface="Didact Gothic"/>
              <a:buNone/>
              <a:defRPr sz="1200" b="0" i="0" u="none" strike="noStrike" cap="none">
                <a:solidFill>
                  <a:srgbClr val="0E2A47"/>
                </a:solidFill>
                <a:latin typeface="Didact Gothic"/>
                <a:ea typeface="Didact Gothic"/>
                <a:cs typeface="Didact Gothic"/>
                <a:sym typeface="Didact Gothic"/>
              </a:defRPr>
            </a:lvl6pPr>
            <a:lvl7pPr marL="3200400" marR="0" lvl="6" indent="-317500" algn="ctr" rtl="0">
              <a:lnSpc>
                <a:spcPct val="100000"/>
              </a:lnSpc>
              <a:spcBef>
                <a:spcPts val="0"/>
              </a:spcBef>
              <a:spcAft>
                <a:spcPts val="0"/>
              </a:spcAft>
              <a:buClr>
                <a:srgbClr val="0E2A47"/>
              </a:buClr>
              <a:buSzPts val="1200"/>
              <a:buFont typeface="Didact Gothic"/>
              <a:buNone/>
              <a:defRPr sz="1200" b="0" i="0" u="none" strike="noStrike" cap="none">
                <a:solidFill>
                  <a:srgbClr val="0E2A47"/>
                </a:solidFill>
                <a:latin typeface="Didact Gothic"/>
                <a:ea typeface="Didact Gothic"/>
                <a:cs typeface="Didact Gothic"/>
                <a:sym typeface="Didact Gothic"/>
              </a:defRPr>
            </a:lvl7pPr>
            <a:lvl8pPr marL="3657600" marR="0" lvl="7" indent="-317500" algn="ctr" rtl="0">
              <a:lnSpc>
                <a:spcPct val="100000"/>
              </a:lnSpc>
              <a:spcBef>
                <a:spcPts val="0"/>
              </a:spcBef>
              <a:spcAft>
                <a:spcPts val="0"/>
              </a:spcAft>
              <a:buClr>
                <a:srgbClr val="0E2A47"/>
              </a:buClr>
              <a:buSzPts val="1200"/>
              <a:buFont typeface="Didact Gothic"/>
              <a:buNone/>
              <a:defRPr sz="1200" b="0" i="0" u="none" strike="noStrike" cap="none">
                <a:solidFill>
                  <a:srgbClr val="0E2A47"/>
                </a:solidFill>
                <a:latin typeface="Didact Gothic"/>
                <a:ea typeface="Didact Gothic"/>
                <a:cs typeface="Didact Gothic"/>
                <a:sym typeface="Didact Gothic"/>
              </a:defRPr>
            </a:lvl8pPr>
            <a:lvl9pPr marL="4114800" marR="0" lvl="8" indent="-317500" algn="ctr" rtl="0">
              <a:lnSpc>
                <a:spcPct val="100000"/>
              </a:lnSpc>
              <a:spcBef>
                <a:spcPts val="0"/>
              </a:spcBef>
              <a:spcAft>
                <a:spcPts val="0"/>
              </a:spcAft>
              <a:buClr>
                <a:srgbClr val="0E2A47"/>
              </a:buClr>
              <a:buSzPts val="1200"/>
              <a:buFont typeface="Didact Gothic"/>
              <a:buNone/>
              <a:defRPr sz="1200" b="0" i="0" u="none" strike="noStrike" cap="none">
                <a:solidFill>
                  <a:srgbClr val="0E2A47"/>
                </a:solidFill>
                <a:latin typeface="Didact Gothic"/>
                <a:ea typeface="Didact Gothic"/>
                <a:cs typeface="Didact Gothic"/>
                <a:sym typeface="Didact Gothic"/>
              </a:defRPr>
            </a:lvl9pPr>
          </a:lstStyle>
          <a:p>
            <a:pPr marL="114300" indent="0" algn="l"/>
            <a:r>
              <a:rPr lang="en-US" sz="1200" dirty="0">
                <a:latin typeface="Times New Roman" panose="02020603050405020304" pitchFamily="18" charset="0"/>
                <a:ea typeface="Arial" panose="020B0604020202020204" pitchFamily="34" charset="0"/>
              </a:rPr>
              <a:t>The future scope of this project is that we can use it for </a:t>
            </a:r>
            <a:r>
              <a:rPr lang="en-US" sz="1200" b="1" u="sng" dirty="0">
                <a:latin typeface="Times New Roman" panose="02020603050405020304" pitchFamily="18" charset="0"/>
                <a:ea typeface="Arial" panose="020B0604020202020204" pitchFamily="34" charset="0"/>
              </a:rPr>
              <a:t>comparison of data from different sites </a:t>
            </a:r>
            <a:r>
              <a:rPr lang="en-US" sz="1200" dirty="0">
                <a:latin typeface="Times New Roman" panose="02020603050405020304" pitchFamily="18" charset="0"/>
                <a:ea typeface="Arial" panose="020B0604020202020204" pitchFamily="34" charset="0"/>
              </a:rPr>
              <a:t>that’s helpful for retailer or consumer it’s probably an </a:t>
            </a:r>
            <a:r>
              <a:rPr lang="en-US" sz="1200" b="1" u="sng" dirty="0">
                <a:latin typeface="Times New Roman" panose="02020603050405020304" pitchFamily="18" charset="0"/>
                <a:ea typeface="Arial" panose="020B0604020202020204" pitchFamily="34" charset="0"/>
              </a:rPr>
              <a:t>easy and much faster method for fetching data </a:t>
            </a:r>
            <a:r>
              <a:rPr lang="en-US" sz="1200" dirty="0">
                <a:latin typeface="Times New Roman" panose="02020603050405020304" pitchFamily="18" charset="0"/>
                <a:ea typeface="Arial" panose="020B0604020202020204" pitchFamily="34" charset="0"/>
              </a:rPr>
              <a:t>and arranging it into a particular form so that it is easily understandable. Moreover </a:t>
            </a:r>
            <a:r>
              <a:rPr lang="en-US" sz="1200" b="1" u="sng" dirty="0">
                <a:latin typeface="Times New Roman" panose="02020603050405020304" pitchFamily="18" charset="0"/>
                <a:ea typeface="Arial" panose="020B0604020202020204" pitchFamily="34" charset="0"/>
              </a:rPr>
              <a:t>I would like to create data more efficiently </a:t>
            </a:r>
            <a:r>
              <a:rPr lang="en-US" sz="1200" dirty="0">
                <a:latin typeface="Times New Roman" panose="02020603050405020304" pitchFamily="18" charset="0"/>
                <a:ea typeface="Arial" panose="020B0604020202020204" pitchFamily="34" charset="0"/>
              </a:rPr>
              <a:t>and in future I would like to make it</a:t>
            </a:r>
            <a:r>
              <a:rPr lang="en-US" sz="1200" b="1" dirty="0">
                <a:latin typeface="Times New Roman" panose="02020603050405020304" pitchFamily="18" charset="0"/>
                <a:ea typeface="Arial" panose="020B0604020202020204" pitchFamily="34" charset="0"/>
              </a:rPr>
              <a:t> automatic </a:t>
            </a:r>
            <a:r>
              <a:rPr lang="en-US" sz="1200" dirty="0">
                <a:latin typeface="Times New Roman" panose="02020603050405020304" pitchFamily="18" charset="0"/>
                <a:ea typeface="Arial" panose="020B0604020202020204" pitchFamily="34" charset="0"/>
              </a:rPr>
              <a:t>for the </a:t>
            </a:r>
            <a:r>
              <a:rPr lang="en-US" sz="1200" b="1" dirty="0">
                <a:latin typeface="Times New Roman" panose="02020603050405020304" pitchFamily="18" charset="0"/>
                <a:ea typeface="Arial" panose="020B0604020202020204" pitchFamily="34" charset="0"/>
              </a:rPr>
              <a:t>user to just enter the site name and the data would pop up from different entered sites into excel sheets for comparisons </a:t>
            </a:r>
            <a:r>
              <a:rPr lang="en-US" sz="1200" dirty="0">
                <a:latin typeface="Times New Roman" panose="02020603050405020304" pitchFamily="18" charset="0"/>
                <a:ea typeface="Arial" panose="020B0604020202020204" pitchFamily="34" charset="0"/>
              </a:rPr>
              <a:t>by using different parameters and algorithms. This project is helpful for all the future vendors or anyone who’s willing to gather information with a blink of an eye.</a:t>
            </a:r>
            <a:endParaRPr lang="en-IN" sz="1200" dirty="0">
              <a:latin typeface="Arial" panose="020B0604020202020204" pitchFamily="34" charset="0"/>
              <a:ea typeface="Arial" panose="020B0604020202020204" pitchFamily="34" charset="0"/>
            </a:endParaRPr>
          </a:p>
          <a:p>
            <a:pPr algn="l"/>
            <a:r>
              <a:rPr lang="en-US" sz="1200" dirty="0">
                <a:latin typeface="Arial" panose="020B0604020202020204" pitchFamily="34" charset="0"/>
                <a:ea typeface="Arial" panose="020B0604020202020204" pitchFamily="34" charset="0"/>
              </a:rPr>
              <a:t> </a:t>
            </a:r>
            <a:endParaRPr lang="en-IN" sz="1200" dirty="0">
              <a:latin typeface="Arial" panose="020B0604020202020204" pitchFamily="34" charset="0"/>
              <a:ea typeface="Arial" panose="020B0604020202020204" pitchFamily="34" charset="0"/>
            </a:endParaRPr>
          </a:p>
        </p:txBody>
      </p:sp>
      <p:sp>
        <p:nvSpPr>
          <p:cNvPr id="22" name="TextBox 21">
            <a:extLst>
              <a:ext uri="{FF2B5EF4-FFF2-40B4-BE49-F238E27FC236}">
                <a16:creationId xmlns:a16="http://schemas.microsoft.com/office/drawing/2014/main" id="{F641F805-7FBF-8F44-9F1E-A79A1B37B998}"/>
              </a:ext>
            </a:extLst>
          </p:cNvPr>
          <p:cNvSpPr txBox="1"/>
          <p:nvPr/>
        </p:nvSpPr>
        <p:spPr>
          <a:xfrm>
            <a:off x="3035476" y="185339"/>
            <a:ext cx="3457500" cy="584775"/>
          </a:xfrm>
          <a:prstGeom prst="rect">
            <a:avLst/>
          </a:prstGeom>
          <a:noFill/>
        </p:spPr>
        <p:txBody>
          <a:bodyPr wrap="square" rtlCol="0">
            <a:spAutoFit/>
          </a:bodyPr>
          <a:lstStyle/>
          <a:p>
            <a:r>
              <a:rPr lang="en-IN" sz="3200" dirty="0">
                <a:solidFill>
                  <a:schemeClr val="bg1"/>
                </a:solidFill>
                <a:latin typeface="Roboto Light" panose="02000000000000000000" pitchFamily="2" charset="0"/>
                <a:ea typeface="Roboto Light" panose="02000000000000000000" pitchFamily="2" charset="0"/>
                <a:cs typeface="Roboto Light" panose="02000000000000000000" pitchFamily="2" charset="0"/>
              </a:rPr>
              <a:t>FUTURE SCOPE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7746-D159-2F53-F498-B58BDBD8BE3D}"/>
              </a:ext>
            </a:extLst>
          </p:cNvPr>
          <p:cNvSpPr>
            <a:spLocks noGrp="1"/>
          </p:cNvSpPr>
          <p:nvPr>
            <p:ph type="ctrTitle"/>
          </p:nvPr>
        </p:nvSpPr>
        <p:spPr>
          <a:xfrm>
            <a:off x="1853092" y="1744194"/>
            <a:ext cx="5437816" cy="1450110"/>
          </a:xfrm>
        </p:spPr>
        <p:txBody>
          <a:bodyPr/>
          <a:lstStyle/>
          <a:p>
            <a:pPr algn="ctr"/>
            <a:r>
              <a:rPr lang="en-IN" sz="6600" dirty="0"/>
              <a:t>SNAPSHOTS</a:t>
            </a:r>
          </a:p>
        </p:txBody>
      </p:sp>
    </p:spTree>
    <p:extLst>
      <p:ext uri="{BB962C8B-B14F-4D97-AF65-F5344CB8AC3E}">
        <p14:creationId xmlns:p14="http://schemas.microsoft.com/office/powerpoint/2010/main" val="178842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815E58-0B07-BE94-85B0-C55CC613F773}"/>
              </a:ext>
            </a:extLst>
          </p:cNvPr>
          <p:cNvPicPr>
            <a:picLocks noChangeAspect="1"/>
          </p:cNvPicPr>
          <p:nvPr/>
        </p:nvPicPr>
        <p:blipFill>
          <a:blip r:embed="rId2" cstate="print">
            <a:extLst>
              <a:ext uri="{28A0092B-C50C-407E-A947-70E740481C1C}">
                <a14:useLocalDpi xmlns:a14="http://schemas.microsoft.com/office/drawing/2010/main" val="0"/>
              </a:ext>
            </a:extLst>
          </a:blip>
          <a:srcRect b="5673"/>
          <a:stretch>
            <a:fillRect/>
          </a:stretch>
        </p:blipFill>
        <p:spPr>
          <a:xfrm>
            <a:off x="795366" y="568058"/>
            <a:ext cx="7553267" cy="4007383"/>
          </a:xfrm>
          <a:prstGeom prst="rect">
            <a:avLst/>
          </a:prstGeom>
          <a:ln>
            <a:noFill/>
          </a:ln>
        </p:spPr>
      </p:pic>
    </p:spTree>
    <p:extLst>
      <p:ext uri="{BB962C8B-B14F-4D97-AF65-F5344CB8AC3E}">
        <p14:creationId xmlns:p14="http://schemas.microsoft.com/office/powerpoint/2010/main" val="2428616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BBF93F-715D-C2BA-9F71-8515C06521AF}"/>
              </a:ext>
            </a:extLst>
          </p:cNvPr>
          <p:cNvPicPr>
            <a:picLocks noChangeAspect="1"/>
          </p:cNvPicPr>
          <p:nvPr/>
        </p:nvPicPr>
        <p:blipFill>
          <a:blip r:embed="rId2"/>
          <a:srcRect b="11266"/>
          <a:stretch>
            <a:fillRect/>
          </a:stretch>
        </p:blipFill>
        <p:spPr>
          <a:xfrm>
            <a:off x="479425" y="434975"/>
            <a:ext cx="8021638" cy="4003285"/>
          </a:xfrm>
          <a:prstGeom prst="rect">
            <a:avLst/>
          </a:prstGeom>
          <a:ln>
            <a:noFill/>
          </a:ln>
        </p:spPr>
      </p:pic>
    </p:spTree>
    <p:extLst>
      <p:ext uri="{BB962C8B-B14F-4D97-AF65-F5344CB8AC3E}">
        <p14:creationId xmlns:p14="http://schemas.microsoft.com/office/powerpoint/2010/main" val="2629363240"/>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543</Words>
  <Application>Microsoft Office PowerPoint</Application>
  <PresentationFormat>On-screen Show (16:9)</PresentationFormat>
  <Paragraphs>33</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Roboto Black</vt:lpstr>
      <vt:lpstr>Didact Gothic</vt:lpstr>
      <vt:lpstr>Roboto Light</vt:lpstr>
      <vt:lpstr>Bree Serif</vt:lpstr>
      <vt:lpstr>Arial</vt:lpstr>
      <vt:lpstr>Roboto Mono Thin</vt:lpstr>
      <vt:lpstr>Times New Roman</vt:lpstr>
      <vt:lpstr>WEB PROPOSAL</vt:lpstr>
      <vt:lpstr> MINOR PROJECT </vt:lpstr>
      <vt:lpstr>INTRODUCTION</vt:lpstr>
      <vt:lpstr>WEB SCRAPING </vt:lpstr>
      <vt:lpstr>APPLICATIONS OF WEB SCRAPING </vt:lpstr>
      <vt:lpstr>BENEFITS</vt:lpstr>
      <vt:lpstr> </vt:lpstr>
      <vt:lpstr>SNAPSHOTS</vt:lpstr>
      <vt:lpstr>PowerPoint Presentation</vt:lpstr>
      <vt:lpstr>PowerPoint Presentation</vt:lpstr>
      <vt:lpstr>PowerPoint Presentation</vt:lpstr>
      <vt:lpstr>THANKYOUU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creator>ayush prajapati</dc:creator>
  <cp:lastModifiedBy>ayush prajapati</cp:lastModifiedBy>
  <cp:revision>10</cp:revision>
  <dcterms:modified xsi:type="dcterms:W3CDTF">2023-02-16T17:27:14Z</dcterms:modified>
</cp:coreProperties>
</file>