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084064" y="1237293"/>
            <a:ext cx="6785381"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u="sng" dirty="0">
                <a:latin typeface="Franklin Gothic"/>
                <a:ea typeface="Franklin Gothic"/>
                <a:cs typeface="Franklin Gothic"/>
                <a:sym typeface="Franklin Gothic"/>
              </a:rPr>
              <a:t>Ministry/Organization Name/Student Innovation:</a:t>
            </a:r>
            <a:r>
              <a:rPr lang="en-US" dirty="0">
                <a:latin typeface="Franklin Gothic"/>
                <a:ea typeface="Franklin Gothic"/>
                <a:cs typeface="Franklin Gothic"/>
                <a:sym typeface="Franklin Gothic"/>
              </a:rPr>
              <a:t> Ministry of Home Affairs</a:t>
            </a:r>
            <a:endParaRPr lang="en-IN"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u="sng" dirty="0">
                <a:latin typeface="Franklin Gothic"/>
                <a:ea typeface="Franklin Gothic"/>
                <a:cs typeface="Franklin Gothic"/>
                <a:sym typeface="Franklin Gothic"/>
              </a:rPr>
              <a:t>PS Code:</a:t>
            </a:r>
            <a:r>
              <a:rPr lang="en-US" dirty="0">
                <a:latin typeface="Franklin Gothic"/>
                <a:ea typeface="Franklin Gothic"/>
                <a:cs typeface="Franklin Gothic"/>
                <a:sym typeface="Franklin Gothic"/>
              </a:rPr>
              <a:t> SIH1440</a:t>
            </a: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u="sng" dirty="0">
                <a:latin typeface="Franklin Gothic"/>
                <a:ea typeface="Franklin Gothic"/>
                <a:cs typeface="Franklin Gothic"/>
                <a:sym typeface="Franklin Gothic"/>
              </a:rPr>
              <a:t>Problem Statement Title:</a:t>
            </a:r>
            <a:r>
              <a:rPr lang="en-US" dirty="0">
                <a:latin typeface="Franklin Gothic"/>
                <a:ea typeface="Franklin Gothic"/>
                <a:cs typeface="Franklin Gothic"/>
                <a:sym typeface="Franklin Gothic"/>
              </a:rPr>
              <a:t> An application under which all rescue agencies are registered, and which can display the location of other rescue relief agencies during natural/ man made calamities</a:t>
            </a: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u="sng" dirty="0">
                <a:latin typeface="Franklin Gothic"/>
                <a:ea typeface="Franklin Gothic"/>
                <a:cs typeface="Franklin Gothic"/>
                <a:sym typeface="Franklin Gothic"/>
              </a:rPr>
              <a:t>Team Name:</a:t>
            </a:r>
            <a:r>
              <a:rPr lang="en-US" dirty="0">
                <a:latin typeface="Franklin Gothic"/>
                <a:ea typeface="Franklin Gothic"/>
                <a:cs typeface="Franklin Gothic"/>
                <a:sym typeface="Franklin Gothic"/>
              </a:rPr>
              <a:t> SmurfCat</a:t>
            </a: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u="sng" dirty="0">
                <a:latin typeface="Franklin Gothic"/>
                <a:ea typeface="Franklin Gothic"/>
                <a:cs typeface="Franklin Gothic"/>
                <a:sym typeface="Franklin Gothic"/>
              </a:rPr>
              <a:t>Team Leader Name:</a:t>
            </a:r>
            <a:r>
              <a:rPr lang="en-US" dirty="0">
                <a:latin typeface="Franklin Gothic"/>
                <a:ea typeface="Franklin Gothic"/>
                <a:cs typeface="Franklin Gothic"/>
                <a:sym typeface="Franklin Gothic"/>
              </a:rPr>
              <a:t> Siddhant Singhania</a:t>
            </a:r>
            <a:br>
              <a:rPr lang="en-US" dirty="0">
                <a:latin typeface="Franklin Gothic"/>
                <a:ea typeface="Franklin Gothic"/>
                <a:cs typeface="Franklin Gothic"/>
                <a:sym typeface="Franklin Gothic"/>
              </a:rPr>
            </a:br>
            <a:r>
              <a:rPr lang="en-US" u="sng" dirty="0">
                <a:latin typeface="Franklin Gothic"/>
                <a:ea typeface="Franklin Gothic"/>
                <a:cs typeface="Franklin Gothic"/>
                <a:sym typeface="Franklin Gothic"/>
              </a:rPr>
              <a:t>Institute Code (AISHE): </a:t>
            </a:r>
            <a:r>
              <a:rPr lang="en-US" dirty="0">
                <a:latin typeface="Franklin Gothic"/>
                <a:ea typeface="Franklin Gothic"/>
                <a:cs typeface="Franklin Gothic"/>
                <a:sym typeface="Franklin Gothic"/>
              </a:rPr>
              <a:t>U-0405</a:t>
            </a: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u="sng" dirty="0">
                <a:latin typeface="Franklin Gothic"/>
                <a:ea typeface="Franklin Gothic"/>
                <a:cs typeface="Franklin Gothic"/>
                <a:sym typeface="Franklin Gothic"/>
              </a:rPr>
              <a:t>Institute Name:</a:t>
            </a:r>
            <a:r>
              <a:rPr lang="en-US" dirty="0">
                <a:latin typeface="Franklin Gothic"/>
                <a:ea typeface="Franklin Gothic"/>
                <a:cs typeface="Franklin Gothic"/>
                <a:sym typeface="Franklin Gothic"/>
              </a:rPr>
              <a:t> The LNM Institute of Information Technology</a:t>
            </a: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u="sng" dirty="0">
                <a:latin typeface="Franklin Gothic"/>
                <a:ea typeface="Franklin Gothic"/>
                <a:cs typeface="Franklin Gothic"/>
                <a:sym typeface="Franklin Gothic"/>
              </a:rPr>
              <a:t>Theme Name:</a:t>
            </a:r>
            <a:r>
              <a:rPr lang="en-US" dirty="0">
                <a:latin typeface="Franklin Gothic"/>
                <a:ea typeface="Franklin Gothic"/>
                <a:cs typeface="Franklin Gothic"/>
                <a:sym typeface="Franklin Gothic"/>
              </a:rPr>
              <a:t> Disaster Management</a:t>
            </a:r>
            <a:endParaRPr dirty="0"/>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971550" y="2289363"/>
            <a:ext cx="6024054" cy="287744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IN" sz="1800" dirty="0">
                <a:solidFill>
                  <a:schemeClr val="lt2"/>
                </a:solidFill>
                <a:latin typeface="Franklin Gothic"/>
                <a:ea typeface="Franklin Gothic"/>
                <a:cs typeface="Franklin Gothic"/>
                <a:sym typeface="Franklin Gothic"/>
              </a:rPr>
              <a:t>Idea Description:</a:t>
            </a:r>
            <a:endParaRPr dirty="0"/>
          </a:p>
          <a:p>
            <a:pPr marL="285750" lvl="0" indent="-285750" algn="just" rtl="0">
              <a:lnSpc>
                <a:spcPct val="100000"/>
              </a:lnSpc>
              <a:spcBef>
                <a:spcPts val="1000"/>
              </a:spcBef>
              <a:spcAft>
                <a:spcPts val="0"/>
              </a:spcAft>
              <a:buClr>
                <a:schemeClr val="dk1"/>
              </a:buClr>
              <a:buSzPts val="1600"/>
              <a:buFont typeface="Noto Sans Symbols"/>
              <a:buChar char="⮚"/>
            </a:pPr>
            <a:r>
              <a:rPr lang="en-US" dirty="0"/>
              <a:t> Central monitoring system, each operator will get assigned a zone. All emergency requests of that zone will be handled by that operator.</a:t>
            </a:r>
          </a:p>
          <a:p>
            <a:pPr marL="285750" lvl="0" indent="-285750" algn="just" rtl="0">
              <a:lnSpc>
                <a:spcPct val="100000"/>
              </a:lnSpc>
              <a:spcBef>
                <a:spcPts val="1000"/>
              </a:spcBef>
              <a:spcAft>
                <a:spcPts val="0"/>
              </a:spcAft>
              <a:buClr>
                <a:schemeClr val="dk1"/>
              </a:buClr>
              <a:buSzPts val="1600"/>
              <a:buFont typeface="Noto Sans Symbols"/>
              <a:buChar char="⮚"/>
            </a:pPr>
            <a:r>
              <a:rPr lang="en-US" dirty="0"/>
              <a:t>User presses SOS button, his/her live location is shared and can be monitored by the admin user / moderator.</a:t>
            </a:r>
          </a:p>
          <a:p>
            <a:pPr marL="285750" lvl="0" indent="-285750" algn="just" rtl="0">
              <a:lnSpc>
                <a:spcPct val="100000"/>
              </a:lnSpc>
              <a:spcBef>
                <a:spcPts val="1000"/>
              </a:spcBef>
              <a:spcAft>
                <a:spcPts val="0"/>
              </a:spcAft>
              <a:buClr>
                <a:schemeClr val="dk1"/>
              </a:buClr>
              <a:buSzPts val="1600"/>
              <a:buFont typeface="Noto Sans Symbols"/>
              <a:buChar char="⮚"/>
            </a:pPr>
            <a:r>
              <a:rPr lang="en-US" dirty="0"/>
              <a:t>Live location of each rescue personnel is also known so they can monitor it and act accordingly.</a:t>
            </a:r>
            <a:endParaRPr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pic>
        <p:nvPicPr>
          <p:cNvPr id="3" name="Picture Placeholder 2" descr="A diagram of a company&#10;&#10;Description automatically generated">
            <a:extLst>
              <a:ext uri="{FF2B5EF4-FFF2-40B4-BE49-F238E27FC236}">
                <a16:creationId xmlns:a16="http://schemas.microsoft.com/office/drawing/2014/main" id="{BA3EDE15-3F25-7852-C3D0-65AED4E11335}"/>
              </a:ext>
            </a:extLst>
          </p:cNvPr>
          <p:cNvPicPr>
            <a:picLocks noGrp="1" noChangeAspect="1"/>
          </p:cNvPicPr>
          <p:nvPr>
            <p:ph type="pic" idx="2"/>
          </p:nvPr>
        </p:nvPicPr>
        <p:blipFill>
          <a:blip r:embed="rId3"/>
          <a:srcRect t="937" b="937"/>
          <a:stretch>
            <a:fillRect/>
          </a:stretch>
        </p:blipFill>
        <p:spPr>
          <a:xfrm>
            <a:off x="7378700" y="144463"/>
            <a:ext cx="4689475" cy="3451225"/>
          </a:xfrm>
          <a:prstGeom prst="rect">
            <a:avLst/>
          </a:prstGeom>
          <a:noFill/>
          <a:ln>
            <a:noFill/>
          </a:ln>
        </p:spPr>
      </p:pic>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Technology </a:t>
            </a:r>
            <a:r>
              <a:rPr lang="en-US" sz="1800" dirty="0">
                <a:solidFill>
                  <a:schemeClr val="lt2"/>
                </a:solidFill>
                <a:latin typeface="Franklin Gothic"/>
                <a:ea typeface="Franklin Gothic"/>
                <a:cs typeface="Franklin Gothic"/>
                <a:sym typeface="Franklin Gothic"/>
              </a:rPr>
              <a:t>S</a:t>
            </a:r>
            <a:r>
              <a:rPr lang="en-US" sz="1800" b="0" i="0" dirty="0">
                <a:solidFill>
                  <a:schemeClr val="lt2"/>
                </a:solidFill>
                <a:latin typeface="Franklin Gothic"/>
                <a:ea typeface="Franklin Gothic"/>
                <a:cs typeface="Franklin Gothic"/>
                <a:sym typeface="Franklin Gothic"/>
              </a:rPr>
              <a:t>tack</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 </a:t>
            </a:r>
            <a:r>
              <a:rPr lang="en-US" sz="1600" i="0" u="sng" dirty="0">
                <a:solidFill>
                  <a:schemeClr val="lt2"/>
                </a:solidFill>
                <a:latin typeface="Franklin Gothic"/>
                <a:ea typeface="Franklin Gothic"/>
                <a:cs typeface="Franklin Gothic"/>
                <a:sym typeface="Franklin Gothic"/>
              </a:rPr>
              <a:t>Frontend:</a:t>
            </a:r>
          </a:p>
          <a:p>
            <a:pPr marR="0" lvl="0" algn="l" rtl="0">
              <a:lnSpc>
                <a:spcPct val="100000"/>
              </a:lnSpc>
              <a:spcBef>
                <a:spcPts val="1000"/>
              </a:spcBef>
              <a:spcAft>
                <a:spcPts val="0"/>
              </a:spcAft>
              <a:buClr>
                <a:schemeClr val="dk1"/>
              </a:buClr>
              <a:buSzPts val="1600"/>
            </a:pPr>
            <a:r>
              <a:rPr lang="en-US" sz="1600" dirty="0">
                <a:solidFill>
                  <a:schemeClr val="lt2"/>
                </a:solidFill>
                <a:latin typeface="Franklin Gothic"/>
                <a:ea typeface="Franklin Gothic"/>
                <a:cs typeface="Franklin Gothic"/>
                <a:sym typeface="Franklin Gothic"/>
              </a:rPr>
              <a:t>	Desktop Website: React.js</a:t>
            </a:r>
          </a:p>
          <a:p>
            <a:pPr marR="0" lvl="0" algn="l" rtl="0">
              <a:lnSpc>
                <a:spcPct val="100000"/>
              </a:lnSpc>
              <a:spcBef>
                <a:spcPts val="1000"/>
              </a:spcBef>
              <a:spcAft>
                <a:spcPts val="0"/>
              </a:spcAft>
              <a:buClr>
                <a:schemeClr val="dk1"/>
              </a:buClr>
              <a:buSzPts val="1600"/>
            </a:pPr>
            <a:r>
              <a:rPr lang="en-US" sz="1600" i="0" dirty="0">
                <a:solidFill>
                  <a:schemeClr val="lt2"/>
                </a:solidFill>
                <a:latin typeface="Franklin Gothic"/>
                <a:ea typeface="Franklin Gothic"/>
                <a:cs typeface="Franklin Gothic"/>
                <a:sym typeface="Franklin Gothic"/>
              </a:rPr>
              <a:t>	Mobile App: React Native</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u="sng" dirty="0">
                <a:solidFill>
                  <a:schemeClr val="lt2"/>
                </a:solidFill>
                <a:latin typeface="Franklin Gothic"/>
                <a:sym typeface="Franklin Gothic"/>
              </a:rPr>
              <a:t>Backend:</a:t>
            </a:r>
            <a:r>
              <a:rPr lang="en-US" sz="1600" dirty="0">
                <a:solidFill>
                  <a:schemeClr val="lt2"/>
                </a:solidFill>
                <a:latin typeface="Franklin Gothic"/>
                <a:sym typeface="Franklin Gothic"/>
              </a:rPr>
              <a:t> Express</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u="sng" dirty="0">
                <a:solidFill>
                  <a:schemeClr val="lt2"/>
                </a:solidFill>
                <a:latin typeface="Franklin Gothic"/>
                <a:sym typeface="Franklin Gothic"/>
              </a:rPr>
              <a:t>Database:</a:t>
            </a:r>
            <a:r>
              <a:rPr lang="en-US" sz="1600" dirty="0">
                <a:solidFill>
                  <a:schemeClr val="lt2"/>
                </a:solidFill>
                <a:latin typeface="Franklin Gothic"/>
                <a:sym typeface="Franklin Gothic"/>
              </a:rPr>
              <a:t> Postgress</a:t>
            </a:r>
            <a:endParaRPr lang="en-US" dirty="0"/>
          </a:p>
          <a:p>
            <a:pPr marL="0" marR="0" lvl="0" indent="0" algn="l" rtl="0">
              <a:lnSpc>
                <a:spcPct val="100000"/>
              </a:lnSpc>
              <a:spcBef>
                <a:spcPts val="1000"/>
              </a:spcBef>
              <a:spcAft>
                <a:spcPts val="0"/>
              </a:spcAft>
              <a:buClr>
                <a:schemeClr val="dk1"/>
              </a:buClr>
              <a:buSzPts val="1600"/>
              <a:buFont typeface="Arial"/>
              <a:buNone/>
            </a:pPr>
            <a:endParaRPr lang="en-US" sz="1600" b="0" i="0"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991103"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600"/>
              <a:buFont typeface="Noto Sans Symbols"/>
              <a:buChar char="⮚"/>
            </a:pPr>
            <a:r>
              <a:rPr lang="en-US" dirty="0"/>
              <a:t>In case of disasters/calamity, we see large number of requests coming to rescue agencies that need to be handled efficiently.</a:t>
            </a:r>
          </a:p>
          <a:p>
            <a:pPr marL="0" lvl="0" indent="0" algn="just" rtl="0">
              <a:lnSpc>
                <a:spcPct val="90000"/>
              </a:lnSpc>
              <a:spcBef>
                <a:spcPts val="0"/>
              </a:spcBef>
              <a:spcAft>
                <a:spcPts val="0"/>
              </a:spcAft>
              <a:buClr>
                <a:schemeClr val="dk1"/>
              </a:buClr>
              <a:buSzPts val="1600"/>
            </a:pPr>
            <a:endParaRPr lang="en-US" dirty="0"/>
          </a:p>
          <a:p>
            <a:pPr marL="285750" lvl="0" indent="-285750" algn="just" rtl="0">
              <a:lnSpc>
                <a:spcPct val="90000"/>
              </a:lnSpc>
              <a:spcBef>
                <a:spcPts val="0"/>
              </a:spcBef>
              <a:spcAft>
                <a:spcPts val="0"/>
              </a:spcAft>
              <a:buClr>
                <a:schemeClr val="dk1"/>
              </a:buClr>
              <a:buSzPts val="1600"/>
              <a:buFont typeface="Noto Sans Symbols"/>
              <a:buChar char="⮚"/>
            </a:pPr>
            <a:r>
              <a:rPr lang="en-US" dirty="0"/>
              <a:t>People generally have difficulty in describing their location, so we have access to their live locations so that we can have an accurate estimate of the geographical location and take into consideration any nearby rescue agencies that should be informed.</a:t>
            </a:r>
          </a:p>
          <a:p>
            <a:pPr marL="285750" lvl="0" indent="-285750" algn="just" rtl="0">
              <a:lnSpc>
                <a:spcPct val="90000"/>
              </a:lnSpc>
              <a:spcBef>
                <a:spcPts val="0"/>
              </a:spcBef>
              <a:spcAft>
                <a:spcPts val="0"/>
              </a:spcAft>
              <a:buClr>
                <a:schemeClr val="dk1"/>
              </a:buClr>
              <a:buSzPts val="1600"/>
              <a:buFont typeface="Noto Sans Symbols"/>
              <a:buChar char="⮚"/>
            </a:pPr>
            <a:endParaRPr lang="en-US" dirty="0"/>
          </a:p>
          <a:p>
            <a:pPr marL="285750" lvl="0" indent="-285750" algn="just" rtl="0">
              <a:lnSpc>
                <a:spcPct val="90000"/>
              </a:lnSpc>
              <a:spcBef>
                <a:spcPts val="0"/>
              </a:spcBef>
              <a:spcAft>
                <a:spcPts val="0"/>
              </a:spcAft>
              <a:buClr>
                <a:schemeClr val="dk1"/>
              </a:buClr>
              <a:buSzPts val="1600"/>
              <a:buFont typeface="Noto Sans Symbols"/>
              <a:buChar char="⮚"/>
            </a:pPr>
            <a:r>
              <a:rPr lang="en-US" dirty="0"/>
              <a:t>All the rescue personnel in the nearby proximity of about 1 km are automatically alerted regarding the same and they will be directed to act accordingly. This ensures swift and coordinated response efforts.</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Dependencies / Show-stopper here</a:t>
            </a:r>
            <a:endParaRPr dirty="0"/>
          </a:p>
        </p:txBody>
      </p:sp>
      <p:sp>
        <p:nvSpPr>
          <p:cNvPr id="232" name="Google Shape;232;p3"/>
          <p:cNvSpPr txBox="1"/>
          <p:nvPr/>
        </p:nvSpPr>
        <p:spPr>
          <a:xfrm>
            <a:off x="6248400"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IN" sz="1600" dirty="0">
                <a:latin typeface="Libre Franklin" pitchFamily="2" charset="0"/>
              </a:rPr>
              <a:t>If multiple requests are within a certain proximity, then these requests are clubbed together and elevated to a higher priority.</a:t>
            </a:r>
          </a:p>
          <a:p>
            <a:pPr marL="285750" marR="0" lvl="0" indent="-285750" algn="l" rtl="0">
              <a:lnSpc>
                <a:spcPct val="90000"/>
              </a:lnSpc>
              <a:spcBef>
                <a:spcPts val="0"/>
              </a:spcBef>
              <a:spcAft>
                <a:spcPts val="0"/>
              </a:spcAft>
              <a:buClr>
                <a:schemeClr val="dk1"/>
              </a:buClr>
              <a:buSzPts val="1600"/>
              <a:buFont typeface="Noto Sans Symbols"/>
              <a:buChar char="⮚"/>
            </a:pPr>
            <a:endParaRPr lang="en-IN" sz="1600" dirty="0">
              <a:latin typeface="Libre Franklin" pitchFamily="2"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IN" sz="1600" dirty="0">
                <a:latin typeface="Libre Franklin" pitchFamily="2" charset="0"/>
              </a:rPr>
              <a:t>Whenever SOS button is pressed, all units within a radius of 1 km are immediately alerted.</a:t>
            </a:r>
          </a:p>
          <a:p>
            <a:pPr marL="285750" marR="0" lvl="0" indent="-285750" algn="l" rtl="0">
              <a:lnSpc>
                <a:spcPct val="90000"/>
              </a:lnSpc>
              <a:spcBef>
                <a:spcPts val="0"/>
              </a:spcBef>
              <a:spcAft>
                <a:spcPts val="0"/>
              </a:spcAft>
              <a:buClr>
                <a:schemeClr val="dk1"/>
              </a:buClr>
              <a:buSzPts val="1600"/>
              <a:buFont typeface="Noto Sans Symbols"/>
              <a:buChar char="⮚"/>
            </a:pPr>
            <a:endParaRPr lang="en-IN" sz="1600" dirty="0">
              <a:latin typeface="Libre Franklin" pitchFamily="2"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IN" sz="1600" dirty="0">
                <a:latin typeface="Libre Franklin" pitchFamily="2" charset="0"/>
              </a:rPr>
              <a:t>All emergency services are consolidated on one platform.</a:t>
            </a:r>
            <a:endParaRPr sz="1600" dirty="0">
              <a:latin typeface="Libre Franklin"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Siddhant Singhania</a:t>
            </a:r>
            <a:endParaRPr dirty="0"/>
          </a:p>
          <a:p>
            <a:pPr marL="0" lvl="0" indent="0" algn="l" rtl="0">
              <a:lnSpc>
                <a:spcPct val="90000"/>
              </a:lnSpc>
              <a:spcBef>
                <a:spcPts val="1000"/>
              </a:spcBef>
              <a:spcAft>
                <a:spcPts val="0"/>
              </a:spcAft>
              <a:buClr>
                <a:schemeClr val="dk1"/>
              </a:buClr>
              <a:buSzPts val="1200"/>
              <a:buNone/>
            </a:pPr>
            <a:r>
              <a:rPr lang="en-US" sz="1200" dirty="0"/>
              <a:t>Branch: BTech			Stream: CSE			Year: IV</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IN" sz="1200" b="1" dirty="0">
                <a:solidFill>
                  <a:srgbClr val="5D7C3F"/>
                </a:solidFill>
              </a:rPr>
              <a:t>Aryan Gera</a:t>
            </a:r>
            <a:endParaRPr dirty="0"/>
          </a:p>
          <a:p>
            <a:pPr marL="0" lvl="0" indent="0" algn="l" rtl="0">
              <a:lnSpc>
                <a:spcPct val="90000"/>
              </a:lnSpc>
              <a:spcBef>
                <a:spcPts val="1000"/>
              </a:spcBef>
              <a:spcAft>
                <a:spcPts val="0"/>
              </a:spcAft>
              <a:buClr>
                <a:schemeClr val="dk1"/>
              </a:buClr>
              <a:buSzPts val="1200"/>
              <a:buNone/>
            </a:pPr>
            <a:r>
              <a:rPr lang="en-US" sz="1200" dirty="0"/>
              <a:t>Branch: BTech			Stream: CSE			Year: IV</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Souhardya Malakar</a:t>
            </a:r>
            <a:endParaRPr dirty="0"/>
          </a:p>
          <a:p>
            <a:pPr marL="0" lvl="0" indent="0" algn="l" rtl="0">
              <a:lnSpc>
                <a:spcPct val="90000"/>
              </a:lnSpc>
              <a:spcBef>
                <a:spcPts val="1000"/>
              </a:spcBef>
              <a:spcAft>
                <a:spcPts val="0"/>
              </a:spcAft>
              <a:buClr>
                <a:schemeClr val="dk1"/>
              </a:buClr>
              <a:buSzPts val="1200"/>
              <a:buNone/>
            </a:pPr>
            <a:r>
              <a:rPr lang="en-US" sz="1200" dirty="0"/>
              <a:t>Branch: BTech			Stream: CSE			Year: IV</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Ayush Dhoot</a:t>
            </a:r>
            <a:endParaRPr lang="en-US" dirty="0"/>
          </a:p>
          <a:p>
            <a:pPr marL="0" lvl="0" indent="0" algn="l" rtl="0">
              <a:lnSpc>
                <a:spcPct val="90000"/>
              </a:lnSpc>
              <a:spcBef>
                <a:spcPts val="1000"/>
              </a:spcBef>
              <a:spcAft>
                <a:spcPts val="0"/>
              </a:spcAft>
              <a:buClr>
                <a:schemeClr val="dk1"/>
              </a:buClr>
              <a:buSzPts val="1200"/>
              <a:buNone/>
            </a:pPr>
            <a:r>
              <a:rPr lang="en-US" sz="1200" dirty="0"/>
              <a:t>Branch: BTech			Stream: CSE			Year: IV</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Ayush Shukla</a:t>
            </a:r>
            <a:endParaRPr lang="en-US" dirty="0"/>
          </a:p>
          <a:p>
            <a:pPr marL="0" lvl="0" indent="0" algn="l" rtl="0">
              <a:lnSpc>
                <a:spcPct val="90000"/>
              </a:lnSpc>
              <a:spcBef>
                <a:spcPts val="1000"/>
              </a:spcBef>
              <a:spcAft>
                <a:spcPts val="0"/>
              </a:spcAft>
              <a:buClr>
                <a:schemeClr val="dk1"/>
              </a:buClr>
              <a:buSzPts val="1200"/>
              <a:buNone/>
            </a:pPr>
            <a:r>
              <a:rPr lang="en-US" sz="1200" dirty="0"/>
              <a:t>Branch: BTech			Stream: ECE			Year: IV</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Astha Singh</a:t>
            </a:r>
            <a:endParaRPr dirty="0"/>
          </a:p>
          <a:p>
            <a:pPr marL="0" lvl="0" indent="0" algn="l" rtl="0">
              <a:lnSpc>
                <a:spcPct val="90000"/>
              </a:lnSpc>
              <a:spcBef>
                <a:spcPts val="1000"/>
              </a:spcBef>
              <a:spcAft>
                <a:spcPts val="0"/>
              </a:spcAft>
              <a:buClr>
                <a:schemeClr val="dk1"/>
              </a:buClr>
              <a:buSzPts val="1200"/>
              <a:buNone/>
            </a:pPr>
            <a:r>
              <a:rPr lang="en-US" sz="1200" dirty="0"/>
              <a:t>Branch: BTech			Stream: CSE			Year: IV</a:t>
            </a:r>
          </a:p>
          <a:p>
            <a:pPr marL="0" lvl="0" indent="0" algn="l" rtl="0">
              <a:lnSpc>
                <a:spcPct val="90000"/>
              </a:lnSpc>
              <a:spcBef>
                <a:spcPts val="1000"/>
              </a:spcBef>
              <a:spcAft>
                <a:spcPts val="0"/>
              </a:spcAft>
              <a:buClr>
                <a:srgbClr val="804160"/>
              </a:buClr>
              <a:buSzPts val="1200"/>
              <a:buNone/>
            </a:pP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490</Words>
  <Application>Microsoft Office PowerPoint</Application>
  <PresentationFormat>Widescreen</PresentationFormat>
  <Paragraphs>47</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Noto Sans Symbols</vt:lpstr>
      <vt:lpstr>Arial</vt:lpstr>
      <vt:lpstr>Calibri</vt:lpstr>
      <vt:lpstr>Franklin Gothic</vt:lpstr>
      <vt:lpstr>Libre Franklin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Ayush Shukla</cp:lastModifiedBy>
  <cp:revision>10</cp:revision>
  <dcterms:created xsi:type="dcterms:W3CDTF">2022-02-11T07:14:46Z</dcterms:created>
  <dcterms:modified xsi:type="dcterms:W3CDTF">2023-09-21T19:06:53Z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