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Montserrat"/>
      <p:regular r:id="rId15"/>
      <p:bold r:id="rId16"/>
      <p:italic r:id="rId17"/>
      <p:boldItalic r:id="rId18"/>
    </p:embeddedFont>
    <p:embeddedFont>
      <p:font typeface="Overpass"/>
      <p:regular r:id="rId19"/>
      <p:bold r:id="rId20"/>
      <p:italic r:id="rId21"/>
      <p:boldItalic r:id="rId22"/>
    </p:embeddedFont>
    <p:embeddedFont>
      <p:font typeface="Barlow Medium"/>
      <p:regular r:id="rId23"/>
      <p:bold r:id="rId24"/>
      <p:italic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pass-bold.fntdata"/><Relationship Id="rId22" Type="http://schemas.openxmlformats.org/officeDocument/2006/relationships/font" Target="fonts/Overpass-boldItalic.fntdata"/><Relationship Id="rId21" Type="http://schemas.openxmlformats.org/officeDocument/2006/relationships/font" Target="fonts/Overpass-italic.fntdata"/><Relationship Id="rId24" Type="http://schemas.openxmlformats.org/officeDocument/2006/relationships/font" Target="fonts/BarlowMedium-bold.fntdata"/><Relationship Id="rId23" Type="http://schemas.openxmlformats.org/officeDocument/2006/relationships/font" Target="fonts/Barlow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boldItalic.fntdata"/><Relationship Id="rId25" Type="http://schemas.openxmlformats.org/officeDocument/2006/relationships/font" Target="fonts/BarlowMedium-italic.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arl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Overpass-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be60b2d3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be60b2d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be60b2d3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d2be60b2d3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be60b2d3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be60b2d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which uses the concept of neural networks. It is a very important model in the ML domain which is based on the self training ability of a human brain. It is a very simple model which will get the work done.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Ayush-Shyam-Kumar/EQUINOX-21-HACK" TargetMode="External"/><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657136" y="822601"/>
            <a:ext cx="10731600" cy="1618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0"/>
              <a:buFont typeface="Arial"/>
              <a:buNone/>
            </a:pPr>
            <a:r>
              <a:rPr b="1" lang="en-US" sz="9500">
                <a:solidFill>
                  <a:srgbClr val="141414"/>
                </a:solidFill>
                <a:latin typeface="Barlow"/>
                <a:ea typeface="Barlow"/>
                <a:cs typeface="Barlow"/>
                <a:sym typeface="Barlow"/>
              </a:rPr>
              <a:t>FACE RECOGNITION</a:t>
            </a:r>
            <a:endParaRPr b="0" i="0" sz="100" u="none" cap="none" strike="noStrike">
              <a:solidFill>
                <a:srgbClr val="000000"/>
              </a:solidFill>
              <a:latin typeface="Arial"/>
              <a:ea typeface="Arial"/>
              <a:cs typeface="Arial"/>
              <a:sym typeface="Arial"/>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rgbClr val="000000"/>
                </a:buClr>
                <a:buSzPts val="2100"/>
                <a:buFont typeface="Arial"/>
                <a:buNone/>
              </a:pPr>
              <a:r>
                <a:rPr b="0" i="0" lang="en-US" sz="2100" u="none" cap="none" strike="noStrike">
                  <a:solidFill>
                    <a:srgbClr val="141414"/>
                  </a:solidFill>
                  <a:latin typeface="Barlow Medium"/>
                  <a:ea typeface="Barlow Medium"/>
                  <a:cs typeface="Barlow Medium"/>
                  <a:sym typeface="Barlow Medium"/>
                </a:rPr>
                <a:t>HackOFiesta-Flagship Hackathon of India</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rgbClr val="000000"/>
                </a:buClr>
                <a:buSzPts val="3000"/>
                <a:buFont typeface="Arial"/>
                <a:buNone/>
              </a:pPr>
              <a:r>
                <a:rPr b="1" i="0" lang="en-US" sz="3000" u="none" cap="none" strike="noStrike">
                  <a:solidFill>
                    <a:srgbClr val="141414"/>
                  </a:solidFill>
                  <a:latin typeface="Barlow"/>
                  <a:ea typeface="Barlow"/>
                  <a:cs typeface="Barlow"/>
                  <a:sym typeface="Barlow"/>
                </a:rPr>
                <a:t>01</a:t>
              </a:r>
              <a:endParaRPr b="0" i="0" sz="1400" u="none" cap="none" strike="noStrike">
                <a:solidFill>
                  <a:srgbClr val="000000"/>
                </a:solidFill>
                <a:latin typeface="Arial"/>
                <a:ea typeface="Arial"/>
                <a:cs typeface="Arial"/>
                <a:sym typeface="Arial"/>
              </a:endParaRPr>
            </a:p>
          </p:txBody>
        </p:sp>
      </p:grpSp>
      <p:sp>
        <p:nvSpPr>
          <p:cNvPr id="90" name="Google Shape;90;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AI FUTURE IS NOW</a:t>
            </a:r>
            <a:endParaRPr b="0" i="0" sz="1400" u="none" cap="none" strike="noStrike">
              <a:solidFill>
                <a:srgbClr val="000000"/>
              </a:solidFill>
              <a:latin typeface="Arial"/>
              <a:ea typeface="Arial"/>
              <a:cs typeface="Arial"/>
              <a:sym typeface="Arial"/>
            </a:endParaRPr>
          </a:p>
        </p:txBody>
      </p:sp>
      <p:sp>
        <p:nvSpPr>
          <p:cNvPr id="91" name="Google Shape;91;p13"/>
          <p:cNvSpPr txBox="1"/>
          <p:nvPr/>
        </p:nvSpPr>
        <p:spPr>
          <a:xfrm>
            <a:off x="6527586" y="3532850"/>
            <a:ext cx="10731600" cy="108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0"/>
              <a:buFont typeface="Arial"/>
              <a:buNone/>
            </a:pPr>
            <a:r>
              <a:rPr b="1" lang="en-US" sz="8000">
                <a:solidFill>
                  <a:srgbClr val="141414"/>
                </a:solidFill>
                <a:latin typeface="Barlow"/>
                <a:ea typeface="Barlow"/>
                <a:cs typeface="Barlow"/>
                <a:sym typeface="Barlow"/>
              </a:rPr>
              <a:t>CODELANDERS</a:t>
            </a:r>
            <a:endParaRPr b="0" i="0" sz="1400" u="none" cap="none" strike="noStrike">
              <a:solidFill>
                <a:srgbClr val="000000"/>
              </a:solidFill>
              <a:latin typeface="Arial"/>
              <a:ea typeface="Arial"/>
              <a:cs typeface="Arial"/>
              <a:sym typeface="Arial"/>
            </a:endParaRPr>
          </a:p>
        </p:txBody>
      </p:sp>
      <p:sp>
        <p:nvSpPr>
          <p:cNvPr id="92" name="Google Shape;92;p13"/>
          <p:cNvSpPr txBox="1"/>
          <p:nvPr/>
        </p:nvSpPr>
        <p:spPr>
          <a:xfrm>
            <a:off x="6527586" y="45260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Ayush Kumar</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Advaith Das</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Abijith Pradeep</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Clr>
                <a:srgbClr val="000000"/>
              </a:buClr>
              <a:buSzPts val="4200"/>
              <a:buFont typeface="Arial"/>
              <a:buNone/>
            </a:pPr>
            <a:r>
              <a:rPr b="1" lang="en-US" sz="4200">
                <a:solidFill>
                  <a:srgbClr val="141414"/>
                </a:solidFill>
                <a:latin typeface="Barlow"/>
                <a:ea typeface="Barlow"/>
                <a:cs typeface="Barlow"/>
                <a:sym typeface="Barlow"/>
              </a:rPr>
              <a:t>Srinath Murali </a:t>
            </a:r>
            <a:endParaRPr b="1" sz="4200">
              <a:solidFill>
                <a:srgbClr val="141414"/>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4200"/>
              <a:buFont typeface="Arial"/>
              <a:buNone/>
            </a:pPr>
            <a:r>
              <a:t/>
            </a:r>
            <a:endParaRPr b="1" sz="4200">
              <a:solidFill>
                <a:srgbClr val="141414"/>
              </a:solidFill>
              <a:latin typeface="Barlow"/>
              <a:ea typeface="Barlow"/>
              <a:cs typeface="Barlow"/>
              <a:sym typeface="Barlow"/>
            </a:endParaRPr>
          </a:p>
        </p:txBody>
      </p:sp>
      <p:pic>
        <p:nvPicPr>
          <p:cNvPr id="93" name="Google Shape;93;p13"/>
          <p:cNvPicPr preferRelativeResize="0"/>
          <p:nvPr/>
        </p:nvPicPr>
        <p:blipFill rotWithShape="1">
          <a:blip r:embed="rId4">
            <a:alphaModFix/>
          </a:blip>
          <a:srcRect b="0" l="0" r="0" t="0"/>
          <a:stretch/>
        </p:blipFill>
        <p:spPr>
          <a:xfrm>
            <a:off x="435444" y="423861"/>
            <a:ext cx="1438275" cy="1209675"/>
          </a:xfrm>
          <a:prstGeom prst="rect">
            <a:avLst/>
          </a:prstGeom>
          <a:noFill/>
          <a:ln>
            <a:noFill/>
          </a:ln>
        </p:spPr>
      </p:pic>
      <p:pic>
        <p:nvPicPr>
          <p:cNvPr id="94" name="Google Shape;94;p13"/>
          <p:cNvPicPr preferRelativeResize="0"/>
          <p:nvPr/>
        </p:nvPicPr>
        <p:blipFill rotWithShape="1">
          <a:blip r:embed="rId5">
            <a:alphaModFix/>
          </a:blip>
          <a:srcRect b="5495" l="6664" r="6220" t="4858"/>
          <a:stretch/>
        </p:blipFill>
        <p:spPr>
          <a:xfrm>
            <a:off x="756900" y="423850"/>
            <a:ext cx="9831000" cy="1011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4657750" y="4391500"/>
            <a:ext cx="3008400" cy="1161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5000"/>
              <a:t>About Us &amp; why this project?</a:t>
            </a:r>
            <a:endParaRPr sz="5000"/>
          </a:p>
        </p:txBody>
      </p:sp>
      <p:sp>
        <p:nvSpPr>
          <p:cNvPr id="100" name="Google Shape;100;p14"/>
          <p:cNvSpPr txBox="1"/>
          <p:nvPr>
            <p:ph idx="1" type="body"/>
          </p:nvPr>
        </p:nvSpPr>
        <p:spPr>
          <a:xfrm>
            <a:off x="8092350" y="2360525"/>
            <a:ext cx="8438400" cy="5853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lang="en-US" sz="2800"/>
              <a:t>A pack of AI enthusiasts aiming out for the revolutionary transformation of ways of the world. Simplifying the challenges in our lives through the Statistics and Machine Learning. </a:t>
            </a:r>
            <a:endParaRPr sz="2800"/>
          </a:p>
          <a:p>
            <a:pPr indent="0" lvl="0" marL="0" rtl="0" algn="l">
              <a:spcBef>
                <a:spcPts val="300"/>
              </a:spcBef>
              <a:spcAft>
                <a:spcPts val="0"/>
              </a:spcAft>
              <a:buClr>
                <a:schemeClr val="dk1"/>
              </a:buClr>
              <a:buSzPts val="1100"/>
              <a:buFont typeface="Arial"/>
              <a:buNone/>
            </a:pPr>
            <a:r>
              <a:t/>
            </a:r>
            <a:endParaRPr sz="2800"/>
          </a:p>
          <a:p>
            <a:pPr indent="0" lvl="0" marL="0" rtl="0" algn="l">
              <a:spcBef>
                <a:spcPts val="300"/>
              </a:spcBef>
              <a:spcAft>
                <a:spcPts val="0"/>
              </a:spcAft>
              <a:buClr>
                <a:schemeClr val="dk1"/>
              </a:buClr>
              <a:buSzPts val="1100"/>
              <a:buFont typeface="Arial"/>
              <a:buNone/>
            </a:pPr>
            <a:r>
              <a:rPr lang="en-US" sz="2800"/>
              <a:t>This project is a piece of our aspiration for the goal of deploying AI to our everyday lives of society on security, surveillance and logging using facial recognition using neural networks.   </a:t>
            </a:r>
            <a:endParaRPr sz="2800"/>
          </a:p>
          <a:p>
            <a:pPr indent="0" lvl="0" marL="0" rtl="0" algn="l">
              <a:spcBef>
                <a:spcPts val="640"/>
              </a:spcBef>
              <a:spcAft>
                <a:spcPts val="0"/>
              </a:spcAft>
              <a:buNone/>
            </a:pPr>
            <a:r>
              <a:t/>
            </a:r>
            <a:endParaRPr sz="4600"/>
          </a:p>
        </p:txBody>
      </p:sp>
      <p:cxnSp>
        <p:nvCxnSpPr>
          <p:cNvPr id="101" name="Google Shape;101;p14"/>
          <p:cNvCxnSpPr/>
          <p:nvPr/>
        </p:nvCxnSpPr>
        <p:spPr>
          <a:xfrm flipH="1">
            <a:off x="7861100" y="3429000"/>
            <a:ext cx="36300" cy="1598700"/>
          </a:xfrm>
          <a:prstGeom prst="straightConnector1">
            <a:avLst/>
          </a:prstGeom>
          <a:noFill/>
          <a:ln cap="flat" cmpd="sng" w="19050">
            <a:solidFill>
              <a:srgbClr val="000000"/>
            </a:solidFill>
            <a:prstDash val="solid"/>
            <a:round/>
            <a:headEnd len="med" w="med" type="oval"/>
            <a:tailEnd len="med" w="med" type="oval"/>
          </a:ln>
        </p:spPr>
      </p:cxnSp>
      <p:pic>
        <p:nvPicPr>
          <p:cNvPr id="102" name="Google Shape;102;p14"/>
          <p:cNvPicPr preferRelativeResize="0"/>
          <p:nvPr/>
        </p:nvPicPr>
        <p:blipFill rotWithShape="1">
          <a:blip r:embed="rId3">
            <a:alphaModFix/>
          </a:blip>
          <a:srcRect b="0" l="0" r="0" t="0"/>
          <a:stretch/>
        </p:blipFill>
        <p:spPr>
          <a:xfrm rot="2459146">
            <a:off x="-7014478" y="1187310"/>
            <a:ext cx="14210929" cy="55392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106" name="Shape 106"/>
        <p:cNvGrpSpPr/>
        <p:nvPr/>
      </p:nvGrpSpPr>
      <p:grpSpPr>
        <a:xfrm>
          <a:off x="0" y="0"/>
          <a:ext cx="0" cy="0"/>
          <a:chOff x="0" y="0"/>
          <a:chExt cx="0" cy="0"/>
        </a:xfrm>
      </p:grpSpPr>
      <p:sp>
        <p:nvSpPr>
          <p:cNvPr id="107" name="Google Shape;107;p15"/>
          <p:cNvSpPr txBox="1"/>
          <p:nvPr/>
        </p:nvSpPr>
        <p:spPr>
          <a:xfrm>
            <a:off x="1028700" y="334644"/>
            <a:ext cx="8550900" cy="228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800"/>
              <a:buFont typeface="Arial"/>
              <a:buNone/>
            </a:pPr>
            <a:r>
              <a:rPr b="1" lang="en-US" sz="7700">
                <a:solidFill>
                  <a:srgbClr val="F6F6F6"/>
                </a:solidFill>
                <a:latin typeface="Barlow"/>
                <a:ea typeface="Barlow"/>
                <a:cs typeface="Barlow"/>
                <a:sym typeface="Barlow"/>
              </a:rPr>
              <a:t>PROBLEM</a:t>
            </a:r>
            <a:br>
              <a:rPr b="1" lang="en-US" sz="7700">
                <a:solidFill>
                  <a:srgbClr val="F6F6F6"/>
                </a:solidFill>
                <a:latin typeface="Barlow"/>
                <a:ea typeface="Barlow"/>
                <a:cs typeface="Barlow"/>
                <a:sym typeface="Barlow"/>
              </a:rPr>
            </a:br>
            <a:r>
              <a:rPr b="1" lang="en-US" sz="7700">
                <a:solidFill>
                  <a:srgbClr val="F6F6F6"/>
                </a:solidFill>
                <a:latin typeface="Barlow"/>
                <a:ea typeface="Barlow"/>
                <a:cs typeface="Barlow"/>
                <a:sym typeface="Barlow"/>
              </a:rPr>
              <a:t>STATEMENT:</a:t>
            </a:r>
            <a:endParaRPr b="0" i="0" sz="300" u="none" cap="none" strike="noStrike">
              <a:solidFill>
                <a:srgbClr val="000000"/>
              </a:solidFill>
              <a:latin typeface="Arial"/>
              <a:ea typeface="Arial"/>
              <a:cs typeface="Arial"/>
              <a:sym typeface="Arial"/>
            </a:endParaRPr>
          </a:p>
        </p:txBody>
      </p:sp>
      <p:sp>
        <p:nvSpPr>
          <p:cNvPr id="108" name="Google Shape;108;p15"/>
          <p:cNvSpPr txBox="1"/>
          <p:nvPr/>
        </p:nvSpPr>
        <p:spPr>
          <a:xfrm>
            <a:off x="1028700" y="2392575"/>
            <a:ext cx="10142100" cy="602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aseline="-25000" lang="en-US" sz="3800">
                <a:latin typeface="Overpass"/>
                <a:ea typeface="Overpass"/>
                <a:cs typeface="Overpass"/>
                <a:sym typeface="Overpass"/>
              </a:rPr>
              <a:t>Surveillance is the most critical part of our society, from a football game, baby </a:t>
            </a:r>
            <a:r>
              <a:rPr baseline="-25000" lang="en-US" sz="3900">
                <a:latin typeface="Overpass"/>
                <a:ea typeface="Overpass"/>
                <a:cs typeface="Overpass"/>
                <a:sym typeface="Overpass"/>
              </a:rPr>
              <a:t>monitoring to military restricted area. Even though computer aided these operating systems need additional watch over by personals which still has a risk of negligence. </a:t>
            </a:r>
            <a:endParaRPr baseline="-25000" sz="3900">
              <a:latin typeface="Overpass"/>
              <a:ea typeface="Overpass"/>
              <a:cs typeface="Overpass"/>
              <a:sym typeface="Overpass"/>
            </a:endParaRPr>
          </a:p>
          <a:p>
            <a:pPr indent="0" lvl="0" marL="0" marR="0" rtl="0" algn="l">
              <a:lnSpc>
                <a:spcPct val="100000"/>
              </a:lnSpc>
              <a:spcBef>
                <a:spcPts val="0"/>
              </a:spcBef>
              <a:spcAft>
                <a:spcPts val="0"/>
              </a:spcAft>
              <a:buClr>
                <a:srgbClr val="000000"/>
              </a:buClr>
              <a:buSzPts val="2000"/>
              <a:buFont typeface="Arial"/>
              <a:buNone/>
            </a:pPr>
            <a:r>
              <a:t/>
            </a:r>
            <a:endParaRPr baseline="-25000" sz="3900">
              <a:latin typeface="Overpass"/>
              <a:ea typeface="Overpass"/>
              <a:cs typeface="Overpass"/>
              <a:sym typeface="Overpass"/>
            </a:endParaRPr>
          </a:p>
          <a:p>
            <a:pPr indent="0" lvl="0" marL="0" marR="0" rtl="0" algn="l">
              <a:lnSpc>
                <a:spcPct val="100000"/>
              </a:lnSpc>
              <a:spcBef>
                <a:spcPts val="0"/>
              </a:spcBef>
              <a:spcAft>
                <a:spcPts val="0"/>
              </a:spcAft>
              <a:buClr>
                <a:srgbClr val="000000"/>
              </a:buClr>
              <a:buSzPts val="2000"/>
              <a:buFont typeface="Arial"/>
              <a:buNone/>
            </a:pPr>
            <a:r>
              <a:rPr baseline="-25000" lang="en-US" sz="3900">
                <a:latin typeface="Overpass"/>
                <a:ea typeface="Overpass"/>
                <a:cs typeface="Overpass"/>
                <a:sym typeface="Overpass"/>
              </a:rPr>
              <a:t>In this modern world of data breach and high advanced incidents of terrrorism and criminal activity -  cyber and real, we face problems in all parts of industry and government. Private firms are targeted with ransoms over some data breach happening from a close point. Military defined areas are encountered with intruders etc. </a:t>
            </a:r>
            <a:endParaRPr baseline="-25000" sz="3900">
              <a:latin typeface="Overpass"/>
              <a:ea typeface="Overpass"/>
              <a:cs typeface="Overpass"/>
              <a:sym typeface="Overpass"/>
            </a:endParaRPr>
          </a:p>
          <a:p>
            <a:pPr indent="0" lvl="0" marL="0" marR="0" rtl="0" algn="l">
              <a:lnSpc>
                <a:spcPct val="100000"/>
              </a:lnSpc>
              <a:spcBef>
                <a:spcPts val="0"/>
              </a:spcBef>
              <a:spcAft>
                <a:spcPts val="0"/>
              </a:spcAft>
              <a:buClr>
                <a:srgbClr val="000000"/>
              </a:buClr>
              <a:buSzPts val="2000"/>
              <a:buFont typeface="Arial"/>
              <a:buNone/>
            </a:pPr>
            <a:r>
              <a:rPr baseline="-25000" lang="en-US" sz="3900">
                <a:latin typeface="Overpass"/>
                <a:ea typeface="Overpass"/>
                <a:cs typeface="Overpass"/>
                <a:sym typeface="Overpass"/>
              </a:rPr>
              <a:t>Let alone criminal forensics, even in a football game it's hard to track stats of players to qualify them and compare their skill levels.</a:t>
            </a:r>
            <a:endParaRPr baseline="-25000" sz="3900">
              <a:latin typeface="Overpass"/>
              <a:ea typeface="Overpass"/>
              <a:cs typeface="Overpass"/>
              <a:sym typeface="Overpass"/>
            </a:endParaRPr>
          </a:p>
        </p:txBody>
      </p:sp>
      <p:pic>
        <p:nvPicPr>
          <p:cNvPr id="109" name="Google Shape;109;p15"/>
          <p:cNvPicPr preferRelativeResize="0"/>
          <p:nvPr/>
        </p:nvPicPr>
        <p:blipFill rotWithShape="1">
          <a:blip r:embed="rId3">
            <a:alphaModFix/>
          </a:blip>
          <a:srcRect b="0" l="5002" r="5003" t="0"/>
          <a:stretch/>
        </p:blipFill>
        <p:spPr>
          <a:xfrm>
            <a:off x="16473309" y="428339"/>
            <a:ext cx="1571982" cy="1469149"/>
          </a:xfrm>
          <a:prstGeom prst="rect">
            <a:avLst/>
          </a:prstGeom>
          <a:noFill/>
          <a:ln>
            <a:noFill/>
          </a:ln>
        </p:spPr>
      </p:pic>
      <p:pic>
        <p:nvPicPr>
          <p:cNvPr id="110" name="Google Shape;110;p15"/>
          <p:cNvPicPr preferRelativeResize="0"/>
          <p:nvPr/>
        </p:nvPicPr>
        <p:blipFill>
          <a:blip r:embed="rId4">
            <a:alphaModFix/>
          </a:blip>
          <a:stretch>
            <a:fillRect/>
          </a:stretch>
        </p:blipFill>
        <p:spPr>
          <a:xfrm>
            <a:off x="11775900" y="3292800"/>
            <a:ext cx="6052425" cy="422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114" name="Shape 114"/>
        <p:cNvGrpSpPr/>
        <p:nvPr/>
      </p:nvGrpSpPr>
      <p:grpSpPr>
        <a:xfrm>
          <a:off x="0" y="0"/>
          <a:ext cx="0" cy="0"/>
          <a:chOff x="0" y="0"/>
          <a:chExt cx="0" cy="0"/>
        </a:xfrm>
      </p:grpSpPr>
      <p:sp>
        <p:nvSpPr>
          <p:cNvPr id="115" name="Google Shape;115;p16"/>
          <p:cNvSpPr txBox="1"/>
          <p:nvPr/>
        </p:nvSpPr>
        <p:spPr>
          <a:xfrm>
            <a:off x="1028700" y="334644"/>
            <a:ext cx="8550900" cy="228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800"/>
              <a:buFont typeface="Arial"/>
              <a:buNone/>
            </a:pPr>
            <a:r>
              <a:rPr b="1" lang="en-US" sz="7700">
                <a:solidFill>
                  <a:srgbClr val="F6F6F6"/>
                </a:solidFill>
                <a:latin typeface="Barlow"/>
                <a:ea typeface="Barlow"/>
                <a:cs typeface="Barlow"/>
                <a:sym typeface="Barlow"/>
              </a:rPr>
              <a:t>PROBLEM</a:t>
            </a:r>
            <a:br>
              <a:rPr b="1" lang="en-US" sz="7700">
                <a:solidFill>
                  <a:srgbClr val="F6F6F6"/>
                </a:solidFill>
                <a:latin typeface="Barlow"/>
                <a:ea typeface="Barlow"/>
                <a:cs typeface="Barlow"/>
                <a:sym typeface="Barlow"/>
              </a:rPr>
            </a:br>
            <a:r>
              <a:rPr b="1" lang="en-US" sz="7700">
                <a:solidFill>
                  <a:srgbClr val="F6F6F6"/>
                </a:solidFill>
                <a:latin typeface="Barlow"/>
                <a:ea typeface="Barlow"/>
                <a:cs typeface="Barlow"/>
                <a:sym typeface="Barlow"/>
              </a:rPr>
              <a:t>STATEMENT:</a:t>
            </a:r>
            <a:endParaRPr b="0" i="0" sz="300" u="none" cap="none" strike="noStrike">
              <a:solidFill>
                <a:srgbClr val="000000"/>
              </a:solidFill>
              <a:latin typeface="Arial"/>
              <a:ea typeface="Arial"/>
              <a:cs typeface="Arial"/>
              <a:sym typeface="Arial"/>
            </a:endParaRPr>
          </a:p>
        </p:txBody>
      </p:sp>
      <p:sp>
        <p:nvSpPr>
          <p:cNvPr id="116" name="Google Shape;116;p16"/>
          <p:cNvSpPr txBox="1"/>
          <p:nvPr/>
        </p:nvSpPr>
        <p:spPr>
          <a:xfrm>
            <a:off x="1028700" y="2770800"/>
            <a:ext cx="16367100" cy="6027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900">
                <a:latin typeface="Overpass"/>
                <a:ea typeface="Overpass"/>
                <a:cs typeface="Overpass"/>
                <a:sym typeface="Overpass"/>
              </a:rPr>
              <a:t>Surveillance</a:t>
            </a:r>
            <a:r>
              <a:rPr lang="en-US" sz="2900">
                <a:latin typeface="Overpass"/>
                <a:ea typeface="Overpass"/>
                <a:cs typeface="Overpass"/>
                <a:sym typeface="Overpass"/>
              </a:rPr>
              <a:t> isn’t only a branch of security, it is synonymous in many ways of keeping a constant watch over something over time with some ability of decision making based on the observations. We in this project let ease this idea with the help of Artificial Intelligence and AI.</a:t>
            </a:r>
            <a:endParaRPr sz="2900">
              <a:latin typeface="Overpass"/>
              <a:ea typeface="Overpass"/>
              <a:cs typeface="Overpass"/>
              <a:sym typeface="Overpass"/>
            </a:endParaRPr>
          </a:p>
          <a:p>
            <a:pPr indent="0" lvl="0" marL="0" marR="0" rtl="0" algn="l">
              <a:lnSpc>
                <a:spcPct val="150000"/>
              </a:lnSpc>
              <a:spcBef>
                <a:spcPts val="0"/>
              </a:spcBef>
              <a:spcAft>
                <a:spcPts val="0"/>
              </a:spcAft>
              <a:buClr>
                <a:srgbClr val="000000"/>
              </a:buClr>
              <a:buSzPts val="2000"/>
              <a:buFont typeface="Arial"/>
              <a:buNone/>
            </a:pPr>
            <a:r>
              <a:t/>
            </a:r>
            <a:endParaRPr sz="2900">
              <a:latin typeface="Overpass"/>
              <a:ea typeface="Overpass"/>
              <a:cs typeface="Overpass"/>
              <a:sym typeface="Overpass"/>
            </a:endParaRPr>
          </a:p>
          <a:p>
            <a:pPr indent="0" lvl="0" marL="0" marR="0" rtl="0" algn="l">
              <a:lnSpc>
                <a:spcPct val="150000"/>
              </a:lnSpc>
              <a:spcBef>
                <a:spcPts val="0"/>
              </a:spcBef>
              <a:spcAft>
                <a:spcPts val="0"/>
              </a:spcAft>
              <a:buClr>
                <a:srgbClr val="000000"/>
              </a:buClr>
              <a:buSzPts val="2000"/>
              <a:buFont typeface="Arial"/>
              <a:buNone/>
            </a:pPr>
            <a:r>
              <a:rPr lang="en-US" sz="2900">
                <a:latin typeface="Overpass"/>
                <a:ea typeface="Overpass"/>
                <a:cs typeface="Overpass"/>
                <a:sym typeface="Overpass"/>
              </a:rPr>
              <a:t>We tried to deploy a model, which is potentially a start-up plan </a:t>
            </a:r>
            <a:r>
              <a:rPr lang="en-US" sz="2900">
                <a:latin typeface="Overpass"/>
                <a:ea typeface="Overpass"/>
                <a:cs typeface="Overpass"/>
                <a:sym typeface="Overpass"/>
              </a:rPr>
              <a:t>which is based on selling low cost and efficient </a:t>
            </a:r>
            <a:r>
              <a:rPr lang="en-US" sz="2900">
                <a:solidFill>
                  <a:schemeClr val="dk1"/>
                </a:solidFill>
                <a:latin typeface="Overpass"/>
                <a:ea typeface="Overpass"/>
                <a:cs typeface="Overpass"/>
                <a:sym typeface="Overpass"/>
              </a:rPr>
              <a:t>surveillance systems yo tackle over this problem.</a:t>
            </a:r>
            <a:endParaRPr sz="2900">
              <a:latin typeface="Overpass"/>
              <a:ea typeface="Overpass"/>
              <a:cs typeface="Overpass"/>
              <a:sym typeface="Overpass"/>
            </a:endParaRPr>
          </a:p>
        </p:txBody>
      </p:sp>
      <p:pic>
        <p:nvPicPr>
          <p:cNvPr id="117" name="Google Shape;117;p16"/>
          <p:cNvPicPr preferRelativeResize="0"/>
          <p:nvPr/>
        </p:nvPicPr>
        <p:blipFill rotWithShape="1">
          <a:blip r:embed="rId3">
            <a:alphaModFix/>
          </a:blip>
          <a:srcRect b="0" l="5003" r="5003" t="0"/>
          <a:stretch/>
        </p:blipFill>
        <p:spPr>
          <a:xfrm>
            <a:off x="16473309" y="428339"/>
            <a:ext cx="1571982" cy="1469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685800" y="2130425"/>
            <a:ext cx="146226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13300"/>
              <a:t>HOW DO WE DO IT ?</a:t>
            </a:r>
            <a:endParaRPr sz="13300"/>
          </a:p>
        </p:txBody>
      </p:sp>
      <p:sp>
        <p:nvSpPr>
          <p:cNvPr id="123" name="Google Shape;123;p17"/>
          <p:cNvSpPr txBox="1"/>
          <p:nvPr>
            <p:ph idx="1" type="subTitle"/>
          </p:nvPr>
        </p:nvSpPr>
        <p:spPr>
          <a:xfrm>
            <a:off x="836250" y="3810950"/>
            <a:ext cx="10917600" cy="17526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5200"/>
              <a:t>CONVOLUTIONAL NEURAL NETWORKS</a:t>
            </a:r>
            <a:endParaRPr sz="5200"/>
          </a:p>
        </p:txBody>
      </p:sp>
      <p:pic>
        <p:nvPicPr>
          <p:cNvPr id="124" name="Google Shape;124;p17"/>
          <p:cNvPicPr preferRelativeResize="0"/>
          <p:nvPr/>
        </p:nvPicPr>
        <p:blipFill rotWithShape="1">
          <a:blip r:embed="rId3">
            <a:alphaModFix/>
          </a:blip>
          <a:srcRect b="0" l="0" r="0" t="0"/>
          <a:stretch/>
        </p:blipFill>
        <p:spPr>
          <a:xfrm>
            <a:off x="610199" y="4546367"/>
            <a:ext cx="17677799" cy="67913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28" name="Shape 128"/>
        <p:cNvGrpSpPr/>
        <p:nvPr/>
      </p:nvGrpSpPr>
      <p:grpSpPr>
        <a:xfrm>
          <a:off x="0" y="0"/>
          <a:ext cx="0" cy="0"/>
          <a:chOff x="0" y="0"/>
          <a:chExt cx="0" cy="0"/>
        </a:xfrm>
      </p:grpSpPr>
      <p:sp>
        <p:nvSpPr>
          <p:cNvPr id="129" name="Google Shape;129;p18"/>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141414"/>
                </a:solidFill>
                <a:latin typeface="Barlow"/>
                <a:ea typeface="Barlow"/>
                <a:cs typeface="Barlow"/>
                <a:sym typeface="Barlow"/>
              </a:rPr>
              <a:t>PROPOSED SOLUTION</a:t>
            </a:r>
            <a:endParaRPr b="0" i="0" sz="1400" u="none" cap="none" strike="noStrike">
              <a:solidFill>
                <a:srgbClr val="000000"/>
              </a:solidFill>
              <a:latin typeface="Arial"/>
              <a:ea typeface="Arial"/>
              <a:cs typeface="Arial"/>
              <a:sym typeface="Arial"/>
            </a:endParaRPr>
          </a:p>
        </p:txBody>
      </p:sp>
      <p:sp>
        <p:nvSpPr>
          <p:cNvPr id="130" name="Google Shape;130;p18"/>
          <p:cNvSpPr txBox="1"/>
          <p:nvPr/>
        </p:nvSpPr>
        <p:spPr>
          <a:xfrm>
            <a:off x="264425" y="1763275"/>
            <a:ext cx="11268600" cy="8643900"/>
          </a:xfrm>
          <a:prstGeom prst="rect">
            <a:avLst/>
          </a:prstGeom>
          <a:noFill/>
          <a:ln>
            <a:noFill/>
          </a:ln>
        </p:spPr>
        <p:txBody>
          <a:bodyPr anchorCtr="0" anchor="t" bIns="0" lIns="0" spcFirstLastPara="1" rIns="0" wrap="square" tIns="0">
            <a:noAutofit/>
          </a:bodyPr>
          <a:lstStyle/>
          <a:p>
            <a:pPr indent="-381000" lvl="0" marL="457200" marR="0" rtl="0" algn="l">
              <a:lnSpc>
                <a:spcPct val="200000"/>
              </a:lnSpc>
              <a:spcBef>
                <a:spcPts val="0"/>
              </a:spcBef>
              <a:spcAft>
                <a:spcPts val="0"/>
              </a:spcAft>
              <a:buSzPts val="2400"/>
              <a:buChar char="❖"/>
            </a:pPr>
            <a:r>
              <a:rPr lang="en-US" sz="2400"/>
              <a:t>We now have touchless access control, touchless sanitizer dispensers and other new features in every facet of life.</a:t>
            </a:r>
            <a:endParaRPr sz="2400"/>
          </a:p>
          <a:p>
            <a:pPr indent="-381000" lvl="0" marL="457200" marR="0" rtl="0" algn="l">
              <a:lnSpc>
                <a:spcPct val="200000"/>
              </a:lnSpc>
              <a:spcBef>
                <a:spcPts val="0"/>
              </a:spcBef>
              <a:spcAft>
                <a:spcPts val="0"/>
              </a:spcAft>
              <a:buSzPts val="2400"/>
              <a:buChar char="❖"/>
            </a:pPr>
            <a:r>
              <a:rPr lang="en-US" sz="2400"/>
              <a:t>This technology is going to play a critical role in enabling a safer world going forward.</a:t>
            </a:r>
            <a:endParaRPr sz="2400"/>
          </a:p>
          <a:p>
            <a:pPr indent="-381000" lvl="0" marL="457200" marR="0" rtl="0" algn="l">
              <a:lnSpc>
                <a:spcPct val="200000"/>
              </a:lnSpc>
              <a:spcBef>
                <a:spcPts val="0"/>
              </a:spcBef>
              <a:spcAft>
                <a:spcPts val="0"/>
              </a:spcAft>
              <a:buSzPts val="2400"/>
              <a:buChar char="❖"/>
            </a:pPr>
            <a:r>
              <a:rPr lang="en-US" sz="2400"/>
              <a:t>It’s important that people align themselves with companies that invest in protecting their privacy and data security.</a:t>
            </a:r>
            <a:endParaRPr sz="2400"/>
          </a:p>
          <a:p>
            <a:pPr indent="-381000" lvl="0" marL="457200" marR="0" rtl="0" algn="l">
              <a:lnSpc>
                <a:spcPct val="200000"/>
              </a:lnSpc>
              <a:spcBef>
                <a:spcPts val="0"/>
              </a:spcBef>
              <a:spcAft>
                <a:spcPts val="0"/>
              </a:spcAft>
              <a:buSzPts val="2400"/>
              <a:buChar char="❖"/>
            </a:pPr>
            <a:r>
              <a:rPr lang="en-US" sz="2400"/>
              <a:t>The solution we have given is a Face Recognition AI model with high accuracy</a:t>
            </a:r>
            <a:endParaRPr sz="2400"/>
          </a:p>
          <a:p>
            <a:pPr indent="-381000" lvl="0" marL="457200" marR="0" rtl="0" algn="l">
              <a:lnSpc>
                <a:spcPct val="200000"/>
              </a:lnSpc>
              <a:spcBef>
                <a:spcPts val="0"/>
              </a:spcBef>
              <a:spcAft>
                <a:spcPts val="0"/>
              </a:spcAft>
              <a:buSzPts val="2400"/>
              <a:buChar char="❖"/>
            </a:pPr>
            <a:r>
              <a:rPr lang="en-US" sz="2400"/>
              <a:t>This model requires limited hardware and lesser knowledge of the user.</a:t>
            </a:r>
            <a:endParaRPr sz="2400"/>
          </a:p>
          <a:p>
            <a:pPr indent="-381000" lvl="0" marL="457200" marR="0" rtl="0" algn="l">
              <a:lnSpc>
                <a:spcPct val="200000"/>
              </a:lnSpc>
              <a:spcBef>
                <a:spcPts val="0"/>
              </a:spcBef>
              <a:spcAft>
                <a:spcPts val="0"/>
              </a:spcAft>
              <a:buSzPts val="2400"/>
              <a:buChar char="❖"/>
            </a:pPr>
            <a:r>
              <a:rPr lang="en-US" sz="2400"/>
              <a:t>This makes it easy accessible and friendly towards the users.</a:t>
            </a:r>
            <a:endParaRPr sz="2400"/>
          </a:p>
          <a:p>
            <a:pPr indent="0" lvl="0" marL="0" marR="0" rtl="0" algn="l">
              <a:lnSpc>
                <a:spcPct val="200000"/>
              </a:lnSpc>
              <a:spcBef>
                <a:spcPts val="0"/>
              </a:spcBef>
              <a:spcAft>
                <a:spcPts val="0"/>
              </a:spcAft>
              <a:buNone/>
            </a:pPr>
            <a:r>
              <a:t/>
            </a:r>
            <a:endParaRPr sz="2400"/>
          </a:p>
          <a:p>
            <a:pPr indent="0" lvl="0" marL="0" marR="0" rtl="0" algn="l">
              <a:lnSpc>
                <a:spcPct val="150000"/>
              </a:lnSpc>
              <a:spcBef>
                <a:spcPts val="0"/>
              </a:spcBef>
              <a:spcAft>
                <a:spcPts val="0"/>
              </a:spcAft>
              <a:buNone/>
            </a:pPr>
            <a:r>
              <a:t/>
            </a:r>
            <a:endParaRPr sz="2400"/>
          </a:p>
          <a:p>
            <a:pPr indent="0" lvl="0" marL="457200" marR="0" rtl="0" algn="l">
              <a:lnSpc>
                <a:spcPct val="150000"/>
              </a:lnSpc>
              <a:spcBef>
                <a:spcPts val="0"/>
              </a:spcBef>
              <a:spcAft>
                <a:spcPts val="0"/>
              </a:spcAft>
              <a:buNone/>
            </a:pPr>
            <a:r>
              <a:t/>
            </a:r>
            <a:endParaRPr sz="2400"/>
          </a:p>
          <a:p>
            <a:pPr indent="0" lvl="0" marL="0" marR="0" rtl="0" algn="l">
              <a:lnSpc>
                <a:spcPct val="150000"/>
              </a:lnSpc>
              <a:spcBef>
                <a:spcPts val="0"/>
              </a:spcBef>
              <a:spcAft>
                <a:spcPts val="0"/>
              </a:spcAft>
              <a:buClr>
                <a:srgbClr val="000000"/>
              </a:buClr>
              <a:buSzPts val="2400"/>
              <a:buFont typeface="Arial"/>
              <a:buNone/>
            </a:pPr>
            <a:r>
              <a:t/>
            </a:r>
            <a:endParaRPr sz="2400"/>
          </a:p>
        </p:txBody>
      </p:sp>
      <p:pic>
        <p:nvPicPr>
          <p:cNvPr id="131" name="Google Shape;131;p18"/>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32" name="Google Shape;132;p18"/>
          <p:cNvPicPr preferRelativeResize="0"/>
          <p:nvPr/>
        </p:nvPicPr>
        <p:blipFill rotWithShape="1">
          <a:blip r:embed="rId4">
            <a:alphaModFix/>
          </a:blip>
          <a:srcRect b="0" l="5002" r="5003" t="0"/>
          <a:stretch/>
        </p:blipFill>
        <p:spPr>
          <a:xfrm>
            <a:off x="16473309" y="294126"/>
            <a:ext cx="1571982" cy="1469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36" name="Shape 136"/>
        <p:cNvGrpSpPr/>
        <p:nvPr/>
      </p:nvGrpSpPr>
      <p:grpSpPr>
        <a:xfrm>
          <a:off x="0" y="0"/>
          <a:ext cx="0" cy="0"/>
          <a:chOff x="0" y="0"/>
          <a:chExt cx="0" cy="0"/>
        </a:xfrm>
      </p:grpSpPr>
      <p:sp>
        <p:nvSpPr>
          <p:cNvPr id="137" name="Google Shape;137;p19"/>
          <p:cNvSpPr txBox="1"/>
          <p:nvPr/>
        </p:nvSpPr>
        <p:spPr>
          <a:xfrm>
            <a:off x="218575" y="1696969"/>
            <a:ext cx="8165283" cy="6393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Barlow"/>
                <a:ea typeface="Barlow"/>
                <a:cs typeface="Barlow"/>
                <a:sym typeface="Barlow"/>
              </a:rPr>
              <a:t>UNIQUE SELLING POINTS</a:t>
            </a:r>
            <a:endParaRPr b="0" i="0" sz="1400" u="none" cap="none" strike="noStrike">
              <a:solidFill>
                <a:srgbClr val="000000"/>
              </a:solidFill>
              <a:latin typeface="Arial"/>
              <a:ea typeface="Arial"/>
              <a:cs typeface="Arial"/>
              <a:sym typeface="Arial"/>
            </a:endParaRPr>
          </a:p>
        </p:txBody>
      </p:sp>
      <p:sp>
        <p:nvSpPr>
          <p:cNvPr id="138" name="Google Shape;138;p19"/>
          <p:cNvSpPr txBox="1"/>
          <p:nvPr/>
        </p:nvSpPr>
        <p:spPr>
          <a:xfrm>
            <a:off x="3250275" y="4049457"/>
            <a:ext cx="7416300" cy="761700"/>
          </a:xfrm>
          <a:prstGeom prst="rect">
            <a:avLst/>
          </a:prstGeom>
          <a:noFill/>
          <a:ln>
            <a:noFill/>
          </a:ln>
        </p:spPr>
        <p:txBody>
          <a:bodyPr anchorCtr="0" anchor="t" bIns="0" lIns="0" spcFirstLastPara="1" rIns="0" wrap="square" tIns="0">
            <a:noAutofit/>
          </a:bodyPr>
          <a:lstStyle/>
          <a:p>
            <a:pPr indent="0" lvl="0" marL="0" rtl="0" algn="l">
              <a:spcBef>
                <a:spcPts val="300"/>
              </a:spcBef>
              <a:spcAft>
                <a:spcPts val="0"/>
              </a:spcAft>
              <a:buClr>
                <a:schemeClr val="dk1"/>
              </a:buClr>
              <a:buSzPts val="1100"/>
              <a:buFont typeface="Arial"/>
              <a:buNone/>
            </a:pPr>
            <a:r>
              <a:rPr lang="en-US" sz="3400">
                <a:solidFill>
                  <a:schemeClr val="lt1"/>
                </a:solidFill>
                <a:latin typeface="Calibri"/>
                <a:ea typeface="Calibri"/>
                <a:cs typeface="Calibri"/>
                <a:sym typeface="Calibri"/>
              </a:rPr>
              <a:t>AVAILABLE FOR ANYONE WITH SUITABLE HARDWARE</a:t>
            </a:r>
            <a:r>
              <a:rPr lang="en-US" sz="3900">
                <a:solidFill>
                  <a:schemeClr val="lt1"/>
                </a:solidFill>
                <a:latin typeface="Calibri"/>
                <a:ea typeface="Calibri"/>
                <a:cs typeface="Calibri"/>
                <a:sym typeface="Calibri"/>
              </a:rPr>
              <a:t> </a:t>
            </a:r>
            <a:endParaRPr b="0" i="0" sz="3900" u="none" cap="none" strike="noStrike">
              <a:solidFill>
                <a:schemeClr val="lt1"/>
              </a:solidFill>
              <a:latin typeface="Arial"/>
              <a:ea typeface="Arial"/>
              <a:cs typeface="Arial"/>
              <a:sym typeface="Arial"/>
            </a:endParaRPr>
          </a:p>
        </p:txBody>
      </p:sp>
      <p:sp>
        <p:nvSpPr>
          <p:cNvPr id="139" name="Google Shape;139;p19"/>
          <p:cNvSpPr txBox="1"/>
          <p:nvPr/>
        </p:nvSpPr>
        <p:spPr>
          <a:xfrm>
            <a:off x="218575" y="4057712"/>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pic>
        <p:nvPicPr>
          <p:cNvPr id="140" name="Google Shape;140;p19"/>
          <p:cNvPicPr preferRelativeResize="0"/>
          <p:nvPr/>
        </p:nvPicPr>
        <p:blipFill rotWithShape="1">
          <a:blip r:embed="rId3">
            <a:alphaModFix/>
          </a:blip>
          <a:srcRect b="0" l="5002" r="5003" t="0"/>
          <a:stretch/>
        </p:blipFill>
        <p:spPr>
          <a:xfrm>
            <a:off x="218575" y="203440"/>
            <a:ext cx="1386081" cy="1295408"/>
          </a:xfrm>
          <a:prstGeom prst="rect">
            <a:avLst/>
          </a:prstGeom>
          <a:noFill/>
          <a:ln>
            <a:noFill/>
          </a:ln>
        </p:spPr>
      </p:pic>
      <p:sp>
        <p:nvSpPr>
          <p:cNvPr id="141" name="Google Shape;141;p19"/>
          <p:cNvSpPr txBox="1"/>
          <p:nvPr/>
        </p:nvSpPr>
        <p:spPr>
          <a:xfrm>
            <a:off x="3250275" y="5684021"/>
            <a:ext cx="7416300" cy="761700"/>
          </a:xfrm>
          <a:prstGeom prst="rect">
            <a:avLst/>
          </a:prstGeom>
          <a:noFill/>
          <a:ln>
            <a:noFill/>
          </a:ln>
        </p:spPr>
        <p:txBody>
          <a:bodyPr anchorCtr="0" anchor="t" bIns="0" lIns="0" spcFirstLastPara="1" rIns="0" wrap="square" tIns="0">
            <a:noAutofit/>
          </a:bodyPr>
          <a:lstStyle/>
          <a:p>
            <a:pPr indent="0" lvl="0" marL="0" rtl="0" algn="l">
              <a:spcBef>
                <a:spcPts val="300"/>
              </a:spcBef>
              <a:spcAft>
                <a:spcPts val="0"/>
              </a:spcAft>
              <a:buClr>
                <a:schemeClr val="dk1"/>
              </a:buClr>
              <a:buSzPts val="1100"/>
              <a:buFont typeface="Arial"/>
              <a:buNone/>
            </a:pPr>
            <a:r>
              <a:rPr lang="en-US" sz="3100">
                <a:solidFill>
                  <a:schemeClr val="lt1"/>
                </a:solidFill>
                <a:latin typeface="Calibri"/>
                <a:ea typeface="Calibri"/>
                <a:cs typeface="Calibri"/>
                <a:sym typeface="Calibri"/>
              </a:rPr>
              <a:t>L</a:t>
            </a:r>
            <a:r>
              <a:rPr lang="en-US" sz="3500">
                <a:solidFill>
                  <a:schemeClr val="lt1"/>
                </a:solidFill>
                <a:latin typeface="Calibri"/>
                <a:ea typeface="Calibri"/>
                <a:cs typeface="Calibri"/>
                <a:sym typeface="Calibri"/>
              </a:rPr>
              <a:t>IMITED HARDWARE REQUIRED</a:t>
            </a:r>
            <a:endParaRPr sz="35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t/>
            </a:r>
            <a:endParaRPr sz="3700">
              <a:solidFill>
                <a:schemeClr val="lt1"/>
              </a:solidFill>
              <a:latin typeface="Barlow Medium"/>
              <a:ea typeface="Barlow Medium"/>
              <a:cs typeface="Barlow Medium"/>
              <a:sym typeface="Barlow Medium"/>
            </a:endParaRPr>
          </a:p>
        </p:txBody>
      </p:sp>
      <p:sp>
        <p:nvSpPr>
          <p:cNvPr id="142" name="Google Shape;142;p19"/>
          <p:cNvSpPr txBox="1"/>
          <p:nvPr/>
        </p:nvSpPr>
        <p:spPr>
          <a:xfrm>
            <a:off x="218575" y="548867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43" name="Google Shape;143;p19"/>
          <p:cNvSpPr txBox="1"/>
          <p:nvPr/>
        </p:nvSpPr>
        <p:spPr>
          <a:xfrm>
            <a:off x="10285750" y="2812030"/>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3800">
                <a:solidFill>
                  <a:schemeClr val="lt1"/>
                </a:solidFill>
                <a:latin typeface="Barlow Medium"/>
                <a:ea typeface="Barlow Medium"/>
                <a:cs typeface="Barlow Medium"/>
                <a:sym typeface="Barlow Medium"/>
              </a:rPr>
              <a:t>E</a:t>
            </a:r>
            <a:r>
              <a:rPr lang="en-US" sz="3200">
                <a:solidFill>
                  <a:schemeClr val="lt1"/>
                </a:solidFill>
                <a:latin typeface="Calibri"/>
                <a:ea typeface="Calibri"/>
                <a:cs typeface="Calibri"/>
                <a:sym typeface="Calibri"/>
              </a:rPr>
              <a:t>FFECTIVE AI PRODUCT AT A LOW COST</a:t>
            </a:r>
            <a:endParaRPr sz="32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t/>
            </a:r>
            <a:endParaRPr sz="2000">
              <a:solidFill>
                <a:srgbClr val="FFFFFF"/>
              </a:solidFill>
              <a:latin typeface="Barlow Medium"/>
              <a:ea typeface="Barlow Medium"/>
              <a:cs typeface="Barlow Medium"/>
              <a:sym typeface="Barlow Medium"/>
            </a:endParaRPr>
          </a:p>
        </p:txBody>
      </p:sp>
      <p:sp>
        <p:nvSpPr>
          <p:cNvPr id="144" name="Google Shape;144;p19"/>
          <p:cNvSpPr txBox="1"/>
          <p:nvPr/>
        </p:nvSpPr>
        <p:spPr>
          <a:xfrm>
            <a:off x="8213550" y="2820271"/>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3CDA7D"/>
                </a:solidFill>
                <a:latin typeface="Barlow"/>
                <a:ea typeface="Barlow"/>
                <a:cs typeface="Barlow"/>
                <a:sym typeface="Barlow"/>
              </a:rPr>
              <a:t>1.</a:t>
            </a:r>
            <a:endParaRPr b="0" i="0" sz="1400" u="none" cap="none" strike="noStrike">
              <a:solidFill>
                <a:srgbClr val="000000"/>
              </a:solidFill>
              <a:latin typeface="Arial"/>
              <a:ea typeface="Arial"/>
              <a:cs typeface="Arial"/>
              <a:sym typeface="Arial"/>
            </a:endParaRPr>
          </a:p>
        </p:txBody>
      </p:sp>
      <p:pic>
        <p:nvPicPr>
          <p:cNvPr id="145" name="Google Shape;145;p19"/>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
        <p:nvSpPr>
          <p:cNvPr id="146" name="Google Shape;146;p19"/>
          <p:cNvSpPr txBox="1"/>
          <p:nvPr/>
        </p:nvSpPr>
        <p:spPr>
          <a:xfrm>
            <a:off x="8213538" y="695842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47" name="Google Shape;147;p19"/>
          <p:cNvSpPr txBox="1"/>
          <p:nvPr/>
        </p:nvSpPr>
        <p:spPr>
          <a:xfrm>
            <a:off x="2290775" y="8335846"/>
            <a:ext cx="7416300" cy="761700"/>
          </a:xfrm>
          <a:prstGeom prst="rect">
            <a:avLst/>
          </a:prstGeom>
          <a:noFill/>
          <a:ln>
            <a:noFill/>
          </a:ln>
        </p:spPr>
        <p:txBody>
          <a:bodyPr anchorCtr="0" anchor="t" bIns="0" lIns="0" spcFirstLastPara="1" rIns="0" wrap="square" tIns="0">
            <a:noAutofit/>
          </a:bodyPr>
          <a:lstStyle/>
          <a:p>
            <a:pPr indent="0" lvl="0" marL="0" rtl="0" algn="l">
              <a:spcBef>
                <a:spcPts val="300"/>
              </a:spcBef>
              <a:spcAft>
                <a:spcPts val="0"/>
              </a:spcAft>
              <a:buClr>
                <a:schemeClr val="dk1"/>
              </a:buClr>
              <a:buSzPts val="1100"/>
              <a:buFont typeface="Arial"/>
              <a:buNone/>
            </a:pPr>
            <a:r>
              <a:rPr lang="en-US" sz="2900">
                <a:solidFill>
                  <a:schemeClr val="lt1"/>
                </a:solidFill>
                <a:latin typeface="Calibri"/>
                <a:ea typeface="Calibri"/>
                <a:cs typeface="Calibri"/>
                <a:sym typeface="Calibri"/>
              </a:rPr>
              <a:t>CAN BE DEPLOYED EFFECTIVELY ANYWHERE:</a:t>
            </a:r>
            <a:endParaRPr sz="2900">
              <a:solidFill>
                <a:schemeClr val="lt1"/>
              </a:solidFill>
              <a:latin typeface="Calibri"/>
              <a:ea typeface="Calibri"/>
              <a:cs typeface="Calibri"/>
              <a:sym typeface="Calibri"/>
            </a:endParaRPr>
          </a:p>
          <a:p>
            <a:pPr indent="0" lvl="0" marL="0" rtl="0" algn="l">
              <a:spcBef>
                <a:spcPts val="300"/>
              </a:spcBef>
              <a:spcAft>
                <a:spcPts val="0"/>
              </a:spcAft>
              <a:buClr>
                <a:schemeClr val="dk1"/>
              </a:buClr>
              <a:buSzPts val="1100"/>
              <a:buFont typeface="Arial"/>
              <a:buNone/>
            </a:pPr>
            <a:r>
              <a:rPr lang="en-US" sz="2900">
                <a:solidFill>
                  <a:schemeClr val="lt1"/>
                </a:solidFill>
                <a:latin typeface="Calibri"/>
                <a:ea typeface="Calibri"/>
                <a:cs typeface="Calibri"/>
                <a:sym typeface="Calibri"/>
              </a:rPr>
              <a:t>EVEN WITH LOW POWER HARDWARE WITH TFLITE MODELS</a:t>
            </a:r>
            <a:endParaRPr sz="29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t/>
            </a:r>
            <a:endParaRPr sz="3700">
              <a:solidFill>
                <a:schemeClr val="lt1"/>
              </a:solidFill>
              <a:latin typeface="Barlow Medium"/>
              <a:ea typeface="Barlow Medium"/>
              <a:cs typeface="Barlow Medium"/>
              <a:sym typeface="Barlow Medium"/>
            </a:endParaRPr>
          </a:p>
        </p:txBody>
      </p:sp>
      <p:sp>
        <p:nvSpPr>
          <p:cNvPr id="148" name="Google Shape;148;p19"/>
          <p:cNvSpPr txBox="1"/>
          <p:nvPr/>
        </p:nvSpPr>
        <p:spPr>
          <a:xfrm>
            <a:off x="218563" y="8344100"/>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b="0" i="0" sz="1400" u="none" cap="none" strike="noStrike">
              <a:solidFill>
                <a:srgbClr val="000000"/>
              </a:solidFill>
              <a:latin typeface="Arial"/>
              <a:ea typeface="Arial"/>
              <a:cs typeface="Arial"/>
              <a:sym typeface="Arial"/>
            </a:endParaRPr>
          </a:p>
        </p:txBody>
      </p:sp>
      <p:sp>
        <p:nvSpPr>
          <p:cNvPr id="149" name="Google Shape;149;p19"/>
          <p:cNvSpPr txBox="1"/>
          <p:nvPr/>
        </p:nvSpPr>
        <p:spPr>
          <a:xfrm>
            <a:off x="10285750" y="6775171"/>
            <a:ext cx="7416300" cy="761700"/>
          </a:xfrm>
          <a:prstGeom prst="rect">
            <a:avLst/>
          </a:prstGeom>
          <a:noFill/>
          <a:ln>
            <a:noFill/>
          </a:ln>
        </p:spPr>
        <p:txBody>
          <a:bodyPr anchorCtr="0" anchor="t" bIns="0" lIns="0" spcFirstLastPara="1" rIns="0" wrap="square" tIns="0">
            <a:noAutofit/>
          </a:bodyPr>
          <a:lstStyle/>
          <a:p>
            <a:pPr indent="0" lvl="0" marL="0" rtl="0" algn="l">
              <a:spcBef>
                <a:spcPts val="300"/>
              </a:spcBef>
              <a:spcAft>
                <a:spcPts val="0"/>
              </a:spcAft>
              <a:buClr>
                <a:schemeClr val="dk1"/>
              </a:buClr>
              <a:buSzPts val="1100"/>
              <a:buFont typeface="Arial"/>
              <a:buNone/>
            </a:pPr>
            <a:r>
              <a:rPr lang="en-US" sz="3100">
                <a:solidFill>
                  <a:schemeClr val="lt1"/>
                </a:solidFill>
                <a:latin typeface="Calibri"/>
                <a:ea typeface="Calibri"/>
                <a:cs typeface="Calibri"/>
                <a:sym typeface="Calibri"/>
              </a:rPr>
              <a:t>OF MUCH IMPORTANCE IN SECTORS LIKE PRIVATE SECURITY</a:t>
            </a:r>
            <a:endParaRPr sz="3500">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000"/>
              <a:buFont typeface="Arial"/>
              <a:buNone/>
            </a:pPr>
            <a:r>
              <a:t/>
            </a:r>
            <a:endParaRPr sz="3700">
              <a:solidFill>
                <a:schemeClr val="lt1"/>
              </a:solidFill>
              <a:latin typeface="Barlow Medium"/>
              <a:ea typeface="Barlow Medium"/>
              <a:cs typeface="Barlow Medium"/>
              <a:sym typeface="Barlow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55" name="Google Shape;155;p20"/>
          <p:cNvGrpSpPr/>
          <p:nvPr/>
        </p:nvGrpSpPr>
        <p:grpSpPr>
          <a:xfrm>
            <a:off x="2417477" y="3785573"/>
            <a:ext cx="7640923" cy="1356484"/>
            <a:chOff x="0" y="-47625"/>
            <a:chExt cx="10187898" cy="1808645"/>
          </a:xfrm>
        </p:grpSpPr>
        <p:sp>
          <p:nvSpPr>
            <p:cNvPr id="156" name="Google Shape;156;p20"/>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600"/>
                <a:buFont typeface="Arial"/>
                <a:buNone/>
              </a:pPr>
              <a:r>
                <a:rPr lang="en-US" sz="2600">
                  <a:solidFill>
                    <a:srgbClr val="141414"/>
                  </a:solidFill>
                  <a:latin typeface="Barlow Medium"/>
                  <a:ea typeface="Barlow Medium"/>
                  <a:cs typeface="Barlow Medium"/>
                  <a:sym typeface="Barlow Medium"/>
                </a:rPr>
                <a:t>PYTHON3</a:t>
              </a:r>
              <a:endParaRPr b="0" i="0" sz="1400" u="none" cap="none" strike="noStrike">
                <a:solidFill>
                  <a:srgbClr val="000000"/>
                </a:solidFill>
                <a:latin typeface="Arial"/>
                <a:ea typeface="Arial"/>
                <a:cs typeface="Arial"/>
                <a:sym typeface="Arial"/>
              </a:endParaRPr>
            </a:p>
          </p:txBody>
        </p:sp>
        <p:sp>
          <p:nvSpPr>
            <p:cNvPr id="157" name="Google Shape;157;p20"/>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000">
                  <a:solidFill>
                    <a:srgbClr val="141414"/>
                  </a:solidFill>
                  <a:latin typeface="Barlow Medium"/>
                  <a:ea typeface="Barlow Medium"/>
                  <a:cs typeface="Barlow Medium"/>
                  <a:sym typeface="Barlow Medium"/>
                </a:rPr>
                <a:t>One of the most prominent languages in the current world of programming.</a:t>
              </a:r>
              <a:endParaRPr b="0" i="0" sz="1400" u="none" cap="none" strike="noStrike">
                <a:solidFill>
                  <a:srgbClr val="000000"/>
                </a:solidFill>
                <a:latin typeface="Arial"/>
                <a:ea typeface="Arial"/>
                <a:cs typeface="Arial"/>
                <a:sym typeface="Arial"/>
              </a:endParaRPr>
            </a:p>
          </p:txBody>
        </p:sp>
      </p:grpSp>
      <p:grpSp>
        <p:nvGrpSpPr>
          <p:cNvPr id="158" name="Google Shape;158;p20"/>
          <p:cNvGrpSpPr/>
          <p:nvPr/>
        </p:nvGrpSpPr>
        <p:grpSpPr>
          <a:xfrm>
            <a:off x="2417477" y="5842973"/>
            <a:ext cx="7641000" cy="1356491"/>
            <a:chOff x="0" y="-47625"/>
            <a:chExt cx="10188000" cy="1808654"/>
          </a:xfrm>
        </p:grpSpPr>
        <p:sp>
          <p:nvSpPr>
            <p:cNvPr id="159" name="Google Shape;159;p20"/>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600"/>
                <a:buFont typeface="Arial"/>
                <a:buNone/>
              </a:pPr>
              <a:r>
                <a:rPr lang="en-US" sz="2600">
                  <a:solidFill>
                    <a:srgbClr val="141414"/>
                  </a:solidFill>
                  <a:latin typeface="Barlow Medium"/>
                  <a:ea typeface="Barlow Medium"/>
                  <a:cs typeface="Barlow Medium"/>
                  <a:sym typeface="Barlow Medium"/>
                </a:rPr>
                <a:t>TENSOR FLOW</a:t>
              </a:r>
              <a:endParaRPr b="0" i="0" sz="1400" u="none" cap="none" strike="noStrike">
                <a:solidFill>
                  <a:srgbClr val="000000"/>
                </a:solidFill>
                <a:latin typeface="Arial"/>
                <a:ea typeface="Arial"/>
                <a:cs typeface="Arial"/>
                <a:sym typeface="Arial"/>
              </a:endParaRPr>
            </a:p>
          </p:txBody>
        </p:sp>
        <p:sp>
          <p:nvSpPr>
            <p:cNvPr id="160" name="Google Shape;160;p20"/>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000">
                  <a:solidFill>
                    <a:srgbClr val="141414"/>
                  </a:solidFill>
                  <a:latin typeface="Barlow Medium"/>
                  <a:ea typeface="Barlow Medium"/>
                  <a:cs typeface="Barlow Medium"/>
                  <a:sym typeface="Barlow Medium"/>
                </a:rPr>
                <a:t>One of the current leading APIs in AI and Machine learning created by Google.</a:t>
              </a:r>
              <a:endParaRPr b="0" i="0" sz="1400" u="none" cap="none" strike="noStrike">
                <a:solidFill>
                  <a:srgbClr val="000000"/>
                </a:solidFill>
                <a:latin typeface="Arial"/>
                <a:ea typeface="Arial"/>
                <a:cs typeface="Arial"/>
                <a:sym typeface="Arial"/>
              </a:endParaRPr>
            </a:p>
          </p:txBody>
        </p:sp>
      </p:grpSp>
      <p:grpSp>
        <p:nvGrpSpPr>
          <p:cNvPr id="161" name="Google Shape;161;p20"/>
          <p:cNvGrpSpPr/>
          <p:nvPr/>
        </p:nvGrpSpPr>
        <p:grpSpPr>
          <a:xfrm>
            <a:off x="2417477" y="7900373"/>
            <a:ext cx="7640923" cy="1356484"/>
            <a:chOff x="0" y="-47625"/>
            <a:chExt cx="10187898" cy="1808645"/>
          </a:xfrm>
        </p:grpSpPr>
        <p:sp>
          <p:nvSpPr>
            <p:cNvPr id="162" name="Google Shape;162;p20"/>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600"/>
                <a:buFont typeface="Arial"/>
                <a:buNone/>
              </a:pPr>
              <a:r>
                <a:rPr lang="en-US" sz="2600">
                  <a:solidFill>
                    <a:srgbClr val="141414"/>
                  </a:solidFill>
                  <a:latin typeface="Barlow Medium"/>
                  <a:ea typeface="Barlow Medium"/>
                  <a:cs typeface="Barlow Medium"/>
                  <a:sym typeface="Barlow Medium"/>
                </a:rPr>
                <a:t>SCIKIT LEARN</a:t>
              </a:r>
              <a:endParaRPr b="0" i="0" sz="1400" u="none" cap="none" strike="noStrike">
                <a:solidFill>
                  <a:srgbClr val="000000"/>
                </a:solidFill>
                <a:latin typeface="Arial"/>
                <a:ea typeface="Arial"/>
                <a:cs typeface="Arial"/>
                <a:sym typeface="Arial"/>
              </a:endParaRPr>
            </a:p>
          </p:txBody>
        </p:sp>
        <p:sp>
          <p:nvSpPr>
            <p:cNvPr id="163" name="Google Shape;163;p20"/>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000"/>
                <a:buFont typeface="Arial"/>
                <a:buNone/>
              </a:pPr>
              <a:r>
                <a:rPr lang="en-US" sz="2000">
                  <a:solidFill>
                    <a:srgbClr val="141414"/>
                  </a:solidFill>
                  <a:latin typeface="Barlow Medium"/>
                  <a:ea typeface="Barlow Medium"/>
                  <a:cs typeface="Barlow Medium"/>
                  <a:sym typeface="Barlow Medium"/>
                </a:rPr>
                <a:t>An important ML library used widely in many ML models. </a:t>
              </a:r>
              <a:endParaRPr b="0" i="0" sz="1400" u="none" cap="none" strike="noStrike">
                <a:solidFill>
                  <a:srgbClr val="000000"/>
                </a:solidFill>
                <a:latin typeface="Arial"/>
                <a:ea typeface="Arial"/>
                <a:cs typeface="Arial"/>
                <a:sym typeface="Arial"/>
              </a:endParaRPr>
            </a:p>
          </p:txBody>
        </p:sp>
      </p:grpSp>
      <p:sp>
        <p:nvSpPr>
          <p:cNvPr id="164" name="Google Shape;164;p20"/>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3CDA7D"/>
                </a:solidFill>
                <a:latin typeface="Barlow"/>
                <a:ea typeface="Barlow"/>
                <a:cs typeface="Barlow"/>
                <a:sym typeface="Barlow"/>
              </a:rPr>
              <a:t>1.</a:t>
            </a:r>
            <a:endParaRPr b="0" i="0" sz="1400" u="none" cap="none" strike="noStrike">
              <a:solidFill>
                <a:srgbClr val="000000"/>
              </a:solidFill>
              <a:latin typeface="Arial"/>
              <a:ea typeface="Arial"/>
              <a:cs typeface="Arial"/>
              <a:sym typeface="Arial"/>
            </a:endParaRPr>
          </a:p>
        </p:txBody>
      </p:sp>
      <p:sp>
        <p:nvSpPr>
          <p:cNvPr id="165" name="Google Shape;165;p20"/>
          <p:cNvSpPr txBox="1"/>
          <p:nvPr/>
        </p:nvSpPr>
        <p:spPr>
          <a:xfrm>
            <a:off x="1028700" y="58501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3CDA7D"/>
                </a:solidFill>
                <a:latin typeface="Barlow"/>
                <a:ea typeface="Barlow"/>
                <a:cs typeface="Barlow"/>
                <a:sym typeface="Barlow"/>
              </a:rPr>
              <a:t>2.</a:t>
            </a:r>
            <a:endParaRPr b="0" i="0" sz="1400" u="none" cap="none" strike="noStrike">
              <a:solidFill>
                <a:srgbClr val="000000"/>
              </a:solidFill>
              <a:latin typeface="Arial"/>
              <a:ea typeface="Arial"/>
              <a:cs typeface="Arial"/>
              <a:sym typeface="Arial"/>
            </a:endParaRPr>
          </a:p>
        </p:txBody>
      </p:sp>
      <p:sp>
        <p:nvSpPr>
          <p:cNvPr id="166" name="Google Shape;166;p20"/>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3CDA7D"/>
                </a:solidFill>
                <a:latin typeface="Barlow"/>
                <a:ea typeface="Barlow"/>
                <a:cs typeface="Barlow"/>
                <a:sym typeface="Barlow"/>
              </a:rPr>
              <a:t>3.</a:t>
            </a:r>
            <a:endParaRPr b="0" i="0" sz="1400" u="none" cap="none" strike="noStrike">
              <a:solidFill>
                <a:srgbClr val="000000"/>
              </a:solidFill>
              <a:latin typeface="Arial"/>
              <a:ea typeface="Arial"/>
              <a:cs typeface="Arial"/>
              <a:sym typeface="Arial"/>
            </a:endParaRPr>
          </a:p>
        </p:txBody>
      </p:sp>
      <p:sp>
        <p:nvSpPr>
          <p:cNvPr id="167" name="Google Shape;167;p20"/>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rgbClr val="141414"/>
                </a:solidFill>
                <a:latin typeface="Barlow"/>
                <a:ea typeface="Barlow"/>
                <a:cs typeface="Barlow"/>
                <a:sym typeface="Barlow"/>
              </a:rPr>
              <a:t>YOUR TECH STACK</a:t>
            </a:r>
            <a:endParaRPr b="0" i="0" sz="1400" u="none" cap="none" strike="noStrike">
              <a:solidFill>
                <a:srgbClr val="000000"/>
              </a:solidFill>
              <a:latin typeface="Arial"/>
              <a:ea typeface="Arial"/>
              <a:cs typeface="Arial"/>
              <a:sym typeface="Arial"/>
            </a:endParaRPr>
          </a:p>
        </p:txBody>
      </p:sp>
      <p:pic>
        <p:nvPicPr>
          <p:cNvPr id="168" name="Google Shape;168;p20"/>
          <p:cNvPicPr preferRelativeResize="0"/>
          <p:nvPr/>
        </p:nvPicPr>
        <p:blipFill rotWithShape="1">
          <a:blip r:embed="rId4">
            <a:alphaModFix/>
          </a:blip>
          <a:srcRect b="0" l="5002" r="5003" t="0"/>
          <a:stretch/>
        </p:blipFill>
        <p:spPr>
          <a:xfrm>
            <a:off x="15697200" y="41022"/>
            <a:ext cx="2430224" cy="22712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72" name="Shape 172"/>
        <p:cNvGrpSpPr/>
        <p:nvPr/>
      </p:nvGrpSpPr>
      <p:grpSpPr>
        <a:xfrm>
          <a:off x="0" y="0"/>
          <a:ext cx="0" cy="0"/>
          <a:chOff x="0" y="0"/>
          <a:chExt cx="0" cy="0"/>
        </a:xfrm>
      </p:grpSpPr>
      <p:grpSp>
        <p:nvGrpSpPr>
          <p:cNvPr id="173" name="Google Shape;173;p21"/>
          <p:cNvGrpSpPr/>
          <p:nvPr/>
        </p:nvGrpSpPr>
        <p:grpSpPr>
          <a:xfrm>
            <a:off x="1000308" y="4583200"/>
            <a:ext cx="8564296" cy="2316893"/>
            <a:chOff x="0" y="209550"/>
            <a:chExt cx="11419061" cy="3089191"/>
          </a:xfrm>
        </p:grpSpPr>
        <p:sp>
          <p:nvSpPr>
            <p:cNvPr id="174" name="Google Shape;174;p21"/>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2000"/>
                <a:buFont typeface="Arial"/>
                <a:buNone/>
              </a:pPr>
              <a:r>
                <a:rPr b="1" i="0" lang="en-US" sz="12000" u="none" cap="none" strike="noStrike">
                  <a:solidFill>
                    <a:srgbClr val="141414"/>
                  </a:solidFill>
                  <a:latin typeface="Barlow"/>
                  <a:ea typeface="Barlow"/>
                  <a:cs typeface="Barlow"/>
                  <a:sym typeface="Barlow"/>
                </a:rPr>
                <a:t>THANK YOU</a:t>
              </a:r>
              <a:endParaRPr b="1" i="0" sz="12000" u="none" cap="none" strike="noStrike">
                <a:solidFill>
                  <a:srgbClr val="141414"/>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2000"/>
                <a:buFont typeface="Arial"/>
                <a:buNone/>
              </a:pPr>
              <a:r>
                <a:t/>
              </a:r>
              <a:endParaRPr b="1" sz="12000">
                <a:solidFill>
                  <a:srgbClr val="141414"/>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2000"/>
                <a:buFont typeface="Arial"/>
                <a:buNone/>
              </a:pPr>
              <a:r>
                <a:rPr b="1" lang="en-US" sz="3000">
                  <a:solidFill>
                    <a:srgbClr val="141414"/>
                  </a:solidFill>
                  <a:latin typeface="Barlow"/>
                  <a:ea typeface="Barlow"/>
                  <a:cs typeface="Barlow"/>
                  <a:sym typeface="Barlow"/>
                </a:rPr>
                <a:t>GITHUB:</a:t>
              </a:r>
              <a:r>
                <a:rPr b="1" lang="en-US" sz="1900" u="sng">
                  <a:solidFill>
                    <a:schemeClr val="hlink"/>
                  </a:solidFill>
                  <a:hlinkClick r:id="rId3"/>
                </a:rPr>
                <a:t>Ayush-Shyam-Kumar/EQUINOX-21-HACK (github.com)</a:t>
              </a:r>
              <a:endParaRPr b="1" sz="3800">
                <a:solidFill>
                  <a:srgbClr val="141414"/>
                </a:solidFill>
                <a:latin typeface="Barlow"/>
                <a:ea typeface="Barlow"/>
                <a:cs typeface="Barlow"/>
                <a:sym typeface="Barlow"/>
              </a:endParaRPr>
            </a:p>
          </p:txBody>
        </p:sp>
        <p:sp>
          <p:nvSpPr>
            <p:cNvPr id="175" name="Google Shape;175;p21"/>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76" name="Google Shape;176;p21"/>
          <p:cNvPicPr preferRelativeResize="0"/>
          <p:nvPr/>
        </p:nvPicPr>
        <p:blipFill rotWithShape="1">
          <a:blip r:embed="rId4">
            <a:alphaModFix/>
          </a:blip>
          <a:srcRect b="0" l="0" r="0" t="0"/>
          <a:stretch/>
        </p:blipFill>
        <p:spPr>
          <a:xfrm rot="-8447387">
            <a:off x="6003272" y="-257264"/>
            <a:ext cx="14210930" cy="5539227"/>
          </a:xfrm>
          <a:prstGeom prst="rect">
            <a:avLst/>
          </a:prstGeom>
          <a:noFill/>
          <a:ln>
            <a:noFill/>
          </a:ln>
        </p:spPr>
      </p:pic>
      <p:pic>
        <p:nvPicPr>
          <p:cNvPr id="177" name="Google Shape;177;p21"/>
          <p:cNvPicPr preferRelativeResize="0"/>
          <p:nvPr/>
        </p:nvPicPr>
        <p:blipFill rotWithShape="1">
          <a:blip r:embed="rId5">
            <a:alphaModFix/>
          </a:blip>
          <a:srcRect b="0" l="5002" r="5003" t="0"/>
          <a:stretch/>
        </p:blipFill>
        <p:spPr>
          <a:xfrm>
            <a:off x="242708" y="416409"/>
            <a:ext cx="1890891" cy="1767196"/>
          </a:xfrm>
          <a:prstGeom prst="rect">
            <a:avLst/>
          </a:prstGeom>
          <a:noFill/>
          <a:ln>
            <a:noFill/>
          </a:ln>
        </p:spPr>
      </p:pic>
      <p:sp>
        <p:nvSpPr>
          <p:cNvPr id="178" name="Google Shape;178;p21"/>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