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1"/>
  </p:sldMasterIdLst>
  <p:notesMasterIdLst>
    <p:notesMasterId r:id="rId9"/>
  </p:notesMasterIdLst>
  <p:handoutMasterIdLst>
    <p:handoutMasterId r:id="rId10"/>
  </p:handoutMasterIdLst>
  <p:sldIdLst>
    <p:sldId id="312" r:id="rId2"/>
    <p:sldId id="332" r:id="rId3"/>
    <p:sldId id="259" r:id="rId4"/>
    <p:sldId id="350" r:id="rId5"/>
    <p:sldId id="351" r:id="rId6"/>
    <p:sldId id="331" r:id="rId7"/>
    <p:sldId id="314" r:id="rId8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Stage 1 (Wk 6 /7)" id="{5EA348D4-9E7B-8F4C-A7CA-47A3911101F6}">
          <p14:sldIdLst>
            <p14:sldId id="312"/>
            <p14:sldId id="332"/>
            <p14:sldId id="259"/>
            <p14:sldId id="350"/>
            <p14:sldId id="351"/>
            <p14:sldId id="331"/>
            <p14:sldId id="314"/>
          </p14:sldIdLst>
        </p14:section>
        <p14:section name="Stage 2 (Wk 8/9)" id="{A8BFD4FF-B2AE-4D4F-BD9B-8F17EE3B6574}">
          <p14:sldIdLst/>
        </p14:section>
        <p14:section name="Stage 3 (Wk 10/11)" id="{E5CA7BF5-D61A-8B4D-A0BD-7741A6A11B87}">
          <p14:sldIdLst/>
        </p14:section>
        <p14:section name="Stage 4 (Final)" id="{65535E1C-93AE-7144-9CE3-A890374745F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4626"/>
    <a:srgbClr val="343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386" autoAdjust="0"/>
    <p:restoredTop sz="94643"/>
  </p:normalViewPr>
  <p:slideViewPr>
    <p:cSldViewPr snapToGrid="0" snapToObjects="1">
      <p:cViewPr varScale="1">
        <p:scale>
          <a:sx n="144" d="100"/>
          <a:sy n="144" d="100"/>
        </p:scale>
        <p:origin x="192" y="4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71" d="100"/>
          <a:sy n="171" d="100"/>
        </p:scale>
        <p:origin x="655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F27B51-57A6-844B-9DA7-683C5F8607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A62AA-0342-CF43-B481-DA114DAADB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335CD-1F04-BE47-B798-E7E5B302FEE2}" type="datetimeFigureOut">
              <a:rPr lang="en-US" smtClean="0"/>
              <a:t>3/28/25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65384-F942-4A49-B542-FADCC09BE0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E53E6-90B7-1543-B38F-5BA5C6BC36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9C213-2A45-3B47-88D6-254185129B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518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5B07A-87A9-CF40-86D9-D2F6BB28DC45}" type="datetimeFigureOut">
              <a:rPr lang="en-US" smtClean="0"/>
              <a:t>3/28/25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0A316-D1E1-9745-B24E-D11400EED8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3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1 (add own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AB734E-09E2-4C5B-B359-F44C155BFDAF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587876" y="0"/>
            <a:ext cx="4556125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FA42B4BB-E4AF-4E77-8720-34E6A0B4EC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01474F3C-BF30-4838-BE7E-29B6762A03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0" name="Picture 9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39EDEF0E-237F-6F49-A871-2C910D1EFA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2000" cy="5156444"/>
          </a:xfrm>
          <a:prstGeom prst="rect">
            <a:avLst/>
          </a:prstGeom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F50896C5-9111-8242-BCE0-7CC0BD50E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1F6DD38-B279-FA48-AB2C-5722EABCCA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2882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01474F3C-BF30-4838-BE7E-29B6762A03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0" name="Picture 9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39EDEF0E-237F-6F49-A871-2C910D1EFA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2000" cy="5156444"/>
          </a:xfrm>
          <a:prstGeom prst="rect">
            <a:avLst/>
          </a:prstGeom>
        </p:spPr>
      </p:pic>
      <p:pic>
        <p:nvPicPr>
          <p:cNvPr id="12" name="Picture 11" descr="A picture containing wooden, indoor, building, floor&#10;&#10;Description automatically generated">
            <a:extLst>
              <a:ext uri="{FF2B5EF4-FFF2-40B4-BE49-F238E27FC236}">
                <a16:creationId xmlns:a16="http://schemas.microsoft.com/office/drawing/2014/main" id="{A5010B32-7C91-414A-9463-50EDA9DDD9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5572" cy="515644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B64715E0-8DEA-FB4F-A337-428CA273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DAFEEDC-1B2B-8A47-BF9E-A02A65A595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24597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B27217AD-F199-408C-87CD-6B9EAF7277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2" name="Picture 11" descr="A close up of a device&#10;&#10;Description automatically generated">
            <a:extLst>
              <a:ext uri="{FF2B5EF4-FFF2-40B4-BE49-F238E27FC236}">
                <a16:creationId xmlns:a16="http://schemas.microsoft.com/office/drawing/2014/main" id="{B96438B9-5925-5042-9335-CD7B46F25C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3337" y="1"/>
            <a:ext cx="4708429" cy="5143499"/>
          </a:xfrm>
          <a:prstGeom prst="rect">
            <a:avLst/>
          </a:prstGeom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645BC672-5E5B-4548-A603-8A42D88B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80F6BFC-829B-8342-9BB6-B0F938D837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06123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EA2DDC0-E24B-44C0-A773-C0BEC90B3B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5" name="Picture 4" descr="A large brick building with many windows&#10;&#10;Description automatically generated">
            <a:extLst>
              <a:ext uri="{FF2B5EF4-FFF2-40B4-BE49-F238E27FC236}">
                <a16:creationId xmlns:a16="http://schemas.microsoft.com/office/drawing/2014/main" id="{D9DB67EB-CF0D-4447-8C77-9CD316FB6F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1" t="-1"/>
          <a:stretch/>
        </p:blipFill>
        <p:spPr>
          <a:xfrm>
            <a:off x="4567773" y="-1"/>
            <a:ext cx="4576228" cy="5143501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B7887FE3-B843-AB43-8133-90352A562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30898AC-7514-D64D-AAAC-3D568569ED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9351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01895F3-6600-4703-81D0-F9299C9F68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n old stone building&#10;&#10;Description automatically generated">
            <a:extLst>
              <a:ext uri="{FF2B5EF4-FFF2-40B4-BE49-F238E27FC236}">
                <a16:creationId xmlns:a16="http://schemas.microsoft.com/office/drawing/2014/main" id="{D6DC994B-465B-994A-9B9B-E5E79BD746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194" r="-2755" b="-1"/>
          <a:stretch/>
        </p:blipFill>
        <p:spPr>
          <a:xfrm rot="16200000">
            <a:off x="4271322" y="417658"/>
            <a:ext cx="4636786" cy="4181477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EEEBB5D8-B3F6-8746-82B9-1A195096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60780D3-67D5-A543-9998-77BA204467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96431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53D6B9D-DA9F-4DBB-A832-ADED78BEAC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 picture containing building, indoor, wall&#10;&#10;Description automatically generated">
            <a:extLst>
              <a:ext uri="{FF2B5EF4-FFF2-40B4-BE49-F238E27FC236}">
                <a16:creationId xmlns:a16="http://schemas.microsoft.com/office/drawing/2014/main" id="{27B1F5B5-4B41-1F49-88EB-D146DE7759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5" y="314325"/>
            <a:ext cx="4035426" cy="4512469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DFD74F92-37B3-394E-B202-29A8A37B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3E6C43D-9388-3A4D-8A4D-386BB2AE3A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11638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9AC8E03-D9CF-4419-A394-1206FE3124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7" name="Picture 6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41A14488-47A9-A945-B125-A2DF5ABC69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5" y="314325"/>
            <a:ext cx="4035426" cy="451246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461E885-3D24-3E49-B4F1-F3DFEC9F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5566B4F-A041-714E-8C6B-B064CCCCFD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27678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96E9556-837F-4DA9-91CD-BD19A69947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6" name="Picture 5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5930A8DD-DC0F-AD49-94A8-52E7C1C378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3" y="314325"/>
            <a:ext cx="4035427" cy="4512469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6A3B0B07-DCE3-B146-9B6A-3994B003F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C92D8F4-96A2-874D-BF99-4E97000C7B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05297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– White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96E9556-837F-4DA9-91CD-BD19A69947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 picture containing indoor, cabinet, wall&#10;&#10;Description automatically generated">
            <a:extLst>
              <a:ext uri="{FF2B5EF4-FFF2-40B4-BE49-F238E27FC236}">
                <a16:creationId xmlns:a16="http://schemas.microsoft.com/office/drawing/2014/main" id="{89702472-5231-D549-9CEF-FFE6B3F401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3" y="314326"/>
            <a:ext cx="4035427" cy="4512468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38858BE2-0703-F94C-AC5A-D375D26FE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31B73F3-BB2F-7649-9898-67A78F7247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5530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1 (add own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587876" y="313766"/>
            <a:ext cx="4150358" cy="4513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84F9BD62-11D8-462A-B64E-C30BAC85B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4643FC5D-68CC-524A-A2AA-180E44A70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301ADD1-6AF0-EB4D-BFC7-6145C24D2B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3510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6464A0A-2E52-4325-8E9A-4FE513E8B588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1AC6F61-871E-4989-A8F8-D680373659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view of a city street&#10;&#10;Description automatically generated">
            <a:extLst>
              <a:ext uri="{FF2B5EF4-FFF2-40B4-BE49-F238E27FC236}">
                <a16:creationId xmlns:a16="http://schemas.microsoft.com/office/drawing/2014/main" id="{2B220021-3B22-7E45-9076-398C1519C9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7877" y="0"/>
            <a:ext cx="4576226" cy="5143500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C79F5080-F28E-F44F-9B25-C31F7F3A1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7867AF6-A955-C34B-B908-6464AA12DD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57332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3605-FFBB-DF40-9F65-A763316E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4" y="306183"/>
            <a:ext cx="8426450" cy="48538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8F0D4-8996-1340-9692-21C5B4DC5D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8773" y="912959"/>
            <a:ext cx="8426449" cy="1382278"/>
          </a:xfrm>
        </p:spPr>
        <p:txBody>
          <a:bodyPr>
            <a:noAutofit/>
          </a:bodyPr>
          <a:lstStyle>
            <a:lvl1pPr>
              <a:defRPr sz="2400" b="0"/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b="1" dirty="0">
                <a:ea typeface="+mn-ea"/>
              </a:rPr>
              <a:t>Sub-heading bold… 24pt</a:t>
            </a:r>
          </a:p>
          <a:p>
            <a:pPr fontAlgn="auto">
              <a:spcAft>
                <a:spcPts val="450"/>
              </a:spcAft>
              <a:defRPr/>
            </a:pPr>
            <a:r>
              <a:rPr lang="en-US" dirty="0">
                <a:solidFill>
                  <a:prstClr val="black"/>
                </a:solidFill>
                <a:ea typeface="+mn-ea"/>
              </a:rPr>
              <a:t>Body copy… 24pt</a:t>
            </a:r>
          </a:p>
          <a:p>
            <a:pPr fontAlgn="auto">
              <a:spcAft>
                <a:spcPts val="450"/>
              </a:spcAft>
              <a:buFont typeface="Lucida Grande"/>
              <a:buChar char="–"/>
              <a:defRPr/>
            </a:pPr>
            <a:r>
              <a:rPr lang="en-US" dirty="0">
                <a:solidFill>
                  <a:prstClr val="black"/>
                </a:solidFill>
                <a:ea typeface="+mn-ea"/>
              </a:rPr>
              <a:t>Bullet point… 24pt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F5080A-DFFE-664C-B514-2BB0E750C95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59288708"/>
              </p:ext>
            </p:extLst>
          </p:nvPr>
        </p:nvGraphicFramePr>
        <p:xfrm>
          <a:off x="358774" y="2422923"/>
          <a:ext cx="8426448" cy="21717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808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8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1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2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3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w Cen MT"/>
                          <a:cs typeface="Tw Cen MT"/>
                        </a:rPr>
                        <a:t>Body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copy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555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019176"/>
            <a:ext cx="8328025" cy="3575447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/>
            </a:lvl1pPr>
            <a:lvl2pPr marL="557213" indent="-214313">
              <a:lnSpc>
                <a:spcPct val="90000"/>
              </a:lnSpc>
              <a:buFont typeface="Lucida Grande"/>
              <a:buChar char="–"/>
              <a:defRPr sz="2400"/>
            </a:lvl2pPr>
            <a:lvl3pPr>
              <a:lnSpc>
                <a:spcPct val="90000"/>
              </a:lnSpc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63D16220-4F50-6A45-8A5C-0AB56F7CE9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 </a:t>
            </a:r>
          </a:p>
        </p:txBody>
      </p:sp>
    </p:spTree>
    <p:extLst>
      <p:ext uri="{BB962C8B-B14F-4D97-AF65-F5344CB8AC3E}">
        <p14:creationId xmlns:p14="http://schemas.microsoft.com/office/powerpoint/2010/main" val="11804993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0A60416-C836-0E45-976A-13A986DE89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37E35D-E929-4CDD-AFA3-DDA5D95A9F9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877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BCD8866-5C79-4769-B022-E56134A505B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990598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58775" y="1020366"/>
            <a:ext cx="4038600" cy="3394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B9C7BF1-6F0E-974D-9D90-8D2E3B8614D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4454788"/>
            <a:ext cx="8326801" cy="312474"/>
          </a:xfr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* Include source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A6E8EBA-F725-4134-BDCE-9523A37EB3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396C485-F9F3-4645-B4AF-D94B2D37500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582452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2"/>
          </p:nvPr>
        </p:nvSpPr>
        <p:spPr>
          <a:xfrm>
            <a:off x="358775" y="1020366"/>
            <a:ext cx="4038600" cy="33940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9842CB90-B2C6-9F49-B023-F8F8398B98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CFEABC9-8CBC-4BFF-A091-0B1175D7A6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4454788"/>
            <a:ext cx="8326801" cy="312474"/>
          </a:xfr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* Include source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C11E0B3-4BC6-4FDE-8A73-E95CF528DD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882385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358775" y="1020366"/>
            <a:ext cx="4038600" cy="3394049"/>
          </a:xfrm>
          <a:prstGeom prst="rect">
            <a:avLst/>
          </a:prstGeom>
        </p:spPr>
        <p:txBody>
          <a:bodyPr/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None/>
              <a:tabLst/>
              <a:defRPr/>
            </a:lvl1pPr>
          </a:lstStyle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9E197AB-B83A-F542-A11A-CDE4241E8C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DEF6A8B-FE55-424B-91EF-87F23AFF3A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999" y="4454788"/>
            <a:ext cx="8326801" cy="312474"/>
          </a:xfr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* Include source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BDBDC34-494F-4FD9-8BD2-78F992CF9F9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659779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58774" y="1019176"/>
            <a:ext cx="8426450" cy="3575447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16DB442-97F9-2241-AE70-FE1000B8F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9960997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861D717C-1AC4-394E-91B8-A016BB12D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6058995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SY_MB1_PMS_1_Colour_Reversed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4025" y="4429125"/>
            <a:ext cx="1536700" cy="397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58775" y="879913"/>
            <a:ext cx="8426450" cy="485387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58775" y="1365300"/>
            <a:ext cx="8426450" cy="3401962"/>
          </a:xfrm>
          <a:prstGeom prst="rect">
            <a:avLst/>
          </a:prstGeom>
          <a:solidFill>
            <a:srgbClr val="D9D9D9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AB9FAD1-F758-AF4C-BAD5-AFAD67046B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9417975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82753-51C7-0C46-B853-1DBA86E4E953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F6164CB4-EC8E-0144-9230-9A41AA8066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884" y="1212811"/>
            <a:ext cx="8407184" cy="531455"/>
          </a:xfrm>
        </p:spPr>
        <p:txBody>
          <a:bodyPr anchor="t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heading here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7C3DC85-C5E4-9F4F-9A53-A305414658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1852176"/>
            <a:ext cx="8406302" cy="531455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F743E6-42C8-45D8-A63F-90FE0651F2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022" y="4031134"/>
            <a:ext cx="1494878" cy="5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 picture containing outdoor, tree, sky, grass&#10;&#10;Description automatically generated">
            <a:extLst>
              <a:ext uri="{FF2B5EF4-FFF2-40B4-BE49-F238E27FC236}">
                <a16:creationId xmlns:a16="http://schemas.microsoft.com/office/drawing/2014/main" id="{8900E50B-2392-CD4C-BA60-1A5D1F6E0E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67771" y="0"/>
            <a:ext cx="4567509" cy="5143500"/>
          </a:xfrm>
          <a:prstGeom prst="rect">
            <a:avLst/>
          </a:prstGeom>
        </p:spPr>
      </p:pic>
      <p:sp>
        <p:nvSpPr>
          <p:cNvPr id="11" name="Title 8">
            <a:extLst>
              <a:ext uri="{FF2B5EF4-FFF2-40B4-BE49-F238E27FC236}">
                <a16:creationId xmlns:a16="http://schemas.microsoft.com/office/drawing/2014/main" id="{C7E383C9-FC2F-DD40-A99B-D1719CB2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A598213-522E-B64C-9CF2-29DA95C5F9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846286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F277205-D819-0E49-850F-A3DCF077A5B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B800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C20D03EA-04EC-3E4D-A8DD-25B0B1CFB9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884" y="1212811"/>
            <a:ext cx="8407184" cy="531455"/>
          </a:xfrm>
        </p:spPr>
        <p:txBody>
          <a:bodyPr anchor="t"/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heading here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7BCA0C8-FD5B-AE4C-9999-548657AE13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1852175"/>
            <a:ext cx="8406302" cy="532800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rgbClr val="00000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C89BC04-6416-479F-AF58-1E9563CF65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160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1437180-96FB-744F-865F-A5F1DCF5F20E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434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378A92A4-48B7-0340-8B92-C0F9AC1FDA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884" y="1212811"/>
            <a:ext cx="8407184" cy="531455"/>
          </a:xfrm>
        </p:spPr>
        <p:txBody>
          <a:bodyPr anchor="t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heading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5933010-02AF-864A-B29C-468E3DDEEA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1852176"/>
            <a:ext cx="8406302" cy="531455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B4EEB1-42E3-41C0-B7C0-8A0DC6F52F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022" y="4031134"/>
            <a:ext cx="1494878" cy="5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3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7F04E902-5E8F-2341-BD2B-645DFE5A03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2000" cy="515644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247765B-C297-9D4C-88A6-DD7AAB3B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6AA5A77-B4AD-FB4D-9C50-E5814553BF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9880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picture containing wall, indoor, ceiling, floor&#10;&#10;Description automatically generated">
            <a:extLst>
              <a:ext uri="{FF2B5EF4-FFF2-40B4-BE49-F238E27FC236}">
                <a16:creationId xmlns:a16="http://schemas.microsoft.com/office/drawing/2014/main" id="{A0E5CEAC-0663-5246-91BD-F5AF7EAADA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3337" y="0"/>
            <a:ext cx="4708429" cy="5173957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812F6B4B-1723-1A4C-AF09-F05B8AB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4AA7A69-63DD-8B41-B717-35D96A7976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119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view of a large building&#10;&#10;Description automatically generated">
            <a:extLst>
              <a:ext uri="{FF2B5EF4-FFF2-40B4-BE49-F238E27FC236}">
                <a16:creationId xmlns:a16="http://schemas.microsoft.com/office/drawing/2014/main" id="{B1EF443F-1551-0648-BE62-2C268A5287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3334" y="0"/>
            <a:ext cx="4690665" cy="51435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071A3A1C-E272-4843-89CE-EDECE6BC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24402D9-880D-8140-95EC-69FB769CC4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5438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2" name="Picture 11" descr="A view of a large window&#10;&#10;Description automatically generated">
            <a:extLst>
              <a:ext uri="{FF2B5EF4-FFF2-40B4-BE49-F238E27FC236}">
                <a16:creationId xmlns:a16="http://schemas.microsoft.com/office/drawing/2014/main" id="{420423EE-BBB8-3641-9440-EA11434269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7877" y="-1"/>
            <a:ext cx="4567509" cy="51435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CA20B820-D2E2-C848-9E8F-F76BE1FE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A26D019-3A8C-1B41-B128-5C22687695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8452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2" name="Picture 11" descr="A bench in front of a building&#10;&#10;Description automatically generated">
            <a:extLst>
              <a:ext uri="{FF2B5EF4-FFF2-40B4-BE49-F238E27FC236}">
                <a16:creationId xmlns:a16="http://schemas.microsoft.com/office/drawing/2014/main" id="{9DA25CDA-EEDD-A747-B55E-843FD2345D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014"/>
          <a:stretch/>
        </p:blipFill>
        <p:spPr>
          <a:xfrm>
            <a:off x="4567770" y="-1"/>
            <a:ext cx="4576230" cy="535156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4F558B5-645F-6C4B-801D-D20713615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9DC9766-3762-D345-9507-0129C70C46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1730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close up of a brick building&#10;&#10;Description automatically generated">
            <a:extLst>
              <a:ext uri="{FF2B5EF4-FFF2-40B4-BE49-F238E27FC236}">
                <a16:creationId xmlns:a16="http://schemas.microsoft.com/office/drawing/2014/main" id="{42F16A81-DDB6-9744-A640-ECE9CE4414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7877" y="-1"/>
            <a:ext cx="4573835" cy="5185497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3EFE137-6AA8-5146-BB5B-1B41A5B3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BF42F2D-F344-4347-A77A-879196FB67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9145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/>
        </p:nvSpPr>
        <p:spPr>
          <a:xfrm>
            <a:off x="6629400" y="4767263"/>
            <a:ext cx="2133600" cy="273844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75" dirty="0"/>
              <a:t>Page </a:t>
            </a:r>
            <a:fld id="{3B11C02F-2186-5E4E-90C0-5210A150EF90}" type="slidenum">
              <a:rPr lang="en-US" sz="675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75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454F75B-D7A2-4B14-8535-B803517C2A15}"/>
              </a:ext>
            </a:extLst>
          </p:cNvPr>
          <p:cNvSpPr txBox="1">
            <a:spLocks/>
          </p:cNvSpPr>
          <p:nvPr userDrawn="1"/>
        </p:nvSpPr>
        <p:spPr>
          <a:xfrm>
            <a:off x="381000" y="4767263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lang="en-US" sz="900" b="0" i="0" u="none" strike="noStrike" kern="1200" baseline="0" smtClean="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University of Sydney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E9EF11D-F5BE-ED40-AB5F-104A2C9A67E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title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1D8007C-8639-1A4A-A2BB-5F88DD41E2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58775" y="1040583"/>
            <a:ext cx="4589253" cy="36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Sub-heading Bold… 20pt</a:t>
            </a:r>
          </a:p>
          <a:p>
            <a:pPr lvl="0"/>
            <a:r>
              <a:rPr lang="en-US" dirty="0"/>
              <a:t>Add body copy </a:t>
            </a:r>
          </a:p>
        </p:txBody>
      </p:sp>
    </p:spTree>
    <p:extLst>
      <p:ext uri="{BB962C8B-B14F-4D97-AF65-F5344CB8AC3E}">
        <p14:creationId xmlns:p14="http://schemas.microsoft.com/office/powerpoint/2010/main" val="222860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794" r:id="rId10"/>
    <p:sldLayoutId id="2147483845" r:id="rId11"/>
    <p:sldLayoutId id="2147483795" r:id="rId12"/>
    <p:sldLayoutId id="2147483796" r:id="rId13"/>
    <p:sldLayoutId id="2147483798" r:id="rId14"/>
    <p:sldLayoutId id="2147483799" r:id="rId15"/>
    <p:sldLayoutId id="2147483800" r:id="rId16"/>
    <p:sldLayoutId id="2147483801" r:id="rId17"/>
    <p:sldLayoutId id="2147483822" r:id="rId18"/>
    <p:sldLayoutId id="2147483797" r:id="rId19"/>
    <p:sldLayoutId id="2147483814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10" r:id="rId28"/>
    <p:sldLayoutId id="2147483811" r:id="rId29"/>
    <p:sldLayoutId id="2147483812" r:id="rId30"/>
    <p:sldLayoutId id="2147483813" r:id="rId31"/>
  </p:sldLayoutIdLst>
  <p:txStyles>
    <p:titleStyle>
      <a:lvl1pPr algn="l" defTabSz="342900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accent1"/>
          </a:solidFill>
          <a:latin typeface="Tw Cen MT"/>
          <a:ea typeface="ＭＳ Ｐゴシック" charset="0"/>
          <a:cs typeface="Tw Cen MT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9pPr>
    </p:titleStyle>
    <p:bodyStyle>
      <a:lvl1pPr marL="257175" indent="-257175" algn="l" defTabSz="342900" rtl="0" eaLnBrk="1" fontAlgn="base" hangingPunct="1">
        <a:spcBef>
          <a:spcPct val="20000"/>
        </a:spcBef>
        <a:spcAft>
          <a:spcPct val="0"/>
        </a:spcAft>
        <a:buFont typeface="Lucida Grande" charset="0"/>
        <a:buChar char="–"/>
        <a:defRPr sz="2400" b="1" kern="1200">
          <a:solidFill>
            <a:schemeClr val="tx1"/>
          </a:solidFill>
          <a:latin typeface="Tw Cen MT"/>
          <a:ea typeface="ＭＳ Ｐゴシック" charset="0"/>
          <a:cs typeface="Tw Cen MT"/>
        </a:defRPr>
      </a:lvl1pPr>
      <a:lvl2pPr marL="557213" indent="-214313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2pPr>
      <a:lvl3pPr marL="8572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3pPr>
      <a:lvl4pPr marL="12001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4pPr>
      <a:lvl5pPr marL="15430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5A9A-19BB-234B-B0E4-7A37674E6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21097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Optiver – 07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350DD-FC46-AA4B-90A5-CADFEC4C0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</p:spPr>
        <p:txBody>
          <a:bodyPr wrap="square" anchor="t">
            <a:normAutofit/>
          </a:bodyPr>
          <a:lstStyle/>
          <a:p>
            <a:pPr marL="0" indent="0">
              <a:buNone/>
            </a:pPr>
            <a:r>
              <a:rPr lang="en-US" dirty="0"/>
              <a:t>Meeting minutes &amp;</a:t>
            </a:r>
          </a:p>
          <a:p>
            <a:pPr marL="0" indent="0">
              <a:buNone/>
            </a:pPr>
            <a:r>
              <a:rPr lang="en-US" dirty="0"/>
              <a:t>Action point slides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Date: 28/03/2025 (Week 5)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6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7A6476-87A0-B040-8A07-4807C2225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/>
              <a:t>Question 1: </a:t>
            </a:r>
          </a:p>
          <a:p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EAF44-F909-4580-862E-7EB331AA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Defining Our Question</a:t>
            </a:r>
          </a:p>
        </p:txBody>
      </p:sp>
    </p:spTree>
    <p:extLst>
      <p:ext uri="{BB962C8B-B14F-4D97-AF65-F5344CB8AC3E}">
        <p14:creationId xmlns:p14="http://schemas.microsoft.com/office/powerpoint/2010/main" val="1066560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C0C11-C2F1-8A49-9F3E-E319A4498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For Question X: </a:t>
            </a:r>
          </a:p>
          <a:p>
            <a:r>
              <a:rPr lang="en-US" b="0" dirty="0"/>
              <a:t>Challenge 1: One sentence description</a:t>
            </a:r>
          </a:p>
          <a:p>
            <a:r>
              <a:rPr lang="en-US" b="0" dirty="0"/>
              <a:t>…</a:t>
            </a:r>
          </a:p>
          <a:p>
            <a:r>
              <a:rPr lang="en-US" b="0" dirty="0"/>
              <a:t>Challenge n: One sentence description</a:t>
            </a:r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EAF44-F909-4580-862E-7EB331AA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Anticipated challenges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89647-5112-21D0-6D3D-21D94A505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15317-7176-8150-4FE5-7B4E9D256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For Question X: </a:t>
            </a:r>
          </a:p>
          <a:p>
            <a:r>
              <a:rPr lang="en-US" b="0" dirty="0"/>
              <a:t>Challenge 1: One sentence description</a:t>
            </a:r>
          </a:p>
          <a:p>
            <a:r>
              <a:rPr lang="en-US" b="0" dirty="0"/>
              <a:t>…</a:t>
            </a:r>
          </a:p>
          <a:p>
            <a:r>
              <a:rPr lang="en-US" b="0" dirty="0"/>
              <a:t>Challenge n: One sentence description</a:t>
            </a:r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EB63F-CCA2-E996-72C7-4711A5A3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Anticipated challenges  </a:t>
            </a:r>
          </a:p>
        </p:txBody>
      </p:sp>
    </p:spTree>
    <p:extLst>
      <p:ext uri="{BB962C8B-B14F-4D97-AF65-F5344CB8AC3E}">
        <p14:creationId xmlns:p14="http://schemas.microsoft.com/office/powerpoint/2010/main" val="362893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19284-0F50-5E38-E5FC-6F8E9D719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394F1-E32C-806F-8954-8900CE826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/>
              <a:t>For Question X: </a:t>
            </a:r>
          </a:p>
          <a:p>
            <a:r>
              <a:rPr lang="en-US" b="0" dirty="0"/>
              <a:t>Challenge 1: One sentence description</a:t>
            </a:r>
          </a:p>
          <a:p>
            <a:r>
              <a:rPr lang="en-US" b="0" dirty="0"/>
              <a:t>…</a:t>
            </a:r>
          </a:p>
          <a:p>
            <a:r>
              <a:rPr lang="en-US" b="0" dirty="0"/>
              <a:t>Challenge n: One sentence description</a:t>
            </a:r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488661-307C-41C8-D252-6825F32AA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Anticipated challenges  </a:t>
            </a:r>
          </a:p>
        </p:txBody>
      </p:sp>
    </p:spTree>
    <p:extLst>
      <p:ext uri="{BB962C8B-B14F-4D97-AF65-F5344CB8AC3E}">
        <p14:creationId xmlns:p14="http://schemas.microsoft.com/office/powerpoint/2010/main" val="4253611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AF44-F909-4580-862E-7EB331AA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Target Audience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A87D348-55EA-4938-B716-4176C77A2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115316"/>
              </p:ext>
            </p:extLst>
          </p:nvPr>
        </p:nvGraphicFramePr>
        <p:xfrm>
          <a:off x="358775" y="1684826"/>
          <a:ext cx="8518715" cy="28136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9115">
                  <a:extLst>
                    <a:ext uri="{9D8B030D-6E8A-4147-A177-3AD203B41FA5}">
                      <a16:colId xmlns:a16="http://schemas.microsoft.com/office/drawing/2014/main" val="1573866123"/>
                    </a:ext>
                  </a:extLst>
                </a:gridCol>
                <a:gridCol w="3112776">
                  <a:extLst>
                    <a:ext uri="{9D8B030D-6E8A-4147-A177-3AD203B41FA5}">
                      <a16:colId xmlns:a16="http://schemas.microsoft.com/office/drawing/2014/main" val="83730095"/>
                    </a:ext>
                  </a:extLst>
                </a:gridCol>
                <a:gridCol w="3336824">
                  <a:extLst>
                    <a:ext uri="{9D8B030D-6E8A-4147-A177-3AD203B41FA5}">
                      <a16:colId xmlns:a16="http://schemas.microsoft.com/office/drawing/2014/main" val="1624356449"/>
                    </a:ext>
                  </a:extLst>
                </a:gridCol>
              </a:tblGrid>
              <a:tr h="70017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Target audience</a:t>
                      </a: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Characteristics of target audience</a:t>
                      </a: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How does it impact your project</a:t>
                      </a:r>
                    </a:p>
                  </a:txBody>
                  <a:tcPr marL="81331" marR="81331" marT="0" marB="0" anchor="ctr"/>
                </a:tc>
                <a:extLst>
                  <a:ext uri="{0D108BD9-81ED-4DB2-BD59-A6C34878D82A}">
                    <a16:rowId xmlns:a16="http://schemas.microsoft.com/office/drawing/2014/main" val="921860958"/>
                  </a:ext>
                </a:extLst>
              </a:tr>
              <a:tr h="7044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AU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AU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AU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extLst>
                  <a:ext uri="{0D108BD9-81ED-4DB2-BD59-A6C34878D82A}">
                    <a16:rowId xmlns:a16="http://schemas.microsoft.com/office/drawing/2014/main" val="2191457816"/>
                  </a:ext>
                </a:extLst>
              </a:tr>
              <a:tr h="7044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AU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AU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AU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extLst>
                  <a:ext uri="{0D108BD9-81ED-4DB2-BD59-A6C34878D82A}">
                    <a16:rowId xmlns:a16="http://schemas.microsoft.com/office/drawing/2014/main" val="2947246499"/>
                  </a:ext>
                </a:extLst>
              </a:tr>
              <a:tr h="7044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AU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AU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AU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extLst>
                  <a:ext uri="{0D108BD9-81ED-4DB2-BD59-A6C34878D82A}">
                    <a16:rowId xmlns:a16="http://schemas.microsoft.com/office/drawing/2014/main" val="94233501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987332-518C-8C49-9E52-3780D8769E1B}"/>
              </a:ext>
            </a:extLst>
          </p:cNvPr>
          <p:cNvSpPr txBox="1"/>
          <p:nvPr/>
        </p:nvSpPr>
        <p:spPr>
          <a:xfrm>
            <a:off x="287531" y="924039"/>
            <a:ext cx="8099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Explore different types of target audience and its relationship to your project and select </a:t>
            </a:r>
          </a:p>
          <a:p>
            <a:r>
              <a:rPr lang="en-US" sz="1600" dirty="0"/>
              <a:t>the most appropriate.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996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AF44-F909-4580-862E-7EB331AA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Meeting minutes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A87D348-55EA-4938-B716-4176C77A2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988804"/>
              </p:ext>
            </p:extLst>
          </p:nvPr>
        </p:nvGraphicFramePr>
        <p:xfrm>
          <a:off x="358775" y="1497142"/>
          <a:ext cx="8518715" cy="29367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3987">
                  <a:extLst>
                    <a:ext uri="{9D8B030D-6E8A-4147-A177-3AD203B41FA5}">
                      <a16:colId xmlns:a16="http://schemas.microsoft.com/office/drawing/2014/main" val="1573866123"/>
                    </a:ext>
                  </a:extLst>
                </a:gridCol>
                <a:gridCol w="2534438">
                  <a:extLst>
                    <a:ext uri="{9D8B030D-6E8A-4147-A177-3AD203B41FA5}">
                      <a16:colId xmlns:a16="http://schemas.microsoft.com/office/drawing/2014/main" val="83730095"/>
                    </a:ext>
                  </a:extLst>
                </a:gridCol>
                <a:gridCol w="4610290">
                  <a:extLst>
                    <a:ext uri="{9D8B030D-6E8A-4147-A177-3AD203B41FA5}">
                      <a16:colId xmlns:a16="http://schemas.microsoft.com/office/drawing/2014/main" val="1624356449"/>
                    </a:ext>
                  </a:extLst>
                </a:gridCol>
              </a:tblGrid>
              <a:tr h="5646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Item</a:t>
                      </a:r>
                      <a:endParaRPr lang="en-AU" sz="1600" dirty="0">
                        <a:effectLst/>
                        <a:latin typeface="Tw Cen MT" panose="020B06020201040206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Discussion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100" dirty="0">
                          <a:effectLst/>
                          <a:latin typeface="Tw Cen MT" panose="020B06020201040206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(you can refer to previous slides)</a:t>
                      </a:r>
                    </a:p>
                  </a:txBody>
                  <a:tcPr marL="81331" marR="8133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AU" sz="1600" dirty="0">
                          <a:effectLst/>
                        </a:rPr>
                        <a:t>Actions (who) – action points for next week</a:t>
                      </a:r>
                    </a:p>
                  </a:txBody>
                  <a:tcPr marL="81331" marR="81331" marT="0" marB="0" anchor="ctr"/>
                </a:tc>
                <a:extLst>
                  <a:ext uri="{0D108BD9-81ED-4DB2-BD59-A6C34878D82A}">
                    <a16:rowId xmlns:a16="http://schemas.microsoft.com/office/drawing/2014/main" val="921860958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extLst>
                  <a:ext uri="{0D108BD9-81ED-4DB2-BD59-A6C34878D82A}">
                    <a16:rowId xmlns:a16="http://schemas.microsoft.com/office/drawing/2014/main" val="2191457816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extLst>
                  <a:ext uri="{0D108BD9-81ED-4DB2-BD59-A6C34878D82A}">
                    <a16:rowId xmlns:a16="http://schemas.microsoft.com/office/drawing/2014/main" val="2947246499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extLst>
                  <a:ext uri="{0D108BD9-81ED-4DB2-BD59-A6C34878D82A}">
                    <a16:rowId xmlns:a16="http://schemas.microsoft.com/office/drawing/2014/main" val="942335013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extLst>
                  <a:ext uri="{0D108BD9-81ED-4DB2-BD59-A6C34878D82A}">
                    <a16:rowId xmlns:a16="http://schemas.microsoft.com/office/drawing/2014/main" val="1757599085"/>
                  </a:ext>
                </a:extLst>
              </a:tr>
              <a:tr h="4744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AU" sz="1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331" marR="81331" marT="0" marB="0" anchor="b"/>
                </a:tc>
                <a:extLst>
                  <a:ext uri="{0D108BD9-81ED-4DB2-BD59-A6C34878D82A}">
                    <a16:rowId xmlns:a16="http://schemas.microsoft.com/office/drawing/2014/main" val="927903413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A2ADCF7C-1D56-46C0-AA47-22DB2F49B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820034"/>
            <a:ext cx="469919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 and time of meeting: 28</a:t>
            </a:r>
            <a:r>
              <a:rPr kumimoji="0" lang="en-AU" altLang="en-US" sz="1100" b="0" i="1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 </a:t>
            </a:r>
            <a:r>
              <a:rPr kumimoji="0" lang="en-AU" altLang="en-US" sz="1100" b="0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March 2025, 12:30pm</a:t>
            </a:r>
            <a:endParaRPr kumimoji="0" lang="en-AU" altLang="en-US" sz="500" b="0" i="0" u="none" strike="noStrike" cap="none" normalizeH="0" baseline="3000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members present: Ayush Singh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AGENDA</a:t>
            </a:r>
            <a:endParaRPr kumimoji="0" lang="en-AU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63FAC6-1059-490E-9D0D-3CEF59DD566B}"/>
              </a:ext>
            </a:extLst>
          </p:cNvPr>
          <p:cNvSpPr/>
          <p:nvPr/>
        </p:nvSpPr>
        <p:spPr>
          <a:xfrm>
            <a:off x="1959209" y="4536429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hangingPunct="0"/>
            <a:r>
              <a:rPr lang="en-AU" altLang="en-US" sz="1200" i="1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 meeting date and time: 31</a:t>
            </a:r>
            <a:r>
              <a:rPr lang="en-AU" altLang="en-US" sz="1200" i="1" baseline="30000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en-AU" altLang="en-US" sz="1200" i="1" dirty="0"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March 2025, 09:00am</a:t>
            </a:r>
          </a:p>
          <a:p>
            <a:pPr lvl="0" defTabSz="914400" eaLnBrk="0" hangingPunct="0"/>
            <a:r>
              <a:rPr lang="en-AU" altLang="en-US" sz="1200" i="1" dirty="0">
                <a:latin typeface="Tw Cen MT" panose="020B0602020104020603" pitchFamily="34" charset="0"/>
                <a:cs typeface="Times New Roman" panose="02020603050405020304" pitchFamily="18" charset="0"/>
              </a:rPr>
              <a:t>Group member responsible for finalising/submitting minutes: Ayush Singh</a:t>
            </a:r>
          </a:p>
        </p:txBody>
      </p:sp>
    </p:spTree>
    <p:extLst>
      <p:ext uri="{BB962C8B-B14F-4D97-AF65-F5344CB8AC3E}">
        <p14:creationId xmlns:p14="http://schemas.microsoft.com/office/powerpoint/2010/main" val="331112239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2">
  <a:themeElements>
    <a:clrScheme name="The University of Sydney_Color Theme">
      <a:dk1>
        <a:sysClr val="windowText" lastClr="000000"/>
      </a:dk1>
      <a:lt1>
        <a:sysClr val="window" lastClr="FFFFFF"/>
      </a:lt1>
      <a:dk2>
        <a:srgbClr val="0148A4"/>
      </a:dk2>
      <a:lt2>
        <a:srgbClr val="EEECE1"/>
      </a:lt2>
      <a:accent1>
        <a:srgbClr val="E64626"/>
      </a:accent1>
      <a:accent2>
        <a:srgbClr val="EF8025"/>
      </a:accent2>
      <a:accent3>
        <a:srgbClr val="FFB800"/>
      </a:accent3>
      <a:accent4>
        <a:srgbClr val="5C923E"/>
      </a:accent4>
      <a:accent5>
        <a:srgbClr val="5496DB"/>
      </a:accent5>
      <a:accent6>
        <a:srgbClr val="0148A4"/>
      </a:accent6>
      <a:hlink>
        <a:srgbClr val="E64626"/>
      </a:hlink>
      <a:folHlink>
        <a:srgbClr val="F0513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4072</TotalTime>
  <Words>173</Words>
  <Application>Microsoft Macintosh PowerPoint</Application>
  <PresentationFormat>On-screen Show (16:9)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Lucida Grande</vt:lpstr>
      <vt:lpstr>Tw Cen MT</vt:lpstr>
      <vt:lpstr>Master 2</vt:lpstr>
      <vt:lpstr>Optiver – 07</vt:lpstr>
      <vt:lpstr>Defining Our Question</vt:lpstr>
      <vt:lpstr>Anticipated challenges  </vt:lpstr>
      <vt:lpstr>Anticipated challenges  </vt:lpstr>
      <vt:lpstr>Anticipated challenges  </vt:lpstr>
      <vt:lpstr>Target Audience</vt:lpstr>
      <vt:lpstr>Meeting minutes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Evelyn Lloveda</dc:creator>
  <cp:lastModifiedBy>Ayush Singh</cp:lastModifiedBy>
  <cp:revision>215</cp:revision>
  <dcterms:modified xsi:type="dcterms:W3CDTF">2025-03-28T01:26:17Z</dcterms:modified>
</cp:coreProperties>
</file>