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9"/>
  </p:notesMasterIdLst>
  <p:handoutMasterIdLst>
    <p:handoutMasterId r:id="rId10"/>
  </p:handoutMasterIdLst>
  <p:sldIdLst>
    <p:sldId id="312" r:id="rId2"/>
    <p:sldId id="332" r:id="rId3"/>
    <p:sldId id="259" r:id="rId4"/>
    <p:sldId id="350" r:id="rId5"/>
    <p:sldId id="352" r:id="rId6"/>
    <p:sldId id="331" r:id="rId7"/>
    <p:sldId id="353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32"/>
            <p14:sldId id="259"/>
            <p14:sldId id="350"/>
            <p14:sldId id="352"/>
            <p14:sldId id="331"/>
            <p14:sldId id="35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18" autoAdjust="0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184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28/03/2025 (Week 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Christy Lee, Kylie Haryono, </a:t>
            </a:r>
            <a:r>
              <a:rPr lang="en-US" sz="1200" dirty="0" err="1"/>
              <a:t>Zichun</a:t>
            </a:r>
            <a:r>
              <a:rPr lang="en-US" sz="1200" dirty="0"/>
              <a:t> Han.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Research Question: </a:t>
            </a:r>
            <a:r>
              <a:rPr lang="en-US" sz="2000" b="0" dirty="0"/>
              <a:t>“How can we accurately forecast 10‐minute realized volatility from ultra‐high-frequency order book data?”</a:t>
            </a:r>
          </a:p>
          <a:p>
            <a:r>
              <a:rPr lang="en-US" sz="2000" b="0" dirty="0"/>
              <a:t>Clearly articulate the project’s objective in business terms.</a:t>
            </a:r>
          </a:p>
          <a:p>
            <a:r>
              <a:rPr lang="en-US" sz="2000" b="0" dirty="0"/>
              <a:t>Understand Data Owner Priorities: Determine what the data owners/stakeholders care about.</a:t>
            </a:r>
          </a:p>
          <a:p>
            <a:r>
              <a:rPr lang="en-US" sz="2000" b="0" dirty="0"/>
              <a:t>Describe how we would solve this problem manually.</a:t>
            </a:r>
          </a:p>
          <a:p>
            <a:r>
              <a:rPr lang="en-US" sz="2000" b="0" dirty="0"/>
              <a:t>Evaluate Existing Solutions: Identify current solutions/workarounds (if any).</a:t>
            </a:r>
          </a:p>
          <a:p>
            <a:r>
              <a:rPr lang="en-US" sz="2000" b="0" dirty="0"/>
              <a:t>Propose potential machine learning models suitable for volatility prediction.</a:t>
            </a:r>
          </a:p>
          <a:p>
            <a:r>
              <a:rPr lang="en-US" sz="2000" b="0" dirty="0"/>
              <a:t>Select performance measures to assess model accuracy.</a:t>
            </a:r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Week’s Question: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</a:t>
            </a:r>
            <a:r>
              <a:rPr lang="en-US" sz="2400" b="0" dirty="0"/>
              <a:t>Key Research Question</a:t>
            </a:r>
            <a:r>
              <a:rPr lang="en-US" b="0" dirty="0"/>
              <a:t>: </a:t>
            </a:r>
          </a:p>
          <a:p>
            <a:r>
              <a:rPr lang="en-US" b="0" dirty="0"/>
              <a:t>Challenge 1: Handling the massive volume and speed of ultra‐high-frequency order book data in real time.</a:t>
            </a:r>
          </a:p>
          <a:p>
            <a:r>
              <a:rPr lang="en-US" b="0" dirty="0"/>
              <a:t>Challenge 2: Filtering out market noise and microstructure effects to isolate true volatility signals.</a:t>
            </a:r>
          </a:p>
          <a:p>
            <a:r>
              <a:rPr lang="en-US" b="0" dirty="0"/>
              <a:t>Challenge 3: Capturing nonlinear and transient market dynamics that traditional models may overlook.</a:t>
            </a:r>
          </a:p>
          <a:p>
            <a:r>
              <a:rPr lang="en-US" b="0" dirty="0"/>
              <a:t>Challenge 4: Balancing computational efficiency with the need for accurate short-term forecasts.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9647-5112-21D0-6D3D-21D94A50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15317-7176-8150-4FE5-7B4E9D2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To propose potential machine learning models: </a:t>
            </a:r>
          </a:p>
          <a:p>
            <a:r>
              <a:rPr lang="en-US" b="0" dirty="0"/>
              <a:t>Challenge 1: Selecting models that capture both nonlinear market dynamics and temporal dependencies in data.</a:t>
            </a:r>
          </a:p>
          <a:p>
            <a:r>
              <a:rPr lang="en-US" b="0" dirty="0"/>
              <a:t>Challenge 2: Balancing advanced model complexity with the need for interpretability and transparency for traders.</a:t>
            </a:r>
          </a:p>
          <a:p>
            <a:r>
              <a:rPr lang="en-US" b="0" dirty="0"/>
              <a:t>Challenge 3: Ensuring robustness across different market regimes and during turbulent periods.</a:t>
            </a:r>
          </a:p>
          <a:p>
            <a:r>
              <a:rPr lang="en-US" b="0" dirty="0"/>
              <a:t>Challenge 4: Choosing a baseline model (like HAV-RV) to assess more complex and advanced models.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B63F-CCA2-E996-72C7-4711A5A3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2 </a:t>
            </a:r>
          </a:p>
        </p:txBody>
      </p:sp>
    </p:spTree>
    <p:extLst>
      <p:ext uri="{BB962C8B-B14F-4D97-AF65-F5344CB8AC3E}">
        <p14:creationId xmlns:p14="http://schemas.microsoft.com/office/powerpoint/2010/main" val="362893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0D96-534D-EDDF-5599-BA423457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76B60-9167-0EC2-226B-86274834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selecting performance measures to assess model accuracy: </a:t>
            </a:r>
          </a:p>
          <a:p>
            <a:r>
              <a:rPr lang="en-US" b="0" dirty="0"/>
              <a:t>Challenge 1: Choosing metrics that reflect both absolute forecasting precision and the financial risk implications of under-prediction.</a:t>
            </a:r>
          </a:p>
          <a:p>
            <a:r>
              <a:rPr lang="en-US" b="0" dirty="0"/>
              <a:t>Challenge 2: Balancing conventional error measures (e.g., MSE, MAPE) with domain-specific ones (e.g., QLIKE) that address volatility nuances.</a:t>
            </a:r>
          </a:p>
          <a:p>
            <a:r>
              <a:rPr lang="en-US" b="0" dirty="0"/>
              <a:t>Challenge 3: Aligning evaluation metrics with practical trading outcomes to clearly communicate the model’s impact on risk management and profitability.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873C-9661-5418-3B12-D4746E48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3 </a:t>
            </a:r>
          </a:p>
        </p:txBody>
      </p:sp>
    </p:spTree>
    <p:extLst>
      <p:ext uri="{BB962C8B-B14F-4D97-AF65-F5344CB8AC3E}">
        <p14:creationId xmlns:p14="http://schemas.microsoft.com/office/powerpoint/2010/main" val="29875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Audience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2696"/>
              </p:ext>
            </p:extLst>
          </p:nvPr>
        </p:nvGraphicFramePr>
        <p:xfrm>
          <a:off x="358775" y="1684826"/>
          <a:ext cx="8518715" cy="302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3112776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3336824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 Owners (Optiver)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Operate high-frequency trading platforms with a strong focus on risk management, option pricing, and real-time decision-making.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predictor must deliver high accuracy, robustness, and rapid updates while seamlessly integrating into existing trading systems for immediate actionable insights.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Model Users (Traders)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Work in fast-paced environments and require interpretable, real-time forecasts along with clear multimedia presentations to support informed trading decisions.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tool must feature user-friendly and clear visual communications, ensuring predictions are easily understood and trusted in critical decision contexts.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University of Sydney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 methodological rigor, innovative modelling frameworks, and transparent documentation that supports review and reproducibility.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project should be grounded in solid quantitative techniques with detailed documentation, fostering research collaborations and academic validation.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87332-518C-8C49-9E52-3780D8769E1B}"/>
              </a:ext>
            </a:extLst>
          </p:cNvPr>
          <p:cNvSpPr txBox="1"/>
          <p:nvPr/>
        </p:nvSpPr>
        <p:spPr>
          <a:xfrm>
            <a:off x="287531" y="924039"/>
            <a:ext cx="7288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Exploring different types of target audience and their relationship to our project.</a:t>
            </a:r>
          </a:p>
        </p:txBody>
      </p:sp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B3FADC-369C-7440-9B6C-21DA55D3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Read about Volatility and its’ dynamics from a Statistical and Quantitative point of view.</a:t>
            </a:r>
          </a:p>
          <a:p>
            <a:r>
              <a:rPr lang="en-US" b="0" dirty="0"/>
              <a:t>Understand the existing models and their use cases along with pros and cons.</a:t>
            </a:r>
          </a:p>
          <a:p>
            <a:r>
              <a:rPr lang="en-US" b="0" dirty="0"/>
              <a:t>Understand order book data and the features that might be beneficial to create to build better models.</a:t>
            </a:r>
          </a:p>
          <a:p>
            <a:r>
              <a:rPr lang="en-US" b="0" dirty="0"/>
              <a:t>Learn about performance metrics.</a:t>
            </a:r>
          </a:p>
          <a:p>
            <a:r>
              <a:rPr lang="en-US" b="0" dirty="0"/>
              <a:t>Login to GitHub to access the created repository.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EF3C5-1193-352E-17A6-778D3767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before Monday? (For everyone)</a:t>
            </a:r>
          </a:p>
        </p:txBody>
      </p:sp>
    </p:spTree>
    <p:extLst>
      <p:ext uri="{BB962C8B-B14F-4D97-AF65-F5344CB8AC3E}">
        <p14:creationId xmlns:p14="http://schemas.microsoft.com/office/powerpoint/2010/main" val="8569899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592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Tw Cen MT</vt:lpstr>
      <vt:lpstr>Master 2</vt:lpstr>
      <vt:lpstr>Optiver – 07</vt:lpstr>
      <vt:lpstr>This Week’s Question: Problem Formulation</vt:lpstr>
      <vt:lpstr>Anticipated challenge 1</vt:lpstr>
      <vt:lpstr>Anticipated challenge 2 </vt:lpstr>
      <vt:lpstr>Anticipated challenge 3 </vt:lpstr>
      <vt:lpstr>Target Audience</vt:lpstr>
      <vt:lpstr>What to do before Monday? (For everyone)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218</cp:revision>
  <dcterms:modified xsi:type="dcterms:W3CDTF">2025-03-30T01:13:20Z</dcterms:modified>
</cp:coreProperties>
</file>