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0" r:id="rId1"/>
  </p:sldMasterIdLst>
  <p:notesMasterIdLst>
    <p:notesMasterId r:id="rId10"/>
  </p:notesMasterIdLst>
  <p:handoutMasterIdLst>
    <p:handoutMasterId r:id="rId11"/>
  </p:handoutMasterIdLst>
  <p:sldIdLst>
    <p:sldId id="312" r:id="rId2"/>
    <p:sldId id="332" r:id="rId3"/>
    <p:sldId id="331" r:id="rId4"/>
    <p:sldId id="259" r:id="rId5"/>
    <p:sldId id="350" r:id="rId6"/>
    <p:sldId id="352" r:id="rId7"/>
    <p:sldId id="354" r:id="rId8"/>
    <p:sldId id="353" r:id="rId9"/>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Stage 1 (Wk 6 /7)" id="{5EA348D4-9E7B-8F4C-A7CA-47A3911101F6}">
          <p14:sldIdLst>
            <p14:sldId id="312"/>
            <p14:sldId id="332"/>
            <p14:sldId id="331"/>
            <p14:sldId id="259"/>
            <p14:sldId id="350"/>
            <p14:sldId id="352"/>
            <p14:sldId id="354"/>
            <p14:sldId id="353"/>
          </p14:sldIdLst>
        </p14:section>
        <p14:section name="Stage 2 (Wk 8/9)" id="{A8BFD4FF-B2AE-4D4F-BD9B-8F17EE3B6574}">
          <p14:sldIdLst/>
        </p14:section>
        <p14:section name="Stage 3 (Wk 10/11)" id="{E5CA7BF5-D61A-8B4D-A0BD-7741A6A11B87}">
          <p14:sldIdLst/>
        </p14:section>
        <p14:section name="Stage 4 (Final)" id="{65535E1C-93AE-7144-9CE3-A890374745FD}">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4626"/>
    <a:srgbClr val="343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178" autoAdjust="0"/>
    <p:restoredTop sz="94643"/>
  </p:normalViewPr>
  <p:slideViewPr>
    <p:cSldViewPr snapToGrid="0" snapToObjects="1">
      <p:cViewPr varScale="1">
        <p:scale>
          <a:sx n="134" d="100"/>
          <a:sy n="134" d="100"/>
        </p:scale>
        <p:origin x="184" y="624"/>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F27B51-57A6-844B-9DA7-683C5F860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BA62AA-0342-CF43-B481-DA114DAADB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335CD-1F04-BE47-B798-E7E5B302FEE2}" type="datetimeFigureOut">
              <a:rPr lang="en-US" smtClean="0"/>
              <a:t>3/30/25</a:t>
            </a:fld>
            <a:endParaRPr lang="en-US" dirty="0"/>
          </a:p>
        </p:txBody>
      </p:sp>
      <p:sp>
        <p:nvSpPr>
          <p:cNvPr id="4" name="Footer Placeholder 3">
            <a:extLst>
              <a:ext uri="{FF2B5EF4-FFF2-40B4-BE49-F238E27FC236}">
                <a16:creationId xmlns:a16="http://schemas.microsoft.com/office/drawing/2014/main" id="{D8E65384-F942-4A49-B542-FADCC09BE0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A0E53E6-90B7-1543-B38F-5BA5C6BC36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C213-2A45-3B47-88D6-254185129B62}" type="slidenum">
              <a:rPr lang="en-US" smtClean="0"/>
              <a:t>‹#›</a:t>
            </a:fld>
            <a:endParaRPr lang="en-US" dirty="0"/>
          </a:p>
        </p:txBody>
      </p:sp>
    </p:spTree>
    <p:extLst>
      <p:ext uri="{BB962C8B-B14F-4D97-AF65-F5344CB8AC3E}">
        <p14:creationId xmlns:p14="http://schemas.microsoft.com/office/powerpoint/2010/main" val="3954518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B07A-87A9-CF40-86D9-D2F6BB28DC45}" type="datetimeFigureOut">
              <a:rPr lang="en-US" smtClean="0"/>
              <a:t>3/30/25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A316-D1E1-9745-B24E-D11400EED8A1}" type="slidenum">
              <a:rPr lang="en-US" smtClean="0"/>
              <a:t>‹#›</a:t>
            </a:fld>
            <a:endParaRPr lang="en-US" dirty="0"/>
          </a:p>
        </p:txBody>
      </p:sp>
    </p:spTree>
    <p:extLst>
      <p:ext uri="{BB962C8B-B14F-4D97-AF65-F5344CB8AC3E}">
        <p14:creationId xmlns:p14="http://schemas.microsoft.com/office/powerpoint/2010/main" val="65416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0"/>
            <a:ext cx="4556125" cy="5143500"/>
          </a:xfrm>
          <a:prstGeom prst="rect">
            <a:avLst/>
          </a:prstGeom>
          <a:solidFill>
            <a:schemeClr val="bg1">
              <a:lumMod val="85000"/>
            </a:schemeClr>
          </a:solidFill>
        </p:spPr>
        <p:txBody>
          <a:bodyPr anchor="ctr" anchorCtr="0"/>
          <a:lstStyle>
            <a:lvl1pPr marL="0" indent="0" algn="ctr">
              <a:buNone/>
              <a:defRPr/>
            </a:lvl1pPr>
          </a:lstStyle>
          <a:p>
            <a:pPr lvl="0"/>
            <a:r>
              <a:rPr lang="en-US" noProof="0" dirty="0"/>
              <a:t>Click icon to add picture</a:t>
            </a:r>
          </a:p>
        </p:txBody>
      </p:sp>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8"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5" name="Picture 14" descr="A close up of a logo&#10;&#10;Description automatically generated">
            <a:extLst>
              <a:ext uri="{FF2B5EF4-FFF2-40B4-BE49-F238E27FC236}">
                <a16:creationId xmlns:a16="http://schemas.microsoft.com/office/drawing/2014/main" id="{FA42B4BB-E4AF-4E77-8720-34E6A0B4EC1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Tree>
    <p:extLst>
      <p:ext uri="{BB962C8B-B14F-4D97-AF65-F5344CB8AC3E}">
        <p14:creationId xmlns:p14="http://schemas.microsoft.com/office/powerpoint/2010/main" val="320322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8823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01474F3C-BF30-4838-BE7E-29B6762A030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572000" y="0"/>
            <a:ext cx="4575572" cy="5156444"/>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2459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B27217AD-F199-408C-87CD-6B9EAF7277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7" y="1"/>
            <a:ext cx="4708429" cy="5143499"/>
          </a:xfrm>
          <a:prstGeom prst="rect">
            <a:avLst/>
          </a:prstGeom>
        </p:spPr>
      </p:pic>
      <p:sp>
        <p:nvSpPr>
          <p:cNvPr id="6" name="Title 8">
            <a:extLst>
              <a:ext uri="{FF2B5EF4-FFF2-40B4-BE49-F238E27FC236}">
                <a16:creationId xmlns:a16="http://schemas.microsoft.com/office/drawing/2014/main" id="{645BC672-5E5B-4548-A603-8A42D88BE5AC}"/>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06123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EA2DDC0-E24B-44C0-A773-C0BEC90B3BA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91" t="-1"/>
          <a:stretch/>
        </p:blipFill>
        <p:spPr>
          <a:xfrm>
            <a:off x="4567773" y="-1"/>
            <a:ext cx="4576228" cy="51435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9351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401895F3-6600-4703-81D0-F9299C9F68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t="-4194" r="-2755" b="-1"/>
          <a:stretch/>
        </p:blipFill>
        <p:spPr>
          <a:xfrm rot="16200000">
            <a:off x="4271322" y="417658"/>
            <a:ext cx="4636786" cy="4181477"/>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96431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E53D6B9D-DA9F-4DBB-A832-ADED78BEAC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163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8" name="Picture 7" descr="A close up of a logo&#10;&#10;Description automatically generated">
            <a:extLst>
              <a:ext uri="{FF2B5EF4-FFF2-40B4-BE49-F238E27FC236}">
                <a16:creationId xmlns:a16="http://schemas.microsoft.com/office/drawing/2014/main" id="{A9AC8E03-D9CF-4419-A394-1206FE31243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27678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3" y="314325"/>
            <a:ext cx="4035427" cy="4512469"/>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05297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close up of a logo&#10;&#10;Description automatically generated">
            <a:extLst>
              <a:ext uri="{FF2B5EF4-FFF2-40B4-BE49-F238E27FC236}">
                <a16:creationId xmlns:a16="http://schemas.microsoft.com/office/drawing/2014/main" id="{396E9556-837F-4DA9-91CD-BD19A69947B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645023" y="314326"/>
            <a:ext cx="4035427" cy="4512468"/>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5530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313766"/>
            <a:ext cx="4150358" cy="4513166"/>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dirty="0"/>
              <a:t>Click icon to add picture</a:t>
            </a:r>
          </a:p>
        </p:txBody>
      </p:sp>
      <p:pic>
        <p:nvPicPr>
          <p:cNvPr id="10" name="Picture 9" descr="A close up of a logo&#10;&#10;Description automatically generated">
            <a:extLst>
              <a:ext uri="{FF2B5EF4-FFF2-40B4-BE49-F238E27FC236}">
                <a16:creationId xmlns:a16="http://schemas.microsoft.com/office/drawing/2014/main" id="{84F9BD62-11D8-462A-B64E-C30BAC85B3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53510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4" name="Picture 13" descr="A close up of a logo&#10;&#10;Description automatically generated">
            <a:extLst>
              <a:ext uri="{FF2B5EF4-FFF2-40B4-BE49-F238E27FC236}">
                <a16:creationId xmlns:a16="http://schemas.microsoft.com/office/drawing/2014/main" id="{B1AC6F61-871E-4989-A8F8-D680373659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0"/>
            <a:ext cx="4576226" cy="51435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7332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4" y="306183"/>
            <a:ext cx="8426450" cy="48538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358773" y="912959"/>
            <a:ext cx="8426449" cy="1382278"/>
          </a:xfrm>
        </p:spPr>
        <p:txBody>
          <a:bodyPr>
            <a:noAutofit/>
          </a:bodyPr>
          <a:lstStyle>
            <a:lvl1pPr>
              <a:defRPr sz="2400" b="0"/>
            </a:lvl1pPr>
          </a:lstStyle>
          <a:p>
            <a:pPr fontAlgn="auto">
              <a:spcAft>
                <a:spcPts val="0"/>
              </a:spcAft>
              <a:defRPr/>
            </a:pPr>
            <a:r>
              <a:rPr lang="en-US" b="1" dirty="0">
                <a:ea typeface="+mn-ea"/>
              </a:rPr>
              <a:t>Sub-heading bold… 24pt</a:t>
            </a:r>
          </a:p>
          <a:p>
            <a:pPr fontAlgn="auto">
              <a:spcAft>
                <a:spcPts val="450"/>
              </a:spcAft>
              <a:defRPr/>
            </a:pPr>
            <a:r>
              <a:rPr lang="en-US" dirty="0">
                <a:solidFill>
                  <a:prstClr val="black"/>
                </a:solidFill>
                <a:ea typeface="+mn-ea"/>
              </a:rPr>
              <a:t>Body copy… 24pt</a:t>
            </a:r>
          </a:p>
          <a:p>
            <a:pPr fontAlgn="auto">
              <a:spcAft>
                <a:spcPts val="450"/>
              </a:spcAft>
              <a:buFont typeface="Lucida Grande"/>
              <a:buChar char="–"/>
              <a:defRPr/>
            </a:pPr>
            <a:r>
              <a:rPr lang="en-US" dirty="0">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358774" y="2422923"/>
          <a:ext cx="8426448" cy="2171700"/>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251460">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6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3555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19176"/>
            <a:ext cx="8328025" cy="3575447"/>
          </a:xfrm>
          <a:prstGeom prst="rect">
            <a:avLst/>
          </a:prstGeom>
        </p:spPr>
        <p:txBody>
          <a:bodyPr/>
          <a:lstStyle>
            <a:lvl1pPr>
              <a:lnSpc>
                <a:spcPct val="90000"/>
              </a:lnSpc>
              <a:defRPr/>
            </a:lvl1pPr>
            <a:lvl2pPr marL="557213" indent="-214313">
              <a:lnSpc>
                <a:spcPct val="90000"/>
              </a:lnSpc>
              <a:buFont typeface="Lucida Grande"/>
              <a:buChar char="–"/>
              <a:defRPr sz="2400"/>
            </a:lvl2pPr>
            <a:lvl3pPr>
              <a:lnSpc>
                <a:spcPct val="90000"/>
              </a:lnSpc>
              <a:defRPr sz="2400"/>
            </a:lvl3pPr>
          </a:lstStyle>
          <a:p>
            <a:pPr lvl="0"/>
            <a:r>
              <a:rPr lang="en-US" dirty="0"/>
              <a:t>Click to edit Master text styles</a:t>
            </a:r>
          </a:p>
          <a:p>
            <a:pPr lvl="1"/>
            <a:r>
              <a:rPr lang="en-US" dirty="0"/>
              <a:t>Second level</a:t>
            </a:r>
          </a:p>
          <a:p>
            <a:pPr lvl="2"/>
            <a:r>
              <a:rPr lang="en-US" dirty="0"/>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1180499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99059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020366"/>
            <a:ext cx="4038600" cy="3394050"/>
          </a:xfrm>
          <a:prstGeom prst="rect">
            <a:avLst/>
          </a:prstGeom>
        </p:spPr>
        <p:txBody>
          <a:bodyPr/>
          <a:lstStyle>
            <a:lvl1pPr marL="0" indent="0">
              <a:buNone/>
              <a:defRPr/>
            </a:lvl1pPr>
          </a:lstStyle>
          <a:p>
            <a:pPr lvl="0"/>
            <a:r>
              <a:rPr lang="en-US" noProof="0" dirty="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58245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020366"/>
            <a:ext cx="4038600" cy="3394049"/>
          </a:xfrm>
          <a:prstGeom prst="rect">
            <a:avLst/>
          </a:prstGeom>
        </p:spPr>
        <p:txBody>
          <a:bodyPr/>
          <a:lstStyle>
            <a:lvl1pPr marL="0" indent="0">
              <a:buNone/>
              <a:defRPr/>
            </a:lvl1pPr>
          </a:lstStyle>
          <a:p>
            <a:pPr lvl="0"/>
            <a:r>
              <a:rPr lang="en-US" noProof="0" dirty="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882385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020366"/>
            <a:ext cx="4038600" cy="3394049"/>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Lucida Grande"/>
              <a:buNone/>
              <a:tabLst/>
              <a:defRPr/>
            </a:lvl1pPr>
          </a:lstStyle>
          <a:p>
            <a:pPr lvl="0"/>
            <a:r>
              <a:rPr lang="en-US" noProof="0" dirty="0"/>
              <a:t>Click icon to add chart</a:t>
            </a:r>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019944"/>
            <a:ext cx="4038600" cy="3394472"/>
          </a:xfrm>
          <a:prstGeom prst="rect">
            <a:avLst/>
          </a:prstGeom>
        </p:spPr>
        <p:txBody>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5977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019176"/>
            <a:ext cx="8426450" cy="3575447"/>
          </a:xfrm>
          <a:prstGeom prst="rect">
            <a:avLst/>
          </a:prstGeom>
        </p:spPr>
        <p:txBody>
          <a:bodyPr anchor="ctr" anchorCtr="1"/>
          <a:lstStyle>
            <a:lvl1pPr marL="0" indent="0" algn="ctr">
              <a:buNone/>
              <a:defRPr baseline="0"/>
            </a:lvl1pPr>
          </a:lstStyle>
          <a:p>
            <a:pPr lvl="0"/>
            <a:r>
              <a:rPr lang="en-US" noProof="0" dirty="0"/>
              <a:t>Click icon to add picture</a:t>
            </a:r>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996099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861D717C-1AC4-394E-91B8-A016BB12DA1B}"/>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6058995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5" y="4429125"/>
            <a:ext cx="1536700" cy="397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Placeholder 4"/>
          <p:cNvSpPr>
            <a:spLocks noGrp="1"/>
          </p:cNvSpPr>
          <p:nvPr>
            <p:ph type="body" sz="quarter" idx="11"/>
          </p:nvPr>
        </p:nvSpPr>
        <p:spPr>
          <a:xfrm>
            <a:off x="358775" y="879913"/>
            <a:ext cx="8426450" cy="485387"/>
          </a:xfrm>
          <a:prstGeom prst="rect">
            <a:avLst/>
          </a:prstGeom>
          <a:noFill/>
        </p:spPr>
        <p:txBody>
          <a:bodyPr/>
          <a:lstStyle>
            <a:lvl1pPr marL="0" indent="0">
              <a:lnSpc>
                <a:spcPct val="90000"/>
              </a:lnSpc>
              <a:buNone/>
              <a:defRPr sz="24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
        <p:nvSpPr>
          <p:cNvPr id="7" name="Picture Placeholder 13"/>
          <p:cNvSpPr>
            <a:spLocks noGrp="1"/>
          </p:cNvSpPr>
          <p:nvPr>
            <p:ph type="pic" sz="quarter" idx="12"/>
          </p:nvPr>
        </p:nvSpPr>
        <p:spPr>
          <a:xfrm>
            <a:off x="358775" y="1365300"/>
            <a:ext cx="8426450" cy="3401962"/>
          </a:xfrm>
          <a:prstGeom prst="rect">
            <a:avLst/>
          </a:prstGeom>
          <a:solidFill>
            <a:srgbClr val="D9D9D9"/>
          </a:solidFill>
        </p:spPr>
        <p:txBody>
          <a:bodyPr anchor="ctr" anchorCtr="0"/>
          <a:lstStyle>
            <a:lvl1pPr marL="0" indent="0" algn="ctr">
              <a:buNone/>
              <a:defRPr/>
            </a:lvl1pPr>
          </a:lstStyle>
          <a:p>
            <a:pPr lvl="0"/>
            <a:r>
              <a:rPr lang="en-US" noProof="0" dirty="0"/>
              <a:t>Click icon to add picture</a:t>
            </a:r>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941797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C4F743E6-42C8-45D8-A63F-90FE0651F2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2022" y="4031134"/>
            <a:ext cx="1494878" cy="517600"/>
          </a:xfrm>
          <a:prstGeom prst="rect">
            <a:avLst/>
          </a:prstGeom>
        </p:spPr>
      </p:pic>
    </p:spTree>
    <p:extLst>
      <p:ext uri="{BB962C8B-B14F-4D97-AF65-F5344CB8AC3E}">
        <p14:creationId xmlns:p14="http://schemas.microsoft.com/office/powerpoint/2010/main" val="113176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67771" y="0"/>
            <a:ext cx="4567509" cy="51435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384628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9144000" cy="5143500"/>
          </a:xfrm>
          <a:prstGeom prst="rect">
            <a:avLst/>
          </a:prstGeom>
          <a:solidFill>
            <a:srgbClr val="FFB800"/>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descr="A close up of a logo&#10;&#10;Description automatically generated">
            <a:extLst>
              <a:ext uri="{FF2B5EF4-FFF2-40B4-BE49-F238E27FC236}">
                <a16:creationId xmlns:a16="http://schemas.microsoft.com/office/drawing/2014/main" id="{2C89BC04-6416-479F-AF58-1E9563CF65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spTree>
    <p:extLst>
      <p:ext uri="{BB962C8B-B14F-4D97-AF65-F5344CB8AC3E}">
        <p14:creationId xmlns:p14="http://schemas.microsoft.com/office/powerpoint/2010/main" val="1783416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A8B4EEB1-42E3-41C0-B7C0-8A0DC6F52F0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2022" y="4031134"/>
            <a:ext cx="1494878" cy="517600"/>
          </a:xfrm>
          <a:prstGeom prst="rect">
            <a:avLst/>
          </a:prstGeom>
        </p:spPr>
      </p:pic>
    </p:spTree>
    <p:extLst>
      <p:ext uri="{BB962C8B-B14F-4D97-AF65-F5344CB8AC3E}">
        <p14:creationId xmlns:p14="http://schemas.microsoft.com/office/powerpoint/2010/main" val="381173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9880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7" y="0"/>
            <a:ext cx="4708429" cy="5173957"/>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119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453334" y="0"/>
            <a:ext cx="4690665" cy="51435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54383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1"/>
            <a:ext cx="4567509" cy="51435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184526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3014"/>
          <a:stretch/>
        </p:blipFill>
        <p:spPr>
          <a:xfrm>
            <a:off x="4567770" y="-1"/>
            <a:ext cx="4576230" cy="5351565"/>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1730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0" name="Picture 9" descr="A close up of a logo&#10;&#10;Description automatically generated">
            <a:extLst>
              <a:ext uri="{FF2B5EF4-FFF2-40B4-BE49-F238E27FC236}">
                <a16:creationId xmlns:a16="http://schemas.microsoft.com/office/drawing/2014/main" id="{1811C849-DF8E-4316-9166-B19E70AB32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4038" y="3859220"/>
            <a:ext cx="1853087" cy="864774"/>
          </a:xfrm>
          <a:prstGeom prst="rect">
            <a:avLst/>
          </a:prstGeom>
        </p:spPr>
      </p:pic>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87877" y="-1"/>
            <a:ext cx="4573835" cy="5185497"/>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91457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4767263"/>
            <a:ext cx="2133600" cy="273844"/>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675" dirty="0"/>
              <a:t>Page </a:t>
            </a:r>
            <a:fld id="{3B11C02F-2186-5E4E-90C0-5210A150EF90}" type="slidenum">
              <a:rPr lang="en-US" sz="675" smtClean="0"/>
              <a:pPr fontAlgn="auto">
                <a:spcBef>
                  <a:spcPts val="0"/>
                </a:spcBef>
                <a:spcAft>
                  <a:spcPts val="0"/>
                </a:spcAft>
                <a:defRPr/>
              </a:pPr>
              <a:t>‹#›</a:t>
            </a:fld>
            <a:endParaRPr lang="en-US" sz="675"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5" y="376238"/>
            <a:ext cx="8426450" cy="485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5" y="1040583"/>
            <a:ext cx="4589253" cy="36645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Sub-heading Bold… 20pt</a:t>
            </a:r>
          </a:p>
          <a:p>
            <a:pPr lvl="0"/>
            <a:r>
              <a:rPr lang="en-US" dirty="0"/>
              <a:t>Add body copy </a:t>
            </a:r>
          </a:p>
        </p:txBody>
      </p:sp>
    </p:spTree>
    <p:extLst>
      <p:ext uri="{BB962C8B-B14F-4D97-AF65-F5344CB8AC3E}">
        <p14:creationId xmlns:p14="http://schemas.microsoft.com/office/powerpoint/2010/main" val="22286098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16" r:id="rId4"/>
    <p:sldLayoutId id="2147483817" r:id="rId5"/>
    <p:sldLayoutId id="2147483818" r:id="rId6"/>
    <p:sldLayoutId id="2147483819" r:id="rId7"/>
    <p:sldLayoutId id="2147483820" r:id="rId8"/>
    <p:sldLayoutId id="2147483821" r:id="rId9"/>
    <p:sldLayoutId id="2147483794" r:id="rId10"/>
    <p:sldLayoutId id="2147483845" r:id="rId11"/>
    <p:sldLayoutId id="2147483795" r:id="rId12"/>
    <p:sldLayoutId id="2147483796" r:id="rId13"/>
    <p:sldLayoutId id="2147483798" r:id="rId14"/>
    <p:sldLayoutId id="2147483799" r:id="rId15"/>
    <p:sldLayoutId id="2147483800" r:id="rId16"/>
    <p:sldLayoutId id="2147483801" r:id="rId17"/>
    <p:sldLayoutId id="2147483822" r:id="rId18"/>
    <p:sldLayoutId id="2147483797" r:id="rId19"/>
    <p:sldLayoutId id="2147483814" r:id="rId20"/>
    <p:sldLayoutId id="2147483802" r:id="rId21"/>
    <p:sldLayoutId id="2147483803" r:id="rId22"/>
    <p:sldLayoutId id="2147483804" r:id="rId23"/>
    <p:sldLayoutId id="2147483805" r:id="rId24"/>
    <p:sldLayoutId id="2147483806" r:id="rId25"/>
    <p:sldLayoutId id="2147483807" r:id="rId26"/>
    <p:sldLayoutId id="2147483808" r:id="rId27"/>
    <p:sldLayoutId id="2147483810" r:id="rId28"/>
    <p:sldLayoutId id="2147483811" r:id="rId29"/>
    <p:sldLayoutId id="2147483812" r:id="rId30"/>
    <p:sldLayoutId id="2147483813" r:id="rId31"/>
  </p:sldLayoutIdLst>
  <p:txStyles>
    <p:titleStyle>
      <a:lvl1pPr algn="l" defTabSz="342900" rtl="0" eaLnBrk="1" fontAlgn="base" hangingPunct="1">
        <a:spcBef>
          <a:spcPct val="0"/>
        </a:spcBef>
        <a:spcAft>
          <a:spcPct val="0"/>
        </a:spcAft>
        <a:defRPr sz="3000" b="1" kern="1200">
          <a:solidFill>
            <a:schemeClr val="accent1"/>
          </a:solidFill>
          <a:latin typeface="Tw Cen MT"/>
          <a:ea typeface="ＭＳ Ｐゴシック" charset="0"/>
          <a:cs typeface="Tw Cen MT"/>
        </a:defRPr>
      </a:lvl1pPr>
      <a:lvl2pPr algn="l" defTabSz="342900" rtl="0" eaLnBrk="1" fontAlgn="base" hangingPunct="1">
        <a:spcBef>
          <a:spcPct val="0"/>
        </a:spcBef>
        <a:spcAft>
          <a:spcPct val="0"/>
        </a:spcAft>
        <a:defRPr sz="1800" b="1">
          <a:solidFill>
            <a:schemeClr val="accent1"/>
          </a:solidFill>
          <a:latin typeface="Tw Cen MT" charset="0"/>
          <a:ea typeface="ＭＳ Ｐゴシック" charset="0"/>
        </a:defRPr>
      </a:lvl2pPr>
      <a:lvl3pPr algn="l" defTabSz="342900" rtl="0" eaLnBrk="1" fontAlgn="base" hangingPunct="1">
        <a:spcBef>
          <a:spcPct val="0"/>
        </a:spcBef>
        <a:spcAft>
          <a:spcPct val="0"/>
        </a:spcAft>
        <a:defRPr sz="1800" b="1">
          <a:solidFill>
            <a:schemeClr val="accent1"/>
          </a:solidFill>
          <a:latin typeface="Tw Cen MT" charset="0"/>
          <a:ea typeface="ＭＳ Ｐゴシック" charset="0"/>
        </a:defRPr>
      </a:lvl3pPr>
      <a:lvl4pPr algn="l" defTabSz="342900" rtl="0" eaLnBrk="1" fontAlgn="base" hangingPunct="1">
        <a:spcBef>
          <a:spcPct val="0"/>
        </a:spcBef>
        <a:spcAft>
          <a:spcPct val="0"/>
        </a:spcAft>
        <a:defRPr sz="1800" b="1">
          <a:solidFill>
            <a:schemeClr val="accent1"/>
          </a:solidFill>
          <a:latin typeface="Tw Cen MT" charset="0"/>
          <a:ea typeface="ＭＳ Ｐゴシック" charset="0"/>
        </a:defRPr>
      </a:lvl4pPr>
      <a:lvl5pPr algn="l" defTabSz="342900" rtl="0" eaLnBrk="1" fontAlgn="base" hangingPunct="1">
        <a:spcBef>
          <a:spcPct val="0"/>
        </a:spcBef>
        <a:spcAft>
          <a:spcPct val="0"/>
        </a:spcAft>
        <a:defRPr sz="1800" b="1">
          <a:solidFill>
            <a:schemeClr val="accent1"/>
          </a:solidFill>
          <a:latin typeface="Tw Cen MT" charset="0"/>
          <a:ea typeface="ＭＳ Ｐゴシック" charset="0"/>
        </a:defRPr>
      </a:lvl5pPr>
      <a:lvl6pPr marL="342900" algn="l" defTabSz="342900" rtl="0" eaLnBrk="1" fontAlgn="base" hangingPunct="1">
        <a:spcBef>
          <a:spcPct val="0"/>
        </a:spcBef>
        <a:spcAft>
          <a:spcPct val="0"/>
        </a:spcAft>
        <a:defRPr sz="1800" b="1">
          <a:solidFill>
            <a:schemeClr val="accent1"/>
          </a:solidFill>
          <a:latin typeface="Tw Cen MT" charset="0"/>
          <a:ea typeface="ＭＳ Ｐゴシック" charset="0"/>
        </a:defRPr>
      </a:lvl6pPr>
      <a:lvl7pPr marL="685800" algn="l" defTabSz="342900" rtl="0" eaLnBrk="1" fontAlgn="base" hangingPunct="1">
        <a:spcBef>
          <a:spcPct val="0"/>
        </a:spcBef>
        <a:spcAft>
          <a:spcPct val="0"/>
        </a:spcAft>
        <a:defRPr sz="1800" b="1">
          <a:solidFill>
            <a:schemeClr val="accent1"/>
          </a:solidFill>
          <a:latin typeface="Tw Cen MT" charset="0"/>
          <a:ea typeface="ＭＳ Ｐゴシック" charset="0"/>
        </a:defRPr>
      </a:lvl7pPr>
      <a:lvl8pPr marL="1028700" algn="l" defTabSz="342900" rtl="0" eaLnBrk="1" fontAlgn="base" hangingPunct="1">
        <a:spcBef>
          <a:spcPct val="0"/>
        </a:spcBef>
        <a:spcAft>
          <a:spcPct val="0"/>
        </a:spcAft>
        <a:defRPr sz="1800" b="1">
          <a:solidFill>
            <a:schemeClr val="accent1"/>
          </a:solidFill>
          <a:latin typeface="Tw Cen MT" charset="0"/>
          <a:ea typeface="ＭＳ Ｐゴシック" charset="0"/>
        </a:defRPr>
      </a:lvl8pPr>
      <a:lvl9pPr marL="1371600" algn="l" defTabSz="342900" rtl="0" eaLnBrk="1" fontAlgn="base" hangingPunct="1">
        <a:spcBef>
          <a:spcPct val="0"/>
        </a:spcBef>
        <a:spcAft>
          <a:spcPct val="0"/>
        </a:spcAft>
        <a:defRPr sz="1800" b="1">
          <a:solidFill>
            <a:schemeClr val="accent1"/>
          </a:solidFill>
          <a:latin typeface="Tw Cen MT" charset="0"/>
          <a:ea typeface="ＭＳ Ｐゴシック" charset="0"/>
        </a:defRPr>
      </a:lvl9pPr>
    </p:titleStyle>
    <p:bodyStyle>
      <a:lvl1pPr marL="257175" indent="-257175" algn="l" defTabSz="342900" rtl="0" eaLnBrk="1" fontAlgn="base" hangingPunct="1">
        <a:spcBef>
          <a:spcPct val="20000"/>
        </a:spcBef>
        <a:spcAft>
          <a:spcPct val="0"/>
        </a:spcAft>
        <a:buFont typeface="Lucida Grande" charset="0"/>
        <a:buChar char="–"/>
        <a:defRPr sz="2400" b="1" kern="1200">
          <a:solidFill>
            <a:schemeClr val="tx1"/>
          </a:solidFill>
          <a:latin typeface="Tw Cen MT"/>
          <a:ea typeface="ＭＳ Ｐゴシック" charset="0"/>
          <a:cs typeface="Tw Cen MT"/>
        </a:defRPr>
      </a:lvl1pPr>
      <a:lvl2pPr marL="557213" indent="-214313"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2pPr>
      <a:lvl3pPr marL="8572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95A9A-19BB-234B-B0E4-7A37674E65EE}"/>
              </a:ext>
            </a:extLst>
          </p:cNvPr>
          <p:cNvSpPr>
            <a:spLocks noGrp="1"/>
          </p:cNvSpPr>
          <p:nvPr>
            <p:ph type="title"/>
          </p:nvPr>
        </p:nvSpPr>
        <p:spPr>
          <a:xfrm>
            <a:off x="381884" y="419506"/>
            <a:ext cx="3948874" cy="921097"/>
          </a:xfrm>
        </p:spPr>
        <p:txBody>
          <a:bodyPr wrap="square" anchor="t">
            <a:normAutofit/>
          </a:bodyPr>
          <a:lstStyle/>
          <a:p>
            <a:r>
              <a:rPr lang="en-US" dirty="0"/>
              <a:t>Optiver – 07</a:t>
            </a:r>
          </a:p>
        </p:txBody>
      </p:sp>
      <p:sp>
        <p:nvSpPr>
          <p:cNvPr id="3" name="Text Placeholder 2">
            <a:extLst>
              <a:ext uri="{FF2B5EF4-FFF2-40B4-BE49-F238E27FC236}">
                <a16:creationId xmlns:a16="http://schemas.microsoft.com/office/drawing/2014/main" id="{E63350DD-FC46-AA4B-90A5-CADFEC4C0685}"/>
              </a:ext>
            </a:extLst>
          </p:cNvPr>
          <p:cNvSpPr>
            <a:spLocks noGrp="1"/>
          </p:cNvSpPr>
          <p:nvPr>
            <p:ph type="body" sz="quarter" idx="11"/>
          </p:nvPr>
        </p:nvSpPr>
        <p:spPr>
          <a:xfrm>
            <a:off x="366942" y="1592032"/>
            <a:ext cx="3963817" cy="2267187"/>
          </a:xfrm>
        </p:spPr>
        <p:txBody>
          <a:bodyPr wrap="square" anchor="t">
            <a:normAutofit lnSpcReduction="10000"/>
          </a:bodyPr>
          <a:lstStyle/>
          <a:p>
            <a:pPr marL="0" indent="0">
              <a:buNone/>
            </a:pPr>
            <a:r>
              <a:rPr lang="en-US" dirty="0"/>
              <a:t>Meeting minutes &amp;</a:t>
            </a:r>
          </a:p>
          <a:p>
            <a:pPr marL="0" indent="0">
              <a:buNone/>
            </a:pPr>
            <a:r>
              <a:rPr lang="en-US" dirty="0"/>
              <a:t>Action point slides</a:t>
            </a:r>
          </a:p>
          <a:p>
            <a:pPr marL="0" indent="0">
              <a:buNone/>
            </a:pPr>
            <a:endParaRPr lang="en-US" dirty="0"/>
          </a:p>
          <a:p>
            <a:pPr marL="0" indent="0">
              <a:buNone/>
            </a:pPr>
            <a:r>
              <a:rPr lang="en-US" dirty="0"/>
              <a:t>Date: 28/03/2025 (Week 5)</a:t>
            </a:r>
          </a:p>
          <a:p>
            <a:pPr marL="0" indent="0">
              <a:buNone/>
            </a:pPr>
            <a:endParaRPr lang="en-US" dirty="0"/>
          </a:p>
          <a:p>
            <a:pPr marL="0" indent="0">
              <a:buNone/>
            </a:pPr>
            <a:r>
              <a:rPr lang="en-US" sz="1200" dirty="0"/>
              <a:t>Present: Ayush Singh, Christy Lee, Kylie Haryono, </a:t>
            </a:r>
            <a:r>
              <a:rPr lang="en-US" sz="1200" dirty="0" err="1"/>
              <a:t>Zichun</a:t>
            </a:r>
            <a:r>
              <a:rPr lang="en-US" sz="1200" dirty="0"/>
              <a:t> Han.</a:t>
            </a:r>
          </a:p>
          <a:p>
            <a:pPr marL="0" indent="0">
              <a:buNone/>
            </a:pPr>
            <a:endParaRPr lang="en-US" dirty="0"/>
          </a:p>
        </p:txBody>
      </p:sp>
    </p:spTree>
    <p:extLst>
      <p:ext uri="{BB962C8B-B14F-4D97-AF65-F5344CB8AC3E}">
        <p14:creationId xmlns:p14="http://schemas.microsoft.com/office/powerpoint/2010/main" val="219656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57A6476-87A0-B040-8A07-4807C222514B}"/>
              </a:ext>
            </a:extLst>
          </p:cNvPr>
          <p:cNvSpPr>
            <a:spLocks noGrp="1"/>
          </p:cNvSpPr>
          <p:nvPr>
            <p:ph idx="1"/>
          </p:nvPr>
        </p:nvSpPr>
        <p:spPr/>
        <p:txBody>
          <a:bodyPr/>
          <a:lstStyle/>
          <a:p>
            <a:r>
              <a:rPr lang="en-US" sz="2000" dirty="0"/>
              <a:t>Key Research Question: </a:t>
            </a:r>
            <a:r>
              <a:rPr lang="en-US" sz="2000" b="0" dirty="0"/>
              <a:t>“How can we accurately forecast 10‐minute realized volatility from ultra‐high-frequency order book data?”</a:t>
            </a:r>
          </a:p>
          <a:p>
            <a:r>
              <a:rPr lang="en-US" sz="2000" b="0" dirty="0"/>
              <a:t>Clearly articulate the project’s objective in business terms.</a:t>
            </a:r>
          </a:p>
          <a:p>
            <a:r>
              <a:rPr lang="en-US" sz="2000" b="0" dirty="0"/>
              <a:t>Understand Data Owner Priorities: Determine what the data owners/stakeholders care about.</a:t>
            </a:r>
          </a:p>
          <a:p>
            <a:r>
              <a:rPr lang="en-US" sz="2000" b="0" dirty="0"/>
              <a:t>Describe how we would solve this problem manually.</a:t>
            </a:r>
          </a:p>
          <a:p>
            <a:r>
              <a:rPr lang="en-US" sz="2000" b="0" dirty="0"/>
              <a:t>Evaluate Existing Solutions: Identify current solutions/workarounds (if any).</a:t>
            </a:r>
          </a:p>
          <a:p>
            <a:r>
              <a:rPr lang="en-US" sz="2000" b="0" dirty="0"/>
              <a:t>Propose potential machine learning models suitable for volatility prediction.</a:t>
            </a:r>
          </a:p>
          <a:p>
            <a:r>
              <a:rPr lang="en-US" sz="2000" b="0" dirty="0"/>
              <a:t>Select performance measures to assess model accuracy.</a:t>
            </a:r>
          </a:p>
          <a:p>
            <a:endParaRPr lang="en-US" sz="2000" b="0" dirty="0"/>
          </a:p>
          <a:p>
            <a:endParaRPr lang="en-US" sz="2000" b="0" dirty="0"/>
          </a:p>
        </p:txBody>
      </p:sp>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p:txBody>
          <a:bodyPr/>
          <a:lstStyle/>
          <a:p>
            <a:r>
              <a:rPr lang="en-AU" dirty="0"/>
              <a:t>This Week’s Question: Problem Formulation</a:t>
            </a:r>
          </a:p>
        </p:txBody>
      </p:sp>
    </p:spTree>
    <p:extLst>
      <p:ext uri="{BB962C8B-B14F-4D97-AF65-F5344CB8AC3E}">
        <p14:creationId xmlns:p14="http://schemas.microsoft.com/office/powerpoint/2010/main" val="106656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p:txBody>
          <a:bodyPr/>
          <a:lstStyle/>
          <a:p>
            <a:r>
              <a:rPr lang="en-AU" dirty="0"/>
              <a:t>Target Audience</a:t>
            </a:r>
          </a:p>
        </p:txBody>
      </p:sp>
      <p:graphicFrame>
        <p:nvGraphicFramePr>
          <p:cNvPr id="8" name="Table 7">
            <a:extLst>
              <a:ext uri="{FF2B5EF4-FFF2-40B4-BE49-F238E27FC236}">
                <a16:creationId xmlns:a16="http://schemas.microsoft.com/office/drawing/2014/main" id="{3A87D348-55EA-4938-B716-4176C77A2C27}"/>
              </a:ext>
            </a:extLst>
          </p:cNvPr>
          <p:cNvGraphicFramePr>
            <a:graphicFrameLocks noGrp="1"/>
          </p:cNvGraphicFramePr>
          <p:nvPr/>
        </p:nvGraphicFramePr>
        <p:xfrm>
          <a:off x="358775" y="1684826"/>
          <a:ext cx="8518715" cy="3022750"/>
        </p:xfrm>
        <a:graphic>
          <a:graphicData uri="http://schemas.openxmlformats.org/drawingml/2006/table">
            <a:tbl>
              <a:tblPr firstRow="1" firstCol="1" bandRow="1">
                <a:tableStyleId>{5C22544A-7EE6-4342-B048-85BDC9FD1C3A}</a:tableStyleId>
              </a:tblPr>
              <a:tblGrid>
                <a:gridCol w="2069115">
                  <a:extLst>
                    <a:ext uri="{9D8B030D-6E8A-4147-A177-3AD203B41FA5}">
                      <a16:colId xmlns:a16="http://schemas.microsoft.com/office/drawing/2014/main" val="1573866123"/>
                    </a:ext>
                  </a:extLst>
                </a:gridCol>
                <a:gridCol w="3112776">
                  <a:extLst>
                    <a:ext uri="{9D8B030D-6E8A-4147-A177-3AD203B41FA5}">
                      <a16:colId xmlns:a16="http://schemas.microsoft.com/office/drawing/2014/main" val="83730095"/>
                    </a:ext>
                  </a:extLst>
                </a:gridCol>
                <a:gridCol w="3336824">
                  <a:extLst>
                    <a:ext uri="{9D8B030D-6E8A-4147-A177-3AD203B41FA5}">
                      <a16:colId xmlns:a16="http://schemas.microsoft.com/office/drawing/2014/main" val="1624356449"/>
                    </a:ext>
                  </a:extLst>
                </a:gridCol>
              </a:tblGrid>
              <a:tr h="700174">
                <a:tc>
                  <a:txBody>
                    <a:bodyPr/>
                    <a:lstStyle/>
                    <a:p>
                      <a:pPr algn="l">
                        <a:lnSpc>
                          <a:spcPct val="107000"/>
                        </a:lnSpc>
                        <a:spcAft>
                          <a:spcPts val="0"/>
                        </a:spcAft>
                      </a:pPr>
                      <a:r>
                        <a:rPr lang="en-AU" sz="1600" dirty="0">
                          <a:effectLst/>
                          <a:latin typeface="Tw Cen MT" panose="020B0602020104020603" pitchFamily="34" charset="0"/>
                          <a:ea typeface="Calibri" panose="020F0502020204030204" pitchFamily="34" charset="0"/>
                          <a:cs typeface="Times New Roman" panose="02020603050405020304" pitchFamily="18" charset="0"/>
                        </a:rPr>
                        <a:t>Target audience</a:t>
                      </a:r>
                    </a:p>
                  </a:txBody>
                  <a:tcPr marL="81331" marR="81331" marT="0" marB="0" anchor="ctr"/>
                </a:tc>
                <a:tc>
                  <a:txBody>
                    <a:bodyPr/>
                    <a:lstStyle/>
                    <a:p>
                      <a:pPr algn="l">
                        <a:lnSpc>
                          <a:spcPct val="107000"/>
                        </a:lnSpc>
                        <a:spcAft>
                          <a:spcPts val="0"/>
                        </a:spcAft>
                      </a:pPr>
                      <a:r>
                        <a:rPr lang="en-AU" sz="1600" dirty="0">
                          <a:effectLst/>
                          <a:latin typeface="Tw Cen MT" panose="020B0602020104020603" pitchFamily="34" charset="0"/>
                          <a:ea typeface="Calibri" panose="020F0502020204030204" pitchFamily="34" charset="0"/>
                          <a:cs typeface="Times New Roman" panose="02020603050405020304" pitchFamily="18" charset="0"/>
                        </a:rPr>
                        <a:t>Characteristics of target audience</a:t>
                      </a:r>
                    </a:p>
                  </a:txBody>
                  <a:tcPr marL="81331" marR="81331" marT="0" marB="0" anchor="ctr"/>
                </a:tc>
                <a:tc>
                  <a:txBody>
                    <a:bodyPr/>
                    <a:lstStyle/>
                    <a:p>
                      <a:pPr algn="l">
                        <a:lnSpc>
                          <a:spcPct val="107000"/>
                        </a:lnSpc>
                        <a:spcAft>
                          <a:spcPts val="0"/>
                        </a:spcAft>
                      </a:pPr>
                      <a:r>
                        <a:rPr lang="en-AU" sz="1600" dirty="0">
                          <a:effectLst/>
                          <a:latin typeface="Tw Cen MT" panose="020B0602020104020603" pitchFamily="34" charset="0"/>
                          <a:ea typeface="Calibri" panose="020F0502020204030204" pitchFamily="34" charset="0"/>
                          <a:cs typeface="Times New Roman" panose="02020603050405020304" pitchFamily="18" charset="0"/>
                        </a:rPr>
                        <a:t>How does it impact your project</a:t>
                      </a:r>
                    </a:p>
                  </a:txBody>
                  <a:tcPr marL="81331" marR="81331" marT="0" marB="0" anchor="ctr"/>
                </a:tc>
                <a:extLst>
                  <a:ext uri="{0D108BD9-81ED-4DB2-BD59-A6C34878D82A}">
                    <a16:rowId xmlns:a16="http://schemas.microsoft.com/office/drawing/2014/main" val="921860958"/>
                  </a:ext>
                </a:extLst>
              </a:tr>
              <a:tr h="704476">
                <a:tc>
                  <a:txBody>
                    <a:bodyPr/>
                    <a:lstStyle/>
                    <a:p>
                      <a:pPr algn="l">
                        <a:lnSpc>
                          <a:spcPct val="107000"/>
                        </a:lnSpc>
                      </a:pPr>
                      <a:r>
                        <a:rPr lang="en-AU" sz="1600" dirty="0">
                          <a:effectLst/>
                          <a:latin typeface="Calibri" panose="020F0502020204030204" pitchFamily="34" charset="0"/>
                          <a:cs typeface="Times New Roman" panose="02020603050405020304" pitchFamily="18" charset="0"/>
                        </a:rPr>
                        <a:t>Data Owners (Optiver)</a:t>
                      </a:r>
                    </a:p>
                  </a:txBody>
                  <a:tcPr marL="81331" marR="81331" marT="0" marB="0" anchor="ctr"/>
                </a:tc>
                <a:tc>
                  <a:txBody>
                    <a:bodyPr/>
                    <a:lstStyle/>
                    <a:p>
                      <a:pPr algn="l">
                        <a:lnSpc>
                          <a:spcPct val="107000"/>
                        </a:lnSpc>
                      </a:pPr>
                      <a:r>
                        <a:rPr lang="en-AU" sz="1200" dirty="0">
                          <a:effectLst/>
                          <a:latin typeface="Calibri" panose="020F0502020204030204" pitchFamily="34" charset="0"/>
                          <a:cs typeface="Times New Roman" panose="02020603050405020304" pitchFamily="18" charset="0"/>
                        </a:rPr>
                        <a:t>Operate high-frequency trading platforms with a strong focus on risk management, option pricing, and real-time decision-making.</a:t>
                      </a:r>
                    </a:p>
                  </a:txBody>
                  <a:tcPr marL="81331" marR="81331" marT="0" marB="0" anchor="ctr"/>
                </a:tc>
                <a:tc>
                  <a:txBody>
                    <a:bodyPr/>
                    <a:lstStyle/>
                    <a:p>
                      <a:pPr algn="l">
                        <a:lnSpc>
                          <a:spcPct val="107000"/>
                        </a:lnSpc>
                      </a:pPr>
                      <a:r>
                        <a:rPr lang="en-AU" sz="1200" dirty="0">
                          <a:effectLst/>
                          <a:latin typeface="Calibri" panose="020F0502020204030204" pitchFamily="34" charset="0"/>
                          <a:cs typeface="Times New Roman" panose="02020603050405020304" pitchFamily="18" charset="0"/>
                        </a:rPr>
                        <a:t>The predictor must deliver high accuracy, robustness, and rapid updates while seamlessly integrating into existing trading systems for immediate actionable insights.</a:t>
                      </a:r>
                    </a:p>
                  </a:txBody>
                  <a:tcPr marL="81331" marR="81331" marT="0" marB="0" anchor="ctr"/>
                </a:tc>
                <a:extLst>
                  <a:ext uri="{0D108BD9-81ED-4DB2-BD59-A6C34878D82A}">
                    <a16:rowId xmlns:a16="http://schemas.microsoft.com/office/drawing/2014/main" val="2191457816"/>
                  </a:ext>
                </a:extLst>
              </a:tr>
              <a:tr h="704476">
                <a:tc>
                  <a:txBody>
                    <a:bodyPr/>
                    <a:lstStyle/>
                    <a:p>
                      <a:pPr algn="l">
                        <a:lnSpc>
                          <a:spcPct val="107000"/>
                        </a:lnSpc>
                      </a:pPr>
                      <a:r>
                        <a:rPr lang="en-AU" sz="1600" dirty="0">
                          <a:effectLst/>
                          <a:latin typeface="Calibri" panose="020F0502020204030204" pitchFamily="34" charset="0"/>
                          <a:cs typeface="Times New Roman" panose="02020603050405020304" pitchFamily="18" charset="0"/>
                        </a:rPr>
                        <a:t>Model Users (Traders)</a:t>
                      </a:r>
                    </a:p>
                  </a:txBody>
                  <a:tcPr marL="81331" marR="81331" marT="0" marB="0" anchor="ctr"/>
                </a:tc>
                <a:tc>
                  <a:txBody>
                    <a:bodyPr/>
                    <a:lstStyle/>
                    <a:p>
                      <a:pPr algn="l">
                        <a:lnSpc>
                          <a:spcPct val="107000"/>
                        </a:lnSpc>
                      </a:pPr>
                      <a:r>
                        <a:rPr lang="en-AU" sz="1200" dirty="0">
                          <a:effectLst/>
                          <a:latin typeface="Calibri" panose="020F0502020204030204" pitchFamily="34" charset="0"/>
                          <a:cs typeface="Times New Roman" panose="02020603050405020304" pitchFamily="18" charset="0"/>
                        </a:rPr>
                        <a:t>Work in fast-paced environments and require interpretable, real-time forecasts along with clear multimedia presentations to support informed trading decisions.</a:t>
                      </a:r>
                    </a:p>
                  </a:txBody>
                  <a:tcPr marL="81331" marR="81331" marT="0" marB="0" anchor="ctr"/>
                </a:tc>
                <a:tc>
                  <a:txBody>
                    <a:bodyPr/>
                    <a:lstStyle/>
                    <a:p>
                      <a:pPr algn="l">
                        <a:lnSpc>
                          <a:spcPct val="107000"/>
                        </a:lnSpc>
                      </a:pPr>
                      <a:r>
                        <a:rPr lang="en-AU" sz="1200" dirty="0">
                          <a:effectLst/>
                          <a:latin typeface="Calibri" panose="020F0502020204030204" pitchFamily="34" charset="0"/>
                          <a:cs typeface="Times New Roman" panose="02020603050405020304" pitchFamily="18" charset="0"/>
                        </a:rPr>
                        <a:t>The tool must feature user-friendly and clear visual communications, ensuring predictions are easily understood and trusted in critical decision contexts.</a:t>
                      </a:r>
                    </a:p>
                  </a:txBody>
                  <a:tcPr marL="81331" marR="81331" marT="0" marB="0" anchor="ctr"/>
                </a:tc>
                <a:extLst>
                  <a:ext uri="{0D108BD9-81ED-4DB2-BD59-A6C34878D82A}">
                    <a16:rowId xmlns:a16="http://schemas.microsoft.com/office/drawing/2014/main" val="2947246499"/>
                  </a:ext>
                </a:extLst>
              </a:tr>
              <a:tr h="704476">
                <a:tc>
                  <a:txBody>
                    <a:bodyPr/>
                    <a:lstStyle/>
                    <a:p>
                      <a:pPr algn="l">
                        <a:lnSpc>
                          <a:spcPct val="107000"/>
                        </a:lnSpc>
                      </a:pPr>
                      <a:r>
                        <a:rPr lang="en-AU" sz="1600" dirty="0">
                          <a:effectLst/>
                          <a:latin typeface="Calibri" panose="020F0502020204030204" pitchFamily="34" charset="0"/>
                          <a:cs typeface="Times New Roman" panose="02020603050405020304" pitchFamily="18" charset="0"/>
                        </a:rPr>
                        <a:t>University of Sydney</a:t>
                      </a:r>
                    </a:p>
                  </a:txBody>
                  <a:tcPr marL="81331" marR="81331" marT="0" marB="0" anchor="ctr"/>
                </a:tc>
                <a:tc>
                  <a:txBody>
                    <a:bodyPr/>
                    <a:lstStyle/>
                    <a:p>
                      <a:pPr algn="l">
                        <a:lnSpc>
                          <a:spcPct val="107000"/>
                        </a:lnSpc>
                      </a:pPr>
                      <a:r>
                        <a:rPr lang="en-AU" sz="1200" dirty="0">
                          <a:effectLst/>
                          <a:latin typeface="Calibri" panose="020F0502020204030204" pitchFamily="34" charset="0"/>
                          <a:cs typeface="Times New Roman" panose="02020603050405020304" pitchFamily="18" charset="0"/>
                        </a:rPr>
                        <a:t>Value methodological rigor, innovative modelling frameworks, and transparent documentation that supports review and reproducibility.</a:t>
                      </a:r>
                    </a:p>
                  </a:txBody>
                  <a:tcPr marL="81331" marR="81331" marT="0" marB="0" anchor="ctr"/>
                </a:tc>
                <a:tc>
                  <a:txBody>
                    <a:bodyPr/>
                    <a:lstStyle/>
                    <a:p>
                      <a:pPr algn="l">
                        <a:lnSpc>
                          <a:spcPct val="107000"/>
                        </a:lnSpc>
                      </a:pPr>
                      <a:r>
                        <a:rPr lang="en-AU" sz="1200" dirty="0">
                          <a:effectLst/>
                          <a:latin typeface="Calibri" panose="020F0502020204030204" pitchFamily="34" charset="0"/>
                          <a:cs typeface="Times New Roman" panose="02020603050405020304" pitchFamily="18" charset="0"/>
                        </a:rPr>
                        <a:t>The project should be grounded in solid quantitative techniques with detailed documentation, fostering research collaborations and academic validation.</a:t>
                      </a:r>
                    </a:p>
                  </a:txBody>
                  <a:tcPr marL="81331" marR="81331" marT="0" marB="0" anchor="ctr"/>
                </a:tc>
                <a:extLst>
                  <a:ext uri="{0D108BD9-81ED-4DB2-BD59-A6C34878D82A}">
                    <a16:rowId xmlns:a16="http://schemas.microsoft.com/office/drawing/2014/main" val="942335013"/>
                  </a:ext>
                </a:extLst>
              </a:tr>
            </a:tbl>
          </a:graphicData>
        </a:graphic>
      </p:graphicFrame>
      <p:sp>
        <p:nvSpPr>
          <p:cNvPr id="5" name="TextBox 4">
            <a:extLst>
              <a:ext uri="{FF2B5EF4-FFF2-40B4-BE49-F238E27FC236}">
                <a16:creationId xmlns:a16="http://schemas.microsoft.com/office/drawing/2014/main" id="{CD987332-518C-8C49-9E52-3780D8769E1B}"/>
              </a:ext>
            </a:extLst>
          </p:cNvPr>
          <p:cNvSpPr txBox="1"/>
          <p:nvPr/>
        </p:nvSpPr>
        <p:spPr>
          <a:xfrm>
            <a:off x="287531" y="924039"/>
            <a:ext cx="7288662" cy="338554"/>
          </a:xfrm>
          <a:prstGeom prst="rect">
            <a:avLst/>
          </a:prstGeom>
          <a:noFill/>
        </p:spPr>
        <p:txBody>
          <a:bodyPr wrap="none" rtlCol="0">
            <a:spAutoFit/>
          </a:bodyPr>
          <a:lstStyle/>
          <a:p>
            <a:r>
              <a:rPr lang="en-US" sz="1600" dirty="0"/>
              <a:t>Exploring different types of target audience and their relationship to our project.</a:t>
            </a:r>
          </a:p>
        </p:txBody>
      </p:sp>
    </p:spTree>
    <p:extLst>
      <p:ext uri="{BB962C8B-B14F-4D97-AF65-F5344CB8AC3E}">
        <p14:creationId xmlns:p14="http://schemas.microsoft.com/office/powerpoint/2010/main" val="402466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4C0C11-C2F1-8A49-9F3E-E319A4498A4B}"/>
              </a:ext>
            </a:extLst>
          </p:cNvPr>
          <p:cNvSpPr>
            <a:spLocks noGrp="1"/>
          </p:cNvSpPr>
          <p:nvPr>
            <p:ph idx="1"/>
          </p:nvPr>
        </p:nvSpPr>
        <p:spPr/>
        <p:txBody>
          <a:bodyPr/>
          <a:lstStyle/>
          <a:p>
            <a:pPr marL="0" indent="0">
              <a:buNone/>
            </a:pPr>
            <a:r>
              <a:rPr lang="en-US" b="0" dirty="0"/>
              <a:t>For </a:t>
            </a:r>
            <a:r>
              <a:rPr lang="en-US" sz="2400" b="0" dirty="0"/>
              <a:t>Key Research Question</a:t>
            </a:r>
            <a:r>
              <a:rPr lang="en-US" b="0" dirty="0"/>
              <a:t>: </a:t>
            </a:r>
          </a:p>
          <a:p>
            <a:r>
              <a:rPr lang="en-US" b="0" dirty="0"/>
              <a:t>Challenge 1: Handling the massive volume and speed of ultra‐high-frequency order book data in real time.</a:t>
            </a:r>
          </a:p>
          <a:p>
            <a:r>
              <a:rPr lang="en-US" b="0" dirty="0"/>
              <a:t>Challenge 2: Filtering out market noise and microstructure effects to isolate true volatility signals.</a:t>
            </a:r>
          </a:p>
          <a:p>
            <a:r>
              <a:rPr lang="en-US" b="0" dirty="0"/>
              <a:t>Challenge 3: Capturing nonlinear and transient market dynamics that traditional models may overlook.</a:t>
            </a:r>
          </a:p>
          <a:p>
            <a:r>
              <a:rPr lang="en-US" b="0" dirty="0"/>
              <a:t>Challenge 4: Balancing computational efficiency with the need for accurate short-term forecasts.</a:t>
            </a:r>
          </a:p>
          <a:p>
            <a:endParaRPr lang="en-US" dirty="0"/>
          </a:p>
        </p:txBody>
      </p:sp>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p:txBody>
          <a:bodyPr/>
          <a:lstStyle/>
          <a:p>
            <a:r>
              <a:rPr lang="en-AU" dirty="0"/>
              <a:t>Anticipated challenge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89647-5112-21D0-6D3D-21D94A505A2C}"/>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D115317-7176-8150-4FE5-7B4E9D25689F}"/>
              </a:ext>
            </a:extLst>
          </p:cNvPr>
          <p:cNvSpPr>
            <a:spLocks noGrp="1"/>
          </p:cNvSpPr>
          <p:nvPr>
            <p:ph idx="1"/>
          </p:nvPr>
        </p:nvSpPr>
        <p:spPr/>
        <p:txBody>
          <a:bodyPr/>
          <a:lstStyle/>
          <a:p>
            <a:pPr marL="0" indent="0">
              <a:buNone/>
            </a:pPr>
            <a:r>
              <a:rPr lang="en-US" b="0" dirty="0"/>
              <a:t>To propose potential machine learning models: </a:t>
            </a:r>
          </a:p>
          <a:p>
            <a:r>
              <a:rPr lang="en-US" b="0" dirty="0"/>
              <a:t>Challenge 1: Selecting models that capture both nonlinear market dynamics and temporal dependencies in data.</a:t>
            </a:r>
          </a:p>
          <a:p>
            <a:r>
              <a:rPr lang="en-US" b="0" dirty="0"/>
              <a:t>Challenge 2: Balancing advanced model complexity with the need for interpretability and transparency for traders.</a:t>
            </a:r>
          </a:p>
          <a:p>
            <a:r>
              <a:rPr lang="en-US" b="0" dirty="0"/>
              <a:t>Challenge 3: Ensuring robustness across different market regimes and during turbulent periods.</a:t>
            </a:r>
          </a:p>
          <a:p>
            <a:r>
              <a:rPr lang="en-US" b="0" dirty="0"/>
              <a:t>Challenge 4: Choosing a baseline model (like HAV-RV) to assess more complex and advanced models.</a:t>
            </a:r>
          </a:p>
          <a:p>
            <a:endParaRPr lang="en-US" b="0" dirty="0"/>
          </a:p>
          <a:p>
            <a:endParaRPr lang="en-US" b="0" dirty="0"/>
          </a:p>
          <a:p>
            <a:endParaRPr lang="en-US" dirty="0"/>
          </a:p>
        </p:txBody>
      </p:sp>
      <p:sp>
        <p:nvSpPr>
          <p:cNvPr id="2" name="Title 1">
            <a:extLst>
              <a:ext uri="{FF2B5EF4-FFF2-40B4-BE49-F238E27FC236}">
                <a16:creationId xmlns:a16="http://schemas.microsoft.com/office/drawing/2014/main" id="{CF7EB63F-CCA2-E996-72C7-4711A5A30E0C}"/>
              </a:ext>
            </a:extLst>
          </p:cNvPr>
          <p:cNvSpPr>
            <a:spLocks noGrp="1"/>
          </p:cNvSpPr>
          <p:nvPr>
            <p:ph type="title"/>
          </p:nvPr>
        </p:nvSpPr>
        <p:spPr/>
        <p:txBody>
          <a:bodyPr/>
          <a:lstStyle/>
          <a:p>
            <a:r>
              <a:rPr lang="en-AU" dirty="0"/>
              <a:t>Anticipated challenge 2 </a:t>
            </a:r>
          </a:p>
        </p:txBody>
      </p:sp>
    </p:spTree>
    <p:extLst>
      <p:ext uri="{BB962C8B-B14F-4D97-AF65-F5344CB8AC3E}">
        <p14:creationId xmlns:p14="http://schemas.microsoft.com/office/powerpoint/2010/main" val="362893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70D96-534D-EDDF-5599-BA423457D28B}"/>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776B60-9167-0EC2-226B-86274834C748}"/>
              </a:ext>
            </a:extLst>
          </p:cNvPr>
          <p:cNvSpPr>
            <a:spLocks noGrp="1"/>
          </p:cNvSpPr>
          <p:nvPr>
            <p:ph idx="1"/>
          </p:nvPr>
        </p:nvSpPr>
        <p:spPr/>
        <p:txBody>
          <a:bodyPr/>
          <a:lstStyle/>
          <a:p>
            <a:pPr marL="0" indent="0">
              <a:buNone/>
            </a:pPr>
            <a:r>
              <a:rPr lang="en-US" b="0" dirty="0"/>
              <a:t>For selecting performance measures to assess model accuracy: </a:t>
            </a:r>
          </a:p>
          <a:p>
            <a:r>
              <a:rPr lang="en-US" b="0" dirty="0"/>
              <a:t>Challenge 1: Choosing metrics that reflect both absolute forecasting precision and the financial risk implications of under-prediction.</a:t>
            </a:r>
          </a:p>
          <a:p>
            <a:r>
              <a:rPr lang="en-US" b="0" dirty="0"/>
              <a:t>Challenge 2: Balancing conventional error measures (e.g., MSE, MAPE) with domain-specific ones (e.g., QLIKE) that address volatility nuances.</a:t>
            </a:r>
          </a:p>
          <a:p>
            <a:r>
              <a:rPr lang="en-US" b="0" dirty="0"/>
              <a:t>Challenge 3: Aligning evaluation metrics with practical trading outcomes to clearly communicate the model’s impact on risk management and profitability.</a:t>
            </a:r>
          </a:p>
          <a:p>
            <a:endParaRPr lang="en-US" dirty="0"/>
          </a:p>
        </p:txBody>
      </p:sp>
      <p:sp>
        <p:nvSpPr>
          <p:cNvPr id="2" name="Title 1">
            <a:extLst>
              <a:ext uri="{FF2B5EF4-FFF2-40B4-BE49-F238E27FC236}">
                <a16:creationId xmlns:a16="http://schemas.microsoft.com/office/drawing/2014/main" id="{84FE873C-9661-5418-3B12-D4746E488405}"/>
              </a:ext>
            </a:extLst>
          </p:cNvPr>
          <p:cNvSpPr>
            <a:spLocks noGrp="1"/>
          </p:cNvSpPr>
          <p:nvPr>
            <p:ph type="title"/>
          </p:nvPr>
        </p:nvSpPr>
        <p:spPr/>
        <p:txBody>
          <a:bodyPr/>
          <a:lstStyle/>
          <a:p>
            <a:r>
              <a:rPr lang="en-AU" dirty="0"/>
              <a:t>Anticipated challenge 3 </a:t>
            </a:r>
          </a:p>
        </p:txBody>
      </p:sp>
    </p:spTree>
    <p:extLst>
      <p:ext uri="{BB962C8B-B14F-4D97-AF65-F5344CB8AC3E}">
        <p14:creationId xmlns:p14="http://schemas.microsoft.com/office/powerpoint/2010/main" val="298759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F63E58-26C6-19D4-F601-16601A5D6D95}"/>
              </a:ext>
            </a:extLst>
          </p:cNvPr>
          <p:cNvSpPr>
            <a:spLocks noGrp="1"/>
          </p:cNvSpPr>
          <p:nvPr>
            <p:ph idx="1"/>
          </p:nvPr>
        </p:nvSpPr>
        <p:spPr/>
        <p:txBody>
          <a:bodyPr/>
          <a:lstStyle/>
          <a:p>
            <a:pPr marL="0" indent="0">
              <a:buNone/>
            </a:pPr>
            <a:r>
              <a:rPr lang="en-US" sz="1600" b="0" dirty="0"/>
              <a:t>This week, our team made important strides in understanding the project and setting up the technical groundwork. We thoroughly reviewed several key documents authored by our team member Ayush Singh, which detail various modeling strategies for volatility prediction. These include:</a:t>
            </a:r>
          </a:p>
          <a:p>
            <a:r>
              <a:rPr lang="en-US" sz="1600" b="0" dirty="0"/>
              <a:t>Approach 1: A dual-method approach combining classical time-series and deep learning.</a:t>
            </a:r>
          </a:p>
          <a:p>
            <a:r>
              <a:rPr lang="en-US" sz="1600" b="0" dirty="0"/>
              <a:t>Approach 2: A progressive modeling framework from HAR-RV to Transformer-based models.</a:t>
            </a:r>
          </a:p>
          <a:p>
            <a:r>
              <a:rPr lang="en-US" sz="1600" b="0" dirty="0"/>
              <a:t>Supporting documents: </a:t>
            </a:r>
            <a:r>
              <a:rPr lang="en-US" sz="1600" b="0" dirty="0" err="1"/>
              <a:t>Models.pdf</a:t>
            </a:r>
            <a:r>
              <a:rPr lang="en-US" sz="1600" b="0" dirty="0"/>
              <a:t>, </a:t>
            </a:r>
            <a:r>
              <a:rPr lang="en-US" sz="1600" b="0" dirty="0" err="1"/>
              <a:t>Volatility.pdf</a:t>
            </a:r>
            <a:r>
              <a:rPr lang="en-US" sz="1600" b="0" dirty="0"/>
              <a:t>, and </a:t>
            </a:r>
            <a:r>
              <a:rPr lang="en-US" sz="1600" b="0" dirty="0" err="1"/>
              <a:t>Question.pdf</a:t>
            </a:r>
            <a:r>
              <a:rPr lang="en-US" sz="1600" b="0" dirty="0"/>
              <a:t>.</a:t>
            </a:r>
          </a:p>
          <a:p>
            <a:endParaRPr lang="en-US" sz="1600" b="0" dirty="0"/>
          </a:p>
          <a:p>
            <a:pPr marL="0" indent="0">
              <a:buNone/>
            </a:pPr>
            <a:r>
              <a:rPr lang="en-US" sz="1600" b="0" dirty="0"/>
              <a:t>These materials provided us with a strong theoretical foundation in volatility modeling using ultra-high-frequency order book data and clarified our project objectives.</a:t>
            </a:r>
          </a:p>
          <a:p>
            <a:pPr marL="0" indent="0">
              <a:buNone/>
            </a:pPr>
            <a:endParaRPr lang="en-US" sz="1600" b="0" dirty="0"/>
          </a:p>
          <a:p>
            <a:pPr marL="0" indent="0">
              <a:buNone/>
            </a:pPr>
            <a:r>
              <a:rPr lang="en-US" sz="1600" b="0" dirty="0"/>
              <a:t>Python Environment Setup: We successfully built the Python environment required for the project. This setup will support all subsequent model development and experimentation.</a:t>
            </a:r>
          </a:p>
        </p:txBody>
      </p:sp>
      <p:sp>
        <p:nvSpPr>
          <p:cNvPr id="3" name="Title 2">
            <a:extLst>
              <a:ext uri="{FF2B5EF4-FFF2-40B4-BE49-F238E27FC236}">
                <a16:creationId xmlns:a16="http://schemas.microsoft.com/office/drawing/2014/main" id="{CFF6E5E0-0448-C9E3-EE3C-84DC78194123}"/>
              </a:ext>
            </a:extLst>
          </p:cNvPr>
          <p:cNvSpPr>
            <a:spLocks noGrp="1"/>
          </p:cNvSpPr>
          <p:nvPr>
            <p:ph type="title"/>
          </p:nvPr>
        </p:nvSpPr>
        <p:spPr/>
        <p:txBody>
          <a:bodyPr/>
          <a:lstStyle/>
          <a:p>
            <a:r>
              <a:rPr lang="en-US" dirty="0"/>
              <a:t>Week 5 Progress</a:t>
            </a:r>
          </a:p>
        </p:txBody>
      </p:sp>
    </p:spTree>
    <p:extLst>
      <p:ext uri="{BB962C8B-B14F-4D97-AF65-F5344CB8AC3E}">
        <p14:creationId xmlns:p14="http://schemas.microsoft.com/office/powerpoint/2010/main" val="315630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B3FADC-369C-7440-9B6C-21DA55D37F06}"/>
              </a:ext>
            </a:extLst>
          </p:cNvPr>
          <p:cNvSpPr>
            <a:spLocks noGrp="1"/>
          </p:cNvSpPr>
          <p:nvPr>
            <p:ph idx="1"/>
          </p:nvPr>
        </p:nvSpPr>
        <p:spPr/>
        <p:txBody>
          <a:bodyPr/>
          <a:lstStyle/>
          <a:p>
            <a:r>
              <a:rPr lang="en-US" b="0" dirty="0"/>
              <a:t>Read about Volatility and its’ dynamics from a Statistical and Quantitative point of view.</a:t>
            </a:r>
          </a:p>
          <a:p>
            <a:r>
              <a:rPr lang="en-US" b="0" dirty="0"/>
              <a:t>Understand the existing models and their use cases along with pros and cons.</a:t>
            </a:r>
          </a:p>
          <a:p>
            <a:r>
              <a:rPr lang="en-US" b="0" dirty="0"/>
              <a:t>Understand order book data and the features that might be beneficial to create to build better models.</a:t>
            </a:r>
          </a:p>
          <a:p>
            <a:r>
              <a:rPr lang="en-US" b="0" dirty="0"/>
              <a:t>Learn about performance metrics.</a:t>
            </a:r>
          </a:p>
          <a:p>
            <a:r>
              <a:rPr lang="en-US" b="0" dirty="0"/>
              <a:t>Login to GitHub to access the created repository.</a:t>
            </a:r>
          </a:p>
        </p:txBody>
      </p:sp>
      <p:sp>
        <p:nvSpPr>
          <p:cNvPr id="3" name="Title 2">
            <a:extLst>
              <a:ext uri="{FF2B5EF4-FFF2-40B4-BE49-F238E27FC236}">
                <a16:creationId xmlns:a16="http://schemas.microsoft.com/office/drawing/2014/main" id="{5ABEF3C5-1193-352E-17A6-778D3767F04F}"/>
              </a:ext>
            </a:extLst>
          </p:cNvPr>
          <p:cNvSpPr>
            <a:spLocks noGrp="1"/>
          </p:cNvSpPr>
          <p:nvPr>
            <p:ph type="title"/>
          </p:nvPr>
        </p:nvSpPr>
        <p:spPr/>
        <p:txBody>
          <a:bodyPr/>
          <a:lstStyle/>
          <a:p>
            <a:r>
              <a:rPr lang="en-US" dirty="0"/>
              <a:t>What to do before Monday? (For everyone)</a:t>
            </a:r>
          </a:p>
        </p:txBody>
      </p:sp>
    </p:spTree>
    <p:extLst>
      <p:ext uri="{BB962C8B-B14F-4D97-AF65-F5344CB8AC3E}">
        <p14:creationId xmlns:p14="http://schemas.microsoft.com/office/powerpoint/2010/main" val="856989968"/>
      </p:ext>
    </p:extLst>
  </p:cSld>
  <p:clrMapOvr>
    <a:masterClrMapping/>
  </p:clrMapOvr>
</p:sld>
</file>

<file path=ppt/theme/theme1.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4115</TotalTime>
  <Words>731</Words>
  <Application>Microsoft Macintosh PowerPoint</Application>
  <PresentationFormat>On-screen Show (16:9)</PresentationFormat>
  <Paragraphs>62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Lucida Grande</vt:lpstr>
      <vt:lpstr>Tw Cen MT</vt:lpstr>
      <vt:lpstr>Master 2</vt:lpstr>
      <vt:lpstr>Optiver – 07</vt:lpstr>
      <vt:lpstr>This Week’s Question: Problem Formulation</vt:lpstr>
      <vt:lpstr>Target Audience</vt:lpstr>
      <vt:lpstr>Anticipated challenge 1</vt:lpstr>
      <vt:lpstr>Anticipated challenge 2 </vt:lpstr>
      <vt:lpstr>Anticipated challenge 3 </vt:lpstr>
      <vt:lpstr>Week 5 Progress</vt:lpstr>
      <vt:lpstr>What to do before Monday? (For everyone)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Evelyn Lloveda</dc:creator>
  <cp:lastModifiedBy>Ayush Singh</cp:lastModifiedBy>
  <cp:revision>220</cp:revision>
  <dcterms:modified xsi:type="dcterms:W3CDTF">2025-03-30T03:33:46Z</dcterms:modified>
</cp:coreProperties>
</file>