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7"/>
  </p:notesMasterIdLst>
  <p:handoutMasterIdLst>
    <p:handoutMasterId r:id="rId8"/>
  </p:handoutMasterIdLst>
  <p:sldIdLst>
    <p:sldId id="350" r:id="rId2"/>
    <p:sldId id="351" r:id="rId3"/>
    <p:sldId id="352" r:id="rId4"/>
    <p:sldId id="353" r:id="rId5"/>
    <p:sldId id="333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50"/>
            <p14:sldId id="351"/>
            <p14:sldId id="352"/>
            <p14:sldId id="353"/>
            <p14:sldId id="333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/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01" autoAdjust="0"/>
    <p:restoredTop sz="94643"/>
  </p:normalViewPr>
  <p:slideViewPr>
    <p:cSldViewPr snapToGrid="0" snapToObjects="1">
      <p:cViewPr varScale="1">
        <p:scale>
          <a:sx n="134" d="100"/>
          <a:sy n="134" d="100"/>
        </p:scale>
        <p:origin x="184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Optiver – 07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18/05/2025 (Week 11)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Present: Ayush Singh, Kylie Haryono, Christy Lee, Tobit Louis, </a:t>
            </a:r>
            <a:r>
              <a:rPr lang="en-US" sz="1200" dirty="0" err="1"/>
              <a:t>Zichun</a:t>
            </a:r>
            <a:r>
              <a:rPr lang="en-US" sz="1200" dirty="0"/>
              <a:t> Han.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70CB6-D14E-E61B-0F84-2BC815D22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B51B-7DA4-CD4C-6732-2EA2C05D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099851"/>
            <a:ext cx="8328025" cy="3300699"/>
          </a:xfrm>
        </p:spPr>
        <p:txBody>
          <a:bodyPr/>
          <a:lstStyle/>
          <a:p>
            <a:r>
              <a:rPr lang="en-US" b="0" dirty="0"/>
              <a:t>Complete Formal Code till Feature Engineering and Scaling.</a:t>
            </a:r>
          </a:p>
          <a:p>
            <a:r>
              <a:rPr lang="en-US" b="0" dirty="0"/>
              <a:t>Saved the final data in a separate Parquet.</a:t>
            </a:r>
          </a:p>
          <a:p>
            <a:r>
              <a:rPr lang="en-US" b="0" dirty="0"/>
              <a:t>Ran Random Forest, WLS, HAV-RV on Full Data.</a:t>
            </a:r>
          </a:p>
          <a:p>
            <a:r>
              <a:rPr lang="en-US" b="0" dirty="0"/>
              <a:t>Fixing scalability issues with LSTM.</a:t>
            </a:r>
          </a:p>
          <a:p>
            <a:r>
              <a:rPr lang="en-US" b="0" dirty="0"/>
              <a:t>Tried Running Transformer on Full Data – 300 </a:t>
            </a:r>
            <a:r>
              <a:rPr lang="en-US" b="0" dirty="0" err="1"/>
              <a:t>hrs</a:t>
            </a:r>
            <a:r>
              <a:rPr lang="en-US" b="0" dirty="0"/>
              <a:t> Training Time.</a:t>
            </a:r>
          </a:p>
          <a:p>
            <a:r>
              <a:rPr lang="en-US" b="0" dirty="0"/>
              <a:t>Tried Running LSTM on Full Data – Originally 220 </a:t>
            </a:r>
            <a:r>
              <a:rPr lang="en-US" b="0" dirty="0" err="1"/>
              <a:t>hrs</a:t>
            </a:r>
            <a:r>
              <a:rPr lang="en-US" b="0" dirty="0"/>
              <a:t> Training Time, testing updated code that allows model to learn sequentially.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785EB-9790-A6EE-6925-DA3D0E85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Code</a:t>
            </a:r>
          </a:p>
        </p:txBody>
      </p:sp>
    </p:spTree>
    <p:extLst>
      <p:ext uri="{BB962C8B-B14F-4D97-AF65-F5344CB8AC3E}">
        <p14:creationId xmlns:p14="http://schemas.microsoft.com/office/powerpoint/2010/main" val="10164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801E-7129-59FA-8889-A91D06819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155B-0F5A-DCFD-1A18-A217A00D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11913"/>
            <a:ext cx="8328025" cy="2719674"/>
          </a:xfrm>
        </p:spPr>
        <p:txBody>
          <a:bodyPr/>
          <a:lstStyle/>
          <a:p>
            <a:r>
              <a:rPr lang="en-US" b="0" dirty="0"/>
              <a:t>Transformer Model – 21 Layers, 101,569 Trainable Parameters.</a:t>
            </a:r>
          </a:p>
          <a:p>
            <a:r>
              <a:rPr lang="en-US" b="0" dirty="0"/>
              <a:t>1 Epoch takes 150 </a:t>
            </a:r>
            <a:r>
              <a:rPr lang="en-US" b="0" dirty="0" err="1"/>
              <a:t>hrs</a:t>
            </a:r>
            <a:r>
              <a:rPr lang="en-US" b="0" dirty="0"/>
              <a:t> to train on a M3Pro Chip with 18GB RAM.</a:t>
            </a:r>
          </a:p>
          <a:p>
            <a:r>
              <a:rPr lang="en-US" b="0" dirty="0"/>
              <a:t>QLIKE: 0.07 and R</a:t>
            </a:r>
            <a:r>
              <a:rPr lang="en-US" b="0" baseline="30000" dirty="0"/>
              <a:t>2</a:t>
            </a:r>
            <a:r>
              <a:rPr lang="en-US" b="0" dirty="0"/>
              <a:t>: 0.7 (approx.)</a:t>
            </a:r>
          </a:p>
          <a:p>
            <a:r>
              <a:rPr lang="en-US" b="0" dirty="0"/>
              <a:t>Compared to other Models: WLS (QLIKE: 0.23 and R</a:t>
            </a:r>
            <a:r>
              <a:rPr lang="en-US" b="0" baseline="30000" dirty="0"/>
              <a:t>2</a:t>
            </a:r>
            <a:r>
              <a:rPr lang="en-US" b="0" dirty="0"/>
              <a:t>: 0.17), HAV-RV </a:t>
            </a:r>
            <a:r>
              <a:rPr lang="en-US" b="0" dirty="0">
                <a:sym typeface="Wingdings" pitchFamily="2" charset="2"/>
              </a:rPr>
              <a:t>(</a:t>
            </a:r>
            <a:r>
              <a:rPr lang="en-US" b="0" dirty="0"/>
              <a:t>QLIKE: 1183), Random Forest (QLIKE: 0.22 and R</a:t>
            </a:r>
            <a:r>
              <a:rPr lang="en-US" b="0" baseline="30000" dirty="0"/>
              <a:t>2</a:t>
            </a:r>
            <a:r>
              <a:rPr lang="en-US" b="0" dirty="0"/>
              <a:t>: 0.6), and LSTM (QLIKE: 0.08 and R</a:t>
            </a:r>
            <a:r>
              <a:rPr lang="en-US" b="0" baseline="30000" dirty="0"/>
              <a:t>2</a:t>
            </a:r>
            <a:r>
              <a:rPr lang="en-US" b="0" dirty="0"/>
              <a:t>: 0.59).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DDF91-37C0-5D98-BF2E-5E77FFA8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Transformer Model – Our Best Model</a:t>
            </a:r>
          </a:p>
        </p:txBody>
      </p:sp>
    </p:spTree>
    <p:extLst>
      <p:ext uri="{BB962C8B-B14F-4D97-AF65-F5344CB8AC3E}">
        <p14:creationId xmlns:p14="http://schemas.microsoft.com/office/powerpoint/2010/main" val="418663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C878-99DA-FA2C-9BA9-0282D9FA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194982-4CEE-17F9-3867-657406910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88" y="528637"/>
            <a:ext cx="2582044" cy="4086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A2C36A-5317-3E88-BFD7-BCB1758B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74" y="1808162"/>
            <a:ext cx="3182438" cy="15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7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E22-4E0D-634D-AD9A-9FA33E2A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886365"/>
            <a:ext cx="8328025" cy="1370770"/>
          </a:xfrm>
        </p:spPr>
        <p:txBody>
          <a:bodyPr/>
          <a:lstStyle/>
          <a:p>
            <a:r>
              <a:rPr lang="en-US" b="0" dirty="0"/>
              <a:t>Complete Presentation</a:t>
            </a:r>
          </a:p>
          <a:p>
            <a:r>
              <a:rPr lang="en-US" b="0" dirty="0"/>
              <a:t>Work on Report</a:t>
            </a:r>
          </a:p>
          <a:p>
            <a:r>
              <a:rPr lang="en-US" b="0" dirty="0"/>
              <a:t>Try and run Transformer-Based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F715F-14FE-2747-8110-408D8A46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Steps– Week 11</a:t>
            </a:r>
          </a:p>
        </p:txBody>
      </p:sp>
    </p:spTree>
    <p:extLst>
      <p:ext uri="{BB962C8B-B14F-4D97-AF65-F5344CB8AC3E}">
        <p14:creationId xmlns:p14="http://schemas.microsoft.com/office/powerpoint/2010/main" val="15758785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205</Words>
  <Application>Microsoft Macintosh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Lucida Grande</vt:lpstr>
      <vt:lpstr>Tw Cen MT</vt:lpstr>
      <vt:lpstr>Wingdings</vt:lpstr>
      <vt:lpstr>Master 2</vt:lpstr>
      <vt:lpstr>Optiver – 07</vt:lpstr>
      <vt:lpstr>Final Code</vt:lpstr>
      <vt:lpstr>Transformer Model – Our Best Model</vt:lpstr>
      <vt:lpstr>PowerPoint Presentation</vt:lpstr>
      <vt:lpstr>Next Steps– Week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Ayush Singh</cp:lastModifiedBy>
  <cp:revision>220</cp:revision>
  <dcterms:modified xsi:type="dcterms:W3CDTF">2025-05-18T14:40:35Z</dcterms:modified>
</cp:coreProperties>
</file>