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8"/>
  </p:notesMasterIdLst>
  <p:handoutMasterIdLst>
    <p:handoutMasterId r:id="rId9"/>
  </p:handoutMasterIdLst>
  <p:sldIdLst>
    <p:sldId id="350" r:id="rId2"/>
    <p:sldId id="331" r:id="rId3"/>
    <p:sldId id="332" r:id="rId4"/>
    <p:sldId id="259" r:id="rId5"/>
    <p:sldId id="351" r:id="rId6"/>
    <p:sldId id="333" r:id="rId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ge 1 (Wk 6 /7)" id="{5EA348D4-9E7B-8F4C-A7CA-47A3911101F6}">
          <p14:sldIdLst>
            <p14:sldId id="350"/>
            <p14:sldId id="331"/>
            <p14:sldId id="332"/>
            <p14:sldId id="259"/>
            <p14:sldId id="351"/>
            <p14:sldId id="333"/>
          </p14:sldIdLst>
        </p14:section>
        <p14:section name="Stage 2 (Wk 8/9)" id="{A8BFD4FF-B2AE-4D4F-BD9B-8F17EE3B6574}">
          <p14:sldIdLst/>
        </p14:section>
        <p14:section name="Stage 3 (Wk 10/11)" id="{E5CA7BF5-D61A-8B4D-A0BD-7741A6A11B87}">
          <p14:sldIdLst/>
        </p14:section>
        <p14:section name="Stage 4 (Final)" id="{65535E1C-93AE-7144-9CE3-A890374745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03" autoAdjust="0"/>
    <p:restoredTop sz="94643"/>
  </p:normalViewPr>
  <p:slideViewPr>
    <p:cSldViewPr snapToGrid="0" snapToObjects="1">
      <p:cViewPr varScale="1">
        <p:scale>
          <a:sx n="144" d="100"/>
          <a:sy n="144" d="100"/>
        </p:scale>
        <p:origin x="192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27B51-57A6-844B-9DA7-683C5F860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62AA-0342-CF43-B481-DA114DAA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5384-F942-4A49-B542-FADCC09BE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53E6-90B7-1543-B38F-5BA5C6BC3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1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88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5572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459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1"/>
            <a:ext cx="4708429" cy="51434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612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4567773" y="-1"/>
            <a:ext cx="4576228" cy="51435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3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4271322" y="417658"/>
            <a:ext cx="4636786" cy="418147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643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6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678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5"/>
            <a:ext cx="4035427" cy="4512469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52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6"/>
            <a:ext cx="4035427" cy="4512468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530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0"/>
            <a:ext cx="4576226" cy="51435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33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3" y="912959"/>
            <a:ext cx="8426449" cy="1382278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358774" y="2422923"/>
          <a:ext cx="8426448" cy="21717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18049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5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24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823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597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96099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05899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29125"/>
            <a:ext cx="153670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879913"/>
            <a:ext cx="8426450" cy="485387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365300"/>
            <a:ext cx="8426450" cy="3401962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941797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1" y="0"/>
            <a:ext cx="4567509" cy="51435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4628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5"/>
            <a:ext cx="8406302" cy="5328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6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8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0"/>
            <a:ext cx="4708429" cy="517395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1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43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67509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45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4567770" y="-1"/>
            <a:ext cx="4576230" cy="53515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73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73835" cy="518549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14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4767263"/>
            <a:ext cx="213360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3810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20pt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22286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794" r:id="rId10"/>
    <p:sldLayoutId id="2147483845" r:id="rId11"/>
    <p:sldLayoutId id="2147483795" r:id="rId12"/>
    <p:sldLayoutId id="2147483796" r:id="rId13"/>
    <p:sldLayoutId id="2147483798" r:id="rId14"/>
    <p:sldLayoutId id="2147483799" r:id="rId15"/>
    <p:sldLayoutId id="2147483800" r:id="rId16"/>
    <p:sldLayoutId id="2147483801" r:id="rId17"/>
    <p:sldLayoutId id="2147483822" r:id="rId18"/>
    <p:sldLayoutId id="2147483797" r:id="rId19"/>
    <p:sldLayoutId id="2147483814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10" r:id="rId28"/>
    <p:sldLayoutId id="2147483811" r:id="rId29"/>
    <p:sldLayoutId id="2147483812" r:id="rId30"/>
    <p:sldLayoutId id="2147483813" r:id="rId3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5A9A-19BB-234B-B0E4-7A37674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Optiver – 07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50DD-FC46-AA4B-90A5-CADFEC4C0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Meeting minutes &amp;</a:t>
            </a:r>
          </a:p>
          <a:p>
            <a:pPr marL="0" indent="0">
              <a:buNone/>
            </a:pPr>
            <a:r>
              <a:rPr lang="en-US" dirty="0"/>
              <a:t>Action point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06/04/2025 (Week 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Present: Ayush Singh, Christy Lee, Kylie Haryono, </a:t>
            </a:r>
            <a:r>
              <a:rPr lang="en-US" sz="1200" dirty="0" err="1"/>
              <a:t>Zichun</a:t>
            </a:r>
            <a:r>
              <a:rPr lang="en-US" sz="1200" dirty="0"/>
              <a:t> Han, Tobit Louis.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4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Overview of Week 6 Tasks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864880"/>
              </p:ext>
            </p:extLst>
          </p:nvPr>
        </p:nvGraphicFramePr>
        <p:xfrm>
          <a:off x="358775" y="861625"/>
          <a:ext cx="8518715" cy="36368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9115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4683124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1766476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9050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Task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Summary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Assigned To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9105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Website &amp; Flow Chart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On Framer, Christy and Kylie learnt the basics and developed a sample flow chart for the final presentation.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Christy and Kylie.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9105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Noise Mitigation Research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We researched about how to reduce bid-ask spread noise in our dataset. We developed several ways for that.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Ayush, Christy, and Kylie.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9105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Feature Engineering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We derive new market microstructure metrics from raw LOB data to have multiple signals going in our dataset.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AU" sz="160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Ayush, Han, and Tobit.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6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7A6476-87A0-B040-8A07-4807C2225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0" dirty="0"/>
              <a:t>We learn Framer basics (crash courses on YouTube).</a:t>
            </a:r>
          </a:p>
          <a:p>
            <a:r>
              <a:rPr lang="en-US" sz="2200" b="0" dirty="0"/>
              <a:t>Selected a suitable template and build a basic proof-of-concept site.</a:t>
            </a:r>
          </a:p>
          <a:p>
            <a:r>
              <a:rPr lang="en-US" sz="2200" b="0" dirty="0"/>
              <a:t>Drafted a flow chart for final presentation (e.g., Introduction, Data &amp; Feature Engineering, Noise Handling, Final Model &amp; Results, Q&amp;A &amp; Next Steps).</a:t>
            </a:r>
          </a:p>
          <a:p>
            <a:r>
              <a:rPr lang="en-US" sz="2200" b="0" dirty="0"/>
              <a:t>Challenges: Minimal prior experience with Framer and choosing a layout that showcases both data and explanations.</a:t>
            </a:r>
          </a:p>
          <a:p>
            <a:r>
              <a:rPr lang="en-US" sz="2200" b="0" dirty="0"/>
              <a:t>Solution: We watched structured tutorials, experimented with Framer templates, incorporated feedback to pick a clean, data-centric design, and are working on a rough flow chart to keep content organized.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Website Development &amp; Flow Chart</a:t>
            </a:r>
          </a:p>
        </p:txBody>
      </p:sp>
    </p:spTree>
    <p:extLst>
      <p:ext uri="{BB962C8B-B14F-4D97-AF65-F5344CB8AC3E}">
        <p14:creationId xmlns:p14="http://schemas.microsoft.com/office/powerpoint/2010/main" val="106656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C0C11-C2F1-8A49-9F3E-E319A4498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0" dirty="0"/>
              <a:t>We focused on reducing microstructure noise from Bid-Ask Spread.</a:t>
            </a:r>
          </a:p>
          <a:p>
            <a:r>
              <a:rPr lang="en-US" sz="2200" b="0" dirty="0"/>
              <a:t>Findings: Realized Kernel Estimator is robust against noise. Adjusted Realized Volatility (Adjusted-RV) can correct bid-ask bias, but calibration is non-trivial. Lee-Ready Algorithm helps improve data quality via trade classification.</a:t>
            </a:r>
          </a:p>
          <a:p>
            <a:r>
              <a:rPr lang="en-US" sz="2200" b="0" dirty="0"/>
              <a:t>Challenges: Determining which technique best fits our data. Integrating these approaches with the pipeline.</a:t>
            </a:r>
          </a:p>
          <a:p>
            <a:r>
              <a:rPr lang="en-US" sz="2200" b="0" dirty="0"/>
              <a:t>Solution: Plan to test both Realized Kernel and Adjusted-RV on sample datasets. Consider refining data classification before volatility estimation</a:t>
            </a:r>
          </a:p>
          <a:p>
            <a:endParaRPr lang="en-US" b="0" dirty="0"/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Noise Handling in Volatility Prediction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1B5E3-86C2-866D-CC00-2BFA673C7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DFE33-0932-2BE0-78D5-C04517E5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/>
              <a:t>We create new columns from LOB data for volatility prediction.</a:t>
            </a:r>
          </a:p>
          <a:p>
            <a:r>
              <a:rPr lang="en-US" sz="2000" b="0" dirty="0"/>
              <a:t>The key features are Midpoint &amp; Bid-Ask Spread, Realized/Integrated/Rolling Volatility, Normalized BAS &amp; Adverse Selection Cost, Order Book Imbalance (OBI) &amp; Cumulative OBI, LOB Slope &amp; LOB Entropy, and Micro-price.</a:t>
            </a:r>
          </a:p>
          <a:p>
            <a:r>
              <a:rPr lang="en-US" sz="2000" b="0" dirty="0"/>
              <a:t>Challenges: Ensuring accurate derivation from raw data (data mismatch, definitions). Handling large volumes of high-frequency data efficiently in code.</a:t>
            </a:r>
          </a:p>
          <a:p>
            <a:r>
              <a:rPr lang="en-US" sz="2000" b="0" dirty="0"/>
              <a:t>Solution: Clearly documented formulas in Market Microstructure Metrics pdf. Verified intermediate calculations via hand in small test subsets. Prepped for dimensionality reduction (e.g., PCA) in the next phase.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DB822-16AC-03F0-B7CC-93519CAA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7854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BE22-4E0D-634D-AD9A-9FA33E2A0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Website Refinement: Add visualizations, and interactive elements to the presentation website.</a:t>
            </a:r>
          </a:p>
          <a:p>
            <a:r>
              <a:rPr lang="en-US" b="0" dirty="0"/>
              <a:t>Develop the features in actual dataset.</a:t>
            </a:r>
          </a:p>
          <a:p>
            <a:r>
              <a:rPr lang="en-US" b="0" dirty="0"/>
              <a:t>Volatility Modeling: Compare performance of noise reduction methods (Realized Kernel vs. Adjusted-RV).</a:t>
            </a:r>
          </a:p>
          <a:p>
            <a:r>
              <a:rPr lang="en-US" b="0" dirty="0"/>
              <a:t>Dimensionality Reduction: Apply PCA or similar techniques to new feature set.</a:t>
            </a:r>
          </a:p>
          <a:p>
            <a:r>
              <a:rPr lang="en-US" b="0" dirty="0"/>
              <a:t>Find out how does multiple stocks can affect our machine learning model.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F715F-14FE-2747-8110-408D8A46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Steps– Week 07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7853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515</Words>
  <Application>Microsoft Macintosh PowerPoint</Application>
  <PresentationFormat>On-screen Show (16:9)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Grande</vt:lpstr>
      <vt:lpstr>Tw Cen MT</vt:lpstr>
      <vt:lpstr>Master 2</vt:lpstr>
      <vt:lpstr>Optiver – 07</vt:lpstr>
      <vt:lpstr>Overview of Week 6 Tasks</vt:lpstr>
      <vt:lpstr>Website Development &amp; Flow Chart</vt:lpstr>
      <vt:lpstr>Noise Handling in Volatility Prediction</vt:lpstr>
      <vt:lpstr>Feature Engineering</vt:lpstr>
      <vt:lpstr>Next Steps– Week 07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Evelyn Lloveda</dc:creator>
  <cp:lastModifiedBy>Ayush Singh</cp:lastModifiedBy>
  <cp:revision>213</cp:revision>
  <dcterms:modified xsi:type="dcterms:W3CDTF">2025-04-06T11:26:14Z</dcterms:modified>
</cp:coreProperties>
</file>