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0"/>
  </p:notesMasterIdLst>
  <p:handoutMasterIdLst>
    <p:handoutMasterId r:id="rId11"/>
  </p:handoutMasterIdLst>
  <p:sldIdLst>
    <p:sldId id="350" r:id="rId2"/>
    <p:sldId id="332" r:id="rId3"/>
    <p:sldId id="259" r:id="rId4"/>
    <p:sldId id="352" r:id="rId5"/>
    <p:sldId id="353" r:id="rId6"/>
    <p:sldId id="354" r:id="rId7"/>
    <p:sldId id="351" r:id="rId8"/>
    <p:sldId id="333" r:id="rId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50"/>
            <p14:sldId id="332"/>
            <p14:sldId id="259"/>
            <p14:sldId id="352"/>
            <p14:sldId id="353"/>
            <p14:sldId id="354"/>
            <p14:sldId id="351"/>
            <p14:sldId id="333"/>
          </p14:sldIdLst>
        </p14:section>
        <p14:section name="Stage 2 (Wk 8/9)" id="{A8BFD4FF-B2AE-4D4F-BD9B-8F17EE3B6574}">
          <p14:sldIdLst/>
        </p14:section>
        <p14:section name="Stage 3 (Wk 10/11)" id="{E5CA7BF5-D61A-8B4D-A0BD-7741A6A11B87}">
          <p14:sldIdLst/>
        </p14:section>
        <p14:section name="Stage 4 (Final)" id="{65535E1C-93AE-7144-9CE3-A890374745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80" autoAdjust="0"/>
    <p:restoredTop sz="94643"/>
  </p:normalViewPr>
  <p:slideViewPr>
    <p:cSldViewPr snapToGrid="0" snapToObjects="1">
      <p:cViewPr>
        <p:scale>
          <a:sx n="118" d="100"/>
          <a:sy n="118" d="100"/>
        </p:scale>
        <p:origin x="856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4/27/25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4/27/25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Optiver – 07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27/04/2025 (Week 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Present: Ayush Singh, Christy Lee, Kylie Haryono, Zichun Han, Tobit Louis.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4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A6476-87A0-B040-8A07-4807C222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49734"/>
            <a:ext cx="8328025" cy="3244031"/>
          </a:xfrm>
        </p:spPr>
        <p:txBody>
          <a:bodyPr/>
          <a:lstStyle/>
          <a:p>
            <a:r>
              <a:rPr lang="en-US" sz="2200" b="0" dirty="0"/>
              <a:t>We finalized a comprehensive set of features (e.g. mid-price, spread, imbalance, micro-price, entropy, log-returns, realized volatility, bi-power variance, rolling integrated variance) to capture both static and dynamic market microstructure signals.</a:t>
            </a:r>
          </a:p>
          <a:p>
            <a:r>
              <a:rPr lang="en-US" sz="2200" b="0" dirty="0"/>
              <a:t>Standardized each 10-minute bucket to a fixed one-second timeline via full reindexing and forward-fill, ensuring uniform time grids and no missing observations across all feature streams.</a:t>
            </a:r>
          </a:p>
          <a:p>
            <a:r>
              <a:rPr lang="en-US" sz="2200" b="0" dirty="0"/>
              <a:t>Normalized and re-labelled identifiers by mapping original stock IDs and time buckets to sequential integers, enabling consistent merging, model input alignment, and downstream analysis.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106656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C0C11-C2F1-8A49-9F3E-E319A4498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490590"/>
            <a:ext cx="8328025" cy="2162319"/>
          </a:xfrm>
        </p:spPr>
        <p:txBody>
          <a:bodyPr/>
          <a:lstStyle/>
          <a:p>
            <a:r>
              <a:rPr lang="en-US" b="0" dirty="0"/>
              <a:t>Parallelly, we also created several ML Models and tested them on a subset of dataset.</a:t>
            </a:r>
          </a:p>
          <a:p>
            <a:r>
              <a:rPr lang="en-US" b="0" dirty="0"/>
              <a:t>The Models we made: ANN-ARCH, CNN-LSTM, Lasso, LSTM, Random Forest, Ridge Regression, MHL-Neural Network, etc.</a:t>
            </a:r>
          </a:p>
          <a:p>
            <a:r>
              <a:rPr lang="en-US" b="0" dirty="0"/>
              <a:t>We also tested a few basic Models on our pipeline to check the accuracy.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Created Several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F7641-F98C-6A72-BF51-3FAF0DCAE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424106-A337-AB9D-713E-B6601CFC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592363"/>
            <a:ext cx="6382512" cy="39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835F0-64D3-CF5A-9220-3DB7710A1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453E0-DDF3-508B-27D6-98EBCB3F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03" y="656720"/>
            <a:ext cx="6174994" cy="38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6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4D19F-D11B-1534-BECC-5BF7C40A2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DD3C9-7C5F-6C8A-6178-6BB3A4483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27" y="569155"/>
            <a:ext cx="6457345" cy="40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3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1B5E3-86C2-866D-CC00-2BFA673C7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DFE33-0932-2BE0-78D5-C04517E5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239610"/>
            <a:ext cx="8328025" cy="2664279"/>
          </a:xfrm>
        </p:spPr>
        <p:txBody>
          <a:bodyPr/>
          <a:lstStyle/>
          <a:p>
            <a:r>
              <a:rPr lang="en-US" b="0" dirty="0"/>
              <a:t>Missing </a:t>
            </a:r>
            <a:r>
              <a:rPr lang="en-US" b="0" dirty="0" err="1"/>
              <a:t>seconds_in_buckets</a:t>
            </a:r>
            <a:r>
              <a:rPr lang="en-US" b="0" dirty="0"/>
              <a:t> and how to handle them?</a:t>
            </a:r>
          </a:p>
          <a:p>
            <a:r>
              <a:rPr lang="en-US" b="0" dirty="0"/>
              <a:t>How to choose the final models and create an Ensemble of the Models?</a:t>
            </a:r>
          </a:p>
          <a:p>
            <a:r>
              <a:rPr lang="en-US" b="0" dirty="0"/>
              <a:t>How to avoid Overfitting?</a:t>
            </a:r>
          </a:p>
          <a:p>
            <a:r>
              <a:rPr lang="en-US" b="0" dirty="0"/>
              <a:t>How to scale this to 127 data-sets? (Online Learning)</a:t>
            </a:r>
          </a:p>
          <a:p>
            <a:r>
              <a:rPr lang="en-US" b="0" dirty="0"/>
              <a:t>How to choose the right features as they can be different for different ML models?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DB822-16AC-03F0-B7CC-93519CAA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7854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E22-4E0D-634D-AD9A-9FA33E2A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288048"/>
            <a:ext cx="8328025" cy="2567403"/>
          </a:xfrm>
        </p:spPr>
        <p:txBody>
          <a:bodyPr/>
          <a:lstStyle/>
          <a:p>
            <a:r>
              <a:rPr lang="en-US" b="0" dirty="0"/>
              <a:t>We will finalize the pre-processing pipeline and features.</a:t>
            </a:r>
          </a:p>
          <a:p>
            <a:r>
              <a:rPr lang="en-US" b="0" dirty="0"/>
              <a:t>We will also create uniform code and comparative measure for all the models.</a:t>
            </a:r>
          </a:p>
          <a:p>
            <a:r>
              <a:rPr lang="en-US" b="0" dirty="0"/>
              <a:t>We will start Working on the model Ensemble and the performance metrics to compare them.</a:t>
            </a:r>
          </a:p>
          <a:p>
            <a:r>
              <a:rPr lang="en-US" b="0" dirty="0"/>
              <a:t>We will review the work we have done so far and add them to our presentation.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F715F-14FE-2747-8110-408D8A46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Steps– Week 09</a:t>
            </a:r>
          </a:p>
        </p:txBody>
      </p:sp>
    </p:spTree>
    <p:extLst>
      <p:ext uri="{BB962C8B-B14F-4D97-AF65-F5344CB8AC3E}">
        <p14:creationId xmlns:p14="http://schemas.microsoft.com/office/powerpoint/2010/main" val="157587853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315</Words>
  <Application>Microsoft Macintosh PowerPoint</Application>
  <PresentationFormat>On-screen Show (16:9)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Grande</vt:lpstr>
      <vt:lpstr>Tw Cen MT</vt:lpstr>
      <vt:lpstr>Master 2</vt:lpstr>
      <vt:lpstr>Optiver – 07</vt:lpstr>
      <vt:lpstr>Pre-processing Pipeline</vt:lpstr>
      <vt:lpstr>Created Several Models</vt:lpstr>
      <vt:lpstr>PowerPoint Presentation</vt:lpstr>
      <vt:lpstr>PowerPoint Presentation</vt:lpstr>
      <vt:lpstr>PowerPoint Presentation</vt:lpstr>
      <vt:lpstr>Problems</vt:lpstr>
      <vt:lpstr>Next Steps– Week 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Ayush Singh</cp:lastModifiedBy>
  <cp:revision>217</cp:revision>
  <dcterms:modified xsi:type="dcterms:W3CDTF">2025-04-27T12:23:49Z</dcterms:modified>
</cp:coreProperties>
</file>