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1"/>
  </p:notesMasterIdLst>
  <p:handoutMasterIdLst>
    <p:handoutMasterId r:id="rId12"/>
  </p:handoutMasterIdLst>
  <p:sldIdLst>
    <p:sldId id="350" r:id="rId2"/>
    <p:sldId id="332" r:id="rId3"/>
    <p:sldId id="352" r:id="rId4"/>
    <p:sldId id="353" r:id="rId5"/>
    <p:sldId id="259" r:id="rId6"/>
    <p:sldId id="351" r:id="rId7"/>
    <p:sldId id="354" r:id="rId8"/>
    <p:sldId id="355" r:id="rId9"/>
    <p:sldId id="333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50"/>
            <p14:sldId id="332"/>
            <p14:sldId id="352"/>
            <p14:sldId id="353"/>
            <p14:sldId id="259"/>
            <p14:sldId id="351"/>
            <p14:sldId id="354"/>
            <p14:sldId id="355"/>
            <p14:sldId id="333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86" autoAdjust="0"/>
    <p:restoredTop sz="94643"/>
  </p:normalViewPr>
  <p:slideViewPr>
    <p:cSldViewPr snapToGrid="0" snapToObjects="1">
      <p:cViewPr varScale="1">
        <p:scale>
          <a:sx n="144" d="100"/>
          <a:sy n="144" d="100"/>
        </p:scale>
        <p:origin x="192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Optiver – 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13/04/2025 (Week 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Present: Ayush Singh, Christy Lee, Kylie Haryono, </a:t>
            </a:r>
            <a:r>
              <a:rPr lang="en-US" sz="1200" dirty="0" err="1"/>
              <a:t>Zichun</a:t>
            </a:r>
            <a:r>
              <a:rPr lang="en-US" sz="1200" dirty="0"/>
              <a:t> Han, Tobit Louis.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A6476-87A0-B040-8A07-4807C222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549940"/>
            <a:ext cx="8328025" cy="2043620"/>
          </a:xfrm>
        </p:spPr>
        <p:txBody>
          <a:bodyPr/>
          <a:lstStyle/>
          <a:p>
            <a:r>
              <a:rPr lang="en-US" sz="2200" b="0" dirty="0"/>
              <a:t>We created a pipeline using scikit-learn for feature engineering.</a:t>
            </a:r>
          </a:p>
          <a:p>
            <a:r>
              <a:rPr lang="en-US" sz="2200" b="0" dirty="0"/>
              <a:t>The pipeline takes in the raw dataset and creates 40 New features which will give additional signals to our Machine Learning models about the dataset.</a:t>
            </a:r>
          </a:p>
          <a:p>
            <a:r>
              <a:rPr lang="en-US" sz="2200" b="0" dirty="0"/>
              <a:t>We also plotted the correlation heatmap of the newly created features to get additional information about them.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0665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2F2DDF-2053-D266-EC60-6D498C47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33" y="0"/>
            <a:ext cx="57297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3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EB4FF-BCEC-E952-40CA-128C394F7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A3362-16E2-7FCA-A7E7-E225C172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759" y="0"/>
            <a:ext cx="56384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0C11-C2F1-8A49-9F3E-E319A449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We plotted histograms of all the 50 columns and compared them to understand the data distribution in each of them.</a:t>
            </a:r>
          </a:p>
          <a:p>
            <a:r>
              <a:rPr lang="en-US" b="0" dirty="0"/>
              <a:t>We also plotted two grid-search plots comparing different window sizes for the realized volatility column.</a:t>
            </a:r>
          </a:p>
          <a:p>
            <a:r>
              <a:rPr lang="en-US" b="0" dirty="0"/>
              <a:t>Finally, we plotted some scatter plots and did some PCA Analysis to understand the each feature’s dependence on realized volatility.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1B5E3-86C2-866D-CC00-2BFA673C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DFE33-0932-2BE0-78D5-C04517E5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On the data set with new features we tested several machine learning models to understand the complexity and the time constraint of each model along with it’s accuracy.</a:t>
            </a:r>
          </a:p>
          <a:p>
            <a:r>
              <a:rPr lang="en-US" b="0" dirty="0"/>
              <a:t>We used Autoencoder-MLP, CNNs the </a:t>
            </a:r>
            <a:r>
              <a:rPr lang="en-US" b="0" dirty="0" err="1"/>
              <a:t>Gramian</a:t>
            </a:r>
            <a:r>
              <a:rPr lang="en-US" b="0" dirty="0"/>
              <a:t> Angular Fields, LSTM-GARCH, SHL and MHL Neural Networks, and a Ridge Regression this week.</a:t>
            </a:r>
          </a:p>
          <a:p>
            <a:r>
              <a:rPr lang="en-US" b="0" dirty="0"/>
              <a:t>We compared the models accuracy and possible overfitting cases through plots.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DB822-16AC-03F0-B7CC-93519CAA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Testing</a:t>
            </a:r>
          </a:p>
        </p:txBody>
      </p:sp>
    </p:spTree>
    <p:extLst>
      <p:ext uri="{BB962C8B-B14F-4D97-AF65-F5344CB8AC3E}">
        <p14:creationId xmlns:p14="http://schemas.microsoft.com/office/powerpoint/2010/main" val="27854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D2719-0AFF-BE25-5365-C1CF5904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362"/>
            <a:ext cx="7772400" cy="1528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4CEE4-ED0A-7FF3-C721-0739EF16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2306938"/>
            <a:ext cx="3467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B4E4-71AD-62CA-1E14-D3489DE65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EAFB13-6787-9189-A4B5-3FC7EDB7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5" y="1130300"/>
            <a:ext cx="3594100" cy="288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E01524-5F4E-C923-7702-EE5074B7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65" y="1130300"/>
            <a:ext cx="37084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3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88048"/>
            <a:ext cx="8328025" cy="2567403"/>
          </a:xfrm>
        </p:spPr>
        <p:txBody>
          <a:bodyPr/>
          <a:lstStyle/>
          <a:p>
            <a:r>
              <a:rPr lang="en-US" b="0" dirty="0"/>
              <a:t>This week we will compare a lot of different models to see which one to use for our final ensemble.</a:t>
            </a:r>
          </a:p>
          <a:p>
            <a:r>
              <a:rPr lang="en-US" b="0" dirty="0"/>
              <a:t>We will test model efficiency on subsets of the entire datasets.</a:t>
            </a:r>
          </a:p>
          <a:p>
            <a:r>
              <a:rPr lang="en-US" b="0" dirty="0"/>
              <a:t>We will figure out a way to use the ensemble on the entire dataset.</a:t>
            </a:r>
          </a:p>
          <a:p>
            <a:r>
              <a:rPr lang="en-US" b="0" dirty="0"/>
              <a:t>We will also review the work we have done so far and start making our presentation till current progress.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Steps– Week 08</a:t>
            </a:r>
          </a:p>
        </p:txBody>
      </p:sp>
    </p:spTree>
    <p:extLst>
      <p:ext uri="{BB962C8B-B14F-4D97-AF65-F5344CB8AC3E}">
        <p14:creationId xmlns:p14="http://schemas.microsoft.com/office/powerpoint/2010/main" val="15758785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292</Words>
  <Application>Microsoft Macintosh PowerPoint</Application>
  <PresentationFormat>On-screen Show (16:9)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Grande</vt:lpstr>
      <vt:lpstr>Tw Cen MT</vt:lpstr>
      <vt:lpstr>Master 2</vt:lpstr>
      <vt:lpstr>Optiver – 07</vt:lpstr>
      <vt:lpstr>Feature Engineering</vt:lpstr>
      <vt:lpstr>PowerPoint Presentation</vt:lpstr>
      <vt:lpstr>PowerPoint Presentation</vt:lpstr>
      <vt:lpstr>Exploratory Data Analysis</vt:lpstr>
      <vt:lpstr>Model Testing</vt:lpstr>
      <vt:lpstr>PowerPoint Presentation</vt:lpstr>
      <vt:lpstr>PowerPoint Presentation</vt:lpstr>
      <vt:lpstr>Next Steps– Week 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Ayush Singh</cp:lastModifiedBy>
  <cp:revision>216</cp:revision>
  <dcterms:modified xsi:type="dcterms:W3CDTF">2025-04-13T10:54:32Z</dcterms:modified>
</cp:coreProperties>
</file>