
<file path=[Content_Types].xml><?xml version="1.0" encoding="utf-8"?>
<Types xmlns="http://schemas.openxmlformats.org/package/2006/content-types">
  <Override PartName="/_rels/.rels" ContentType="application/vnd.openxmlformats-package.relationships+xml"/>
  <Override PartName="/ppt/notesSlides/_rels/notesSlide25.xml.rels" ContentType="application/vnd.openxmlformats-package.relationships+xml"/>
  <Override PartName="/ppt/notesSlides/notesSlide25.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6.png" ContentType="image/png"/>
  <Override PartName="/ppt/media/image24.png" ContentType="image/png"/>
  <Override PartName="/ppt/media/image5.png" ContentType="image/png"/>
  <Override PartName="/ppt/media/image20.png" ContentType="image/png"/>
  <Override PartName="/ppt/media/image19.png" ContentType="image/png"/>
  <Override PartName="/ppt/media/image18.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9.jpeg" ContentType="image/jpe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10.png" ContentType="image/png"/>
  <Override PartName="/ppt/media/image4.png" ContentType="image/png"/>
  <Override PartName="/ppt/media/image23.png" ContentType="image/png"/>
  <Override PartName="/ppt/media/image3.png" ContentType="image/png"/>
  <Override PartName="/ppt/media/image2.png" ContentType="image/png"/>
  <Override PartName="/ppt/media/image17.png" ContentType="image/png"/>
  <Override PartName="/ppt/media/image25.png" ContentType="image/png"/>
  <Override PartName="/ppt/media/image8.jpeg" ContentType="image/jpeg"/>
  <Override PartName="/ppt/media/image1.png" ContentType="image/png"/>
  <Override PartName="/ppt/slides/_rels/slide30.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30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30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30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30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309" name="PlaceHolder 6"/>
          <p:cNvSpPr>
            <a:spLocks noGrp="1"/>
          </p:cNvSpPr>
          <p:nvPr>
            <p:ph type="sldNum"/>
          </p:nvPr>
        </p:nvSpPr>
        <p:spPr>
          <a:xfrm>
            <a:off x="4278960" y="10157400"/>
            <a:ext cx="3280680" cy="534240"/>
          </a:xfrm>
          <a:prstGeom prst="rect">
            <a:avLst/>
          </a:prstGeom>
        </p:spPr>
        <p:txBody>
          <a:bodyPr lIns="0" rIns="0" tIns="0" bIns="0" anchor="b"/>
          <a:p>
            <a:pPr algn="r"/>
            <a:fld id="{FB1E5609-B4F6-4F61-9EAD-93410A09B0E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5.xml.rels><?xml version="1.0" encoding="UTF-8"?>
<Relationships xmlns="http://schemas.openxmlformats.org/package/2006/relationships"><Relationship Id="rId1" Type="http://schemas.openxmlformats.org/officeDocument/2006/relationships/hyperlink" Target="https://en.wikipedia.org/wiki/Tag_and_release" TargetMode="External"/><Relationship Id="rId2" Type="http://schemas.openxmlformats.org/officeDocument/2006/relationships/slide" Target="../slides/slide25.xml"/><Relationship Id="rId3" Type="http://schemas.openxmlformats.org/officeDocument/2006/relationships/notesMaster" Target="../notesMasters/notesMaster1.xml"/>
</Relationship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216000" y="812520"/>
            <a:ext cx="7126920" cy="4008600"/>
          </a:xfrm>
          <a:prstGeom prst="rect">
            <a:avLst/>
          </a:prstGeom>
        </p:spPr>
      </p:sp>
      <p:sp>
        <p:nvSpPr>
          <p:cNvPr id="412"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IN" sz="1400" spc="-1" strike="noStrike">
                <a:solidFill>
                  <a:srgbClr val="1a1a1a"/>
                </a:solidFill>
                <a:latin typeface="Arial"/>
                <a:ea typeface="Arial"/>
              </a:rPr>
              <a:t>For example, if we catch fish, measure them, and immediately return them to the water before continuing with the sample, this is a WR design, because we might end up catching and measuring the same fish more than once. However, if we do not return the fish to the water, this becomes a WOR design. If we </a:t>
            </a:r>
            <a:r>
              <a:rPr b="0" lang="en-IN" sz="1400" spc="-1" strike="noStrike" u="sng">
                <a:solidFill>
                  <a:srgbClr val="000000"/>
                </a:solidFill>
                <a:uFillTx/>
                <a:latin typeface="Arial"/>
                <a:ea typeface="Arial"/>
                <a:hlinkClick r:id="rId1"/>
              </a:rPr>
              <a:t>tag and release</a:t>
            </a:r>
            <a:r>
              <a:rPr b="0" lang="en-IN" sz="1400" spc="-1" strike="noStrike">
                <a:solidFill>
                  <a:srgbClr val="1a1a1a"/>
                </a:solidFill>
                <a:latin typeface="Arial"/>
                <a:ea typeface="Arial"/>
              </a:rPr>
              <a:t> the fish we caught, we can see whether we have caught a particular fish before.</a:t>
            </a:r>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5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6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6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0480" cy="6637680"/>
            <a:chOff x="0" y="228600"/>
            <a:chExt cx="2850480" cy="6637680"/>
          </a:xfrm>
        </p:grpSpPr>
        <p:sp>
          <p:nvSpPr>
            <p:cNvPr id="1"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5480" cy="6852240"/>
            <a:chOff x="27360" y="0"/>
            <a:chExt cx="2355480" cy="6852240"/>
          </a:xfrm>
        </p:grpSpPr>
        <p:sp>
          <p:nvSpPr>
            <p:cNvPr id="14"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1800" cy="6856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480" cy="77760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8" name="PlaceHolder 29"/>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9" name="PlaceHolder 30"/>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6" name="Group 1"/>
          <p:cNvGrpSpPr/>
          <p:nvPr/>
        </p:nvGrpSpPr>
        <p:grpSpPr>
          <a:xfrm>
            <a:off x="0" y="228600"/>
            <a:ext cx="2850480" cy="6637680"/>
            <a:chOff x="0" y="228600"/>
            <a:chExt cx="2850480" cy="6637680"/>
          </a:xfrm>
        </p:grpSpPr>
        <p:sp>
          <p:nvSpPr>
            <p:cNvPr id="67"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8"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9"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0"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1"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2"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3"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4"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5"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6"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7"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8"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79" name="Group 14"/>
          <p:cNvGrpSpPr/>
          <p:nvPr/>
        </p:nvGrpSpPr>
        <p:grpSpPr>
          <a:xfrm>
            <a:off x="27360" y="0"/>
            <a:ext cx="2355480" cy="6852240"/>
            <a:chOff x="27360" y="0"/>
            <a:chExt cx="2355480" cy="6852240"/>
          </a:xfrm>
        </p:grpSpPr>
        <p:sp>
          <p:nvSpPr>
            <p:cNvPr id="80"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1"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2"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3"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4"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5"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6"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7"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8"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9"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0"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1"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2" name="CustomShape 27"/>
          <p:cNvSpPr/>
          <p:nvPr/>
        </p:nvSpPr>
        <p:spPr>
          <a:xfrm>
            <a:off x="0" y="0"/>
            <a:ext cx="181800" cy="6856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4320" y="-8060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4" name="PlaceHolder 29"/>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9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2" name="Group 1"/>
          <p:cNvGrpSpPr/>
          <p:nvPr/>
        </p:nvGrpSpPr>
        <p:grpSpPr>
          <a:xfrm>
            <a:off x="0" y="228600"/>
            <a:ext cx="2850480" cy="6637680"/>
            <a:chOff x="0" y="228600"/>
            <a:chExt cx="2850480" cy="6637680"/>
          </a:xfrm>
        </p:grpSpPr>
        <p:sp>
          <p:nvSpPr>
            <p:cNvPr id="133"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4"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5"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6"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7"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8"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9"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0"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1"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2"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3"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4"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45" name="Group 14"/>
          <p:cNvGrpSpPr/>
          <p:nvPr/>
        </p:nvGrpSpPr>
        <p:grpSpPr>
          <a:xfrm>
            <a:off x="27360" y="0"/>
            <a:ext cx="2355480" cy="6852240"/>
            <a:chOff x="27360" y="0"/>
            <a:chExt cx="2355480" cy="6852240"/>
          </a:xfrm>
        </p:grpSpPr>
        <p:sp>
          <p:nvSpPr>
            <p:cNvPr id="146"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7"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8"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9"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0"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1"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2"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3"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4"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5"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6"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7"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58" name="CustomShape 27"/>
          <p:cNvSpPr/>
          <p:nvPr/>
        </p:nvSpPr>
        <p:spPr>
          <a:xfrm>
            <a:off x="0" y="0"/>
            <a:ext cx="181800" cy="6856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4320" y="-8060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60" name="PlaceHolder 29"/>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61"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8" name="Group 1"/>
          <p:cNvGrpSpPr/>
          <p:nvPr/>
        </p:nvGrpSpPr>
        <p:grpSpPr>
          <a:xfrm>
            <a:off x="0" y="228600"/>
            <a:ext cx="2850480" cy="6637680"/>
            <a:chOff x="0" y="228600"/>
            <a:chExt cx="2850480" cy="6637680"/>
          </a:xfrm>
        </p:grpSpPr>
        <p:sp>
          <p:nvSpPr>
            <p:cNvPr id="199" name="CustomShape 2"/>
            <p:cNvSpPr/>
            <p:nvPr/>
          </p:nvSpPr>
          <p:spPr>
            <a:xfrm>
              <a:off x="0" y="2575080"/>
              <a:ext cx="99720" cy="62496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00" name="CustomShape 3"/>
            <p:cNvSpPr/>
            <p:nvPr/>
          </p:nvSpPr>
          <p:spPr>
            <a:xfrm>
              <a:off x="128520" y="3156480"/>
              <a:ext cx="645480" cy="232128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01" name="CustomShape 4"/>
            <p:cNvSpPr/>
            <p:nvPr/>
          </p:nvSpPr>
          <p:spPr>
            <a:xfrm>
              <a:off x="807120" y="5447160"/>
              <a:ext cx="608400" cy="141912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02" name="CustomShape 5"/>
            <p:cNvSpPr/>
            <p:nvPr/>
          </p:nvSpPr>
          <p:spPr>
            <a:xfrm>
              <a:off x="959760" y="6503760"/>
              <a:ext cx="170280" cy="36252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03" name="CustomShape 6"/>
            <p:cNvSpPr/>
            <p:nvPr/>
          </p:nvSpPr>
          <p:spPr>
            <a:xfrm>
              <a:off x="100800" y="3201120"/>
              <a:ext cx="820800" cy="332748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04" name="CustomShape 7"/>
            <p:cNvSpPr/>
            <p:nvPr/>
          </p:nvSpPr>
          <p:spPr>
            <a:xfrm>
              <a:off x="22320" y="228600"/>
              <a:ext cx="105120" cy="292680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05" name="CustomShape 8"/>
            <p:cNvSpPr/>
            <p:nvPr/>
          </p:nvSpPr>
          <p:spPr>
            <a:xfrm>
              <a:off x="78120" y="2944080"/>
              <a:ext cx="77040" cy="49284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06" name="CustomShape 9"/>
            <p:cNvSpPr/>
            <p:nvPr/>
          </p:nvSpPr>
          <p:spPr>
            <a:xfrm>
              <a:off x="769680" y="5478840"/>
              <a:ext cx="189000" cy="102384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07" name="CustomShape 10"/>
            <p:cNvSpPr/>
            <p:nvPr/>
          </p:nvSpPr>
          <p:spPr>
            <a:xfrm>
              <a:off x="775440" y="1398960"/>
              <a:ext cx="2075040" cy="404712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08" name="CustomShape 11"/>
            <p:cNvSpPr/>
            <p:nvPr/>
          </p:nvSpPr>
          <p:spPr>
            <a:xfrm>
              <a:off x="922680" y="6530040"/>
              <a:ext cx="160920" cy="33624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09" name="CustomShape 12"/>
            <p:cNvSpPr/>
            <p:nvPr/>
          </p:nvSpPr>
          <p:spPr>
            <a:xfrm>
              <a:off x="769680" y="5359320"/>
              <a:ext cx="36360" cy="22068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10" name="CustomShape 13"/>
            <p:cNvSpPr/>
            <p:nvPr/>
          </p:nvSpPr>
          <p:spPr>
            <a:xfrm>
              <a:off x="849960" y="6244560"/>
              <a:ext cx="237600" cy="62136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11" name="Group 14"/>
          <p:cNvGrpSpPr/>
          <p:nvPr/>
        </p:nvGrpSpPr>
        <p:grpSpPr>
          <a:xfrm>
            <a:off x="27360" y="0"/>
            <a:ext cx="2355480" cy="6852240"/>
            <a:chOff x="27360" y="0"/>
            <a:chExt cx="2355480" cy="6852240"/>
          </a:xfrm>
        </p:grpSpPr>
        <p:sp>
          <p:nvSpPr>
            <p:cNvPr id="212" name="CustomShape 15"/>
            <p:cNvSpPr/>
            <p:nvPr/>
          </p:nvSpPr>
          <p:spPr>
            <a:xfrm>
              <a:off x="27360" y="0"/>
              <a:ext cx="493200" cy="439992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13" name="CustomShape 16"/>
            <p:cNvSpPr/>
            <p:nvPr/>
          </p:nvSpPr>
          <p:spPr>
            <a:xfrm>
              <a:off x="550440" y="4316400"/>
              <a:ext cx="422280" cy="157968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14" name="CustomShape 17"/>
            <p:cNvSpPr/>
            <p:nvPr/>
          </p:nvSpPr>
          <p:spPr>
            <a:xfrm>
              <a:off x="1006200" y="5862600"/>
              <a:ext cx="429840" cy="98964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15" name="CustomShape 18"/>
            <p:cNvSpPr/>
            <p:nvPr/>
          </p:nvSpPr>
          <p:spPr>
            <a:xfrm>
              <a:off x="521640" y="4364280"/>
              <a:ext cx="550800" cy="223488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16" name="CustomShape 19"/>
            <p:cNvSpPr/>
            <p:nvPr/>
          </p:nvSpPr>
          <p:spPr>
            <a:xfrm>
              <a:off x="468000" y="1289160"/>
              <a:ext cx="173160" cy="302616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17" name="CustomShape 20"/>
            <p:cNvSpPr/>
            <p:nvPr/>
          </p:nvSpPr>
          <p:spPr>
            <a:xfrm>
              <a:off x="1111680" y="6571440"/>
              <a:ext cx="133200" cy="28044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18" name="CustomShape 21"/>
            <p:cNvSpPr/>
            <p:nvPr/>
          </p:nvSpPr>
          <p:spPr>
            <a:xfrm>
              <a:off x="502560" y="4107600"/>
              <a:ext cx="81360" cy="51048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9" name="CustomShape 22"/>
            <p:cNvSpPr/>
            <p:nvPr/>
          </p:nvSpPr>
          <p:spPr>
            <a:xfrm>
              <a:off x="973800" y="3145680"/>
              <a:ext cx="1409040" cy="271584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0" name="CustomShape 23"/>
            <p:cNvSpPr/>
            <p:nvPr/>
          </p:nvSpPr>
          <p:spPr>
            <a:xfrm>
              <a:off x="1073520" y="6600240"/>
              <a:ext cx="119520" cy="25200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21" name="CustomShape 24"/>
            <p:cNvSpPr/>
            <p:nvPr/>
          </p:nvSpPr>
          <p:spPr>
            <a:xfrm>
              <a:off x="973800" y="5897160"/>
              <a:ext cx="136800" cy="67320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2" name="CustomShape 25"/>
            <p:cNvSpPr/>
            <p:nvPr/>
          </p:nvSpPr>
          <p:spPr>
            <a:xfrm>
              <a:off x="973800" y="5772600"/>
              <a:ext cx="37080" cy="22680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23" name="CustomShape 26"/>
            <p:cNvSpPr/>
            <p:nvPr/>
          </p:nvSpPr>
          <p:spPr>
            <a:xfrm>
              <a:off x="1006200" y="6322680"/>
              <a:ext cx="209520" cy="52956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24" name="CustomShape 27"/>
          <p:cNvSpPr/>
          <p:nvPr/>
        </p:nvSpPr>
        <p:spPr>
          <a:xfrm>
            <a:off x="0" y="0"/>
            <a:ext cx="181800" cy="6856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5" name="CustomShape 28"/>
          <p:cNvSpPr/>
          <p:nvPr/>
        </p:nvSpPr>
        <p:spPr>
          <a:xfrm flipV="1">
            <a:off x="-4320" y="-8060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26" name="PlaceHolder 29"/>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27"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0" y="0"/>
            <a:ext cx="181800" cy="6856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65" name="CustomShape 2"/>
          <p:cNvSpPr/>
          <p:nvPr/>
        </p:nvSpPr>
        <p:spPr>
          <a:xfrm flipV="1">
            <a:off x="-4320" y="-806040"/>
            <a:ext cx="1587600" cy="50616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66"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6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589120" y="2514600"/>
            <a:ext cx="8914320" cy="22618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5400" spc="-1" strike="noStrike">
                <a:solidFill>
                  <a:srgbClr val="178dbb"/>
                </a:solidFill>
                <a:latin typeface="Century Gothic"/>
                <a:ea typeface="DejaVu Sans"/>
              </a:rPr>
              <a:t>Machine Learning with Python</a:t>
            </a:r>
            <a:endParaRPr b="0" lang="en-IN" sz="5400" spc="-1" strike="noStrike">
              <a:latin typeface="Arial"/>
            </a:endParaRPr>
          </a:p>
        </p:txBody>
      </p:sp>
      <p:sp>
        <p:nvSpPr>
          <p:cNvPr id="311" name="CustomShape 2"/>
          <p:cNvSpPr/>
          <p:nvPr/>
        </p:nvSpPr>
        <p:spPr>
          <a:xfrm>
            <a:off x="2589120" y="4777200"/>
            <a:ext cx="8914320" cy="1555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1515240" y="51480"/>
            <a:ext cx="9882720" cy="7020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Measures Used for Split</a:t>
            </a:r>
            <a:endParaRPr b="0" lang="en-IN" sz="3600" spc="-1" strike="noStrike">
              <a:latin typeface="Arial"/>
            </a:endParaRPr>
          </a:p>
        </p:txBody>
      </p:sp>
      <p:sp>
        <p:nvSpPr>
          <p:cNvPr id="352" name="CustomShape 2"/>
          <p:cNvSpPr/>
          <p:nvPr/>
        </p:nvSpPr>
        <p:spPr>
          <a:xfrm>
            <a:off x="1748520" y="1163520"/>
            <a:ext cx="10067760" cy="610236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1001"/>
              </a:spcBef>
              <a:buClr>
                <a:srgbClr val="353535"/>
              </a:buClr>
              <a:buFont typeface="Wingdings" charset="2"/>
              <a:buChar char=""/>
            </a:pPr>
            <a:r>
              <a:rPr b="0" lang="en-IN" sz="3200" spc="-1" strike="noStrike">
                <a:solidFill>
                  <a:srgbClr val="404040"/>
                </a:solidFill>
                <a:latin typeface="Century Gothic"/>
                <a:ea typeface="DejaVu Sans"/>
              </a:rPr>
              <a:t>Gini Index</a:t>
            </a:r>
            <a:endParaRPr b="0" lang="en-IN" sz="3200" spc="-1" strike="noStrike">
              <a:latin typeface="Arial"/>
            </a:endParaRPr>
          </a:p>
          <a:p>
            <a:pPr>
              <a:lnSpc>
                <a:spcPct val="100000"/>
              </a:lnSpc>
              <a:spcBef>
                <a:spcPts val="1001"/>
              </a:spcBef>
            </a:pPr>
            <a:endParaRPr b="0" lang="en-IN" sz="3200" spc="-1" strike="noStrike">
              <a:latin typeface="Arial"/>
            </a:endParaRPr>
          </a:p>
          <a:p>
            <a:pPr marL="343080" indent="-342000">
              <a:lnSpc>
                <a:spcPct val="100000"/>
              </a:lnSpc>
              <a:spcBef>
                <a:spcPts val="1001"/>
              </a:spcBef>
              <a:buClr>
                <a:srgbClr val="353535"/>
              </a:buClr>
              <a:buFont typeface="Wingdings" charset="2"/>
              <a:buChar char=""/>
            </a:pPr>
            <a:r>
              <a:rPr b="0" lang="en-IN" sz="3200" spc="-1" strike="noStrike">
                <a:solidFill>
                  <a:srgbClr val="404040"/>
                </a:solidFill>
                <a:latin typeface="Century Gothic"/>
                <a:ea typeface="DejaVu Sans"/>
              </a:rPr>
              <a:t>Entropy</a:t>
            </a:r>
            <a:endParaRPr b="0" lang="en-IN" sz="3200" spc="-1" strike="noStrike">
              <a:latin typeface="Arial"/>
            </a:endParaRPr>
          </a:p>
          <a:p>
            <a:pPr>
              <a:lnSpc>
                <a:spcPct val="100000"/>
              </a:lnSpc>
              <a:spcBef>
                <a:spcPts val="1001"/>
              </a:spcBef>
            </a:pPr>
            <a:endParaRPr b="0" lang="en-IN" sz="3200" spc="-1" strike="noStrike">
              <a:latin typeface="Arial"/>
            </a:endParaRPr>
          </a:p>
          <a:p>
            <a:pPr marL="343080" indent="-342000">
              <a:lnSpc>
                <a:spcPct val="100000"/>
              </a:lnSpc>
              <a:spcBef>
                <a:spcPts val="1001"/>
              </a:spcBef>
              <a:buClr>
                <a:srgbClr val="353535"/>
              </a:buClr>
              <a:buFont typeface="Wingdings" charset="2"/>
              <a:buChar char=""/>
            </a:pPr>
            <a:r>
              <a:rPr b="0" lang="en-IN" sz="3200" spc="-1" strike="noStrike">
                <a:solidFill>
                  <a:srgbClr val="404040"/>
                </a:solidFill>
                <a:latin typeface="Century Gothic"/>
                <a:ea typeface="DejaVu Sans"/>
              </a:rPr>
              <a:t>Information Gain</a:t>
            </a:r>
            <a:endParaRPr b="0" lang="en-IN" sz="3200" spc="-1" strike="noStrike">
              <a:latin typeface="Arial"/>
            </a:endParaRPr>
          </a:p>
          <a:p>
            <a:pPr>
              <a:lnSpc>
                <a:spcPct val="100000"/>
              </a:lnSpc>
              <a:spcBef>
                <a:spcPts val="1001"/>
              </a:spcBef>
            </a:pPr>
            <a:endParaRPr b="0" lang="en-IN" sz="3200" spc="-1" strike="noStrike">
              <a:latin typeface="Arial"/>
            </a:endParaRPr>
          </a:p>
          <a:p>
            <a:pPr>
              <a:lnSpc>
                <a:spcPct val="100000"/>
              </a:lnSpc>
              <a:spcBef>
                <a:spcPts val="1001"/>
              </a:spcBef>
            </a:pPr>
            <a:endParaRPr b="0" lang="en-IN" sz="3200" spc="-1" strike="noStrike">
              <a:latin typeface="Arial"/>
            </a:endParaRPr>
          </a:p>
          <a:p>
            <a:pPr>
              <a:lnSpc>
                <a:spcPct val="100000"/>
              </a:lnSpc>
              <a:spcBef>
                <a:spcPts val="1001"/>
              </a:spcBef>
            </a:pPr>
            <a:endParaRPr b="0" lang="en-IN" sz="3200" spc="-1" strike="noStrike">
              <a:latin typeface="Arial"/>
            </a:endParaRPr>
          </a:p>
          <a:p>
            <a:pPr>
              <a:lnSpc>
                <a:spcPct val="100000"/>
              </a:lnSpc>
              <a:spcBef>
                <a:spcPts val="1001"/>
              </a:spcBef>
            </a:pPr>
            <a:endParaRPr b="0" lang="en-IN" sz="3200" spc="-1" strike="noStrike">
              <a:latin typeface="Arial"/>
            </a:endParaRPr>
          </a:p>
          <a:p>
            <a:pPr>
              <a:lnSpc>
                <a:spcPct val="100000"/>
              </a:lnSpc>
              <a:spcBef>
                <a:spcPts val="1001"/>
              </a:spcBef>
            </a:pPr>
            <a:endParaRPr b="0" lang="en-IN" sz="3200" spc="-1" strike="noStrike">
              <a:latin typeface="Arial"/>
            </a:endParaRPr>
          </a:p>
          <a:p>
            <a:pPr>
              <a:lnSpc>
                <a:spcPct val="100000"/>
              </a:lnSpc>
              <a:spcBef>
                <a:spcPts val="1001"/>
              </a:spcBef>
            </a:pPr>
            <a:endParaRPr b="0" lang="en-IN"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515240" y="51480"/>
            <a:ext cx="9882720" cy="7020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Gini</a:t>
            </a:r>
            <a:endParaRPr b="0" lang="en-IN" sz="3600" spc="-1" strike="noStrike">
              <a:latin typeface="Arial"/>
            </a:endParaRPr>
          </a:p>
        </p:txBody>
      </p:sp>
      <p:sp>
        <p:nvSpPr>
          <p:cNvPr id="354" name="CustomShape 2"/>
          <p:cNvSpPr/>
          <p:nvPr/>
        </p:nvSpPr>
        <p:spPr>
          <a:xfrm>
            <a:off x="1640880" y="754560"/>
            <a:ext cx="10067760" cy="6102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1" lang="en-IN" sz="1700" spc="-1" strike="noStrike">
                <a:solidFill>
                  <a:srgbClr val="404040"/>
                </a:solidFill>
                <a:latin typeface="Century Gothic"/>
                <a:ea typeface="DejaVu Sans"/>
              </a:rPr>
              <a:t>Gini Index: </a:t>
            </a:r>
            <a:r>
              <a:rPr b="0" lang="en-IN" sz="1700" spc="-1" strike="noStrike">
                <a:solidFill>
                  <a:srgbClr val="404040"/>
                </a:solidFill>
                <a:latin typeface="Century Gothic"/>
                <a:ea typeface="DejaVu Sans"/>
              </a:rPr>
              <a:t>It is the measure of inequality of distribution. It says if we select two items from a population at random then they must be of same class  and probability for this is 1 if population is pure.</a:t>
            </a:r>
            <a:endParaRPr b="0" lang="en-IN" sz="1700" spc="-1" strike="noStrike">
              <a:latin typeface="Arial"/>
            </a:endParaRPr>
          </a:p>
          <a:p>
            <a:pPr marL="343080" indent="-342000">
              <a:lnSpc>
                <a:spcPct val="100000"/>
              </a:lnSpc>
              <a:spcBef>
                <a:spcPts val="1001"/>
              </a:spcBef>
              <a:buClr>
                <a:srgbClr val="353535"/>
              </a:buClr>
              <a:buFont typeface="Wingdings 3" charset="2"/>
              <a:buChar char=""/>
            </a:pPr>
            <a:r>
              <a:rPr b="0" lang="en-IN" sz="1700" spc="-1" strike="noStrike">
                <a:solidFill>
                  <a:srgbClr val="404040"/>
                </a:solidFill>
                <a:latin typeface="Century Gothic"/>
                <a:ea typeface="DejaVu Sans"/>
              </a:rPr>
              <a:t>It works with categorical target variable “Success” or “Failure”.</a:t>
            </a:r>
            <a:endParaRPr b="0" lang="en-IN" sz="1700" spc="-1" strike="noStrike">
              <a:latin typeface="Arial"/>
            </a:endParaRPr>
          </a:p>
          <a:p>
            <a:pPr marL="343080" indent="-342000">
              <a:lnSpc>
                <a:spcPct val="100000"/>
              </a:lnSpc>
              <a:spcBef>
                <a:spcPts val="1001"/>
              </a:spcBef>
              <a:buClr>
                <a:srgbClr val="353535"/>
              </a:buClr>
              <a:buFont typeface="Wingdings 3" charset="2"/>
              <a:buChar char=""/>
            </a:pPr>
            <a:r>
              <a:rPr b="0" lang="en-IN" sz="1700" spc="-1" strike="noStrike">
                <a:solidFill>
                  <a:srgbClr val="404040"/>
                </a:solidFill>
                <a:latin typeface="Century Gothic"/>
                <a:ea typeface="DejaVu Sans"/>
              </a:rPr>
              <a:t>It performs only Binary splits</a:t>
            </a:r>
            <a:endParaRPr b="0" lang="en-IN" sz="1700" spc="-1" strike="noStrike">
              <a:latin typeface="Arial"/>
            </a:endParaRPr>
          </a:p>
          <a:p>
            <a:pPr marL="343080" indent="-342000">
              <a:lnSpc>
                <a:spcPct val="100000"/>
              </a:lnSpc>
              <a:spcBef>
                <a:spcPts val="1001"/>
              </a:spcBef>
              <a:buClr>
                <a:srgbClr val="353535"/>
              </a:buClr>
              <a:buFont typeface="Wingdings 3" charset="2"/>
              <a:buChar char=""/>
            </a:pPr>
            <a:r>
              <a:rPr b="0" lang="en-IN" sz="1700" spc="-1" strike="noStrike">
                <a:solidFill>
                  <a:srgbClr val="404040"/>
                </a:solidFill>
                <a:latin typeface="Century Gothic"/>
                <a:ea typeface="DejaVu Sans"/>
              </a:rPr>
              <a:t>Lower the value of Gini, higher the homogeneity.</a:t>
            </a:r>
            <a:endParaRPr b="0" lang="en-IN" sz="1700" spc="-1" strike="noStrike">
              <a:latin typeface="Arial"/>
            </a:endParaRPr>
          </a:p>
          <a:p>
            <a:pPr marL="343080" indent="-342000">
              <a:lnSpc>
                <a:spcPct val="100000"/>
              </a:lnSpc>
              <a:spcBef>
                <a:spcPts val="1001"/>
              </a:spcBef>
              <a:buClr>
                <a:srgbClr val="353535"/>
              </a:buClr>
              <a:buFont typeface="Wingdings 3" charset="2"/>
              <a:buChar char=""/>
            </a:pPr>
            <a:r>
              <a:rPr b="0" lang="en-IN" sz="1700" spc="-1" strike="noStrike">
                <a:solidFill>
                  <a:srgbClr val="404040"/>
                </a:solidFill>
                <a:latin typeface="Century Gothic"/>
                <a:ea typeface="DejaVu Sans"/>
              </a:rPr>
              <a:t>CART (Classification and Regression Tree) uses Gini method to create binary splits.</a:t>
            </a:r>
            <a:endParaRPr b="0" lang="en-IN" sz="1700" spc="-1" strike="noStrike">
              <a:latin typeface="Arial"/>
            </a:endParaRPr>
          </a:p>
          <a:p>
            <a:pPr>
              <a:lnSpc>
                <a:spcPct val="100000"/>
              </a:lnSpc>
              <a:spcBef>
                <a:spcPts val="1001"/>
              </a:spcBef>
            </a:pPr>
            <a:r>
              <a:rPr b="0" lang="en-IN" sz="1700" spc="-1" strike="noStrike">
                <a:solidFill>
                  <a:srgbClr val="404040"/>
                </a:solidFill>
                <a:latin typeface="Century Gothic"/>
                <a:ea typeface="DejaVu Sans"/>
              </a:rPr>
              <a:t>Process to calculate Gini Measure:</a:t>
            </a:r>
            <a:endParaRPr b="0" lang="en-IN" sz="1700" spc="-1" strike="noStrike">
              <a:latin typeface="Arial"/>
            </a:endParaRPr>
          </a:p>
          <a:p>
            <a:pPr>
              <a:lnSpc>
                <a:spcPct val="100000"/>
              </a:lnSpc>
              <a:spcBef>
                <a:spcPts val="1001"/>
              </a:spcBef>
            </a:pPr>
            <a:endParaRPr b="0" lang="en-IN" sz="1700" spc="-1" strike="noStrike">
              <a:latin typeface="Arial"/>
            </a:endParaRPr>
          </a:p>
          <a:p>
            <a:pPr>
              <a:lnSpc>
                <a:spcPct val="100000"/>
              </a:lnSpc>
              <a:spcBef>
                <a:spcPts val="1001"/>
              </a:spcBef>
            </a:pPr>
            <a:endParaRPr b="0" lang="en-IN" sz="1700" spc="-1" strike="noStrike">
              <a:latin typeface="Arial"/>
            </a:endParaRPr>
          </a:p>
          <a:p>
            <a:pPr>
              <a:lnSpc>
                <a:spcPct val="100000"/>
              </a:lnSpc>
              <a:spcBef>
                <a:spcPts val="1001"/>
              </a:spcBef>
            </a:pPr>
            <a:endParaRPr b="0" lang="en-IN" sz="1700" spc="-1" strike="noStrike">
              <a:latin typeface="Arial"/>
            </a:endParaRPr>
          </a:p>
          <a:p>
            <a:pPr>
              <a:lnSpc>
                <a:spcPct val="100000"/>
              </a:lnSpc>
              <a:spcBef>
                <a:spcPts val="1001"/>
              </a:spcBef>
            </a:pPr>
            <a:endParaRPr b="0" lang="en-IN" sz="1700" spc="-1" strike="noStrike">
              <a:latin typeface="Arial"/>
            </a:endParaRPr>
          </a:p>
          <a:p>
            <a:pPr>
              <a:lnSpc>
                <a:spcPct val="100000"/>
              </a:lnSpc>
              <a:spcBef>
                <a:spcPts val="1001"/>
              </a:spcBef>
            </a:pPr>
            <a:endParaRPr b="0" lang="en-IN" sz="17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P(j) is the Probability of Class j</a:t>
            </a: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p:txBody>
      </p:sp>
      <p:pic>
        <p:nvPicPr>
          <p:cNvPr id="355" name="Picture 4" descr=""/>
          <p:cNvPicPr/>
          <p:nvPr/>
        </p:nvPicPr>
        <p:blipFill>
          <a:blip r:embed="rId1"/>
          <a:stretch/>
        </p:blipFill>
        <p:spPr>
          <a:xfrm>
            <a:off x="4153680" y="4083480"/>
            <a:ext cx="2427840" cy="6562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515240" y="51480"/>
            <a:ext cx="9882720" cy="7020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Split Example</a:t>
            </a:r>
            <a:endParaRPr b="0" lang="en-IN" sz="3600" spc="-1" strike="noStrike">
              <a:latin typeface="Arial"/>
            </a:endParaRPr>
          </a:p>
        </p:txBody>
      </p:sp>
      <p:pic>
        <p:nvPicPr>
          <p:cNvPr id="357" name="Picture 4" descr=""/>
          <p:cNvPicPr/>
          <p:nvPr/>
        </p:nvPicPr>
        <p:blipFill>
          <a:blip r:embed="rId1"/>
          <a:stretch/>
        </p:blipFill>
        <p:spPr>
          <a:xfrm>
            <a:off x="1353960" y="2874600"/>
            <a:ext cx="10579680" cy="2570400"/>
          </a:xfrm>
          <a:prstGeom prst="rect">
            <a:avLst/>
          </a:prstGeom>
          <a:ln>
            <a:noFill/>
          </a:ln>
        </p:spPr>
      </p:pic>
      <p:sp>
        <p:nvSpPr>
          <p:cNvPr id="358" name="CustomShape 2"/>
          <p:cNvSpPr/>
          <p:nvPr/>
        </p:nvSpPr>
        <p:spPr>
          <a:xfrm>
            <a:off x="1619280" y="1257120"/>
            <a:ext cx="10314360" cy="912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80e14"/>
                </a:solidFill>
                <a:latin typeface="Raleway"/>
                <a:ea typeface="DejaVu Sans"/>
              </a:rPr>
              <a:t>Let’s say we have a sample of 30 students with three variables Gender (Boy/ Girl), Class( IX/ X) and Height (5 to 6 ft). 15 out of these 30 play cricket in leisure time. Now, I want to create a model to predict who will play cricket during leisure period?</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722960" y="10800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Entropy</a:t>
            </a:r>
            <a:endParaRPr b="0" lang="en-IN" sz="3600" spc="-1" strike="noStrike">
              <a:latin typeface="Arial"/>
            </a:endParaRPr>
          </a:p>
        </p:txBody>
      </p:sp>
      <p:sp>
        <p:nvSpPr>
          <p:cNvPr id="360" name="CustomShape 2"/>
          <p:cNvSpPr/>
          <p:nvPr/>
        </p:nvSpPr>
        <p:spPr>
          <a:xfrm>
            <a:off x="1971360" y="933120"/>
            <a:ext cx="9121680" cy="5148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IN" sz="1800" spc="-1" strike="noStrike">
                <a:solidFill>
                  <a:srgbClr val="404040"/>
                </a:solidFill>
                <a:latin typeface="Century Gothic"/>
                <a:ea typeface="DejaVu Sans"/>
              </a:rPr>
              <a:t>Entropy is a way to measure impurity.</a:t>
            </a:r>
            <a:endParaRPr b="0" lang="en-IN" sz="1800" spc="-1" strike="noStrike">
              <a:latin typeface="Arial"/>
            </a:endParaRPr>
          </a:p>
          <a:p>
            <a:pPr>
              <a:lnSpc>
                <a:spcPct val="100000"/>
              </a:lnSpc>
              <a:spcBef>
                <a:spcPts val="1001"/>
              </a:spcBef>
            </a:pPr>
            <a:r>
              <a:rPr b="0" lang="en-IN" sz="1800" spc="-1" strike="noStrike">
                <a:solidFill>
                  <a:srgbClr val="404040"/>
                </a:solidFill>
                <a:latin typeface="Century Gothic"/>
                <a:ea typeface="DejaVu Sans"/>
              </a:rPr>
              <a:t>Less impure node requires less information to describe it and more impure node requires more information. If the sample is completely homogeneous, then the entropy is zero and if the sample is an equally divided it has entropy of one.</a:t>
            </a: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361" name="" descr=""/>
          <p:cNvPicPr/>
          <p:nvPr/>
        </p:nvPicPr>
        <p:blipFill>
          <a:blip r:embed="rId1"/>
          <a:stretch/>
        </p:blipFill>
        <p:spPr>
          <a:xfrm>
            <a:off x="3672000" y="2908080"/>
            <a:ext cx="3959280" cy="1231200"/>
          </a:xfrm>
          <a:prstGeom prst="rect">
            <a:avLst/>
          </a:prstGeom>
          <a:ln>
            <a:noFill/>
          </a:ln>
        </p:spPr>
      </p:pic>
      <p:pic>
        <p:nvPicPr>
          <p:cNvPr id="362" name="" descr=""/>
          <p:cNvPicPr/>
          <p:nvPr/>
        </p:nvPicPr>
        <p:blipFill>
          <a:blip r:embed="rId2"/>
          <a:stretch/>
        </p:blipFill>
        <p:spPr>
          <a:xfrm>
            <a:off x="3722760" y="4262760"/>
            <a:ext cx="4002480" cy="10645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1722960" y="10800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Information Gain</a:t>
            </a:r>
            <a:endParaRPr b="0" lang="en-IN" sz="3600" spc="-1" strike="noStrike">
              <a:latin typeface="Arial"/>
            </a:endParaRPr>
          </a:p>
        </p:txBody>
      </p:sp>
      <p:sp>
        <p:nvSpPr>
          <p:cNvPr id="364" name="CustomShape 2"/>
          <p:cNvSpPr/>
          <p:nvPr/>
        </p:nvSpPr>
        <p:spPr>
          <a:xfrm>
            <a:off x="2053440" y="933120"/>
            <a:ext cx="9121680" cy="5148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IN" sz="1800" spc="-1" strike="noStrike">
                <a:solidFill>
                  <a:srgbClr val="404040"/>
                </a:solidFill>
                <a:latin typeface="Century Gothic"/>
                <a:ea typeface="DejaVu Sans"/>
              </a:rPr>
              <a:t>Information Gain is simply a mathematical way to capture the amount of information one gains(or reduction in randomness) by picking a particular attribute</a:t>
            </a:r>
            <a:endParaRPr b="0" lang="en-IN" sz="1800" spc="-1" strike="noStrike">
              <a:latin typeface="Arial"/>
            </a:endParaRPr>
          </a:p>
          <a:p>
            <a:pPr>
              <a:lnSpc>
                <a:spcPct val="100000"/>
              </a:lnSpc>
              <a:spcBef>
                <a:spcPts val="1001"/>
              </a:spcBef>
            </a:pPr>
            <a:r>
              <a:rPr b="0" lang="en-IN" sz="1800" spc="-1" strike="noStrike">
                <a:solidFill>
                  <a:srgbClr val="404040"/>
                </a:solidFill>
                <a:latin typeface="Century Gothic"/>
                <a:ea typeface="DejaVu Sans"/>
              </a:rPr>
              <a:t>In a decision algorithm, we start at the tree root and split the data on the feature that results in the largest </a:t>
            </a:r>
            <a:r>
              <a:rPr b="1" lang="en-IN" sz="1800" spc="-1" strike="noStrike">
                <a:solidFill>
                  <a:srgbClr val="404040"/>
                </a:solidFill>
                <a:latin typeface="Century Gothic"/>
                <a:ea typeface="DejaVu Sans"/>
              </a:rPr>
              <a:t>information gain (IG)</a:t>
            </a:r>
            <a:r>
              <a:rPr b="0" lang="en-IN" sz="1800" spc="-1" strike="noStrike">
                <a:solidFill>
                  <a:srgbClr val="404040"/>
                </a:solidFill>
                <a:latin typeface="Century Gothic"/>
                <a:ea typeface="DejaVu Sans"/>
              </a:rPr>
              <a:t>. In other words, IG tells us how important a given attribute is.</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r>
              <a:rPr b="0" lang="en-IN" sz="1800" spc="-1" strike="noStrike">
                <a:solidFill>
                  <a:srgbClr val="404040"/>
                </a:solidFill>
                <a:latin typeface="Century Gothic"/>
                <a:ea typeface="DejaVu Sans"/>
              </a:rPr>
              <a:t>The </a:t>
            </a:r>
            <a:r>
              <a:rPr b="1" lang="en-IN" sz="1800" spc="-1" strike="noStrike">
                <a:solidFill>
                  <a:srgbClr val="404040"/>
                </a:solidFill>
                <a:latin typeface="Century Gothic"/>
                <a:ea typeface="DejaVu Sans"/>
              </a:rPr>
              <a:t>Information Gain (IG)</a:t>
            </a:r>
            <a:r>
              <a:rPr b="0" lang="en-IN" sz="1800" spc="-1" strike="noStrike">
                <a:solidFill>
                  <a:srgbClr val="404040"/>
                </a:solidFill>
                <a:latin typeface="Century Gothic"/>
                <a:ea typeface="DejaVu Sans"/>
              </a:rPr>
              <a:t> can be defined as follows:</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365" name="" descr=""/>
          <p:cNvPicPr/>
          <p:nvPr/>
        </p:nvPicPr>
        <p:blipFill>
          <a:blip r:embed="rId1"/>
          <a:stretch/>
        </p:blipFill>
        <p:spPr>
          <a:xfrm>
            <a:off x="2193120" y="3744000"/>
            <a:ext cx="7382160" cy="9284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6" name="" descr=""/>
          <p:cNvPicPr/>
          <p:nvPr/>
        </p:nvPicPr>
        <p:blipFill>
          <a:blip r:embed="rId1"/>
          <a:stretch/>
        </p:blipFill>
        <p:spPr>
          <a:xfrm>
            <a:off x="2736000" y="543600"/>
            <a:ext cx="8063280" cy="60076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7" name="" descr=""/>
          <p:cNvPicPr/>
          <p:nvPr/>
        </p:nvPicPr>
        <p:blipFill>
          <a:blip r:embed="rId1"/>
          <a:stretch/>
        </p:blipFill>
        <p:spPr>
          <a:xfrm>
            <a:off x="3168000" y="623160"/>
            <a:ext cx="5493600" cy="2112120"/>
          </a:xfrm>
          <a:prstGeom prst="rect">
            <a:avLst/>
          </a:prstGeom>
          <a:ln>
            <a:noFill/>
          </a:ln>
        </p:spPr>
      </p:pic>
      <p:pic>
        <p:nvPicPr>
          <p:cNvPr id="368" name="" descr=""/>
          <p:cNvPicPr/>
          <p:nvPr/>
        </p:nvPicPr>
        <p:blipFill>
          <a:blip r:embed="rId2"/>
          <a:stretch/>
        </p:blipFill>
        <p:spPr>
          <a:xfrm>
            <a:off x="3148920" y="2880000"/>
            <a:ext cx="7434360" cy="3708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9" name="" descr=""/>
          <p:cNvPicPr/>
          <p:nvPr/>
        </p:nvPicPr>
        <p:blipFill>
          <a:blip r:embed="rId1"/>
          <a:stretch/>
        </p:blipFill>
        <p:spPr>
          <a:xfrm>
            <a:off x="3071880" y="1296000"/>
            <a:ext cx="8394840" cy="48232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0" name="" descr=""/>
          <p:cNvPicPr/>
          <p:nvPr/>
        </p:nvPicPr>
        <p:blipFill>
          <a:blip r:embed="rId1"/>
          <a:stretch/>
        </p:blipFill>
        <p:spPr>
          <a:xfrm>
            <a:off x="648000" y="288000"/>
            <a:ext cx="5111280" cy="2588400"/>
          </a:xfrm>
          <a:prstGeom prst="rect">
            <a:avLst/>
          </a:prstGeom>
          <a:ln>
            <a:noFill/>
          </a:ln>
        </p:spPr>
      </p:pic>
      <p:pic>
        <p:nvPicPr>
          <p:cNvPr id="371" name="" descr=""/>
          <p:cNvPicPr/>
          <p:nvPr/>
        </p:nvPicPr>
        <p:blipFill>
          <a:blip r:embed="rId2"/>
          <a:stretch/>
        </p:blipFill>
        <p:spPr>
          <a:xfrm>
            <a:off x="7776000" y="595440"/>
            <a:ext cx="4233960" cy="1851840"/>
          </a:xfrm>
          <a:prstGeom prst="rect">
            <a:avLst/>
          </a:prstGeom>
          <a:ln>
            <a:noFill/>
          </a:ln>
        </p:spPr>
      </p:pic>
      <p:sp>
        <p:nvSpPr>
          <p:cNvPr id="372" name="Line 1"/>
          <p:cNvSpPr/>
          <p:nvPr/>
        </p:nvSpPr>
        <p:spPr>
          <a:xfrm flipV="1">
            <a:off x="5400000" y="1584000"/>
            <a:ext cx="2592000" cy="72000"/>
          </a:xfrm>
          <a:prstGeom prst="line">
            <a:avLst/>
          </a:prstGeom>
          <a:ln>
            <a:solidFill>
              <a:srgbClr val="000000"/>
            </a:solidFill>
            <a:tailEnd len="med" type="triangle" w="med"/>
          </a:ln>
        </p:spPr>
        <p:style>
          <a:lnRef idx="0"/>
          <a:fillRef idx="0"/>
          <a:effectRef idx="0"/>
          <a:fontRef idx="minor"/>
        </p:style>
      </p:sp>
      <p:pic>
        <p:nvPicPr>
          <p:cNvPr id="373" name="" descr=""/>
          <p:cNvPicPr/>
          <p:nvPr/>
        </p:nvPicPr>
        <p:blipFill>
          <a:blip r:embed="rId3"/>
          <a:stretch/>
        </p:blipFill>
        <p:spPr>
          <a:xfrm>
            <a:off x="3384000" y="3600000"/>
            <a:ext cx="5711040" cy="3202560"/>
          </a:xfrm>
          <a:prstGeom prst="rect">
            <a:avLst/>
          </a:prstGeom>
          <a:ln>
            <a:noFill/>
          </a:ln>
        </p:spPr>
      </p:pic>
      <p:sp>
        <p:nvSpPr>
          <p:cNvPr id="374" name="Line 2"/>
          <p:cNvSpPr/>
          <p:nvPr/>
        </p:nvSpPr>
        <p:spPr>
          <a:xfrm flipV="1">
            <a:off x="3960000" y="1008000"/>
            <a:ext cx="360" cy="2736000"/>
          </a:xfrm>
          <a:prstGeom prst="line">
            <a:avLst/>
          </a:prstGeom>
          <a:ln>
            <a:solidFill>
              <a:srgbClr val="3465a4"/>
            </a:solidFill>
            <a:headEnd len="med" type="triangle" w="med"/>
            <a:tailEnd len="med" type="oval" w="med"/>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1869120" y="18756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Pros and Cons of Decision Trees</a:t>
            </a:r>
            <a:endParaRPr b="0" lang="en-IN" sz="3600" spc="-1" strike="noStrike">
              <a:latin typeface="Arial"/>
            </a:endParaRPr>
          </a:p>
        </p:txBody>
      </p:sp>
      <p:sp>
        <p:nvSpPr>
          <p:cNvPr id="376" name="CustomShape 2"/>
          <p:cNvSpPr/>
          <p:nvPr/>
        </p:nvSpPr>
        <p:spPr>
          <a:xfrm>
            <a:off x="5150160" y="292428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377" name="CustomShape 3"/>
          <p:cNvSpPr/>
          <p:nvPr/>
        </p:nvSpPr>
        <p:spPr>
          <a:xfrm>
            <a:off x="2056680" y="1236960"/>
            <a:ext cx="9286560" cy="22842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entury Gothic"/>
                <a:ea typeface="DejaVu Sans"/>
              </a:rPr>
              <a:t>Advantages of Decision Trees:</a:t>
            </a: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entury Gothic"/>
                <a:ea typeface="DejaVu Sans"/>
              </a:rPr>
              <a:t>Its very interpretable and hence easy to understand</a:t>
            </a: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entury Gothic"/>
                <a:ea typeface="DejaVu Sans"/>
              </a:rPr>
              <a:t>It can be used to identify the most significant variables in your data-set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Disadvantages:</a:t>
            </a:r>
            <a:endParaRPr b="0" lang="en-IN" sz="1800" spc="-1" strike="noStrike">
              <a:latin typeface="Arial"/>
            </a:endParaRPr>
          </a:p>
          <a:p>
            <a:pPr>
              <a:lnSpc>
                <a:spcPct val="100000"/>
              </a:lnSpc>
            </a:pPr>
            <a:r>
              <a:rPr b="0" lang="en-IN" sz="1800" spc="-1" strike="noStrike">
                <a:solidFill>
                  <a:srgbClr val="000000"/>
                </a:solidFill>
                <a:latin typeface="Century Gothic"/>
                <a:ea typeface="DejaVu Sans"/>
              </a:rPr>
              <a:t>The model has very high chances of “over-fitting”</a:t>
            </a:r>
            <a:endParaRPr b="0" lang="en-IN" sz="1800" spc="-1" strike="noStrike">
              <a:latin typeface="Arial"/>
            </a:endParaRPr>
          </a:p>
          <a:p>
            <a:pPr>
              <a:lnSpc>
                <a:spcPct val="100000"/>
              </a:lnSpc>
            </a:pP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453680" y="1270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Trees</a:t>
            </a:r>
            <a:endParaRPr b="0" lang="en-IN" sz="3200" spc="-1" strike="noStrike">
              <a:latin typeface="Arial"/>
            </a:endParaRPr>
          </a:p>
        </p:txBody>
      </p:sp>
      <p:sp>
        <p:nvSpPr>
          <p:cNvPr id="313" name="CustomShape 2"/>
          <p:cNvSpPr/>
          <p:nvPr/>
        </p:nvSpPr>
        <p:spPr>
          <a:xfrm>
            <a:off x="1971360" y="893160"/>
            <a:ext cx="9417600" cy="540612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A supervised learning predictive model that uses a set of binary rules to calculate a target value</a:t>
            </a:r>
            <a:endParaRPr b="0" lang="en-IN" sz="1600" spc="-1" strike="noStrike">
              <a:latin typeface="Arial"/>
            </a:endParaRPr>
          </a:p>
          <a:p>
            <a:pPr>
              <a:lnSpc>
                <a:spcPct val="100000"/>
              </a:lnSpc>
              <a:spcBef>
                <a:spcPts val="1001"/>
              </a:spcBef>
            </a:pPr>
            <a:endParaRPr b="0" lang="en-IN" sz="1600" spc="-1" strike="noStrike">
              <a:latin typeface="Arial"/>
            </a:endParaRPr>
          </a:p>
          <a:p>
            <a:pPr marL="343080" indent="-342000">
              <a:lnSpc>
                <a:spcPct val="10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Used for either classification(categorical variables) or regression(continuous variables)</a:t>
            </a:r>
            <a:endParaRPr b="0" lang="en-IN" sz="1600" spc="-1" strike="noStrike">
              <a:latin typeface="Arial"/>
            </a:endParaRPr>
          </a:p>
          <a:p>
            <a:pPr>
              <a:lnSpc>
                <a:spcPct val="100000"/>
              </a:lnSpc>
              <a:spcBef>
                <a:spcPts val="1001"/>
              </a:spcBef>
            </a:pPr>
            <a:endParaRPr b="0" lang="en-IN" sz="1600" spc="-1" strike="noStrike">
              <a:latin typeface="Arial"/>
            </a:endParaRPr>
          </a:p>
          <a:p>
            <a:pPr marL="343080" indent="-342000">
              <a:lnSpc>
                <a:spcPct val="10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In this method, the given data is split into one or more homogeneous sets based on most significant input variable</a:t>
            </a:r>
            <a:endParaRPr b="0" lang="en-IN" sz="1600" spc="-1" strike="noStrike">
              <a:latin typeface="Arial"/>
            </a:endParaRPr>
          </a:p>
          <a:p>
            <a:pPr>
              <a:lnSpc>
                <a:spcPct val="100000"/>
              </a:lnSpc>
              <a:spcBef>
                <a:spcPts val="1001"/>
              </a:spcBef>
            </a:pPr>
            <a:endParaRPr b="0" lang="en-IN" sz="1600" spc="-1" strike="noStrike">
              <a:latin typeface="Arial"/>
            </a:endParaRPr>
          </a:p>
          <a:p>
            <a:pPr marL="343080" indent="-342000">
              <a:lnSpc>
                <a:spcPct val="10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Tree generating algorithm determines </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      </a:t>
            </a:r>
            <a:r>
              <a:rPr b="0" lang="en-IN" sz="1600" spc="-1" strike="noStrike">
                <a:solidFill>
                  <a:srgbClr val="404040"/>
                </a:solidFill>
                <a:latin typeface="Century Gothic"/>
                <a:ea typeface="DejaVu Sans"/>
              </a:rPr>
              <a:t>- Which variable to split at a node</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      </a:t>
            </a:r>
            <a:r>
              <a:rPr b="0" lang="en-IN" sz="1600" spc="-1" strike="noStrike">
                <a:solidFill>
                  <a:srgbClr val="404040"/>
                </a:solidFill>
                <a:latin typeface="Century Gothic"/>
                <a:ea typeface="DejaVu Sans"/>
              </a:rPr>
              <a:t>- Decision to stop or make a split again</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      </a:t>
            </a:r>
            <a:r>
              <a:rPr b="0" lang="en-IN" sz="1600" spc="-1" strike="noStrike">
                <a:solidFill>
                  <a:srgbClr val="404040"/>
                </a:solidFill>
                <a:latin typeface="Century Gothic"/>
                <a:ea typeface="DejaVu Sans"/>
              </a:rPr>
              <a:t>- Assign terminal nodes to a class</a:t>
            </a: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1869120" y="18756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Avoiding Overfitting in Decision Trees</a:t>
            </a:r>
            <a:endParaRPr b="0" lang="en-IN" sz="3600" spc="-1" strike="noStrike">
              <a:latin typeface="Arial"/>
            </a:endParaRPr>
          </a:p>
        </p:txBody>
      </p:sp>
      <p:sp>
        <p:nvSpPr>
          <p:cNvPr id="379" name="CustomShape 2"/>
          <p:cNvSpPr/>
          <p:nvPr/>
        </p:nvSpPr>
        <p:spPr>
          <a:xfrm>
            <a:off x="5150160" y="292428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380" name="CustomShape 3"/>
          <p:cNvSpPr/>
          <p:nvPr/>
        </p:nvSpPr>
        <p:spPr>
          <a:xfrm>
            <a:off x="2056680" y="1236960"/>
            <a:ext cx="10002960" cy="255852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Arial"/>
              <a:buChar char="•"/>
            </a:pPr>
            <a:r>
              <a:rPr b="0" lang="en-IN" sz="1800" spc="-1" strike="noStrike">
                <a:solidFill>
                  <a:srgbClr val="000000"/>
                </a:solidFill>
                <a:latin typeface="Century Gothic"/>
                <a:ea typeface="DejaVu Sans"/>
              </a:rPr>
              <a:t>Overfitting is the key challenge in case of Decision Trees.</a:t>
            </a:r>
            <a:endParaRPr b="0" lang="en-IN" sz="1800" spc="-1" strike="noStrike">
              <a:latin typeface="Arial"/>
            </a:endParaRPr>
          </a:p>
          <a:p>
            <a:pPr>
              <a:lnSpc>
                <a:spcPct val="100000"/>
              </a:lnSpc>
            </a:pP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entury Gothic"/>
                <a:ea typeface="DejaVu Sans"/>
              </a:rPr>
              <a:t>If no limit is set, in the worst case, it will end up putting each observation into a leaf node.</a:t>
            </a:r>
            <a:endParaRPr b="0" lang="en-IN" sz="1800" spc="-1" strike="noStrike">
              <a:latin typeface="Arial"/>
            </a:endParaRPr>
          </a:p>
          <a:p>
            <a:pPr>
              <a:lnSpc>
                <a:spcPct val="100000"/>
              </a:lnSpc>
            </a:pP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entury Gothic"/>
                <a:ea typeface="DejaVu Sans"/>
              </a:rPr>
              <a:t>It can be avoided by setting Constraints on Tree Size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1" name="" descr=""/>
          <p:cNvPicPr/>
          <p:nvPr/>
        </p:nvPicPr>
        <p:blipFill>
          <a:blip r:embed="rId1"/>
          <a:srcRect l="0" t="0" r="0" b="16842"/>
          <a:stretch/>
        </p:blipFill>
        <p:spPr>
          <a:xfrm>
            <a:off x="3096000" y="1844280"/>
            <a:ext cx="8144640" cy="3555000"/>
          </a:xfrm>
          <a:prstGeom prst="rect">
            <a:avLst/>
          </a:prstGeom>
          <a:ln>
            <a:noFill/>
          </a:ln>
        </p:spPr>
      </p:pic>
      <p:sp>
        <p:nvSpPr>
          <p:cNvPr id="382" name="CustomShape 1"/>
          <p:cNvSpPr/>
          <p:nvPr/>
        </p:nvSpPr>
        <p:spPr>
          <a:xfrm>
            <a:off x="1869120" y="18756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Wisdom of crowd</a:t>
            </a:r>
            <a:endParaRPr b="0" lang="en-IN" sz="3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1869120" y="18756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Ensemble</a:t>
            </a:r>
            <a:endParaRPr b="0" lang="en-IN" sz="3600" spc="-1" strike="noStrike">
              <a:latin typeface="Arial"/>
            </a:endParaRPr>
          </a:p>
        </p:txBody>
      </p:sp>
      <p:sp>
        <p:nvSpPr>
          <p:cNvPr id="384" name="CustomShape 2"/>
          <p:cNvSpPr/>
          <p:nvPr/>
        </p:nvSpPr>
        <p:spPr>
          <a:xfrm>
            <a:off x="2056680" y="1236960"/>
            <a:ext cx="9286560" cy="55760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Century Gothic"/>
                <a:ea typeface="DejaVu Sans"/>
              </a:rPr>
              <a:t>Ensembling: </a:t>
            </a:r>
            <a:r>
              <a:rPr b="0" lang="en-IN" sz="1800" spc="-1" strike="noStrike">
                <a:solidFill>
                  <a:srgbClr val="000000"/>
                </a:solidFill>
                <a:latin typeface="Century Gothic"/>
                <a:ea typeface="DejaVu Sans"/>
              </a:rPr>
              <a:t>Ensembling is a process of combining the results of multiple models to solve a given prediction or classification problem.</a:t>
            </a:r>
            <a:r>
              <a:rPr b="1" lang="en-IN" sz="1800" spc="-1" strike="noStrike" u="sng">
                <a:solidFill>
                  <a:srgbClr val="000000"/>
                </a:solidFill>
                <a:uFillTx/>
                <a:latin typeface="Century Gothic"/>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ea typeface="DejaVu Sans"/>
              </a:rPr>
              <a:t>The three most popular methods for combining the predictions from diﬀerent models are: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Bagging: </a:t>
            </a:r>
            <a:r>
              <a:rPr b="0" lang="en-IN" sz="1800" spc="-1" strike="noStrike">
                <a:solidFill>
                  <a:srgbClr val="000000"/>
                </a:solidFill>
                <a:latin typeface="Century Gothic"/>
                <a:ea typeface="DejaVu Sans"/>
              </a:rPr>
              <a:t>Building multiple models (typically of the same type) from diﬀerent subsamples of the training dataset. A limitation of bagging is that the same greedy algorithm is used to create each tree, meaning that it is likely that the same or very similar split points will be chosen in each tree making the different trees very similar (trees will be correlated). This, in turn, makes their predictions similar. We can force the decision trees to be different by limiting the features that the greedy algorithm can evaluate at each split point when creating the tree. This is called the </a:t>
            </a:r>
            <a:r>
              <a:rPr b="1" lang="en-IN" sz="1800" spc="-1" strike="noStrike">
                <a:solidFill>
                  <a:srgbClr val="000000"/>
                </a:solidFill>
                <a:latin typeface="Century Gothic"/>
                <a:ea typeface="DejaVu Sans"/>
              </a:rPr>
              <a:t>Random Forest </a:t>
            </a:r>
            <a:r>
              <a:rPr b="0" lang="en-IN" sz="1800" spc="-1" strike="noStrike">
                <a:solidFill>
                  <a:srgbClr val="000000"/>
                </a:solidFill>
                <a:latin typeface="Century Gothic"/>
                <a:ea typeface="DejaVu Sans"/>
              </a:rPr>
              <a:t>algorithm.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Boosting: </a:t>
            </a:r>
            <a:r>
              <a:rPr b="0" lang="en-IN" sz="1800" spc="-1" strike="noStrike">
                <a:solidFill>
                  <a:srgbClr val="000000"/>
                </a:solidFill>
                <a:latin typeface="Century Gothic"/>
                <a:ea typeface="DejaVu Sans"/>
              </a:rPr>
              <a:t>Building multiple models (typically of the same type) each of which learns to ﬁx the prediction errors of a prior model in the sequence of models.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Voting:</a:t>
            </a:r>
            <a:r>
              <a:rPr b="0" lang="en-IN" sz="1800" spc="-1" strike="noStrike">
                <a:solidFill>
                  <a:srgbClr val="000000"/>
                </a:solidFill>
                <a:latin typeface="Century Gothic"/>
                <a:ea typeface="DejaVu Sans"/>
              </a:rPr>
              <a:t> Building multiple models (typically of diﬀering types) and simple statistics (like calculating the mean) are used to combine predictions.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5" name="" descr=""/>
          <p:cNvPicPr/>
          <p:nvPr/>
        </p:nvPicPr>
        <p:blipFill>
          <a:blip r:embed="rId1"/>
          <a:stretch/>
        </p:blipFill>
        <p:spPr>
          <a:xfrm>
            <a:off x="2762640" y="1611360"/>
            <a:ext cx="8315280" cy="4940280"/>
          </a:xfrm>
          <a:prstGeom prst="rect">
            <a:avLst/>
          </a:prstGeom>
          <a:ln>
            <a:noFill/>
          </a:ln>
        </p:spPr>
      </p:pic>
      <p:sp>
        <p:nvSpPr>
          <p:cNvPr id="386" name="CustomShape 1"/>
          <p:cNvSpPr/>
          <p:nvPr/>
        </p:nvSpPr>
        <p:spPr>
          <a:xfrm>
            <a:off x="1869120" y="187560"/>
            <a:ext cx="8910720" cy="89208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Voting Classifier – Majority/Hard Voting</a:t>
            </a:r>
            <a:endParaRPr b="0" lang="en-IN" sz="3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7" name="" descr=""/>
          <p:cNvPicPr/>
          <p:nvPr/>
        </p:nvPicPr>
        <p:blipFill>
          <a:blip r:embed="rId1"/>
          <a:stretch/>
        </p:blipFill>
        <p:spPr>
          <a:xfrm>
            <a:off x="5256000" y="2707920"/>
            <a:ext cx="6469920" cy="3843720"/>
          </a:xfrm>
          <a:prstGeom prst="rect">
            <a:avLst/>
          </a:prstGeom>
          <a:ln>
            <a:solidFill>
              <a:srgbClr val="3465a4"/>
            </a:solidFill>
          </a:ln>
        </p:spPr>
      </p:pic>
      <p:sp>
        <p:nvSpPr>
          <p:cNvPr id="388" name="CustomShape 1"/>
          <p:cNvSpPr/>
          <p:nvPr/>
        </p:nvSpPr>
        <p:spPr>
          <a:xfrm>
            <a:off x="1869120" y="187560"/>
            <a:ext cx="8910720" cy="89208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Voting Classifier – Soft Voting</a:t>
            </a:r>
            <a:endParaRPr b="0" lang="en-IN" sz="3600" spc="-1" strike="noStrike">
              <a:latin typeface="Arial"/>
            </a:endParaRPr>
          </a:p>
        </p:txBody>
      </p:sp>
      <p:pic>
        <p:nvPicPr>
          <p:cNvPr id="389" name="" descr=""/>
          <p:cNvPicPr/>
          <p:nvPr/>
        </p:nvPicPr>
        <p:blipFill>
          <a:blip r:embed="rId2"/>
          <a:stretch/>
        </p:blipFill>
        <p:spPr>
          <a:xfrm>
            <a:off x="504000" y="936000"/>
            <a:ext cx="5842800" cy="1619640"/>
          </a:xfrm>
          <a:prstGeom prst="rect">
            <a:avLst/>
          </a:prstGeom>
          <a:ln>
            <a:noFill/>
          </a:ln>
        </p:spPr>
      </p:pic>
      <p:sp>
        <p:nvSpPr>
          <p:cNvPr id="390" name="CustomShape 2"/>
          <p:cNvSpPr/>
          <p:nvPr/>
        </p:nvSpPr>
        <p:spPr>
          <a:xfrm>
            <a:off x="5832000" y="3960000"/>
            <a:ext cx="719640" cy="337680"/>
          </a:xfrm>
          <a:prstGeom prst="rect">
            <a:avLst/>
          </a:prstGeom>
          <a:noFill/>
          <a:ln w="36000">
            <a:solidFill>
              <a:srgbClr val="000000"/>
            </a:solidFill>
            <a:round/>
          </a:ln>
        </p:spPr>
        <p:style>
          <a:lnRef idx="0"/>
          <a:fillRef idx="0"/>
          <a:effectRef idx="0"/>
          <a:fontRef idx="minor"/>
        </p:style>
        <p:txBody>
          <a:bodyPr lIns="108000" rIns="108000" tIns="63000" bIns="63000"/>
          <a:p>
            <a:pPr>
              <a:lnSpc>
                <a:spcPct val="100000"/>
              </a:lnSpc>
            </a:pPr>
            <a:r>
              <a:rPr b="0" lang="en-IN" sz="1500" spc="-1" strike="noStrike">
                <a:latin typeface="Arial"/>
              </a:rPr>
              <a:t>W=.2</a:t>
            </a:r>
            <a:endParaRPr b="0" lang="en-IN" sz="1500" spc="-1" strike="noStrike">
              <a:latin typeface="Arial"/>
            </a:endParaRPr>
          </a:p>
        </p:txBody>
      </p:sp>
      <p:sp>
        <p:nvSpPr>
          <p:cNvPr id="391" name="CustomShape 3"/>
          <p:cNvSpPr/>
          <p:nvPr/>
        </p:nvSpPr>
        <p:spPr>
          <a:xfrm>
            <a:off x="7272000" y="3909960"/>
            <a:ext cx="719640" cy="337680"/>
          </a:xfrm>
          <a:prstGeom prst="rect">
            <a:avLst/>
          </a:prstGeom>
          <a:noFill/>
          <a:ln w="36000">
            <a:solidFill>
              <a:srgbClr val="000000"/>
            </a:solidFill>
            <a:round/>
          </a:ln>
        </p:spPr>
        <p:style>
          <a:lnRef idx="0"/>
          <a:fillRef idx="0"/>
          <a:effectRef idx="0"/>
          <a:fontRef idx="minor"/>
        </p:style>
        <p:txBody>
          <a:bodyPr lIns="108000" rIns="108000" tIns="63000" bIns="63000"/>
          <a:p>
            <a:pPr>
              <a:lnSpc>
                <a:spcPct val="100000"/>
              </a:lnSpc>
            </a:pPr>
            <a:r>
              <a:rPr b="0" lang="en-IN" sz="1500" spc="-1" strike="noStrike">
                <a:latin typeface="Arial"/>
              </a:rPr>
              <a:t>W=.5</a:t>
            </a:r>
            <a:endParaRPr b="0" lang="en-IN" sz="1500" spc="-1" strike="noStrike">
              <a:latin typeface="Arial"/>
            </a:endParaRPr>
          </a:p>
        </p:txBody>
      </p:sp>
      <p:sp>
        <p:nvSpPr>
          <p:cNvPr id="392" name="CustomShape 4"/>
          <p:cNvSpPr/>
          <p:nvPr/>
        </p:nvSpPr>
        <p:spPr>
          <a:xfrm>
            <a:off x="8712000" y="3888000"/>
            <a:ext cx="719640" cy="337680"/>
          </a:xfrm>
          <a:prstGeom prst="rect">
            <a:avLst/>
          </a:prstGeom>
          <a:noFill/>
          <a:ln w="36000">
            <a:solidFill>
              <a:srgbClr val="000000"/>
            </a:solidFill>
            <a:round/>
          </a:ln>
        </p:spPr>
        <p:style>
          <a:lnRef idx="0"/>
          <a:fillRef idx="0"/>
          <a:effectRef idx="0"/>
          <a:fontRef idx="minor"/>
        </p:style>
        <p:txBody>
          <a:bodyPr lIns="108000" rIns="108000" tIns="63000" bIns="63000"/>
          <a:p>
            <a:pPr>
              <a:lnSpc>
                <a:spcPct val="100000"/>
              </a:lnSpc>
            </a:pPr>
            <a:r>
              <a:rPr b="0" lang="en-IN" sz="1500" spc="-1" strike="noStrike">
                <a:latin typeface="Arial"/>
              </a:rPr>
              <a:t>W=.3</a:t>
            </a:r>
            <a:endParaRPr b="0" lang="en-IN" sz="1500" spc="-1" strike="noStrike">
              <a:latin typeface="Arial"/>
            </a:endParaRPr>
          </a:p>
        </p:txBody>
      </p:sp>
      <p:sp>
        <p:nvSpPr>
          <p:cNvPr id="393" name="CustomShape 5"/>
          <p:cNvSpPr/>
          <p:nvPr/>
        </p:nvSpPr>
        <p:spPr>
          <a:xfrm>
            <a:off x="10152000" y="4104000"/>
            <a:ext cx="719640" cy="337680"/>
          </a:xfrm>
          <a:prstGeom prst="rect">
            <a:avLst/>
          </a:prstGeom>
          <a:noFill/>
          <a:ln w="36000">
            <a:solidFill>
              <a:srgbClr val="000000"/>
            </a:solidFill>
            <a:round/>
          </a:ln>
        </p:spPr>
        <p:style>
          <a:lnRef idx="0"/>
          <a:fillRef idx="0"/>
          <a:effectRef idx="0"/>
          <a:fontRef idx="minor"/>
        </p:style>
        <p:txBody>
          <a:bodyPr lIns="108000" rIns="108000" tIns="63000" bIns="63000"/>
          <a:p>
            <a:pPr>
              <a:lnSpc>
                <a:spcPct val="100000"/>
              </a:lnSpc>
            </a:pPr>
            <a:r>
              <a:rPr b="0" lang="en-IN" sz="1500" spc="-1" strike="noStrike">
                <a:latin typeface="Arial"/>
              </a:rPr>
              <a:t>W=.3</a:t>
            </a:r>
            <a:endParaRPr b="0" lang="en-IN" sz="1500" spc="-1" strike="noStrike">
              <a:latin typeface="Arial"/>
            </a:endParaRPr>
          </a:p>
        </p:txBody>
      </p:sp>
      <p:sp>
        <p:nvSpPr>
          <p:cNvPr id="394" name="CustomShape 6"/>
          <p:cNvSpPr/>
          <p:nvPr/>
        </p:nvSpPr>
        <p:spPr>
          <a:xfrm>
            <a:off x="432000" y="3096000"/>
            <a:ext cx="4690440" cy="29480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Specific weights can be assigned to each classifier via the weights parameter. </a:t>
            </a:r>
            <a:endParaRPr b="0" lang="en-IN" sz="1800" spc="-1" strike="noStrike">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When weights are provided, the predicted class probabilities for each classifier are collected, multiplied by the classifier weight, and averaged. </a:t>
            </a:r>
            <a:endParaRPr b="0" lang="en-IN" sz="1800" spc="-1" strike="noStrike">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The final class label is then derived from the class label with the highest average probability.</a:t>
            </a:r>
            <a:endParaRPr b="0" lang="en-IN"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5" name="" descr=""/>
          <p:cNvPicPr/>
          <p:nvPr/>
        </p:nvPicPr>
        <p:blipFill>
          <a:blip r:embed="rId1"/>
          <a:stretch/>
        </p:blipFill>
        <p:spPr>
          <a:xfrm>
            <a:off x="3672000" y="1152000"/>
            <a:ext cx="8266680" cy="4969080"/>
          </a:xfrm>
          <a:prstGeom prst="rect">
            <a:avLst/>
          </a:prstGeom>
          <a:ln>
            <a:solidFill>
              <a:srgbClr val="3465a4"/>
            </a:solidFill>
          </a:ln>
        </p:spPr>
      </p:pic>
      <p:sp>
        <p:nvSpPr>
          <p:cNvPr id="396" name="CustomShape 1"/>
          <p:cNvSpPr/>
          <p:nvPr/>
        </p:nvSpPr>
        <p:spPr>
          <a:xfrm>
            <a:off x="1869120" y="187560"/>
            <a:ext cx="8910720" cy="89208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Bagging &amp; Pasting</a:t>
            </a:r>
            <a:endParaRPr b="0" lang="en-IN" sz="3600" spc="-1" strike="noStrike">
              <a:latin typeface="Arial"/>
            </a:endParaRPr>
          </a:p>
        </p:txBody>
      </p:sp>
      <p:sp>
        <p:nvSpPr>
          <p:cNvPr id="397" name="CustomShape 2"/>
          <p:cNvSpPr/>
          <p:nvPr/>
        </p:nvSpPr>
        <p:spPr>
          <a:xfrm>
            <a:off x="432000" y="1080000"/>
            <a:ext cx="2951640" cy="5016960"/>
          </a:xfrm>
          <a:prstGeom prst="rect">
            <a:avLst/>
          </a:prstGeom>
          <a:noFill/>
          <a:ln>
            <a:solidFill>
              <a:srgbClr val="3465a4"/>
            </a:solidFill>
          </a:ln>
        </p:spPr>
        <p:style>
          <a:lnRef idx="0"/>
          <a:fillRef idx="0"/>
          <a:effectRef idx="0"/>
          <a:fontRef idx="minor"/>
        </p:style>
        <p:txBody>
          <a:bodyPr lIns="90000" rIns="90000" tIns="45000" bIns="45000"/>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Bagging is when sampling is done with replacement (WR).</a:t>
            </a:r>
            <a:endParaRPr b="0" lang="en-IN" sz="1800" spc="-1" strike="noStrike">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Pasting is when sampling is done without replacement(WOR).</a:t>
            </a:r>
            <a:endParaRPr b="0" lang="en-IN" sz="1800" spc="-1" strike="noStrike">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Ensemble make prediction by simply aggregating the prediction of all predictors(just like hard voting).</a:t>
            </a:r>
            <a:endParaRPr b="0" lang="en-IN" sz="1800" spc="-1" strike="noStrike">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en-IN" sz="1800" spc="-1" strike="noStrike">
                <a:latin typeface="Arial"/>
              </a:rPr>
              <a:t>Generally the net result is that ensemble has similar bias but lower variance.</a:t>
            </a:r>
            <a:endParaRPr b="0" lang="en-IN" sz="1800" spc="-1" strike="noStrike">
              <a:latin typeface="Arial"/>
            </a:endParaRPr>
          </a:p>
        </p:txBody>
      </p:sp>
      <p:sp>
        <p:nvSpPr>
          <p:cNvPr id="398" name="CustomShape 3"/>
          <p:cNvSpPr/>
          <p:nvPr/>
        </p:nvSpPr>
        <p:spPr>
          <a:xfrm>
            <a:off x="504000" y="6189840"/>
            <a:ext cx="11447640" cy="544320"/>
          </a:xfrm>
          <a:prstGeom prst="rect">
            <a:avLst/>
          </a:prstGeom>
          <a:solidFill>
            <a:srgbClr val="729fcf"/>
          </a:solidFill>
          <a:ln>
            <a:solidFill>
              <a:srgbClr val="3465a4"/>
            </a:solidFill>
          </a:ln>
        </p:spPr>
        <p:style>
          <a:lnRef idx="0"/>
          <a:fillRef idx="0"/>
          <a:effectRef idx="0"/>
          <a:fontRef idx="minor"/>
        </p:style>
        <p:txBody>
          <a:bodyPr lIns="90000" rIns="90000" tIns="45000" bIns="45000" anchor="ctr"/>
          <a:p>
            <a:pPr algn="ctr">
              <a:lnSpc>
                <a:spcPct val="100000"/>
              </a:lnSpc>
            </a:pPr>
            <a:r>
              <a:rPr b="0" lang="en-IN" sz="1800" spc="-1" strike="noStrike">
                <a:latin typeface="Arial"/>
              </a:rPr>
              <a:t>Bagging( WR ) – bootstrap = True   |   Pasting(WOR) – bootstrap = False</a:t>
            </a:r>
            <a:endParaRPr b="0" lang="en-IN" sz="1800" spc="-1" strike="noStrike">
              <a:latin typeface="Arial"/>
            </a:endParaRPr>
          </a:p>
          <a:p>
            <a:pPr>
              <a:lnSpc>
                <a:spcPct val="100000"/>
              </a:lnSpc>
            </a:pPr>
            <a:r>
              <a:rPr b="0" lang="en-IN" sz="1400" spc="-1" strike="noStrike">
                <a:solidFill>
                  <a:srgbClr val="434343"/>
                </a:solidFill>
                <a:latin typeface="Arial"/>
                <a:ea typeface="Arial Unicode MS"/>
              </a:rPr>
              <a:t>Bagging performs best with algorithms that have high variance. A popular example are decision trees, often constructed without pruning.</a:t>
            </a:r>
            <a:endParaRPr b="0" lang="en-IN" sz="1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1869120" y="18756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Random Forests</a:t>
            </a:r>
            <a:endParaRPr b="0" lang="en-IN" sz="3600" spc="-1" strike="noStrike">
              <a:latin typeface="Arial"/>
            </a:endParaRPr>
          </a:p>
        </p:txBody>
      </p:sp>
      <p:sp>
        <p:nvSpPr>
          <p:cNvPr id="400" name="CustomShape 2"/>
          <p:cNvSpPr/>
          <p:nvPr/>
        </p:nvSpPr>
        <p:spPr>
          <a:xfrm>
            <a:off x="5150160" y="292428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401" name="CustomShape 3"/>
          <p:cNvSpPr/>
          <p:nvPr/>
        </p:nvSpPr>
        <p:spPr>
          <a:xfrm>
            <a:off x="2056680" y="1236960"/>
            <a:ext cx="9286560" cy="612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Century Gothic"/>
                <a:ea typeface="DejaVu Sans"/>
              </a:rPr>
              <a:t>Random Forests:</a:t>
            </a:r>
            <a:r>
              <a:rPr b="0" lang="en-IN" sz="1800" spc="-1" strike="noStrike">
                <a:solidFill>
                  <a:srgbClr val="000000"/>
                </a:solidFill>
                <a:latin typeface="Century Gothic"/>
                <a:ea typeface="DejaVu Sans"/>
              </a:rPr>
              <a:t> Random Forests is an ensemble(bagging) modeling technique that works by building large number of decision tress. It takes a subset of observations and a subset of variables to build several decision trees. Each tree will play a role in determining the final outcome.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ea typeface="DejaVu Sans"/>
              </a:rPr>
              <a:t>A random forest builds many trees. In forming each tree, it randomly selects the independent variables. This means that data used as training data for each tree is selected randomly with replacement. Each tree will give its output. The final output will be a function of each individual tree output.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ea typeface="DejaVu Sans"/>
              </a:rPr>
              <a:t>The function can be:</a:t>
            </a:r>
            <a:endParaRPr b="0" lang="en-IN" sz="1800" spc="-1" strike="noStrike">
              <a:latin typeface="Arial"/>
            </a:endParaRPr>
          </a:p>
          <a:p>
            <a:pPr marL="285840" indent="-284760">
              <a:lnSpc>
                <a:spcPct val="100000"/>
              </a:lnSpc>
              <a:buClr>
                <a:srgbClr val="000000"/>
              </a:buClr>
              <a:buFont typeface="Wingdings" charset="2"/>
              <a:buChar char=""/>
            </a:pPr>
            <a:r>
              <a:rPr b="0" lang="en-IN" sz="1800" spc="-1" strike="noStrike">
                <a:solidFill>
                  <a:srgbClr val="000000"/>
                </a:solidFill>
                <a:latin typeface="Century Gothic"/>
                <a:ea typeface="DejaVu Sans"/>
              </a:rPr>
              <a:t>Mean of individual probability outcomes</a:t>
            </a:r>
            <a:endParaRPr b="0" lang="en-IN" sz="1800" spc="-1" strike="noStrike">
              <a:latin typeface="Arial"/>
            </a:endParaRPr>
          </a:p>
          <a:p>
            <a:pPr marL="285840" indent="-284760">
              <a:lnSpc>
                <a:spcPct val="100000"/>
              </a:lnSpc>
              <a:buClr>
                <a:srgbClr val="000000"/>
              </a:buClr>
              <a:buFont typeface="Wingdings" charset="2"/>
              <a:buChar char=""/>
            </a:pPr>
            <a:r>
              <a:rPr b="0" lang="en-IN" sz="1800" spc="-1" strike="noStrike">
                <a:solidFill>
                  <a:srgbClr val="000000"/>
                </a:solidFill>
                <a:latin typeface="Century Gothic"/>
                <a:ea typeface="DejaVu Sans"/>
              </a:rPr>
              <a:t>Vote Frequency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ea typeface="DejaVu Sans"/>
              </a:rPr>
              <a:t>The important parameters used while using RandomForestClassifier in Python are:</a:t>
            </a: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n_estimators </a:t>
            </a:r>
            <a:r>
              <a:rPr b="0" lang="en-IN" sz="1800" spc="-1" strike="noStrike">
                <a:solidFill>
                  <a:srgbClr val="000000"/>
                </a:solidFill>
                <a:latin typeface="Century Gothic"/>
                <a:ea typeface="DejaVu Sans"/>
              </a:rPr>
              <a:t>is used to fix number of trees in Random Forest.   </a:t>
            </a: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max_depth </a:t>
            </a:r>
            <a:r>
              <a:rPr b="0" lang="en-IN" sz="1800" spc="-1" strike="noStrike">
                <a:solidFill>
                  <a:srgbClr val="000000"/>
                </a:solidFill>
                <a:latin typeface="Century Gothic"/>
                <a:ea typeface="DejaVu Sans"/>
              </a:rPr>
              <a:t>- parameter determining when the splitting up of the decision tree stops.</a:t>
            </a: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min_samples_split </a:t>
            </a:r>
            <a:r>
              <a:rPr b="0" lang="en-IN" sz="1800" spc="-1" strike="noStrike">
                <a:solidFill>
                  <a:srgbClr val="000000"/>
                </a:solidFill>
                <a:latin typeface="Century Gothic"/>
                <a:ea typeface="DejaVu Sans"/>
              </a:rPr>
              <a:t>- parameter monitoring the amount of observations in a bucket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593080" y="62424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Random Forests</a:t>
            </a:r>
            <a:endParaRPr b="0" lang="en-IN" sz="3600" spc="-1" strike="noStrike">
              <a:latin typeface="Arial"/>
            </a:endParaRPr>
          </a:p>
        </p:txBody>
      </p:sp>
      <p:sp>
        <p:nvSpPr>
          <p:cNvPr id="403" name="CustomShape 2"/>
          <p:cNvSpPr/>
          <p:nvPr/>
        </p:nvSpPr>
        <p:spPr>
          <a:xfrm>
            <a:off x="5150160" y="292428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404" name="Picture 2" descr=""/>
          <p:cNvPicPr/>
          <p:nvPr/>
        </p:nvPicPr>
        <p:blipFill>
          <a:blip r:embed="rId1"/>
          <a:stretch/>
        </p:blipFill>
        <p:spPr>
          <a:xfrm>
            <a:off x="1892880" y="1736640"/>
            <a:ext cx="8765280" cy="48988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1944720" y="19800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An Example</a:t>
            </a:r>
            <a:endParaRPr b="0" lang="en-IN" sz="3600" spc="-1" strike="noStrike">
              <a:latin typeface="Arial"/>
            </a:endParaRPr>
          </a:p>
        </p:txBody>
      </p:sp>
      <p:sp>
        <p:nvSpPr>
          <p:cNvPr id="406" name="CustomShape 2"/>
          <p:cNvSpPr/>
          <p:nvPr/>
        </p:nvSpPr>
        <p:spPr>
          <a:xfrm>
            <a:off x="1944720" y="111600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IN" sz="1800" spc="-1" strike="noStrike">
                <a:solidFill>
                  <a:srgbClr val="404040"/>
                </a:solidFill>
                <a:latin typeface="Century Gothic"/>
                <a:ea typeface="DejaVu Sans"/>
              </a:rPr>
              <a:t>Lets say we have to decide whether a cricket player is Good or Bad. We can have the as “average runs scored” against various variables like “Opposition Played”, “Country Played”, “Matches Won”, “Matches Lost” and many others. We can use a decision tree which splits on only certain attributes, to determine whether this player is Good or Bad. But we can improve our prediction, if we build a number of decision trees which split on different combination of variables. Then using the outcome of each tree, we can decide upon our final classification. This will greatly improve the performance which we get using a single tree. Another example can be the judgements delivered by Supreme Court. Supreme Court usually employs a bench of judges to deliver a judgement. Each judge gives its own judgment and then the outcome which gets the maximum voting becomes the final judgement.</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1634040" y="12492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An Example</a:t>
            </a:r>
            <a:endParaRPr b="0" lang="en-IN" sz="3600" spc="-1" strike="noStrike">
              <a:latin typeface="Arial"/>
            </a:endParaRPr>
          </a:p>
        </p:txBody>
      </p:sp>
      <p:sp>
        <p:nvSpPr>
          <p:cNvPr id="408" name="CustomShape 2"/>
          <p:cNvSpPr/>
          <p:nvPr/>
        </p:nvSpPr>
        <p:spPr>
          <a:xfrm>
            <a:off x="2190600" y="114336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IN" sz="1600" spc="-1" strike="noStrike">
                <a:solidFill>
                  <a:srgbClr val="404040"/>
                </a:solidFill>
                <a:latin typeface="Century Gothic"/>
                <a:ea typeface="DejaVu Sans"/>
              </a:rPr>
              <a:t>Suppose, you want to watch a movie ‘X’ . You ask your friend ‘Amar’ if you should watch this movie.</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Amar asks you a series of questions:</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What previous movies you watched? Which of these movies you liked or disliked? Is X a romantic movie? Does Salman Khan act in movie X?</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a:t>
            </a:r>
            <a:r>
              <a:rPr b="0" lang="en-IN" sz="1600" spc="-1" strike="noStrike">
                <a:solidFill>
                  <a:srgbClr val="404040"/>
                </a:solidFill>
                <a:latin typeface="Century Gothic"/>
                <a:ea typeface="DejaVu Sans"/>
              </a:rPr>
              <a:t>.. And several other questions. Finally Amar tells you either Yes or No. </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Amar is a </a:t>
            </a:r>
            <a:r>
              <a:rPr b="1" lang="en-IN" sz="1600" spc="-1" strike="noStrike">
                <a:solidFill>
                  <a:srgbClr val="404040"/>
                </a:solidFill>
                <a:latin typeface="Century Gothic"/>
                <a:ea typeface="DejaVu Sans"/>
              </a:rPr>
              <a:t>decision tree </a:t>
            </a:r>
            <a:r>
              <a:rPr b="0" lang="en-IN" sz="1600" spc="-1" strike="noStrike">
                <a:solidFill>
                  <a:srgbClr val="404040"/>
                </a:solidFill>
                <a:latin typeface="Century Gothic"/>
                <a:ea typeface="DejaVu Sans"/>
              </a:rPr>
              <a:t>for your movie preference.</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But Amar may not give you accurate answer. In order to be more sure, you ask couple of friends – Rita, Suneet and Megha,  the same question. They will each vote for the movie X. (This is </a:t>
            </a:r>
            <a:r>
              <a:rPr b="1" lang="en-IN" sz="1600" spc="-1" strike="noStrike">
                <a:solidFill>
                  <a:srgbClr val="404040"/>
                </a:solidFill>
                <a:latin typeface="Century Gothic"/>
                <a:ea typeface="DejaVu Sans"/>
              </a:rPr>
              <a:t>ensemble model aka Random Forest</a:t>
            </a:r>
            <a:r>
              <a:rPr b="0" lang="en-IN" sz="1600" spc="-1" strike="noStrike">
                <a:solidFill>
                  <a:srgbClr val="404040"/>
                </a:solidFill>
                <a:latin typeface="Century Gothic"/>
                <a:ea typeface="DejaVu Sans"/>
              </a:rPr>
              <a:t> in this case)</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If you have a similar circle of friends, they may all have the exact same process of questions, so to avoid them all having the exact same answer, you’ll want to give them each a different sample from your list of movies. You decide to cut up your list and place it in a bag, then randomly draw from the bag, tell your friend whether or not you enjoyed that movie, and then place that sample back in the bag. This means you’ll be randomly drawing a sub sample from your original list with replacement (</a:t>
            </a:r>
            <a:r>
              <a:rPr b="1" lang="en-IN" sz="1600" spc="-1" strike="noStrike">
                <a:solidFill>
                  <a:srgbClr val="404040"/>
                </a:solidFill>
                <a:latin typeface="Century Gothic"/>
                <a:ea typeface="DejaVu Sans"/>
              </a:rPr>
              <a:t>bootstrapping</a:t>
            </a:r>
            <a:r>
              <a:rPr b="0" lang="en-IN" sz="1600" spc="-1" strike="noStrike">
                <a:solidFill>
                  <a:srgbClr val="404040"/>
                </a:solidFill>
                <a:latin typeface="Century Gothic"/>
                <a:ea typeface="DejaVu Sans"/>
              </a:rPr>
              <a:t> your original data)</a:t>
            </a:r>
            <a:endParaRPr b="0" lang="en-IN" sz="1600" spc="-1" strike="noStrike">
              <a:latin typeface="Arial"/>
            </a:endParaRPr>
          </a:p>
          <a:p>
            <a:pPr>
              <a:lnSpc>
                <a:spcPct val="100000"/>
              </a:lnSpc>
              <a:spcBef>
                <a:spcPts val="1001"/>
              </a:spcBef>
            </a:pPr>
            <a:r>
              <a:rPr b="0" lang="en-IN" sz="1600" spc="-1" strike="noStrike">
                <a:solidFill>
                  <a:srgbClr val="404040"/>
                </a:solidFill>
                <a:latin typeface="Century Gothic"/>
                <a:ea typeface="DejaVu Sans"/>
              </a:rPr>
              <a:t>And you will just make sure that , each of your friends asks different questions randomly. </a:t>
            </a: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a:p>
            <a:pPr>
              <a:lnSpc>
                <a:spcPct val="100000"/>
              </a:lnSpc>
              <a:spcBef>
                <a:spcPts val="1001"/>
              </a:spcBef>
            </a:pPr>
            <a:endParaRPr b="0" lang="en-IN"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631160" y="1180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Trees</a:t>
            </a:r>
            <a:endParaRPr b="0" lang="en-IN" sz="3200" spc="-1" strike="noStrike">
              <a:latin typeface="Arial"/>
            </a:endParaRPr>
          </a:p>
        </p:txBody>
      </p:sp>
      <p:sp>
        <p:nvSpPr>
          <p:cNvPr id="315" name="CustomShape 2"/>
          <p:cNvSpPr/>
          <p:nvPr/>
        </p:nvSpPr>
        <p:spPr>
          <a:xfrm>
            <a:off x="1909080" y="97380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graphicFrame>
        <p:nvGraphicFramePr>
          <p:cNvPr id="316" name="Table 3"/>
          <p:cNvGraphicFramePr/>
          <p:nvPr/>
        </p:nvGraphicFramePr>
        <p:xfrm>
          <a:off x="4062240" y="1062720"/>
          <a:ext cx="5489280" cy="5195160"/>
        </p:xfrm>
        <a:graphic>
          <a:graphicData uri="http://schemas.openxmlformats.org/drawingml/2006/table">
            <a:tbl>
              <a:tblPr/>
              <a:tblGrid>
                <a:gridCol w="411840"/>
                <a:gridCol w="1526400"/>
                <a:gridCol w="1254240"/>
                <a:gridCol w="1133640"/>
                <a:gridCol w="1163520"/>
              </a:tblGrid>
              <a:tr h="551160">
                <a:tc>
                  <a:txBody>
                    <a:bodyPr lIns="46080" rIns="46080"/>
                    <a:p>
                      <a:pPr algn="ctr">
                        <a:lnSpc>
                          <a:spcPct val="115000"/>
                        </a:lnSpc>
                      </a:pPr>
                      <a:r>
                        <a:rPr b="1" lang="en-IN" sz="1400" spc="-1" strike="noStrike">
                          <a:solidFill>
                            <a:srgbClr val="ffffff"/>
                          </a:solidFill>
                          <a:latin typeface="Century Gothic"/>
                        </a:rPr>
                        <a:t>Sno</a:t>
                      </a:r>
                      <a:endParaRPr b="0" lang="en-IN" sz="1400" spc="-1" strike="noStrike">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lIns="46080" rIns="46080"/>
                    <a:p>
                      <a:pPr algn="ctr">
                        <a:lnSpc>
                          <a:spcPct val="115000"/>
                        </a:lnSpc>
                      </a:pPr>
                      <a:r>
                        <a:rPr b="1" lang="en-IN" sz="1400" spc="-1" strike="noStrike">
                          <a:solidFill>
                            <a:srgbClr val="ffffff"/>
                          </a:solidFill>
                          <a:latin typeface="Century Gothic"/>
                        </a:rPr>
                        <a:t>Species Name</a:t>
                      </a:r>
                      <a:endParaRPr b="0" lang="en-IN" sz="1400" spc="-1" strike="noStrike">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lIns="46080" rIns="46080"/>
                    <a:p>
                      <a:pPr algn="ctr">
                        <a:lnSpc>
                          <a:spcPct val="115000"/>
                        </a:lnSpc>
                      </a:pPr>
                      <a:r>
                        <a:rPr b="1" lang="en-IN" sz="1400" spc="-1" strike="noStrike">
                          <a:solidFill>
                            <a:srgbClr val="ffffff"/>
                          </a:solidFill>
                          <a:latin typeface="Century Gothic"/>
                        </a:rPr>
                        <a:t>Body_Temp</a:t>
                      </a:r>
                      <a:endParaRPr b="0" lang="en-IN" sz="1400" spc="-1" strike="noStrike">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lIns="46080" rIns="46080"/>
                    <a:p>
                      <a:pPr algn="ctr">
                        <a:lnSpc>
                          <a:spcPct val="115000"/>
                        </a:lnSpc>
                      </a:pPr>
                      <a:r>
                        <a:rPr b="1" lang="en-IN" sz="1400" spc="-1" strike="noStrike">
                          <a:solidFill>
                            <a:srgbClr val="ffffff"/>
                          </a:solidFill>
                          <a:latin typeface="Century Gothic"/>
                        </a:rPr>
                        <a:t>Gives_Birth</a:t>
                      </a:r>
                      <a:endParaRPr b="0" lang="en-IN" sz="1400" spc="-1" strike="noStrike">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lIns="46080" rIns="46080"/>
                    <a:p>
                      <a:pPr algn="ctr">
                        <a:lnSpc>
                          <a:spcPct val="115000"/>
                        </a:lnSpc>
                      </a:pPr>
                      <a:r>
                        <a:rPr b="1" lang="en-IN" sz="1400" spc="-1" strike="noStrike">
                          <a:solidFill>
                            <a:srgbClr val="ffffff"/>
                          </a:solidFill>
                          <a:latin typeface="Century Gothic"/>
                        </a:rPr>
                        <a:t>Type</a:t>
                      </a:r>
                      <a:endParaRPr b="0" lang="en-IN" sz="1400" spc="-1" strike="noStrike">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r>
              <a:tr h="331920">
                <a:tc>
                  <a:txBody>
                    <a:bodyPr lIns="46080" rIns="46080"/>
                    <a:p>
                      <a:pPr algn="r">
                        <a:lnSpc>
                          <a:spcPct val="115000"/>
                        </a:lnSpc>
                      </a:pPr>
                      <a:r>
                        <a:rPr b="1" lang="en-IN" sz="1200" spc="-1" strike="noStrike">
                          <a:solidFill>
                            <a:srgbClr val="ffffff"/>
                          </a:solidFill>
                          <a:latin typeface="Century Gothic"/>
                        </a:rPr>
                        <a:t>1</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SP101</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Cold-Blooded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2</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SP102</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3</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SP103</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Cold-Blooded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4</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SP104</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Yes</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5</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SP105</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6</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SP106</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7</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SP107</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Yes</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8</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SP108</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Cold-Blooded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9</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SP109</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Cold-Blooded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10</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SP110</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Yes</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11</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SP111</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Yes</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lIns="46080" rIns="46080"/>
                    <a:p>
                      <a:pPr algn="r">
                        <a:lnSpc>
                          <a:spcPct val="115000"/>
                        </a:lnSpc>
                      </a:pPr>
                      <a:r>
                        <a:rPr b="1" lang="en-IN" sz="1200" spc="-1" strike="noStrike">
                          <a:solidFill>
                            <a:srgbClr val="ffffff"/>
                          </a:solidFill>
                          <a:latin typeface="Century Gothic"/>
                        </a:rPr>
                        <a:t>12</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SP112</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lIns="46080" rIns="46080"/>
                    <a:p>
                      <a:pPr algn="r">
                        <a:lnSpc>
                          <a:spcPct val="115000"/>
                        </a:lnSpc>
                      </a:pPr>
                      <a:r>
                        <a:rPr b="1" lang="en-IN" sz="1200" spc="-1" strike="noStrike">
                          <a:solidFill>
                            <a:srgbClr val="ffffff"/>
                          </a:solidFill>
                          <a:latin typeface="Century Gothic"/>
                        </a:rPr>
                        <a:t>13</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SP113</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Cold-Blooded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lIns="46080" rIns="46080"/>
                    <a:p>
                      <a:pPr>
                        <a:lnSpc>
                          <a:spcPct val="115000"/>
                        </a:lnSpc>
                      </a:pPr>
                      <a:r>
                        <a:rPr b="0" lang="en-IN" sz="1200" spc="-1" strike="noStrike">
                          <a:solidFill>
                            <a:srgbClr val="000000"/>
                          </a:solidFill>
                          <a:latin typeface="Century Gothic"/>
                        </a:rPr>
                        <a:t>Non-Mammal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29040">
                <a:tc>
                  <a:txBody>
                    <a:bodyPr lIns="46080" rIns="46080"/>
                    <a:p>
                      <a:pPr algn="r">
                        <a:lnSpc>
                          <a:spcPct val="115000"/>
                        </a:lnSpc>
                      </a:pPr>
                      <a:r>
                        <a:rPr b="1" lang="en-IN" sz="1200" spc="-1" strike="noStrike">
                          <a:solidFill>
                            <a:srgbClr val="ffffff"/>
                          </a:solidFill>
                          <a:latin typeface="Century Gothic"/>
                        </a:rPr>
                        <a:t>14</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lIns="46080" rIns="46080"/>
                    <a:p>
                      <a:pPr>
                        <a:lnSpc>
                          <a:spcPct val="115000"/>
                        </a:lnSpc>
                      </a:pPr>
                      <a:r>
                        <a:rPr b="0" lang="en-IN" sz="1200" spc="-1" strike="noStrike">
                          <a:solidFill>
                            <a:srgbClr val="000000"/>
                          </a:solidFill>
                          <a:latin typeface="Century Gothic"/>
                        </a:rPr>
                        <a:t>SP114</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Warm-Blodded</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Yes</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lIns="46080" rIns="46080"/>
                    <a:p>
                      <a:pPr>
                        <a:lnSpc>
                          <a:spcPct val="115000"/>
                        </a:lnSpc>
                      </a:pPr>
                      <a:r>
                        <a:rPr b="0" lang="en-IN" sz="1200" spc="-1" strike="noStrike">
                          <a:solidFill>
                            <a:srgbClr val="000000"/>
                          </a:solidFill>
                          <a:latin typeface="Century Gothic"/>
                        </a:rPr>
                        <a:t>Mammal</a:t>
                      </a:r>
                      <a:endParaRPr b="0" lang="en-IN" sz="1200" spc="-1" strike="noStrike">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34040" y="12492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Uses – Random Forest</a:t>
            </a:r>
            <a:endParaRPr b="0" lang="en-IN" sz="3600" spc="-1" strike="noStrike">
              <a:latin typeface="Arial"/>
            </a:endParaRPr>
          </a:p>
        </p:txBody>
      </p:sp>
      <p:sp>
        <p:nvSpPr>
          <p:cNvPr id="410" name="CustomShape 2"/>
          <p:cNvSpPr/>
          <p:nvPr/>
        </p:nvSpPr>
        <p:spPr>
          <a:xfrm>
            <a:off x="2190600" y="1143360"/>
            <a:ext cx="9204120" cy="540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1" lang="en-IN" sz="1800" spc="-1" strike="noStrike">
                <a:solidFill>
                  <a:srgbClr val="404040"/>
                </a:solidFill>
                <a:latin typeface="Century Gothic"/>
                <a:ea typeface="DejaVu Sans"/>
              </a:rPr>
              <a:t>Variable Selection: </a:t>
            </a:r>
            <a:r>
              <a:rPr b="0" lang="en-IN" sz="1800" spc="-1" strike="noStrike">
                <a:solidFill>
                  <a:srgbClr val="404040"/>
                </a:solidFill>
                <a:latin typeface="Century Gothic"/>
                <a:ea typeface="DejaVu Sans"/>
              </a:rPr>
              <a:t>One of the best use cases for random forest is feature selection. One of the byproducts of trying lots of decision tree variations is that you can examine which variables are working best/worst in each tree.</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r>
              <a:rPr b="1" lang="en-IN" sz="1800" spc="-1" strike="noStrike">
                <a:solidFill>
                  <a:srgbClr val="404040"/>
                </a:solidFill>
                <a:latin typeface="Century Gothic"/>
                <a:ea typeface="DejaVu Sans"/>
              </a:rPr>
              <a:t>Classification: </a:t>
            </a:r>
            <a:r>
              <a:rPr b="0" lang="en-IN" sz="1800" spc="-1" strike="noStrike">
                <a:solidFill>
                  <a:srgbClr val="404040"/>
                </a:solidFill>
                <a:latin typeface="Century Gothic"/>
                <a:ea typeface="DejaVu Sans"/>
              </a:rPr>
              <a:t>Random forest is also great for classification. It can be used to make predictions for categories with multiple possible values </a:t>
            </a: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1631160" y="1180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Trees</a:t>
            </a:r>
            <a:endParaRPr b="0" lang="en-IN" sz="3200" spc="-1" strike="noStrike">
              <a:latin typeface="Arial"/>
            </a:endParaRPr>
          </a:p>
        </p:txBody>
      </p:sp>
      <p:sp>
        <p:nvSpPr>
          <p:cNvPr id="318" name="CustomShape 2"/>
          <p:cNvSpPr/>
          <p:nvPr/>
        </p:nvSpPr>
        <p:spPr>
          <a:xfrm>
            <a:off x="1909080" y="97380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319" name="CustomShape 3"/>
          <p:cNvSpPr/>
          <p:nvPr/>
        </p:nvSpPr>
        <p:spPr>
          <a:xfrm>
            <a:off x="1988640" y="902160"/>
            <a:ext cx="9853200" cy="3497400"/>
          </a:xfrm>
          <a:prstGeom prst="rect">
            <a:avLst/>
          </a:prstGeom>
          <a:noFill/>
          <a:ln>
            <a:noFill/>
          </a:ln>
        </p:spPr>
        <p:style>
          <a:lnRef idx="0"/>
          <a:fillRef idx="0"/>
          <a:effectRef idx="0"/>
          <a:fontRef idx="minor"/>
        </p:style>
        <p:txBody>
          <a:bodyPr lIns="90000" rIns="90000" tIns="45000" bIns="45000"/>
          <a:p>
            <a:pPr>
              <a:lnSpc>
                <a:spcPct val="115000"/>
              </a:lnSpc>
              <a:spcAft>
                <a:spcPts val="1001"/>
              </a:spcAft>
            </a:pPr>
            <a:r>
              <a:rPr b="0" lang="en-IN" sz="1800" spc="-1" strike="noStrike">
                <a:solidFill>
                  <a:srgbClr val="000000"/>
                </a:solidFill>
                <a:latin typeface="Calibri"/>
                <a:ea typeface="Calibri"/>
              </a:rPr>
              <a:t>The decision tree will be created as follows:</a:t>
            </a:r>
            <a:endParaRPr b="0" lang="en-IN" sz="1800" spc="-1" strike="noStrike">
              <a:latin typeface="Arial"/>
            </a:endParaRPr>
          </a:p>
          <a:p>
            <a:pPr marL="343080" indent="-342000">
              <a:lnSpc>
                <a:spcPct val="115000"/>
              </a:lnSpc>
              <a:buClr>
                <a:srgbClr val="000000"/>
              </a:buClr>
              <a:buFont typeface="Century Gothic"/>
              <a:buAutoNum type="arabicPeriod"/>
            </a:pPr>
            <a:r>
              <a:rPr b="0" lang="en-IN" sz="1800" spc="-1" strike="noStrike">
                <a:solidFill>
                  <a:srgbClr val="000000"/>
                </a:solidFill>
                <a:latin typeface="Calibri"/>
                <a:ea typeface="Calibri"/>
              </a:rPr>
              <a:t>The splits will be done to partition the data into purer subsets. So, when the split is done on Body Temperature, all the species that are cold-blooded are found to be “non-mammals”. So when the Body Temperature is “Cold- Blooded”, we get a purest subset where all the species belong to “non-Mammals”.</a:t>
            </a:r>
            <a:endParaRPr b="0" lang="en-IN" sz="1800" spc="-1" strike="noStrike">
              <a:latin typeface="Arial"/>
            </a:endParaRPr>
          </a:p>
          <a:p>
            <a:pPr marL="343080" indent="-342000">
              <a:lnSpc>
                <a:spcPct val="115000"/>
              </a:lnSpc>
              <a:spcAft>
                <a:spcPts val="1001"/>
              </a:spcAft>
              <a:buClr>
                <a:srgbClr val="000000"/>
              </a:buClr>
              <a:buFont typeface="Century Gothic"/>
              <a:buAutoNum type="arabicPeriod"/>
            </a:pPr>
            <a:r>
              <a:rPr b="0" lang="en-IN" sz="1800" spc="-1" strike="noStrike">
                <a:solidFill>
                  <a:srgbClr val="000000"/>
                </a:solidFill>
                <a:latin typeface="Calibri"/>
                <a:ea typeface="Calibri"/>
              </a:rPr>
              <a:t>But for “warm-blooded” species, we still have both types present: mammals and non-mammals. So, now the algorithm splits on the values of Gives_Birth. This time, when the values are “Yes”, we get all type values as “Mammals” and when the values are “No”, we get all type values as “Non-Mammals”.</a:t>
            </a:r>
            <a:endParaRPr b="0" lang="en-IN" sz="1800" spc="-1" strike="noStrike">
              <a:latin typeface="Arial"/>
            </a:endParaRPr>
          </a:p>
          <a:p>
            <a:pPr marL="343080" indent="-342000">
              <a:lnSpc>
                <a:spcPct val="115000"/>
              </a:lnSpc>
              <a:spcAft>
                <a:spcPts val="1001"/>
              </a:spcAft>
              <a:buClr>
                <a:srgbClr val="000000"/>
              </a:buClr>
              <a:buFont typeface="Century Gothic"/>
              <a:buAutoNum type="arabicPeriod"/>
            </a:pPr>
            <a:r>
              <a:rPr b="0" lang="en-IN" sz="1800" spc="-1" strike="noStrike">
                <a:solidFill>
                  <a:srgbClr val="000000"/>
                </a:solidFill>
                <a:latin typeface="Calibri"/>
                <a:ea typeface="Calibri"/>
              </a:rPr>
              <a:t>The nodes represents Attributes while the edges represent values.</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693440" y="18756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 – An Example</a:t>
            </a:r>
            <a:endParaRPr b="0" lang="en-IN" sz="3200" spc="-1" strike="noStrike">
              <a:latin typeface="Arial"/>
            </a:endParaRPr>
          </a:p>
        </p:txBody>
      </p:sp>
      <p:sp>
        <p:nvSpPr>
          <p:cNvPr id="321" name="CustomShape 2"/>
          <p:cNvSpPr/>
          <p:nvPr/>
        </p:nvSpPr>
        <p:spPr>
          <a:xfrm>
            <a:off x="2379600" y="131112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sp>
        <p:nvSpPr>
          <p:cNvPr id="322" name="CustomShape 3"/>
          <p:cNvSpPr/>
          <p:nvPr/>
        </p:nvSpPr>
        <p:spPr>
          <a:xfrm>
            <a:off x="4636440" y="1584720"/>
            <a:ext cx="2576160" cy="1001520"/>
          </a:xfrm>
          <a:prstGeom prst="ellipse">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entury Gothic"/>
                <a:ea typeface="DejaVu Sans"/>
              </a:rPr>
              <a:t>Body Temperature</a:t>
            </a:r>
            <a:endParaRPr b="0" lang="en-IN" sz="1800" spc="-1" strike="noStrike">
              <a:latin typeface="Arial"/>
            </a:endParaRPr>
          </a:p>
        </p:txBody>
      </p:sp>
      <p:sp>
        <p:nvSpPr>
          <p:cNvPr id="323" name="CustomShape 4"/>
          <p:cNvSpPr/>
          <p:nvPr/>
        </p:nvSpPr>
        <p:spPr>
          <a:xfrm>
            <a:off x="2845440" y="3341880"/>
            <a:ext cx="2576160" cy="1001520"/>
          </a:xfrm>
          <a:prstGeom prst="ellipse">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entury Gothic"/>
                <a:ea typeface="DejaVu Sans"/>
              </a:rPr>
              <a:t>Gives Birth</a:t>
            </a:r>
            <a:endParaRPr b="0" lang="en-IN" sz="1800" spc="-1" strike="noStrike">
              <a:latin typeface="Arial"/>
            </a:endParaRPr>
          </a:p>
        </p:txBody>
      </p:sp>
      <p:sp>
        <p:nvSpPr>
          <p:cNvPr id="324" name="CustomShape 5"/>
          <p:cNvSpPr/>
          <p:nvPr/>
        </p:nvSpPr>
        <p:spPr>
          <a:xfrm>
            <a:off x="2137320" y="5270400"/>
            <a:ext cx="1189080" cy="824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entury Gothic"/>
                <a:ea typeface="DejaVu Sans"/>
              </a:rPr>
              <a:t>Mammal</a:t>
            </a:r>
            <a:endParaRPr b="0" lang="en-IN" sz="1800" spc="-1" strike="noStrike">
              <a:latin typeface="Arial"/>
            </a:endParaRPr>
          </a:p>
        </p:txBody>
      </p:sp>
      <p:sp>
        <p:nvSpPr>
          <p:cNvPr id="325" name="CustomShape 6"/>
          <p:cNvSpPr/>
          <p:nvPr/>
        </p:nvSpPr>
        <p:spPr>
          <a:xfrm>
            <a:off x="4474080" y="5270400"/>
            <a:ext cx="1189080" cy="824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entury Gothic"/>
                <a:ea typeface="DejaVu Sans"/>
              </a:rPr>
              <a:t>Non-Mammal</a:t>
            </a:r>
            <a:endParaRPr b="0" lang="en-IN" sz="1800" spc="-1" strike="noStrike">
              <a:latin typeface="Arial"/>
            </a:endParaRPr>
          </a:p>
        </p:txBody>
      </p:sp>
      <p:sp>
        <p:nvSpPr>
          <p:cNvPr id="326" name="CustomShape 7"/>
          <p:cNvSpPr/>
          <p:nvPr/>
        </p:nvSpPr>
        <p:spPr>
          <a:xfrm>
            <a:off x="7864920" y="3341880"/>
            <a:ext cx="1316160" cy="8244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entury Gothic"/>
                <a:ea typeface="DejaVu Sans"/>
              </a:rPr>
              <a:t>Non-Mammals</a:t>
            </a:r>
            <a:endParaRPr b="0" lang="en-IN" sz="1800" spc="-1" strike="noStrike">
              <a:latin typeface="Arial"/>
            </a:endParaRPr>
          </a:p>
        </p:txBody>
      </p:sp>
      <p:sp>
        <p:nvSpPr>
          <p:cNvPr id="327" name="CustomShape 8"/>
          <p:cNvSpPr/>
          <p:nvPr/>
        </p:nvSpPr>
        <p:spPr>
          <a:xfrm flipH="1">
            <a:off x="4132800" y="2587320"/>
            <a:ext cx="1789560" cy="753480"/>
          </a:xfrm>
          <a:custGeom>
            <a:avLst/>
            <a:gdLst/>
            <a:ahLst/>
            <a:rect l="l" t="t" r="r" b="b"/>
            <a:pathLst>
              <a:path w="21600" h="21600">
                <a:moveTo>
                  <a:pt x="0" y="0"/>
                </a:moveTo>
                <a:lnTo>
                  <a:pt x="21600" y="21600"/>
                </a:lnTo>
              </a:path>
            </a:pathLst>
          </a:custGeom>
          <a:noFill/>
          <a:ln>
            <a:solidFill>
              <a:srgbClr val="323232"/>
            </a:solidFill>
            <a:round/>
            <a:tailEnd len="med" type="triangle" w="med"/>
          </a:ln>
        </p:spPr>
        <p:style>
          <a:lnRef idx="1">
            <a:schemeClr val="accent1"/>
          </a:lnRef>
          <a:fillRef idx="0">
            <a:schemeClr val="accent1"/>
          </a:fillRef>
          <a:effectRef idx="0">
            <a:schemeClr val="accent1"/>
          </a:effectRef>
          <a:fontRef idx="minor"/>
        </p:style>
      </p:sp>
      <p:sp>
        <p:nvSpPr>
          <p:cNvPr id="328" name="CustomShape 9"/>
          <p:cNvSpPr/>
          <p:nvPr/>
        </p:nvSpPr>
        <p:spPr>
          <a:xfrm>
            <a:off x="5924880" y="2587320"/>
            <a:ext cx="2597400" cy="753480"/>
          </a:xfrm>
          <a:custGeom>
            <a:avLst/>
            <a:gdLst/>
            <a:ahLst/>
            <a:rect l="l" t="t" r="r" b="b"/>
            <a:pathLst>
              <a:path w="21600" h="21600">
                <a:moveTo>
                  <a:pt x="0" y="0"/>
                </a:moveTo>
                <a:lnTo>
                  <a:pt x="21600" y="21600"/>
                </a:lnTo>
              </a:path>
            </a:pathLst>
          </a:custGeom>
          <a:noFill/>
          <a:ln>
            <a:solidFill>
              <a:srgbClr val="323232"/>
            </a:solidFill>
            <a:round/>
            <a:tailEnd len="med" type="triangle" w="med"/>
          </a:ln>
        </p:spPr>
        <p:style>
          <a:lnRef idx="1">
            <a:schemeClr val="accent1"/>
          </a:lnRef>
          <a:fillRef idx="0">
            <a:schemeClr val="accent1"/>
          </a:fillRef>
          <a:effectRef idx="0">
            <a:schemeClr val="accent1"/>
          </a:effectRef>
          <a:fontRef idx="minor"/>
        </p:style>
      </p:sp>
      <p:sp>
        <p:nvSpPr>
          <p:cNvPr id="329" name="CustomShape 10"/>
          <p:cNvSpPr/>
          <p:nvPr/>
        </p:nvSpPr>
        <p:spPr>
          <a:xfrm flipH="1">
            <a:off x="2743920" y="4344480"/>
            <a:ext cx="1387800" cy="924840"/>
          </a:xfrm>
          <a:custGeom>
            <a:avLst/>
            <a:gdLst/>
            <a:ahLst/>
            <a:rect l="l" t="t" r="r" b="b"/>
            <a:pathLst>
              <a:path w="21600" h="21600">
                <a:moveTo>
                  <a:pt x="0" y="0"/>
                </a:moveTo>
                <a:lnTo>
                  <a:pt x="21600" y="21600"/>
                </a:lnTo>
              </a:path>
            </a:pathLst>
          </a:custGeom>
          <a:noFill/>
          <a:ln>
            <a:solidFill>
              <a:srgbClr val="323232"/>
            </a:solidFill>
            <a:round/>
            <a:tailEnd len="med" type="triangle" w="med"/>
          </a:ln>
        </p:spPr>
        <p:style>
          <a:lnRef idx="1">
            <a:schemeClr val="accent1"/>
          </a:lnRef>
          <a:fillRef idx="0">
            <a:schemeClr val="accent1"/>
          </a:fillRef>
          <a:effectRef idx="0">
            <a:schemeClr val="accent1"/>
          </a:effectRef>
          <a:fontRef idx="minor"/>
        </p:style>
      </p:sp>
      <p:sp>
        <p:nvSpPr>
          <p:cNvPr id="330" name="CustomShape 11"/>
          <p:cNvSpPr/>
          <p:nvPr/>
        </p:nvSpPr>
        <p:spPr>
          <a:xfrm>
            <a:off x="4134240" y="4344480"/>
            <a:ext cx="933840" cy="924840"/>
          </a:xfrm>
          <a:custGeom>
            <a:avLst/>
            <a:gdLst/>
            <a:ahLst/>
            <a:rect l="l" t="t" r="r" b="b"/>
            <a:pathLst>
              <a:path w="21600" h="21600">
                <a:moveTo>
                  <a:pt x="0" y="0"/>
                </a:moveTo>
                <a:lnTo>
                  <a:pt x="21600" y="21600"/>
                </a:lnTo>
              </a:path>
            </a:pathLst>
          </a:custGeom>
          <a:noFill/>
          <a:ln>
            <a:solidFill>
              <a:srgbClr val="323232"/>
            </a:solidFill>
            <a:round/>
            <a:tailEnd len="med" type="triangle" w="med"/>
          </a:ln>
        </p:spPr>
        <p:style>
          <a:lnRef idx="1">
            <a:schemeClr val="accent1"/>
          </a:lnRef>
          <a:fillRef idx="0">
            <a:schemeClr val="accent1"/>
          </a:fillRef>
          <a:effectRef idx="0">
            <a:schemeClr val="accent1"/>
          </a:effectRef>
          <a:fontRef idx="minor"/>
        </p:style>
      </p:sp>
      <p:sp>
        <p:nvSpPr>
          <p:cNvPr id="331" name="CustomShape 12"/>
          <p:cNvSpPr/>
          <p:nvPr/>
        </p:nvSpPr>
        <p:spPr>
          <a:xfrm>
            <a:off x="4094640" y="2656080"/>
            <a:ext cx="93384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entury Gothic"/>
                <a:ea typeface="DejaVu Sans"/>
              </a:rPr>
              <a:t>Warm</a:t>
            </a:r>
            <a:endParaRPr b="0" lang="en-IN" sz="1800" spc="-1" strike="noStrike">
              <a:latin typeface="Arial"/>
            </a:endParaRPr>
          </a:p>
        </p:txBody>
      </p:sp>
      <p:sp>
        <p:nvSpPr>
          <p:cNvPr id="332" name="CustomShape 13"/>
          <p:cNvSpPr/>
          <p:nvPr/>
        </p:nvSpPr>
        <p:spPr>
          <a:xfrm>
            <a:off x="7089120" y="2563200"/>
            <a:ext cx="93384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entury Gothic"/>
                <a:ea typeface="DejaVu Sans"/>
              </a:rPr>
              <a:t>Cold</a:t>
            </a:r>
            <a:endParaRPr b="0" lang="en-IN" sz="1800" spc="-1" strike="noStrike">
              <a:latin typeface="Arial"/>
            </a:endParaRPr>
          </a:p>
        </p:txBody>
      </p:sp>
      <p:sp>
        <p:nvSpPr>
          <p:cNvPr id="333" name="CustomShape 14"/>
          <p:cNvSpPr/>
          <p:nvPr/>
        </p:nvSpPr>
        <p:spPr>
          <a:xfrm>
            <a:off x="2720520" y="4514400"/>
            <a:ext cx="93384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entury Gothic"/>
                <a:ea typeface="DejaVu Sans"/>
              </a:rPr>
              <a:t>Yes</a:t>
            </a:r>
            <a:endParaRPr b="0" lang="en-IN" sz="1800" spc="-1" strike="noStrike">
              <a:latin typeface="Arial"/>
            </a:endParaRPr>
          </a:p>
        </p:txBody>
      </p:sp>
      <p:sp>
        <p:nvSpPr>
          <p:cNvPr id="334" name="CustomShape 15"/>
          <p:cNvSpPr/>
          <p:nvPr/>
        </p:nvSpPr>
        <p:spPr>
          <a:xfrm>
            <a:off x="4651200" y="4557600"/>
            <a:ext cx="93384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entury Gothic"/>
                <a:ea typeface="DejaVu Sans"/>
              </a:rPr>
              <a:t>No</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31160" y="1180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 – Another Example</a:t>
            </a:r>
            <a:endParaRPr b="0" lang="en-IN" sz="3200" spc="-1" strike="noStrike">
              <a:latin typeface="Arial"/>
            </a:endParaRPr>
          </a:p>
        </p:txBody>
      </p:sp>
      <p:sp>
        <p:nvSpPr>
          <p:cNvPr id="336" name="CustomShape 2"/>
          <p:cNvSpPr/>
          <p:nvPr/>
        </p:nvSpPr>
        <p:spPr>
          <a:xfrm>
            <a:off x="1909080" y="97380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337" name="Picture 3" descr=""/>
          <p:cNvPicPr/>
          <p:nvPr/>
        </p:nvPicPr>
        <p:blipFill>
          <a:blip r:embed="rId1"/>
          <a:stretch/>
        </p:blipFill>
        <p:spPr>
          <a:xfrm>
            <a:off x="756720" y="1828440"/>
            <a:ext cx="4951080" cy="3066480"/>
          </a:xfrm>
          <a:prstGeom prst="rect">
            <a:avLst/>
          </a:prstGeom>
          <a:ln>
            <a:noFill/>
          </a:ln>
        </p:spPr>
      </p:pic>
      <p:pic>
        <p:nvPicPr>
          <p:cNvPr id="338" name="Picture 5" descr=""/>
          <p:cNvPicPr/>
          <p:nvPr/>
        </p:nvPicPr>
        <p:blipFill>
          <a:blip r:embed="rId2"/>
          <a:stretch/>
        </p:blipFill>
        <p:spPr>
          <a:xfrm>
            <a:off x="6861240" y="1828440"/>
            <a:ext cx="5329800" cy="3030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16960" y="514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 – Another Example</a:t>
            </a:r>
            <a:endParaRPr b="0" lang="en-IN" sz="3200" spc="-1" strike="noStrike">
              <a:latin typeface="Arial"/>
            </a:endParaRPr>
          </a:p>
        </p:txBody>
      </p:sp>
      <p:sp>
        <p:nvSpPr>
          <p:cNvPr id="340" name="CustomShape 2"/>
          <p:cNvSpPr/>
          <p:nvPr/>
        </p:nvSpPr>
        <p:spPr>
          <a:xfrm>
            <a:off x="1909080" y="97380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341" name="Picture 4" descr=""/>
          <p:cNvPicPr/>
          <p:nvPr/>
        </p:nvPicPr>
        <p:blipFill>
          <a:blip r:embed="rId1"/>
          <a:stretch/>
        </p:blipFill>
        <p:spPr>
          <a:xfrm>
            <a:off x="6387120" y="2043000"/>
            <a:ext cx="5508360" cy="3735360"/>
          </a:xfrm>
          <a:prstGeom prst="rect">
            <a:avLst/>
          </a:prstGeom>
          <a:ln>
            <a:noFill/>
          </a:ln>
        </p:spPr>
      </p:pic>
      <p:pic>
        <p:nvPicPr>
          <p:cNvPr id="342" name="Picture 6" descr=""/>
          <p:cNvPicPr/>
          <p:nvPr/>
        </p:nvPicPr>
        <p:blipFill>
          <a:blip r:embed="rId2"/>
          <a:stretch/>
        </p:blipFill>
        <p:spPr>
          <a:xfrm>
            <a:off x="265320" y="2043000"/>
            <a:ext cx="5903280" cy="3735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16960" y="51480"/>
            <a:ext cx="9253080" cy="7740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3200" spc="-1" strike="noStrike">
                <a:solidFill>
                  <a:srgbClr val="178dbb"/>
                </a:solidFill>
                <a:latin typeface="Century Gothic"/>
                <a:ea typeface="DejaVu Sans"/>
              </a:rPr>
              <a:t>Decision Tree – Another Example</a:t>
            </a:r>
            <a:endParaRPr b="0" lang="en-IN" sz="3200" spc="-1" strike="noStrike">
              <a:latin typeface="Arial"/>
            </a:endParaRPr>
          </a:p>
        </p:txBody>
      </p:sp>
      <p:sp>
        <p:nvSpPr>
          <p:cNvPr id="344" name="CustomShape 2"/>
          <p:cNvSpPr/>
          <p:nvPr/>
        </p:nvSpPr>
        <p:spPr>
          <a:xfrm>
            <a:off x="1909080" y="973800"/>
            <a:ext cx="9417600" cy="540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a:p>
            <a:pPr>
              <a:lnSpc>
                <a:spcPct val="100000"/>
              </a:lnSpc>
              <a:spcBef>
                <a:spcPts val="1001"/>
              </a:spcBef>
            </a:pPr>
            <a:endParaRPr b="0" lang="en-IN" sz="1800" spc="-1" strike="noStrike">
              <a:latin typeface="Arial"/>
            </a:endParaRPr>
          </a:p>
        </p:txBody>
      </p:sp>
      <p:pic>
        <p:nvPicPr>
          <p:cNvPr id="345" name="Picture 5" descr=""/>
          <p:cNvPicPr/>
          <p:nvPr/>
        </p:nvPicPr>
        <p:blipFill>
          <a:blip r:embed="rId1"/>
          <a:stretch/>
        </p:blipFill>
        <p:spPr>
          <a:xfrm>
            <a:off x="1031760" y="1446480"/>
            <a:ext cx="3647160" cy="4266000"/>
          </a:xfrm>
          <a:prstGeom prst="rect">
            <a:avLst/>
          </a:prstGeom>
          <a:ln>
            <a:noFill/>
          </a:ln>
        </p:spPr>
      </p:pic>
      <p:pic>
        <p:nvPicPr>
          <p:cNvPr id="346" name="Picture 7" descr=""/>
          <p:cNvPicPr/>
          <p:nvPr/>
        </p:nvPicPr>
        <p:blipFill>
          <a:blip r:embed="rId2"/>
          <a:stretch/>
        </p:blipFill>
        <p:spPr>
          <a:xfrm>
            <a:off x="5100120" y="1446480"/>
            <a:ext cx="6786360" cy="3105720"/>
          </a:xfrm>
          <a:prstGeom prst="rect">
            <a:avLst/>
          </a:prstGeom>
          <a:ln>
            <a:noFill/>
          </a:ln>
        </p:spPr>
      </p:pic>
      <p:pic>
        <p:nvPicPr>
          <p:cNvPr id="347" name="Picture 8" descr=""/>
          <p:cNvPicPr/>
          <p:nvPr/>
        </p:nvPicPr>
        <p:blipFill>
          <a:blip r:embed="rId3"/>
          <a:stretch/>
        </p:blipFill>
        <p:spPr>
          <a:xfrm>
            <a:off x="5100120" y="4700160"/>
            <a:ext cx="2732760" cy="12848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722960" y="108000"/>
            <a:ext cx="8910720" cy="12798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8dbb"/>
                </a:solidFill>
                <a:latin typeface="Century Gothic"/>
                <a:ea typeface="DejaVu Sans"/>
              </a:rPr>
              <a:t>How do Children and cats use DT?</a:t>
            </a:r>
            <a:endParaRPr b="0" lang="en-IN" sz="3600" spc="-1" strike="noStrike">
              <a:latin typeface="Arial"/>
            </a:endParaRPr>
          </a:p>
        </p:txBody>
      </p:sp>
      <p:pic>
        <p:nvPicPr>
          <p:cNvPr id="349" name="Picture 2" descr=""/>
          <p:cNvPicPr/>
          <p:nvPr/>
        </p:nvPicPr>
        <p:blipFill>
          <a:blip r:embed="rId1"/>
          <a:stretch/>
        </p:blipFill>
        <p:spPr>
          <a:xfrm>
            <a:off x="1666800" y="1388880"/>
            <a:ext cx="4510800" cy="4032720"/>
          </a:xfrm>
          <a:prstGeom prst="rect">
            <a:avLst/>
          </a:prstGeom>
          <a:ln>
            <a:noFill/>
          </a:ln>
        </p:spPr>
      </p:pic>
      <p:pic>
        <p:nvPicPr>
          <p:cNvPr id="350" name="Picture 4" descr=""/>
          <p:cNvPicPr/>
          <p:nvPr/>
        </p:nvPicPr>
        <p:blipFill>
          <a:blip r:embed="rId2"/>
          <a:stretch/>
        </p:blipFill>
        <p:spPr>
          <a:xfrm>
            <a:off x="7096320" y="1404000"/>
            <a:ext cx="4510800" cy="40478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104304</TotalTime>
  <Application>LibreOffice/6.0.4.2$MacOSX_X86_64 LibreOffice_project/9b0d9b32d5dcda91d2f1a96dc04c645c450872bf</Application>
  <Words>2116</Words>
  <Paragraphs>367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2014-12-15T07:56:09Z</dcterms:created>
  <dc:creator>Gaurav Goel</dc:creator>
  <dc:description/>
  <dc:language>en-IN</dc:language>
  <cp:lastModifiedBy>rajnish chauhan</cp:lastModifiedBy>
  <dcterms:modified xsi:type="dcterms:W3CDTF">2019-04-06T06:56:05Z</dcterms:modified>
  <cp:revision>762</cp:revision>
  <dc:subject/>
  <dc:title>Introduction to Tableau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