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1" r:id="rId4"/>
    <p:sldId id="259" r:id="rId5"/>
    <p:sldId id="257" r:id="rId6"/>
    <p:sldId id="260"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4" d="100"/>
          <a:sy n="54" d="100"/>
        </p:scale>
        <p:origin x="79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1">
                  <c:v>Allowance</c:v>
                </c:pt>
                <c:pt idx="2">
                  <c:v>Apparel</c:v>
                </c:pt>
                <c:pt idx="3">
                  <c:v>Beauty</c:v>
                </c:pt>
                <c:pt idx="4">
                  <c:v>Education</c:v>
                </c:pt>
                <c:pt idx="5">
                  <c:v>Food</c:v>
                </c:pt>
                <c:pt idx="6">
                  <c:v>Gift</c:v>
                </c:pt>
                <c:pt idx="7">
                  <c:v>Household</c:v>
                </c:pt>
                <c:pt idx="8">
                  <c:v>Other</c:v>
                </c:pt>
                <c:pt idx="9">
                  <c:v>Petty cash</c:v>
                </c:pt>
                <c:pt idx="10">
                  <c:v>Salary</c:v>
                </c:pt>
                <c:pt idx="11">
                  <c:v>Self-development</c:v>
                </c:pt>
                <c:pt idx="12">
                  <c:v>Social Life</c:v>
                </c:pt>
                <c:pt idx="13">
                  <c:v>Transportation</c:v>
                </c:pt>
              </c:strCache>
            </c:strRef>
          </c:cat>
          <c:val>
            <c:numRef>
              <c:f>Sheet1!$B$2:$B$15</c:f>
              <c:numCache>
                <c:formatCode>General</c:formatCode>
                <c:ptCount val="14"/>
                <c:pt idx="2">
                  <c:v>3388</c:v>
                </c:pt>
                <c:pt idx="3">
                  <c:v>196</c:v>
                </c:pt>
                <c:pt idx="4">
                  <c:v>1400</c:v>
                </c:pt>
                <c:pt idx="5">
                  <c:v>24502.480000000003</c:v>
                </c:pt>
                <c:pt idx="6">
                  <c:v>115</c:v>
                </c:pt>
                <c:pt idx="7">
                  <c:v>12188</c:v>
                </c:pt>
                <c:pt idx="8">
                  <c:v>5117</c:v>
                </c:pt>
                <c:pt idx="11">
                  <c:v>400</c:v>
                </c:pt>
                <c:pt idx="12">
                  <c:v>2513.7200000000003</c:v>
                </c:pt>
                <c:pt idx="13">
                  <c:v>9203.7999999999993</c:v>
                </c:pt>
              </c:numCache>
            </c:numRef>
          </c:val>
          <c:extLst>
            <c:ext xmlns:c16="http://schemas.microsoft.com/office/drawing/2014/chart" uri="{C3380CC4-5D6E-409C-BE32-E72D297353CC}">
              <c16:uniqueId val="{00000000-2D39-45BA-B846-DD014AA74EA7}"/>
            </c:ext>
          </c:extLst>
        </c:ser>
        <c:ser>
          <c:idx val="1"/>
          <c:order val="1"/>
          <c:tx>
            <c:strRef>
              <c:f>Sheet1!$C$1</c:f>
              <c:strCache>
                <c:ptCount val="1"/>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1">
                  <c:v>Allowance</c:v>
                </c:pt>
                <c:pt idx="2">
                  <c:v>Apparel</c:v>
                </c:pt>
                <c:pt idx="3">
                  <c:v>Beauty</c:v>
                </c:pt>
                <c:pt idx="4">
                  <c:v>Education</c:v>
                </c:pt>
                <c:pt idx="5">
                  <c:v>Food</c:v>
                </c:pt>
                <c:pt idx="6">
                  <c:v>Gift</c:v>
                </c:pt>
                <c:pt idx="7">
                  <c:v>Household</c:v>
                </c:pt>
                <c:pt idx="8">
                  <c:v>Other</c:v>
                </c:pt>
                <c:pt idx="9">
                  <c:v>Petty cash</c:v>
                </c:pt>
                <c:pt idx="10">
                  <c:v>Salary</c:v>
                </c:pt>
                <c:pt idx="11">
                  <c:v>Self-development</c:v>
                </c:pt>
                <c:pt idx="12">
                  <c:v>Social Life</c:v>
                </c:pt>
                <c:pt idx="13">
                  <c:v>Transportation</c:v>
                </c:pt>
              </c:strCache>
            </c:strRef>
          </c:cat>
          <c:val>
            <c:numRef>
              <c:f>Sheet1!$C$2:$C$15</c:f>
              <c:numCache>
                <c:formatCode>General</c:formatCode>
                <c:ptCount val="14"/>
                <c:pt idx="1">
                  <c:v>14000</c:v>
                </c:pt>
                <c:pt idx="8">
                  <c:v>32751</c:v>
                </c:pt>
                <c:pt idx="9">
                  <c:v>3</c:v>
                </c:pt>
                <c:pt idx="10">
                  <c:v>8000</c:v>
                </c:pt>
              </c:numCache>
            </c:numRef>
          </c:val>
          <c:extLst>
            <c:ext xmlns:c16="http://schemas.microsoft.com/office/drawing/2014/chart" uri="{C3380CC4-5D6E-409C-BE32-E72D297353CC}">
              <c16:uniqueId val="{00000001-2D39-45BA-B846-DD014AA74EA7}"/>
            </c:ext>
          </c:extLst>
        </c:ser>
        <c:ser>
          <c:idx val="2"/>
          <c:order val="2"/>
          <c:tx>
            <c:strRef>
              <c:f>Sheet1!$D$1</c:f>
              <c:strCache>
                <c:ptCount val="1"/>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1">
                  <c:v>Allowance</c:v>
                </c:pt>
                <c:pt idx="2">
                  <c:v>Apparel</c:v>
                </c:pt>
                <c:pt idx="3">
                  <c:v>Beauty</c:v>
                </c:pt>
                <c:pt idx="4">
                  <c:v>Education</c:v>
                </c:pt>
                <c:pt idx="5">
                  <c:v>Food</c:v>
                </c:pt>
                <c:pt idx="6">
                  <c:v>Gift</c:v>
                </c:pt>
                <c:pt idx="7">
                  <c:v>Household</c:v>
                </c:pt>
                <c:pt idx="8">
                  <c:v>Other</c:v>
                </c:pt>
                <c:pt idx="9">
                  <c:v>Petty cash</c:v>
                </c:pt>
                <c:pt idx="10">
                  <c:v>Salary</c:v>
                </c:pt>
                <c:pt idx="11">
                  <c:v>Self-development</c:v>
                </c:pt>
                <c:pt idx="12">
                  <c:v>Social Life</c:v>
                </c:pt>
                <c:pt idx="13">
                  <c:v>Transportation</c:v>
                </c:pt>
              </c:strCache>
            </c:strRef>
          </c:cat>
          <c:val>
            <c:numRef>
              <c:f>Sheet1!$D$2:$D$15</c:f>
              <c:numCache>
                <c:formatCode>General</c:formatCode>
                <c:ptCount val="14"/>
              </c:numCache>
            </c:numRef>
          </c:val>
          <c:extLst>
            <c:ext xmlns:c16="http://schemas.microsoft.com/office/drawing/2014/chart" uri="{C3380CC4-5D6E-409C-BE32-E72D297353CC}">
              <c16:uniqueId val="{00000002-2D39-45BA-B846-DD014AA74EA7}"/>
            </c:ext>
          </c:extLst>
        </c:ser>
        <c:dLbls>
          <c:dLblPos val="outEnd"/>
          <c:showLegendKey val="0"/>
          <c:showVal val="1"/>
          <c:showCatName val="0"/>
          <c:showSerName val="0"/>
          <c:showPercent val="0"/>
          <c:showBubbleSize val="0"/>
        </c:dLbls>
        <c:gapWidth val="219"/>
        <c:overlap val="-27"/>
        <c:axId val="775738528"/>
        <c:axId val="775738944"/>
      </c:barChart>
      <c:catAx>
        <c:axId val="775738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75738944"/>
        <c:crosses val="autoZero"/>
        <c:auto val="1"/>
        <c:lblAlgn val="ctr"/>
        <c:lblOffset val="100"/>
        <c:noMultiLvlLbl val="0"/>
      </c:catAx>
      <c:valAx>
        <c:axId val="775738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75738528"/>
        <c:crosses val="autoZero"/>
        <c:crossBetween val="between"/>
      </c:valAx>
      <c:spPr>
        <a:noFill/>
        <a:ln>
          <a:solidFill>
            <a:schemeClr val="accent1"/>
          </a:solidFill>
        </a:ln>
        <a:effectLst>
          <a:outerShdw blurRad="304800" dist="1066800" dir="5400000" algn="ctr" rotWithShape="0">
            <a:srgbClr val="000000">
              <a:alpha val="84000"/>
            </a:srgb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0E13BA-8FA3-4576-8026-FA18AFA62AD8}"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EDEEE-9EAA-43B2-B9ED-7B7BD0854F1F}" type="slidenum">
              <a:rPr lang="en-IN" smtClean="0"/>
              <a:t>‹#›</a:t>
            </a:fld>
            <a:endParaRPr lang="en-IN"/>
          </a:p>
        </p:txBody>
      </p:sp>
    </p:spTree>
    <p:extLst>
      <p:ext uri="{BB962C8B-B14F-4D97-AF65-F5344CB8AC3E}">
        <p14:creationId xmlns:p14="http://schemas.microsoft.com/office/powerpoint/2010/main" val="1925298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0E13BA-8FA3-4576-8026-FA18AFA62AD8}"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EEDEEE-9EAA-43B2-B9ED-7B7BD0854F1F}" type="slidenum">
              <a:rPr lang="en-IN" smtClean="0"/>
              <a:t>‹#›</a:t>
            </a:fld>
            <a:endParaRPr lang="en-IN"/>
          </a:p>
        </p:txBody>
      </p:sp>
    </p:spTree>
    <p:extLst>
      <p:ext uri="{BB962C8B-B14F-4D97-AF65-F5344CB8AC3E}">
        <p14:creationId xmlns:p14="http://schemas.microsoft.com/office/powerpoint/2010/main" val="2436784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0E13BA-8FA3-4576-8026-FA18AFA62AD8}"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EDEEE-9EAA-43B2-B9ED-7B7BD0854F1F}" type="slidenum">
              <a:rPr lang="en-IN" smtClean="0"/>
              <a:t>‹#›</a:t>
            </a:fld>
            <a:endParaRPr lang="en-IN"/>
          </a:p>
        </p:txBody>
      </p:sp>
    </p:spTree>
    <p:extLst>
      <p:ext uri="{BB962C8B-B14F-4D97-AF65-F5344CB8AC3E}">
        <p14:creationId xmlns:p14="http://schemas.microsoft.com/office/powerpoint/2010/main" val="2283801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0E13BA-8FA3-4576-8026-FA18AFA62AD8}"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EDEEE-9EAA-43B2-B9ED-7B7BD0854F1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88920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0E13BA-8FA3-4576-8026-FA18AFA62AD8}"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EDEEE-9EAA-43B2-B9ED-7B7BD0854F1F}" type="slidenum">
              <a:rPr lang="en-IN" smtClean="0"/>
              <a:t>‹#›</a:t>
            </a:fld>
            <a:endParaRPr lang="en-IN"/>
          </a:p>
        </p:txBody>
      </p:sp>
    </p:spTree>
    <p:extLst>
      <p:ext uri="{BB962C8B-B14F-4D97-AF65-F5344CB8AC3E}">
        <p14:creationId xmlns:p14="http://schemas.microsoft.com/office/powerpoint/2010/main" val="713470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0E13BA-8FA3-4576-8026-FA18AFA62AD8}" type="datetimeFigureOut">
              <a:rPr lang="en-IN" smtClean="0"/>
              <a:t>20-01-2023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EDEEE-9EAA-43B2-B9ED-7B7BD0854F1F}" type="slidenum">
              <a:rPr lang="en-IN" smtClean="0"/>
              <a:t>‹#›</a:t>
            </a:fld>
            <a:endParaRPr lang="en-IN"/>
          </a:p>
        </p:txBody>
      </p:sp>
    </p:spTree>
    <p:extLst>
      <p:ext uri="{BB962C8B-B14F-4D97-AF65-F5344CB8AC3E}">
        <p14:creationId xmlns:p14="http://schemas.microsoft.com/office/powerpoint/2010/main" val="2636711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0E13BA-8FA3-4576-8026-FA18AFA62AD8}" type="datetimeFigureOut">
              <a:rPr lang="en-IN" smtClean="0"/>
              <a:t>20-01-2023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EDEEE-9EAA-43B2-B9ED-7B7BD0854F1F}" type="slidenum">
              <a:rPr lang="en-IN" smtClean="0"/>
              <a:t>‹#›</a:t>
            </a:fld>
            <a:endParaRPr lang="en-IN"/>
          </a:p>
        </p:txBody>
      </p:sp>
    </p:spTree>
    <p:extLst>
      <p:ext uri="{BB962C8B-B14F-4D97-AF65-F5344CB8AC3E}">
        <p14:creationId xmlns:p14="http://schemas.microsoft.com/office/powerpoint/2010/main" val="3702685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0E13BA-8FA3-4576-8026-FA18AFA62AD8}"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EDEEE-9EAA-43B2-B9ED-7B7BD0854F1F}" type="slidenum">
              <a:rPr lang="en-IN" smtClean="0"/>
              <a:t>‹#›</a:t>
            </a:fld>
            <a:endParaRPr lang="en-IN"/>
          </a:p>
        </p:txBody>
      </p:sp>
    </p:spTree>
    <p:extLst>
      <p:ext uri="{BB962C8B-B14F-4D97-AF65-F5344CB8AC3E}">
        <p14:creationId xmlns:p14="http://schemas.microsoft.com/office/powerpoint/2010/main" val="108004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0E13BA-8FA3-4576-8026-FA18AFA62AD8}"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EDEEE-9EAA-43B2-B9ED-7B7BD0854F1F}" type="slidenum">
              <a:rPr lang="en-IN" smtClean="0"/>
              <a:t>‹#›</a:t>
            </a:fld>
            <a:endParaRPr lang="en-IN"/>
          </a:p>
        </p:txBody>
      </p:sp>
    </p:spTree>
    <p:extLst>
      <p:ext uri="{BB962C8B-B14F-4D97-AF65-F5344CB8AC3E}">
        <p14:creationId xmlns:p14="http://schemas.microsoft.com/office/powerpoint/2010/main" val="954655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30E13BA-8FA3-4576-8026-FA18AFA62AD8}"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EDEEE-9EAA-43B2-B9ED-7B7BD0854F1F}" type="slidenum">
              <a:rPr lang="en-IN" smtClean="0"/>
              <a:t>‹#›</a:t>
            </a:fld>
            <a:endParaRPr lang="en-IN"/>
          </a:p>
        </p:txBody>
      </p:sp>
    </p:spTree>
    <p:extLst>
      <p:ext uri="{BB962C8B-B14F-4D97-AF65-F5344CB8AC3E}">
        <p14:creationId xmlns:p14="http://schemas.microsoft.com/office/powerpoint/2010/main" val="2809647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0E13BA-8FA3-4576-8026-FA18AFA62AD8}"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EDEEE-9EAA-43B2-B9ED-7B7BD0854F1F}" type="slidenum">
              <a:rPr lang="en-IN" smtClean="0"/>
              <a:t>‹#›</a:t>
            </a:fld>
            <a:endParaRPr lang="en-IN"/>
          </a:p>
        </p:txBody>
      </p:sp>
    </p:spTree>
    <p:extLst>
      <p:ext uri="{BB962C8B-B14F-4D97-AF65-F5344CB8AC3E}">
        <p14:creationId xmlns:p14="http://schemas.microsoft.com/office/powerpoint/2010/main" val="3181251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0E13BA-8FA3-4576-8026-FA18AFA62AD8}"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EEDEEE-9EAA-43B2-B9ED-7B7BD0854F1F}" type="slidenum">
              <a:rPr lang="en-IN" smtClean="0"/>
              <a:t>‹#›</a:t>
            </a:fld>
            <a:endParaRPr lang="en-IN"/>
          </a:p>
        </p:txBody>
      </p:sp>
    </p:spTree>
    <p:extLst>
      <p:ext uri="{BB962C8B-B14F-4D97-AF65-F5344CB8AC3E}">
        <p14:creationId xmlns:p14="http://schemas.microsoft.com/office/powerpoint/2010/main" val="1632456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0E13BA-8FA3-4576-8026-FA18AFA62AD8}" type="datetimeFigureOut">
              <a:rPr lang="en-IN" smtClean="0"/>
              <a:t>20-01-2023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EEDEEE-9EAA-43B2-B9ED-7B7BD0854F1F}" type="slidenum">
              <a:rPr lang="en-IN" smtClean="0"/>
              <a:t>‹#›</a:t>
            </a:fld>
            <a:endParaRPr lang="en-IN"/>
          </a:p>
        </p:txBody>
      </p:sp>
    </p:spTree>
    <p:extLst>
      <p:ext uri="{BB962C8B-B14F-4D97-AF65-F5344CB8AC3E}">
        <p14:creationId xmlns:p14="http://schemas.microsoft.com/office/powerpoint/2010/main" val="2197602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30E13BA-8FA3-4576-8026-FA18AFA62AD8}" type="datetimeFigureOut">
              <a:rPr lang="en-IN" smtClean="0"/>
              <a:t>20-01-2023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4EEDEEE-9EAA-43B2-B9ED-7B7BD0854F1F}" type="slidenum">
              <a:rPr lang="en-IN" smtClean="0"/>
              <a:t>‹#›</a:t>
            </a:fld>
            <a:endParaRPr lang="en-IN"/>
          </a:p>
        </p:txBody>
      </p:sp>
    </p:spTree>
    <p:extLst>
      <p:ext uri="{BB962C8B-B14F-4D97-AF65-F5344CB8AC3E}">
        <p14:creationId xmlns:p14="http://schemas.microsoft.com/office/powerpoint/2010/main" val="3462265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30E13BA-8FA3-4576-8026-FA18AFA62AD8}" type="datetimeFigureOut">
              <a:rPr lang="en-IN" smtClean="0"/>
              <a:t>20-01-2023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4EEDEEE-9EAA-43B2-B9ED-7B7BD0854F1F}" type="slidenum">
              <a:rPr lang="en-IN" smtClean="0"/>
              <a:t>‹#›</a:t>
            </a:fld>
            <a:endParaRPr lang="en-IN"/>
          </a:p>
        </p:txBody>
      </p:sp>
    </p:spTree>
    <p:extLst>
      <p:ext uri="{BB962C8B-B14F-4D97-AF65-F5344CB8AC3E}">
        <p14:creationId xmlns:p14="http://schemas.microsoft.com/office/powerpoint/2010/main" val="4229879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30E13BA-8FA3-4576-8026-FA18AFA62AD8}" type="datetimeFigureOut">
              <a:rPr lang="en-IN" smtClean="0"/>
              <a:t>20-01-2023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4EEDEEE-9EAA-43B2-B9ED-7B7BD0854F1F}" type="slidenum">
              <a:rPr lang="en-IN" smtClean="0"/>
              <a:t>‹#›</a:t>
            </a:fld>
            <a:endParaRPr lang="en-IN"/>
          </a:p>
        </p:txBody>
      </p:sp>
    </p:spTree>
    <p:extLst>
      <p:ext uri="{BB962C8B-B14F-4D97-AF65-F5344CB8AC3E}">
        <p14:creationId xmlns:p14="http://schemas.microsoft.com/office/powerpoint/2010/main" val="150533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0E13BA-8FA3-4576-8026-FA18AFA62AD8}"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EEDEEE-9EAA-43B2-B9ED-7B7BD0854F1F}" type="slidenum">
              <a:rPr lang="en-IN" smtClean="0"/>
              <a:t>‹#›</a:t>
            </a:fld>
            <a:endParaRPr lang="en-IN"/>
          </a:p>
        </p:txBody>
      </p:sp>
    </p:spTree>
    <p:extLst>
      <p:ext uri="{BB962C8B-B14F-4D97-AF65-F5344CB8AC3E}">
        <p14:creationId xmlns:p14="http://schemas.microsoft.com/office/powerpoint/2010/main" val="3110761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30E13BA-8FA3-4576-8026-FA18AFA62AD8}" type="datetimeFigureOut">
              <a:rPr lang="en-IN" smtClean="0"/>
              <a:t>20-01-2023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4EEDEEE-9EAA-43B2-B9ED-7B7BD0854F1F}" type="slidenum">
              <a:rPr lang="en-IN" smtClean="0"/>
              <a:t>‹#›</a:t>
            </a:fld>
            <a:endParaRPr lang="en-IN"/>
          </a:p>
        </p:txBody>
      </p:sp>
    </p:spTree>
    <p:extLst>
      <p:ext uri="{BB962C8B-B14F-4D97-AF65-F5344CB8AC3E}">
        <p14:creationId xmlns:p14="http://schemas.microsoft.com/office/powerpoint/2010/main" val="31614143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012F4-CC7C-51D2-88DB-9B2FA74DD25E}"/>
              </a:ext>
            </a:extLst>
          </p:cNvPr>
          <p:cNvSpPr>
            <a:spLocks noGrp="1"/>
          </p:cNvSpPr>
          <p:nvPr>
            <p:ph type="ctrTitle"/>
          </p:nvPr>
        </p:nvSpPr>
        <p:spPr/>
        <p:txBody>
          <a:bodyPr/>
          <a:lstStyle/>
          <a:p>
            <a:r>
              <a:rPr lang="en-IN" dirty="0"/>
              <a:t>Investment Advisor</a:t>
            </a:r>
          </a:p>
        </p:txBody>
      </p:sp>
      <p:sp>
        <p:nvSpPr>
          <p:cNvPr id="3" name="Subtitle 2">
            <a:extLst>
              <a:ext uri="{FF2B5EF4-FFF2-40B4-BE49-F238E27FC236}">
                <a16:creationId xmlns:a16="http://schemas.microsoft.com/office/drawing/2014/main" id="{7C78078A-012F-FD62-3A8A-3FE384AAC447}"/>
              </a:ext>
            </a:extLst>
          </p:cNvPr>
          <p:cNvSpPr>
            <a:spLocks noGrp="1"/>
          </p:cNvSpPr>
          <p:nvPr>
            <p:ph type="subTitle" idx="1"/>
          </p:nvPr>
        </p:nvSpPr>
        <p:spPr/>
        <p:txBody>
          <a:bodyPr/>
          <a:lstStyle/>
          <a:p>
            <a:r>
              <a:rPr lang="en-IN" dirty="0"/>
              <a:t>Presented by Ayush, Sandeep , Raj &amp; Jagadeesh</a:t>
            </a:r>
          </a:p>
        </p:txBody>
      </p:sp>
    </p:spTree>
    <p:extLst>
      <p:ext uri="{BB962C8B-B14F-4D97-AF65-F5344CB8AC3E}">
        <p14:creationId xmlns:p14="http://schemas.microsoft.com/office/powerpoint/2010/main" val="2982023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CE750-F4E9-16D0-B451-4826257CC2B9}"/>
              </a:ext>
            </a:extLst>
          </p:cNvPr>
          <p:cNvSpPr>
            <a:spLocks noGrp="1"/>
          </p:cNvSpPr>
          <p:nvPr>
            <p:ph type="title"/>
          </p:nvPr>
        </p:nvSpPr>
        <p:spPr/>
        <p:txBody>
          <a:bodyPr/>
          <a:lstStyle/>
          <a:p>
            <a:r>
              <a:rPr lang="en-IN" dirty="0"/>
              <a:t>Stock Profiles </a:t>
            </a:r>
          </a:p>
        </p:txBody>
      </p:sp>
      <p:sp>
        <p:nvSpPr>
          <p:cNvPr id="3" name="Content Placeholder 2">
            <a:extLst>
              <a:ext uri="{FF2B5EF4-FFF2-40B4-BE49-F238E27FC236}">
                <a16:creationId xmlns:a16="http://schemas.microsoft.com/office/drawing/2014/main" id="{901BD4AC-3693-665D-D9F4-3FF6355FFFE8}"/>
              </a:ext>
            </a:extLst>
          </p:cNvPr>
          <p:cNvSpPr>
            <a:spLocks noGrp="1"/>
          </p:cNvSpPr>
          <p:nvPr>
            <p:ph idx="1"/>
          </p:nvPr>
        </p:nvSpPr>
        <p:spPr/>
        <p:txBody>
          <a:bodyPr>
            <a:normAutofit/>
          </a:bodyPr>
          <a:lstStyle/>
          <a:p>
            <a:r>
              <a:rPr lang="en-IN" sz="2800" dirty="0"/>
              <a:t>1.High Risk Taking </a:t>
            </a:r>
          </a:p>
          <a:p>
            <a:r>
              <a:rPr lang="en-IN" sz="2800" dirty="0"/>
              <a:t>2.Risk Taking</a:t>
            </a:r>
          </a:p>
          <a:p>
            <a:r>
              <a:rPr lang="en-IN" sz="2800" dirty="0"/>
              <a:t>3.Moderate Risk Taking </a:t>
            </a:r>
          </a:p>
          <a:p>
            <a:r>
              <a:rPr lang="en-IN" sz="2800" dirty="0"/>
              <a:t>4.Low Risk Taking </a:t>
            </a:r>
          </a:p>
        </p:txBody>
      </p:sp>
    </p:spTree>
    <p:extLst>
      <p:ext uri="{BB962C8B-B14F-4D97-AF65-F5344CB8AC3E}">
        <p14:creationId xmlns:p14="http://schemas.microsoft.com/office/powerpoint/2010/main" val="1260175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4BB8-53A2-FD9B-F9E5-B366C0F3FB8C}"/>
              </a:ext>
            </a:extLst>
          </p:cNvPr>
          <p:cNvSpPr>
            <a:spLocks noGrp="1"/>
          </p:cNvSpPr>
          <p:nvPr>
            <p:ph type="title"/>
          </p:nvPr>
        </p:nvSpPr>
        <p:spPr/>
        <p:txBody>
          <a:bodyPr/>
          <a:lstStyle/>
          <a:p>
            <a:r>
              <a:rPr lang="en-IN" dirty="0"/>
              <a:t>Corelation between Market Capital and Dividend per share </a:t>
            </a:r>
          </a:p>
        </p:txBody>
      </p:sp>
      <p:sp>
        <p:nvSpPr>
          <p:cNvPr id="3" name="Content Placeholder 2">
            <a:extLst>
              <a:ext uri="{FF2B5EF4-FFF2-40B4-BE49-F238E27FC236}">
                <a16:creationId xmlns:a16="http://schemas.microsoft.com/office/drawing/2014/main" id="{5747EF3F-4B82-1F93-52FC-E5ECB9714F06}"/>
              </a:ext>
            </a:extLst>
          </p:cNvPr>
          <p:cNvSpPr>
            <a:spLocks noGrp="1"/>
          </p:cNvSpPr>
          <p:nvPr>
            <p:ph idx="1"/>
          </p:nvPr>
        </p:nvSpPr>
        <p:spPr/>
        <p:txBody>
          <a:bodyPr/>
          <a:lstStyle/>
          <a:p>
            <a:r>
              <a:rPr lang="en-IN" dirty="0"/>
              <a:t>The corelation between the two columns is positive which means that when one increases the other also increases </a:t>
            </a:r>
          </a:p>
          <a:p>
            <a:r>
              <a:rPr lang="en-IN" dirty="0"/>
              <a:t>Corelation value is 0.04 between the dividend and the market cap.</a:t>
            </a:r>
          </a:p>
          <a:p>
            <a:r>
              <a:rPr lang="en-IN" dirty="0"/>
              <a:t>Having this value means that the market cap has slight influence on the dividend per share.</a:t>
            </a:r>
          </a:p>
        </p:txBody>
      </p:sp>
    </p:spTree>
    <p:extLst>
      <p:ext uri="{BB962C8B-B14F-4D97-AF65-F5344CB8AC3E}">
        <p14:creationId xmlns:p14="http://schemas.microsoft.com/office/powerpoint/2010/main" val="3420450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AD30-64C6-7F6D-3C3F-06DC084C76BD}"/>
              </a:ext>
            </a:extLst>
          </p:cNvPr>
          <p:cNvSpPr>
            <a:spLocks noGrp="1"/>
          </p:cNvSpPr>
          <p:nvPr>
            <p:ph type="title"/>
          </p:nvPr>
        </p:nvSpPr>
        <p:spPr/>
        <p:txBody>
          <a:bodyPr/>
          <a:lstStyle/>
          <a:p>
            <a:r>
              <a:rPr lang="en-IN" dirty="0"/>
              <a:t>Comparison of enterprise value for all the different sectors</a:t>
            </a:r>
          </a:p>
        </p:txBody>
      </p:sp>
      <p:pic>
        <p:nvPicPr>
          <p:cNvPr id="5" name="Content Placeholder 4">
            <a:extLst>
              <a:ext uri="{FF2B5EF4-FFF2-40B4-BE49-F238E27FC236}">
                <a16:creationId xmlns:a16="http://schemas.microsoft.com/office/drawing/2014/main" id="{9118664D-99C3-EB02-B6C8-46A60EA0EFF8}"/>
              </a:ext>
            </a:extLst>
          </p:cNvPr>
          <p:cNvPicPr>
            <a:picLocks noGrp="1" noChangeAspect="1"/>
          </p:cNvPicPr>
          <p:nvPr>
            <p:ph idx="1"/>
          </p:nvPr>
        </p:nvPicPr>
        <p:blipFill>
          <a:blip r:embed="rId2"/>
          <a:stretch>
            <a:fillRect/>
          </a:stretch>
        </p:blipFill>
        <p:spPr>
          <a:xfrm>
            <a:off x="1219200" y="2052638"/>
            <a:ext cx="5249333" cy="4195762"/>
          </a:xfrm>
        </p:spPr>
      </p:pic>
      <p:sp>
        <p:nvSpPr>
          <p:cNvPr id="6" name="TextBox 5">
            <a:extLst>
              <a:ext uri="{FF2B5EF4-FFF2-40B4-BE49-F238E27FC236}">
                <a16:creationId xmlns:a16="http://schemas.microsoft.com/office/drawing/2014/main" id="{96D9EE13-5341-01AA-B8CF-7C6B9912ADFC}"/>
              </a:ext>
            </a:extLst>
          </p:cNvPr>
          <p:cNvSpPr txBox="1"/>
          <p:nvPr/>
        </p:nvSpPr>
        <p:spPr>
          <a:xfrm>
            <a:off x="6756400" y="2209800"/>
            <a:ext cx="5088467" cy="1754326"/>
          </a:xfrm>
          <a:prstGeom prst="rect">
            <a:avLst/>
          </a:prstGeom>
          <a:noFill/>
        </p:spPr>
        <p:txBody>
          <a:bodyPr wrap="square" rtlCol="0">
            <a:spAutoFit/>
          </a:bodyPr>
          <a:lstStyle/>
          <a:p>
            <a:r>
              <a:rPr lang="en-IN" dirty="0"/>
              <a:t>The most booming sectors are insurance and the energy sector followed by communication and automobile </a:t>
            </a:r>
          </a:p>
          <a:p>
            <a:endParaRPr lang="en-IN" dirty="0"/>
          </a:p>
          <a:p>
            <a:r>
              <a:rPr lang="en-IN" dirty="0"/>
              <a:t>Investing in these sectors can be beneficial for the investors.</a:t>
            </a:r>
          </a:p>
        </p:txBody>
      </p:sp>
    </p:spTree>
    <p:extLst>
      <p:ext uri="{BB962C8B-B14F-4D97-AF65-F5344CB8AC3E}">
        <p14:creationId xmlns:p14="http://schemas.microsoft.com/office/powerpoint/2010/main" val="3386714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B47D4-DFCA-6A1A-9937-ED3641257F2A}"/>
              </a:ext>
            </a:extLst>
          </p:cNvPr>
          <p:cNvSpPr>
            <a:spLocks noGrp="1"/>
          </p:cNvSpPr>
          <p:nvPr>
            <p:ph type="title"/>
          </p:nvPr>
        </p:nvSpPr>
        <p:spPr/>
        <p:txBody>
          <a:bodyPr/>
          <a:lstStyle/>
          <a:p>
            <a:r>
              <a:rPr lang="en-IN" dirty="0"/>
              <a:t>Personal Data Analysis</a:t>
            </a:r>
          </a:p>
        </p:txBody>
      </p:sp>
      <p:graphicFrame>
        <p:nvGraphicFramePr>
          <p:cNvPr id="6" name="Content Placeholder 5">
            <a:extLst>
              <a:ext uri="{FF2B5EF4-FFF2-40B4-BE49-F238E27FC236}">
                <a16:creationId xmlns:a16="http://schemas.microsoft.com/office/drawing/2014/main" id="{DA5E8181-1CC2-FFF3-AB54-139A617E88A9}"/>
              </a:ext>
            </a:extLst>
          </p:cNvPr>
          <p:cNvGraphicFramePr>
            <a:graphicFrameLocks noGrp="1"/>
          </p:cNvGraphicFramePr>
          <p:nvPr>
            <p:ph idx="1"/>
            <p:extLst>
              <p:ext uri="{D42A27DB-BD31-4B8C-83A1-F6EECF244321}">
                <p14:modId xmlns:p14="http://schemas.microsoft.com/office/powerpoint/2010/main" val="3387151735"/>
              </p:ext>
            </p:extLst>
          </p:nvPr>
        </p:nvGraphicFramePr>
        <p:xfrm>
          <a:off x="1103313" y="2052638"/>
          <a:ext cx="8947150" cy="4195762"/>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a:extLst>
              <a:ext uri="{FF2B5EF4-FFF2-40B4-BE49-F238E27FC236}">
                <a16:creationId xmlns:a16="http://schemas.microsoft.com/office/drawing/2014/main" id="{FB963F6B-45C7-9616-35B2-1CC808FE6363}"/>
              </a:ext>
            </a:extLst>
          </p:cNvPr>
          <p:cNvSpPr/>
          <p:nvPr/>
        </p:nvSpPr>
        <p:spPr>
          <a:xfrm>
            <a:off x="7298267" y="1617133"/>
            <a:ext cx="220133" cy="236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7527DA93-5389-9E28-D5C3-80BC6ED313A8}"/>
              </a:ext>
            </a:extLst>
          </p:cNvPr>
          <p:cNvSpPr txBox="1"/>
          <p:nvPr/>
        </p:nvSpPr>
        <p:spPr>
          <a:xfrm>
            <a:off x="7565733" y="1550089"/>
            <a:ext cx="1222667" cy="369332"/>
          </a:xfrm>
          <a:prstGeom prst="rect">
            <a:avLst/>
          </a:prstGeom>
          <a:noFill/>
        </p:spPr>
        <p:txBody>
          <a:bodyPr wrap="square" rtlCol="0">
            <a:spAutoFit/>
          </a:bodyPr>
          <a:lstStyle/>
          <a:p>
            <a:r>
              <a:rPr lang="en-IN" dirty="0"/>
              <a:t>expenses</a:t>
            </a:r>
          </a:p>
        </p:txBody>
      </p:sp>
      <p:sp>
        <p:nvSpPr>
          <p:cNvPr id="10" name="Rectangle 9">
            <a:extLst>
              <a:ext uri="{FF2B5EF4-FFF2-40B4-BE49-F238E27FC236}">
                <a16:creationId xmlns:a16="http://schemas.microsoft.com/office/drawing/2014/main" id="{A2AB8C23-995A-E697-9B7B-C3A4D8E104A6}"/>
              </a:ext>
            </a:extLst>
          </p:cNvPr>
          <p:cNvSpPr/>
          <p:nvPr/>
        </p:nvSpPr>
        <p:spPr>
          <a:xfrm>
            <a:off x="8827796" y="1617133"/>
            <a:ext cx="240004" cy="2361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7FFD0234-6F71-5183-46D9-6E66BF2BC879}"/>
              </a:ext>
            </a:extLst>
          </p:cNvPr>
          <p:cNvSpPr txBox="1"/>
          <p:nvPr/>
        </p:nvSpPr>
        <p:spPr>
          <a:xfrm>
            <a:off x="9107517" y="1550089"/>
            <a:ext cx="1039067" cy="369332"/>
          </a:xfrm>
          <a:prstGeom prst="rect">
            <a:avLst/>
          </a:prstGeom>
          <a:noFill/>
        </p:spPr>
        <p:txBody>
          <a:bodyPr wrap="none" rtlCol="0">
            <a:spAutoFit/>
          </a:bodyPr>
          <a:lstStyle/>
          <a:p>
            <a:r>
              <a:rPr lang="en-IN" dirty="0"/>
              <a:t>income</a:t>
            </a:r>
          </a:p>
        </p:txBody>
      </p:sp>
    </p:spTree>
    <p:extLst>
      <p:ext uri="{BB962C8B-B14F-4D97-AF65-F5344CB8AC3E}">
        <p14:creationId xmlns:p14="http://schemas.microsoft.com/office/powerpoint/2010/main" val="3432051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764D2-78AF-6650-9A1B-0767C366C59B}"/>
              </a:ext>
            </a:extLst>
          </p:cNvPr>
          <p:cNvSpPr>
            <a:spLocks noGrp="1"/>
          </p:cNvSpPr>
          <p:nvPr>
            <p:ph type="title"/>
          </p:nvPr>
        </p:nvSpPr>
        <p:spPr/>
        <p:txBody>
          <a:bodyPr/>
          <a:lstStyle/>
          <a:p>
            <a:r>
              <a:rPr lang="en-IN" dirty="0"/>
              <a:t>Income and expense comparison </a:t>
            </a:r>
          </a:p>
        </p:txBody>
      </p:sp>
      <p:sp>
        <p:nvSpPr>
          <p:cNvPr id="3" name="Content Placeholder 2">
            <a:extLst>
              <a:ext uri="{FF2B5EF4-FFF2-40B4-BE49-F238E27FC236}">
                <a16:creationId xmlns:a16="http://schemas.microsoft.com/office/drawing/2014/main" id="{C9098265-7DD2-D98A-5C59-FE5790F19BAB}"/>
              </a:ext>
            </a:extLst>
          </p:cNvPr>
          <p:cNvSpPr>
            <a:spLocks noGrp="1"/>
          </p:cNvSpPr>
          <p:nvPr>
            <p:ph idx="1"/>
          </p:nvPr>
        </p:nvSpPr>
        <p:spPr/>
        <p:txBody>
          <a:bodyPr/>
          <a:lstStyle/>
          <a:p>
            <a:r>
              <a:rPr lang="en-IN" dirty="0"/>
              <a:t>Based on the given data the expense are more than the income so this person cannot invest in any company he has to save more to be able to invest in stock market .</a:t>
            </a:r>
          </a:p>
          <a:p>
            <a:r>
              <a:rPr lang="en-IN" dirty="0"/>
              <a:t>Also if we have the passbook of the person with the right data we would be able to tell the person where he can invest in.</a:t>
            </a:r>
          </a:p>
        </p:txBody>
      </p:sp>
    </p:spTree>
    <p:extLst>
      <p:ext uri="{BB962C8B-B14F-4D97-AF65-F5344CB8AC3E}">
        <p14:creationId xmlns:p14="http://schemas.microsoft.com/office/powerpoint/2010/main" val="3264304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C81F3-F9D9-29C6-7739-0C8EC37868B9}"/>
              </a:ext>
            </a:extLst>
          </p:cNvPr>
          <p:cNvSpPr>
            <a:spLocks noGrp="1"/>
          </p:cNvSpPr>
          <p:nvPr>
            <p:ph type="title"/>
          </p:nvPr>
        </p:nvSpPr>
        <p:spPr/>
        <p:txBody>
          <a:bodyPr/>
          <a:lstStyle/>
          <a:p>
            <a:r>
              <a:rPr lang="en-IN" dirty="0"/>
              <a:t>Conclusion and challenges faced </a:t>
            </a:r>
          </a:p>
        </p:txBody>
      </p:sp>
      <p:sp>
        <p:nvSpPr>
          <p:cNvPr id="3" name="Content Placeholder 2">
            <a:extLst>
              <a:ext uri="{FF2B5EF4-FFF2-40B4-BE49-F238E27FC236}">
                <a16:creationId xmlns:a16="http://schemas.microsoft.com/office/drawing/2014/main" id="{9075E2BF-A610-D438-06AB-36AB881E5A2B}"/>
              </a:ext>
            </a:extLst>
          </p:cNvPr>
          <p:cNvSpPr>
            <a:spLocks noGrp="1"/>
          </p:cNvSpPr>
          <p:nvPr>
            <p:ph idx="1"/>
          </p:nvPr>
        </p:nvSpPr>
        <p:spPr/>
        <p:txBody>
          <a:bodyPr/>
          <a:lstStyle/>
          <a:p>
            <a:r>
              <a:rPr lang="en-IN" dirty="0"/>
              <a:t>According to the personal profile the  person trying to invest does not have any saving for investment </a:t>
            </a:r>
          </a:p>
          <a:p>
            <a:r>
              <a:rPr lang="en-IN" dirty="0"/>
              <a:t>Understanding the data of the stock market </a:t>
            </a:r>
          </a:p>
          <a:p>
            <a:r>
              <a:rPr lang="en-IN" dirty="0"/>
              <a:t>Updating he google straight from python </a:t>
            </a:r>
          </a:p>
          <a:p>
            <a:r>
              <a:rPr lang="en-IN" dirty="0"/>
              <a:t>Understanding API’s</a:t>
            </a:r>
          </a:p>
          <a:p>
            <a:r>
              <a:rPr lang="en-IN" dirty="0"/>
              <a:t>Handling the </a:t>
            </a:r>
            <a:r>
              <a:rPr lang="en-IN" dirty="0" err="1"/>
              <a:t>Json</a:t>
            </a:r>
            <a:r>
              <a:rPr lang="en-IN" dirty="0"/>
              <a:t> file for requests </a:t>
            </a:r>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3597503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93FCC-AF43-F7BF-52A5-52CC58D560EC}"/>
              </a:ext>
            </a:extLst>
          </p:cNvPr>
          <p:cNvSpPr>
            <a:spLocks noGrp="1"/>
          </p:cNvSpPr>
          <p:nvPr>
            <p:ph type="title"/>
          </p:nvPr>
        </p:nvSpPr>
        <p:spPr/>
        <p:txBody>
          <a:bodyPr/>
          <a:lstStyle/>
          <a:p>
            <a:r>
              <a:rPr lang="en-IN" dirty="0"/>
              <a:t>Thank you !</a:t>
            </a:r>
            <a:br>
              <a:rPr lang="en-IN" dirty="0"/>
            </a:br>
            <a:endParaRPr lang="en-IN" dirty="0"/>
          </a:p>
        </p:txBody>
      </p:sp>
      <p:sp>
        <p:nvSpPr>
          <p:cNvPr id="3" name="Content Placeholder 2">
            <a:extLst>
              <a:ext uri="{FF2B5EF4-FFF2-40B4-BE49-F238E27FC236}">
                <a16:creationId xmlns:a16="http://schemas.microsoft.com/office/drawing/2014/main" id="{F2310F02-4A99-6FC9-01A9-9FFE6B08FB7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974228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5079</TotalTime>
  <Words>240</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Investment Advisor</vt:lpstr>
      <vt:lpstr>Stock Profiles </vt:lpstr>
      <vt:lpstr>Corelation between Market Capital and Dividend per share </vt:lpstr>
      <vt:lpstr>Comparison of enterprise value for all the different sectors</vt:lpstr>
      <vt:lpstr>Personal Data Analysis</vt:lpstr>
      <vt:lpstr>Income and expense comparison </vt:lpstr>
      <vt:lpstr>Conclusion and challenges faced </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Advisor</dc:title>
  <dc:creator>Andy Verma</dc:creator>
  <cp:lastModifiedBy>Ayush Verma</cp:lastModifiedBy>
  <cp:revision>3</cp:revision>
  <dcterms:created xsi:type="dcterms:W3CDTF">2022-12-04T16:24:33Z</dcterms:created>
  <dcterms:modified xsi:type="dcterms:W3CDTF">2023-01-23T10:26:56Z</dcterms:modified>
</cp:coreProperties>
</file>