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wdp" ContentType="image/vnd.ms-photo"/>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65" r:id="rId4"/>
    <p:sldId id="260" r:id="rId5"/>
    <p:sldId id="259" r:id="rId6"/>
    <p:sldId id="261" r:id="rId7"/>
    <p:sldId id="267" r:id="rId8"/>
    <p:sldId id="270" r:id="rId9"/>
    <p:sldId id="262" r:id="rId10"/>
    <p:sldId id="269" r:id="rId11"/>
    <p:sldId id="263" r:id="rId12"/>
    <p:sldId id="271" r:id="rId13"/>
    <p:sldId id="272" r:id="rId14"/>
    <p:sldId id="268" r:id="rId15"/>
    <p:sldId id="266"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556"/>
    <a:srgbClr val="545B70"/>
    <a:srgbClr val="323E58"/>
    <a:srgbClr val="313C55"/>
    <a:srgbClr val="4B6479"/>
    <a:srgbClr val="53647D"/>
    <a:srgbClr val="405978"/>
    <a:srgbClr val="3B4969"/>
    <a:srgbClr val="2A344A"/>
    <a:srgbClr val="2730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696" y="-3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C0B3BD-1CA4-0B48-8A04-BC0069E20318}" type="datetimeFigureOut">
              <a:rPr lang="en-US" smtClean="0"/>
              <a:t>25/06/2014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F2847D-6DB1-BC4C-889B-8070D0C60B87}" type="slidenum">
              <a:rPr lang="en-US" smtClean="0"/>
              <a:t>‹#›</a:t>
            </a:fld>
            <a:endParaRPr lang="en-US"/>
          </a:p>
        </p:txBody>
      </p:sp>
    </p:spTree>
    <p:extLst>
      <p:ext uri="{BB962C8B-B14F-4D97-AF65-F5344CB8AC3E}">
        <p14:creationId xmlns:p14="http://schemas.microsoft.com/office/powerpoint/2010/main" val="2162928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our experiences using Julia in the commercial industry.</a:t>
            </a:r>
            <a:r>
              <a:rPr lang="en-US" baseline="0" dirty="0" smtClean="0"/>
              <a:t> Purely personal experience. Stream of consciousness. </a:t>
            </a:r>
            <a:endParaRPr lang="en-US" dirty="0"/>
          </a:p>
        </p:txBody>
      </p:sp>
      <p:sp>
        <p:nvSpPr>
          <p:cNvPr id="4" name="Slide Number Placeholder 3"/>
          <p:cNvSpPr>
            <a:spLocks noGrp="1"/>
          </p:cNvSpPr>
          <p:nvPr>
            <p:ph type="sldNum" sz="quarter" idx="10"/>
          </p:nvPr>
        </p:nvSpPr>
        <p:spPr/>
        <p:txBody>
          <a:bodyPr/>
          <a:lstStyle/>
          <a:p>
            <a:fld id="{3FF2847D-6DB1-BC4C-889B-8070D0C60B87}" type="slidenum">
              <a:rPr lang="en-US" smtClean="0"/>
              <a:t>1</a:t>
            </a:fld>
            <a:endParaRPr lang="en-US"/>
          </a:p>
        </p:txBody>
      </p:sp>
    </p:spTree>
    <p:extLst>
      <p:ext uri="{BB962C8B-B14F-4D97-AF65-F5344CB8AC3E}">
        <p14:creationId xmlns:p14="http://schemas.microsoft.com/office/powerpoint/2010/main" val="250540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a:t>
            </a:r>
            <a:r>
              <a:rPr lang="en-US" baseline="0" dirty="0" smtClean="0"/>
              <a:t> way to bundle packages and custom code together. Bundler is controversial in ruby land. </a:t>
            </a:r>
            <a:endParaRPr lang="en-US" dirty="0"/>
          </a:p>
        </p:txBody>
      </p:sp>
      <p:sp>
        <p:nvSpPr>
          <p:cNvPr id="4" name="Slide Number Placeholder 3"/>
          <p:cNvSpPr>
            <a:spLocks noGrp="1"/>
          </p:cNvSpPr>
          <p:nvPr>
            <p:ph type="sldNum" sz="quarter" idx="10"/>
          </p:nvPr>
        </p:nvSpPr>
        <p:spPr/>
        <p:txBody>
          <a:bodyPr/>
          <a:lstStyle/>
          <a:p>
            <a:fld id="{3FF2847D-6DB1-BC4C-889B-8070D0C60B87}" type="slidenum">
              <a:rPr lang="en-US" smtClean="0"/>
              <a:t>12</a:t>
            </a:fld>
            <a:endParaRPr lang="en-US"/>
          </a:p>
        </p:txBody>
      </p:sp>
    </p:spTree>
    <p:extLst>
      <p:ext uri="{BB962C8B-B14F-4D97-AF65-F5344CB8AC3E}">
        <p14:creationId xmlns:p14="http://schemas.microsoft.com/office/powerpoint/2010/main" val="766785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Julia</a:t>
            </a:r>
            <a:r>
              <a:rPr lang="en-US" baseline="0" dirty="0" smtClean="0"/>
              <a:t> is stable. No stability issues discovered. But cannot bet on it. So use </a:t>
            </a:r>
            <a:r>
              <a:rPr lang="en-US" baseline="0" dirty="0" err="1" smtClean="0"/>
              <a:t>cron</a:t>
            </a:r>
            <a:r>
              <a:rPr lang="en-US" baseline="0" dirty="0" smtClean="0"/>
              <a:t> to manage process lifecycle. KISS. Should probably check out god/</a:t>
            </a:r>
            <a:r>
              <a:rPr lang="en-US" baseline="0" dirty="0" err="1" smtClean="0"/>
              <a:t>monit</a:t>
            </a:r>
            <a:r>
              <a:rPr lang="en-US" baseline="0" dirty="0" smtClean="0"/>
              <a:t> etc. </a:t>
            </a:r>
            <a:endParaRPr lang="en-US" dirty="0"/>
          </a:p>
        </p:txBody>
      </p:sp>
      <p:sp>
        <p:nvSpPr>
          <p:cNvPr id="4" name="Slide Number Placeholder 3"/>
          <p:cNvSpPr>
            <a:spLocks noGrp="1"/>
          </p:cNvSpPr>
          <p:nvPr>
            <p:ph type="sldNum" sz="quarter" idx="10"/>
          </p:nvPr>
        </p:nvSpPr>
        <p:spPr/>
        <p:txBody>
          <a:bodyPr/>
          <a:lstStyle/>
          <a:p>
            <a:fld id="{3FF2847D-6DB1-BC4C-889B-8070D0C60B87}" type="slidenum">
              <a:rPr lang="en-US" smtClean="0"/>
              <a:t>13</a:t>
            </a:fld>
            <a:endParaRPr lang="en-US"/>
          </a:p>
        </p:txBody>
      </p:sp>
    </p:spTree>
    <p:extLst>
      <p:ext uri="{BB962C8B-B14F-4D97-AF65-F5344CB8AC3E}">
        <p14:creationId xmlns:p14="http://schemas.microsoft.com/office/powerpoint/2010/main" val="2322597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this may be controversial… Default aesthetics</a:t>
            </a:r>
            <a:r>
              <a:rPr lang="en-US" baseline="0" dirty="0" smtClean="0"/>
              <a:t> for many R and </a:t>
            </a:r>
            <a:r>
              <a:rPr lang="en-US" baseline="0" dirty="0" err="1" smtClean="0"/>
              <a:t>matlab</a:t>
            </a:r>
            <a:r>
              <a:rPr lang="en-US" baseline="0" dirty="0" smtClean="0"/>
              <a:t> charting tools are for academic publications, very dense. Charts in financial reports need to be much more information light. This usually takes a lot of work in tweaking the look and feel. Thankfully, the default aesthetics of Gadfly charts are very good for our use. </a:t>
            </a:r>
            <a:endParaRPr lang="en-US" dirty="0"/>
          </a:p>
        </p:txBody>
      </p:sp>
      <p:sp>
        <p:nvSpPr>
          <p:cNvPr id="4" name="Slide Number Placeholder 3"/>
          <p:cNvSpPr>
            <a:spLocks noGrp="1"/>
          </p:cNvSpPr>
          <p:nvPr>
            <p:ph type="sldNum" sz="quarter" idx="10"/>
          </p:nvPr>
        </p:nvSpPr>
        <p:spPr/>
        <p:txBody>
          <a:bodyPr/>
          <a:lstStyle/>
          <a:p>
            <a:fld id="{3FF2847D-6DB1-BC4C-889B-8070D0C60B87}" type="slidenum">
              <a:rPr lang="en-US" smtClean="0"/>
              <a:t>14</a:t>
            </a:fld>
            <a:endParaRPr lang="en-US"/>
          </a:p>
        </p:txBody>
      </p:sp>
    </p:spTree>
    <p:extLst>
      <p:ext uri="{BB962C8B-B14F-4D97-AF65-F5344CB8AC3E}">
        <p14:creationId xmlns:p14="http://schemas.microsoft.com/office/powerpoint/2010/main" val="2119762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technical</a:t>
            </a:r>
            <a:r>
              <a:rPr lang="en-US" baseline="0" dirty="0" smtClean="0"/>
              <a:t> analysis reports for equity and foreign exchange markets. </a:t>
            </a:r>
            <a:endParaRPr lang="en-US" dirty="0"/>
          </a:p>
        </p:txBody>
      </p:sp>
      <p:sp>
        <p:nvSpPr>
          <p:cNvPr id="4" name="Slide Number Placeholder 3"/>
          <p:cNvSpPr>
            <a:spLocks noGrp="1"/>
          </p:cNvSpPr>
          <p:nvPr>
            <p:ph type="sldNum" sz="quarter" idx="10"/>
          </p:nvPr>
        </p:nvSpPr>
        <p:spPr/>
        <p:txBody>
          <a:bodyPr/>
          <a:lstStyle/>
          <a:p>
            <a:fld id="{3FF2847D-6DB1-BC4C-889B-8070D0C60B87}" type="slidenum">
              <a:rPr lang="en-US" smtClean="0"/>
              <a:t>2</a:t>
            </a:fld>
            <a:endParaRPr lang="en-US"/>
          </a:p>
        </p:txBody>
      </p:sp>
    </p:spTree>
    <p:extLst>
      <p:ext uri="{BB962C8B-B14F-4D97-AF65-F5344CB8AC3E}">
        <p14:creationId xmlns:p14="http://schemas.microsoft.com/office/powerpoint/2010/main" val="3076629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wanted the ability to code </a:t>
            </a:r>
            <a:r>
              <a:rPr lang="en-US" dirty="0" err="1" smtClean="0"/>
              <a:t>upto</a:t>
            </a:r>
            <a:r>
              <a:rPr lang="en-US" baseline="0" dirty="0" smtClean="0"/>
              <a:t> a 100 indicators quickly. And then run them through thousands of stocks quickly. Eventually we want to do it intra day, so speed is off the essence.  We also wanted the models built by our quant to be used directly in production, rather than having to re-write them from MATLAB. </a:t>
            </a:r>
            <a:endParaRPr lang="en-US" dirty="0"/>
          </a:p>
        </p:txBody>
      </p:sp>
      <p:sp>
        <p:nvSpPr>
          <p:cNvPr id="4" name="Slide Number Placeholder 3"/>
          <p:cNvSpPr>
            <a:spLocks noGrp="1"/>
          </p:cNvSpPr>
          <p:nvPr>
            <p:ph type="sldNum" sz="quarter" idx="10"/>
          </p:nvPr>
        </p:nvSpPr>
        <p:spPr/>
        <p:txBody>
          <a:bodyPr/>
          <a:lstStyle/>
          <a:p>
            <a:fld id="{3FF2847D-6DB1-BC4C-889B-8070D0C60B87}" type="slidenum">
              <a:rPr lang="en-US" smtClean="0"/>
              <a:t>3</a:t>
            </a:fld>
            <a:endParaRPr lang="en-US"/>
          </a:p>
        </p:txBody>
      </p:sp>
    </p:spTree>
    <p:extLst>
      <p:ext uri="{BB962C8B-B14F-4D97-AF65-F5344CB8AC3E}">
        <p14:creationId xmlns:p14="http://schemas.microsoft.com/office/powerpoint/2010/main" val="2030395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Teaching </a:t>
            </a:r>
            <a:r>
              <a:rPr lang="en-US" dirty="0" err="1" smtClean="0"/>
              <a:t>julia</a:t>
            </a:r>
            <a:r>
              <a:rPr lang="en-US" dirty="0" smtClean="0"/>
              <a:t> was relatively</a:t>
            </a:r>
            <a:r>
              <a:rPr lang="en-US" baseline="0" dirty="0" smtClean="0"/>
              <a:t> easy. One Java developer. One MATLAB quant. Teaching proper programming practices to quant was more difficult than teaching </a:t>
            </a:r>
            <a:r>
              <a:rPr lang="en-US" baseline="0" dirty="0" err="1" smtClean="0"/>
              <a:t>julia</a:t>
            </a:r>
            <a:r>
              <a:rPr lang="en-US" baseline="0" dirty="0" smtClean="0"/>
              <a:t> syntax to java programmer. </a:t>
            </a:r>
            <a:endParaRPr lang="en-US" dirty="0"/>
          </a:p>
        </p:txBody>
      </p:sp>
      <p:sp>
        <p:nvSpPr>
          <p:cNvPr id="4" name="Slide Number Placeholder 3"/>
          <p:cNvSpPr>
            <a:spLocks noGrp="1"/>
          </p:cNvSpPr>
          <p:nvPr>
            <p:ph type="sldNum" sz="quarter" idx="10"/>
          </p:nvPr>
        </p:nvSpPr>
        <p:spPr/>
        <p:txBody>
          <a:bodyPr/>
          <a:lstStyle/>
          <a:p>
            <a:fld id="{3FF2847D-6DB1-BC4C-889B-8070D0C60B87}" type="slidenum">
              <a:rPr lang="en-US" smtClean="0"/>
              <a:t>4</a:t>
            </a:fld>
            <a:endParaRPr lang="en-US"/>
          </a:p>
        </p:txBody>
      </p:sp>
    </p:spTree>
    <p:extLst>
      <p:ext uri="{BB962C8B-B14F-4D97-AF65-F5344CB8AC3E}">
        <p14:creationId xmlns:p14="http://schemas.microsoft.com/office/powerpoint/2010/main" val="547756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Jacob,</a:t>
            </a:r>
            <a:r>
              <a:rPr lang="en-US" baseline="0" dirty="0" smtClean="0"/>
              <a:t> Ben, Daniel</a:t>
            </a:r>
            <a:endParaRPr lang="en-US" dirty="0"/>
          </a:p>
        </p:txBody>
      </p:sp>
      <p:sp>
        <p:nvSpPr>
          <p:cNvPr id="4" name="Slide Number Placeholder 3"/>
          <p:cNvSpPr>
            <a:spLocks noGrp="1"/>
          </p:cNvSpPr>
          <p:nvPr>
            <p:ph type="sldNum" sz="quarter" idx="10"/>
          </p:nvPr>
        </p:nvSpPr>
        <p:spPr/>
        <p:txBody>
          <a:bodyPr/>
          <a:lstStyle/>
          <a:p>
            <a:fld id="{3FF2847D-6DB1-BC4C-889B-8070D0C60B87}" type="slidenum">
              <a:rPr lang="en-US" smtClean="0"/>
              <a:t>5</a:t>
            </a:fld>
            <a:endParaRPr lang="en-US"/>
          </a:p>
        </p:txBody>
      </p:sp>
    </p:spTree>
    <p:extLst>
      <p:ext uri="{BB962C8B-B14F-4D97-AF65-F5344CB8AC3E}">
        <p14:creationId xmlns:p14="http://schemas.microsoft.com/office/powerpoint/2010/main" val="3034056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important</a:t>
            </a:r>
            <a:r>
              <a:rPr lang="en-US" baseline="0" dirty="0" smtClean="0"/>
              <a:t> decision in using Julia in 2014. I am involved in Julia development, but the rest of the team is not. We decided to stick with 0.2 for a while, but eventually moved to a 0.3 snapshot. But don</a:t>
            </a:r>
            <a:r>
              <a:rPr lang="fr-FR" baseline="0" dirty="0" smtClean="0"/>
              <a:t>’</a:t>
            </a:r>
            <a:r>
              <a:rPr lang="en-US" baseline="0" dirty="0" smtClean="0"/>
              <a:t>t upgrade daily. Or even often.</a:t>
            </a:r>
            <a:endParaRPr lang="en-US" dirty="0"/>
          </a:p>
        </p:txBody>
      </p:sp>
      <p:sp>
        <p:nvSpPr>
          <p:cNvPr id="4" name="Slide Number Placeholder 3"/>
          <p:cNvSpPr>
            <a:spLocks noGrp="1"/>
          </p:cNvSpPr>
          <p:nvPr>
            <p:ph type="sldNum" sz="quarter" idx="10"/>
          </p:nvPr>
        </p:nvSpPr>
        <p:spPr/>
        <p:txBody>
          <a:bodyPr/>
          <a:lstStyle/>
          <a:p>
            <a:fld id="{3FF2847D-6DB1-BC4C-889B-8070D0C60B87}" type="slidenum">
              <a:rPr lang="en-US" smtClean="0"/>
              <a:t>6</a:t>
            </a:fld>
            <a:endParaRPr lang="en-US"/>
          </a:p>
        </p:txBody>
      </p:sp>
    </p:spTree>
    <p:extLst>
      <p:ext uri="{BB962C8B-B14F-4D97-AF65-F5344CB8AC3E}">
        <p14:creationId xmlns:p14="http://schemas.microsoft.com/office/powerpoint/2010/main" val="396269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Stats</a:t>
            </a:r>
            <a:r>
              <a:rPr lang="en-US" baseline="0" dirty="0" smtClean="0"/>
              <a:t> </a:t>
            </a:r>
            <a:r>
              <a:rPr lang="en-US" baseline="0" dirty="0" err="1" smtClean="0"/>
              <a:t>renmaing</a:t>
            </a:r>
            <a:endParaRPr lang="en-US" dirty="0"/>
          </a:p>
        </p:txBody>
      </p:sp>
      <p:sp>
        <p:nvSpPr>
          <p:cNvPr id="4" name="Slide Number Placeholder 3"/>
          <p:cNvSpPr>
            <a:spLocks noGrp="1"/>
          </p:cNvSpPr>
          <p:nvPr>
            <p:ph type="sldNum" sz="quarter" idx="10"/>
          </p:nvPr>
        </p:nvSpPr>
        <p:spPr/>
        <p:txBody>
          <a:bodyPr/>
          <a:lstStyle/>
          <a:p>
            <a:fld id="{3FF2847D-6DB1-BC4C-889B-8070D0C60B87}" type="slidenum">
              <a:rPr lang="en-US" smtClean="0"/>
              <a:t>7</a:t>
            </a:fld>
            <a:endParaRPr lang="en-US"/>
          </a:p>
        </p:txBody>
      </p:sp>
    </p:spTree>
    <p:extLst>
      <p:ext uri="{BB962C8B-B14F-4D97-AF65-F5344CB8AC3E}">
        <p14:creationId xmlns:p14="http://schemas.microsoft.com/office/powerpoint/2010/main" val="1498812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2847D-6DB1-BC4C-889B-8070D0C60B87}" type="slidenum">
              <a:rPr lang="en-US" smtClean="0"/>
              <a:t>8</a:t>
            </a:fld>
            <a:endParaRPr lang="en-US"/>
          </a:p>
        </p:txBody>
      </p:sp>
    </p:spTree>
    <p:extLst>
      <p:ext uri="{BB962C8B-B14F-4D97-AF65-F5344CB8AC3E}">
        <p14:creationId xmlns:p14="http://schemas.microsoft.com/office/powerpoint/2010/main" val="3134229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for hosted systems, but..</a:t>
            </a:r>
            <a:endParaRPr lang="en-US" dirty="0"/>
          </a:p>
        </p:txBody>
      </p:sp>
      <p:sp>
        <p:nvSpPr>
          <p:cNvPr id="4" name="Slide Number Placeholder 3"/>
          <p:cNvSpPr>
            <a:spLocks noGrp="1"/>
          </p:cNvSpPr>
          <p:nvPr>
            <p:ph type="sldNum" sz="quarter" idx="10"/>
          </p:nvPr>
        </p:nvSpPr>
        <p:spPr/>
        <p:txBody>
          <a:bodyPr/>
          <a:lstStyle/>
          <a:p>
            <a:fld id="{3FF2847D-6DB1-BC4C-889B-8070D0C60B87}" type="slidenum">
              <a:rPr lang="en-US" smtClean="0"/>
              <a:t>11</a:t>
            </a:fld>
            <a:endParaRPr lang="en-US"/>
          </a:p>
        </p:txBody>
      </p:sp>
    </p:spTree>
    <p:extLst>
      <p:ext uri="{BB962C8B-B14F-4D97-AF65-F5344CB8AC3E}">
        <p14:creationId xmlns:p14="http://schemas.microsoft.com/office/powerpoint/2010/main" val="420630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3976" y="2348880"/>
            <a:ext cx="7772400" cy="1470025"/>
          </a:xfrm>
        </p:spPr>
        <p:txBody>
          <a:bodyPr/>
          <a:lstStyle>
            <a:lvl1pPr algn="l">
              <a:defRPr>
                <a:solidFill>
                  <a:schemeClr val="bg1">
                    <a:lumMod val="95000"/>
                  </a:schemeClr>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D565FE97-ADB3-4BAD-BE16-866EE1CCDA15}" type="datetimeFigureOut">
              <a:rPr lang="en-US" smtClean="0"/>
              <a:t>24/06/2014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04B60-CA6A-4D3E-997F-A258A48AD3B6}" type="slidenum">
              <a:rPr lang="en-US" smtClean="0"/>
              <a:t>‹#›</a:t>
            </a:fld>
            <a:endParaRPr lang="en-US"/>
          </a:p>
        </p:txBody>
      </p:sp>
      <p:grpSp>
        <p:nvGrpSpPr>
          <p:cNvPr id="8" name="Group 7"/>
          <p:cNvGrpSpPr/>
          <p:nvPr userDrawn="1"/>
        </p:nvGrpSpPr>
        <p:grpSpPr>
          <a:xfrm rot="5400000">
            <a:off x="2845261" y="981148"/>
            <a:ext cx="179512" cy="5888285"/>
            <a:chOff x="8964488" y="980728"/>
            <a:chExt cx="179512" cy="5888285"/>
          </a:xfrm>
        </p:grpSpPr>
        <p:sp>
          <p:nvSpPr>
            <p:cNvPr id="15" name="Rectangle 14"/>
            <p:cNvSpPr/>
            <p:nvPr userDrawn="1"/>
          </p:nvSpPr>
          <p:spPr>
            <a:xfrm>
              <a:off x="8964488" y="980728"/>
              <a:ext cx="179512" cy="2634689"/>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8964488" y="3284984"/>
              <a:ext cx="179512" cy="1944216"/>
            </a:xfrm>
            <a:prstGeom prst="rect">
              <a:avLst/>
            </a:prstGeom>
            <a:solidFill>
              <a:srgbClr val="5AE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8964488" y="5500861"/>
              <a:ext cx="179512" cy="1368152"/>
            </a:xfrm>
            <a:prstGeom prst="rect">
              <a:avLst/>
            </a:prstGeom>
            <a:solidFill>
              <a:srgbClr val="CDA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8964488" y="4653136"/>
              <a:ext cx="179512" cy="1152687"/>
            </a:xfrm>
            <a:prstGeom prst="rect">
              <a:avLst/>
            </a:prstGeom>
            <a:solidFill>
              <a:srgbClr val="FFE2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p:cNvSpPr/>
          <p:nvPr userDrawn="1"/>
        </p:nvSpPr>
        <p:spPr>
          <a:xfrm>
            <a:off x="8604090" y="992581"/>
            <a:ext cx="539910" cy="5865420"/>
          </a:xfrm>
          <a:prstGeom prst="rect">
            <a:avLst/>
          </a:prstGeom>
          <a:solidFill>
            <a:srgbClr val="4045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4" descr="C:\Users\ASUS\Desktop\trans.jp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12000" contrast="-1000"/>
                    </a14:imgEffect>
                  </a14:imgLayer>
                </a14:imgProps>
              </a:ext>
              <a:ext uri="{28A0092B-C50C-407E-A947-70E740481C1C}">
                <a14:useLocalDpi xmlns:a14="http://schemas.microsoft.com/office/drawing/2010/main" val="0"/>
              </a:ext>
            </a:extLst>
          </a:blip>
          <a:srcRect/>
          <a:stretch>
            <a:fillRect/>
          </a:stretch>
        </p:blipFill>
        <p:spPr bwMode="auto">
          <a:xfrm>
            <a:off x="0" y="0"/>
            <a:ext cx="9144000" cy="992579"/>
          </a:xfrm>
          <a:prstGeom prst="rect">
            <a:avLst/>
          </a:prstGeom>
          <a:noFill/>
          <a:extLst>
            <a:ext uri="{909E8E84-426E-40dd-AFC4-6F175D3DCCD1}">
              <a14:hiddenFill xmlns:a14="http://schemas.microsoft.com/office/drawing/2010/main">
                <a:solidFill>
                  <a:srgbClr val="FFFFFF"/>
                </a:solidFill>
              </a14:hiddenFill>
            </a:ext>
          </a:extLst>
        </p:spPr>
      </p:pic>
      <p:sp>
        <p:nvSpPr>
          <p:cNvPr id="22" name="Oval 21"/>
          <p:cNvSpPr/>
          <p:nvPr userDrawn="1"/>
        </p:nvSpPr>
        <p:spPr>
          <a:xfrm>
            <a:off x="8388424" y="239633"/>
            <a:ext cx="484439" cy="484439"/>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lus 22"/>
          <p:cNvSpPr/>
          <p:nvPr userDrawn="1"/>
        </p:nvSpPr>
        <p:spPr>
          <a:xfrm>
            <a:off x="8438946" y="290073"/>
            <a:ext cx="412431" cy="412431"/>
          </a:xfrm>
          <a:prstGeom prst="mathPlus">
            <a:avLst>
              <a:gd name="adj1" fmla="val 923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253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65FE97-ADB3-4BAD-BE16-866EE1CCDA15}" type="datetimeFigureOut">
              <a:rPr lang="en-US" smtClean="0"/>
              <a:t>24/06/2014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04B60-CA6A-4D3E-997F-A258A48AD3B6}" type="slidenum">
              <a:rPr lang="en-US" smtClean="0"/>
              <a:t>‹#›</a:t>
            </a:fld>
            <a:endParaRPr lang="en-US"/>
          </a:p>
        </p:txBody>
      </p:sp>
    </p:spTree>
    <p:extLst>
      <p:ext uri="{BB962C8B-B14F-4D97-AF65-F5344CB8AC3E}">
        <p14:creationId xmlns:p14="http://schemas.microsoft.com/office/powerpoint/2010/main" val="387558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65FE97-ADB3-4BAD-BE16-866EE1CCDA15}" type="datetimeFigureOut">
              <a:rPr lang="en-US" smtClean="0"/>
              <a:t>24/06/2014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04B60-CA6A-4D3E-997F-A258A48AD3B6}" type="slidenum">
              <a:rPr lang="en-US" smtClean="0"/>
              <a:t>‹#›</a:t>
            </a:fld>
            <a:endParaRPr lang="en-US"/>
          </a:p>
        </p:txBody>
      </p:sp>
    </p:spTree>
    <p:extLst>
      <p:ext uri="{BB962C8B-B14F-4D97-AF65-F5344CB8AC3E}">
        <p14:creationId xmlns:p14="http://schemas.microsoft.com/office/powerpoint/2010/main" val="3203653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2" name="Picture 4" descr="C:\Users\ASUS\Desktop\trans.jpg"/>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12000" contrast="-1000"/>
                    </a14:imgEffect>
                  </a14:imgLayer>
                </a14:imgProps>
              </a:ext>
              <a:ext uri="{28A0092B-C50C-407E-A947-70E740481C1C}">
                <a14:useLocalDpi xmlns:a14="http://schemas.microsoft.com/office/drawing/2010/main" val="0"/>
              </a:ext>
            </a:extLst>
          </a:blip>
          <a:srcRect/>
          <a:stretch>
            <a:fillRect/>
          </a:stretch>
        </p:blipFill>
        <p:spPr bwMode="auto">
          <a:xfrm>
            <a:off x="0" y="0"/>
            <a:ext cx="9144000" cy="99257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0"/>
            <a:ext cx="8229600" cy="980728"/>
          </a:xfrm>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734888" y="1207293"/>
            <a:ext cx="8116489" cy="452596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565FE97-ADB3-4BAD-BE16-866EE1CCDA15}" type="datetimeFigureOut">
              <a:rPr lang="en-US" smtClean="0"/>
              <a:t>24/06/2014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04B60-CA6A-4D3E-997F-A258A48AD3B6}" type="slidenum">
              <a:rPr lang="en-US" smtClean="0"/>
              <a:t>‹#›</a:t>
            </a:fld>
            <a:endParaRPr lang="en-US"/>
          </a:p>
        </p:txBody>
      </p:sp>
      <p:sp>
        <p:nvSpPr>
          <p:cNvPr id="7" name="Rectangle 6"/>
          <p:cNvSpPr/>
          <p:nvPr userDrawn="1"/>
        </p:nvSpPr>
        <p:spPr>
          <a:xfrm>
            <a:off x="8964488" y="980728"/>
            <a:ext cx="179512" cy="2634689"/>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8964488" y="3284984"/>
            <a:ext cx="179512" cy="1944216"/>
          </a:xfrm>
          <a:prstGeom prst="rect">
            <a:avLst/>
          </a:prstGeom>
          <a:solidFill>
            <a:srgbClr val="5AE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8964488" y="5500861"/>
            <a:ext cx="179512" cy="1368152"/>
          </a:xfrm>
          <a:prstGeom prst="rect">
            <a:avLst/>
          </a:prstGeom>
          <a:solidFill>
            <a:srgbClr val="CDA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8964488" y="4653136"/>
            <a:ext cx="179512" cy="1152687"/>
          </a:xfrm>
          <a:prstGeom prst="rect">
            <a:avLst/>
          </a:prstGeom>
          <a:solidFill>
            <a:srgbClr val="FFE2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358" y="992579"/>
            <a:ext cx="539910" cy="5865420"/>
          </a:xfrm>
          <a:prstGeom prst="rect">
            <a:avLst/>
          </a:prstGeom>
          <a:solidFill>
            <a:srgbClr val="4045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8388424" y="239633"/>
            <a:ext cx="484439" cy="484439"/>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lus 15"/>
          <p:cNvSpPr/>
          <p:nvPr userDrawn="1"/>
        </p:nvSpPr>
        <p:spPr>
          <a:xfrm>
            <a:off x="8438946" y="290073"/>
            <a:ext cx="412431" cy="412431"/>
          </a:xfrm>
          <a:prstGeom prst="mathPlus">
            <a:avLst>
              <a:gd name="adj1" fmla="val 923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177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65FE97-ADB3-4BAD-BE16-866EE1CCDA15}" type="datetimeFigureOut">
              <a:rPr lang="en-US" smtClean="0"/>
              <a:t>24/06/2014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04B60-CA6A-4D3E-997F-A258A48AD3B6}" type="slidenum">
              <a:rPr lang="en-US" smtClean="0"/>
              <a:t>‹#›</a:t>
            </a:fld>
            <a:endParaRPr lang="en-US"/>
          </a:p>
        </p:txBody>
      </p:sp>
    </p:spTree>
    <p:extLst>
      <p:ext uri="{BB962C8B-B14F-4D97-AF65-F5344CB8AC3E}">
        <p14:creationId xmlns:p14="http://schemas.microsoft.com/office/powerpoint/2010/main" val="350480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65FE97-ADB3-4BAD-BE16-866EE1CCDA15}" type="datetimeFigureOut">
              <a:rPr lang="en-US" smtClean="0"/>
              <a:t>24/06/2014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04B60-CA6A-4D3E-997F-A258A48AD3B6}" type="slidenum">
              <a:rPr lang="en-US" smtClean="0"/>
              <a:t>‹#›</a:t>
            </a:fld>
            <a:endParaRPr lang="en-US"/>
          </a:p>
        </p:txBody>
      </p:sp>
    </p:spTree>
    <p:extLst>
      <p:ext uri="{BB962C8B-B14F-4D97-AF65-F5344CB8AC3E}">
        <p14:creationId xmlns:p14="http://schemas.microsoft.com/office/powerpoint/2010/main" val="3499150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65FE97-ADB3-4BAD-BE16-866EE1CCDA15}" type="datetimeFigureOut">
              <a:rPr lang="en-US" smtClean="0"/>
              <a:t>24/06/2014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504B60-CA6A-4D3E-997F-A258A48AD3B6}" type="slidenum">
              <a:rPr lang="en-US" smtClean="0"/>
              <a:t>‹#›</a:t>
            </a:fld>
            <a:endParaRPr lang="en-US"/>
          </a:p>
        </p:txBody>
      </p:sp>
    </p:spTree>
    <p:extLst>
      <p:ext uri="{BB962C8B-B14F-4D97-AF65-F5344CB8AC3E}">
        <p14:creationId xmlns:p14="http://schemas.microsoft.com/office/powerpoint/2010/main" val="1766983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65FE97-ADB3-4BAD-BE16-866EE1CCDA15}" type="datetimeFigureOut">
              <a:rPr lang="en-US" smtClean="0"/>
              <a:t>24/06/2014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504B60-CA6A-4D3E-997F-A258A48AD3B6}" type="slidenum">
              <a:rPr lang="en-US" smtClean="0"/>
              <a:t>‹#›</a:t>
            </a:fld>
            <a:endParaRPr lang="en-US"/>
          </a:p>
        </p:txBody>
      </p:sp>
    </p:spTree>
    <p:extLst>
      <p:ext uri="{BB962C8B-B14F-4D97-AF65-F5344CB8AC3E}">
        <p14:creationId xmlns:p14="http://schemas.microsoft.com/office/powerpoint/2010/main" val="3435048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65FE97-ADB3-4BAD-BE16-866EE1CCDA15}" type="datetimeFigureOut">
              <a:rPr lang="en-US" smtClean="0"/>
              <a:t>24/06/2014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504B60-CA6A-4D3E-997F-A258A48AD3B6}" type="slidenum">
              <a:rPr lang="en-US" smtClean="0"/>
              <a:t>‹#›</a:t>
            </a:fld>
            <a:endParaRPr lang="en-US"/>
          </a:p>
        </p:txBody>
      </p:sp>
    </p:spTree>
    <p:extLst>
      <p:ext uri="{BB962C8B-B14F-4D97-AF65-F5344CB8AC3E}">
        <p14:creationId xmlns:p14="http://schemas.microsoft.com/office/powerpoint/2010/main" val="146105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65FE97-ADB3-4BAD-BE16-866EE1CCDA15}" type="datetimeFigureOut">
              <a:rPr lang="en-US" smtClean="0"/>
              <a:t>24/06/2014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04B60-CA6A-4D3E-997F-A258A48AD3B6}" type="slidenum">
              <a:rPr lang="en-US" smtClean="0"/>
              <a:t>‹#›</a:t>
            </a:fld>
            <a:endParaRPr lang="en-US"/>
          </a:p>
        </p:txBody>
      </p:sp>
    </p:spTree>
    <p:extLst>
      <p:ext uri="{BB962C8B-B14F-4D97-AF65-F5344CB8AC3E}">
        <p14:creationId xmlns:p14="http://schemas.microsoft.com/office/powerpoint/2010/main" val="1117454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65FE97-ADB3-4BAD-BE16-866EE1CCDA15}" type="datetimeFigureOut">
              <a:rPr lang="en-US" smtClean="0"/>
              <a:t>24/06/2014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04B60-CA6A-4D3E-997F-A258A48AD3B6}" type="slidenum">
              <a:rPr lang="en-US" smtClean="0"/>
              <a:t>‹#›</a:t>
            </a:fld>
            <a:endParaRPr lang="en-US"/>
          </a:p>
        </p:txBody>
      </p:sp>
    </p:spTree>
    <p:extLst>
      <p:ext uri="{BB962C8B-B14F-4D97-AF65-F5344CB8AC3E}">
        <p14:creationId xmlns:p14="http://schemas.microsoft.com/office/powerpoint/2010/main" val="42658039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45B7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65FE97-ADB3-4BAD-BE16-866EE1CCDA15}" type="datetimeFigureOut">
              <a:rPr lang="en-US" smtClean="0"/>
              <a:t>24/06/2014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504B60-CA6A-4D3E-997F-A258A48AD3B6}" type="slidenum">
              <a:rPr lang="en-US" smtClean="0"/>
              <a:t>‹#›</a:t>
            </a:fld>
            <a:endParaRPr lang="en-US"/>
          </a:p>
        </p:txBody>
      </p:sp>
    </p:spTree>
    <p:extLst>
      <p:ext uri="{BB962C8B-B14F-4D97-AF65-F5344CB8AC3E}">
        <p14:creationId xmlns:p14="http://schemas.microsoft.com/office/powerpoint/2010/main" val="2394863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976" y="2420888"/>
            <a:ext cx="7772400" cy="1470025"/>
          </a:xfrm>
        </p:spPr>
        <p:txBody>
          <a:bodyPr/>
          <a:lstStyle/>
          <a:p>
            <a:r>
              <a:rPr lang="id-ID" dirty="0" smtClean="0"/>
              <a:t>Julia </a:t>
            </a:r>
            <a:r>
              <a:rPr lang="id-ID" dirty="0" smtClean="0"/>
              <a:t>in Production</a:t>
            </a:r>
            <a:br>
              <a:rPr lang="id-ID" dirty="0" smtClean="0"/>
            </a:br>
            <a:r>
              <a:rPr lang="id-ID" sz="3200" i="1" dirty="0" smtClean="0"/>
              <a:t>A personal journey</a:t>
            </a:r>
            <a:endParaRPr lang="en-US" sz="3200" i="1" dirty="0"/>
          </a:p>
        </p:txBody>
      </p:sp>
      <p:sp>
        <p:nvSpPr>
          <p:cNvPr id="4" name="Title 1"/>
          <p:cNvSpPr txBox="1">
            <a:spLocks/>
          </p:cNvSpPr>
          <p:nvPr/>
        </p:nvSpPr>
        <p:spPr>
          <a:xfrm>
            <a:off x="457200" y="0"/>
            <a:ext cx="8229600" cy="98072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lumMod val="95000"/>
                  </a:schemeClr>
                </a:solidFill>
                <a:latin typeface="+mj-lt"/>
                <a:ea typeface="+mj-ea"/>
                <a:cs typeface="+mj-cs"/>
              </a:defRPr>
            </a:lvl1pPr>
          </a:lstStyle>
          <a:p>
            <a:pPr algn="ctr"/>
            <a:r>
              <a:rPr lang="id-ID" dirty="0" smtClean="0">
                <a:solidFill>
                  <a:schemeClr val="bg1"/>
                </a:solidFill>
              </a:rPr>
              <a:t>Home</a:t>
            </a:r>
            <a:endParaRPr lang="en-US" dirty="0">
              <a:solidFill>
                <a:schemeClr val="bg1"/>
              </a:solidFill>
            </a:endParaRPr>
          </a:p>
        </p:txBody>
      </p:sp>
      <p:sp>
        <p:nvSpPr>
          <p:cNvPr id="6" name="TextBox 5"/>
          <p:cNvSpPr txBox="1"/>
          <p:nvPr/>
        </p:nvSpPr>
        <p:spPr>
          <a:xfrm>
            <a:off x="179512" y="4221088"/>
            <a:ext cx="2640444" cy="584765"/>
          </a:xfrm>
          <a:prstGeom prst="rect">
            <a:avLst/>
          </a:prstGeom>
          <a:noFill/>
        </p:spPr>
        <p:txBody>
          <a:bodyPr wrap="none" lIns="91429" tIns="45715" rIns="91429" bIns="45715" rtlCol="0">
            <a:spAutoFit/>
          </a:bodyPr>
          <a:lstStyle/>
          <a:p>
            <a:r>
              <a:rPr lang="en-US" sz="3200" dirty="0">
                <a:solidFill>
                  <a:schemeClr val="bg1">
                    <a:lumMod val="95000"/>
                  </a:schemeClr>
                </a:solidFill>
                <a:ea typeface="+mj-ea"/>
                <a:cs typeface="+mj-cs"/>
              </a:rPr>
              <a:t>Avik</a:t>
            </a:r>
            <a:r>
              <a:rPr lang="en-US" sz="3200" dirty="0"/>
              <a:t>  </a:t>
            </a:r>
            <a:r>
              <a:rPr lang="en-US" sz="3200" dirty="0">
                <a:solidFill>
                  <a:schemeClr val="bg1">
                    <a:lumMod val="95000"/>
                  </a:schemeClr>
                </a:solidFill>
                <a:ea typeface="+mj-ea"/>
                <a:cs typeface="+mj-cs"/>
              </a:rPr>
              <a:t>Sengupta</a:t>
            </a:r>
          </a:p>
        </p:txBody>
      </p:sp>
      <p:sp>
        <p:nvSpPr>
          <p:cNvPr id="7" name="TextBox 6"/>
          <p:cNvSpPr txBox="1"/>
          <p:nvPr/>
        </p:nvSpPr>
        <p:spPr>
          <a:xfrm>
            <a:off x="179514" y="4932457"/>
            <a:ext cx="1915887" cy="461655"/>
          </a:xfrm>
          <a:prstGeom prst="rect">
            <a:avLst/>
          </a:prstGeom>
          <a:noFill/>
        </p:spPr>
        <p:txBody>
          <a:bodyPr wrap="none" lIns="91429" tIns="45715" rIns="91429" bIns="45715" rtlCol="0">
            <a:spAutoFit/>
          </a:bodyPr>
          <a:lstStyle/>
          <a:p>
            <a:r>
              <a:rPr lang="en-US" sz="2400" dirty="0" err="1" smtClean="0">
                <a:solidFill>
                  <a:schemeClr val="bg1">
                    <a:lumMod val="95000"/>
                  </a:schemeClr>
                </a:solidFill>
                <a:ea typeface="+mj-ea"/>
                <a:cs typeface="+mj-cs"/>
              </a:rPr>
              <a:t>JuliaCon</a:t>
            </a:r>
            <a:r>
              <a:rPr lang="en-US" sz="2400" dirty="0">
                <a:solidFill>
                  <a:schemeClr val="bg1">
                    <a:lumMod val="95000"/>
                  </a:schemeClr>
                </a:solidFill>
                <a:ea typeface="+mj-ea"/>
                <a:cs typeface="+mj-cs"/>
              </a:rPr>
              <a:t> </a:t>
            </a:r>
            <a:r>
              <a:rPr lang="en-US" sz="2400" dirty="0" smtClean="0">
                <a:solidFill>
                  <a:schemeClr val="bg1">
                    <a:lumMod val="95000"/>
                  </a:schemeClr>
                </a:solidFill>
                <a:ea typeface="+mj-ea"/>
                <a:cs typeface="+mj-cs"/>
              </a:rPr>
              <a:t>2014</a:t>
            </a:r>
            <a:endParaRPr lang="en-US" sz="2400" dirty="0">
              <a:solidFill>
                <a:schemeClr val="bg1">
                  <a:lumMod val="95000"/>
                </a:schemeClr>
              </a:solidFill>
              <a:ea typeface="+mj-ea"/>
              <a:cs typeface="+mj-cs"/>
            </a:endParaRPr>
          </a:p>
        </p:txBody>
      </p:sp>
    </p:spTree>
    <p:extLst>
      <p:ext uri="{BB962C8B-B14F-4D97-AF65-F5344CB8AC3E}">
        <p14:creationId xmlns:p14="http://schemas.microsoft.com/office/powerpoint/2010/main" val="32735849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Minimal </a:t>
            </a:r>
            <a:r>
              <a:rPr lang="en-US" dirty="0"/>
              <a:t>Test Cases</a:t>
            </a:r>
          </a:p>
          <a:p>
            <a:pPr marL="0" indent="0">
              <a:buNone/>
            </a:pPr>
            <a:endParaRPr lang="en-US" dirty="0"/>
          </a:p>
        </p:txBody>
      </p:sp>
    </p:spTree>
    <p:extLst>
      <p:ext uri="{BB962C8B-B14F-4D97-AF65-F5344CB8AC3E}">
        <p14:creationId xmlns:p14="http://schemas.microsoft.com/office/powerpoint/2010/main" val="2300960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smtClean="0"/>
          </a:p>
          <a:p>
            <a:pPr marL="0" indent="0">
              <a:buNone/>
            </a:pPr>
            <a:r>
              <a:rPr lang="en-US" dirty="0" smtClean="0"/>
              <a:t>Deployment </a:t>
            </a:r>
            <a:r>
              <a:rPr lang="en-US" dirty="0" smtClean="0"/>
              <a:t>– </a:t>
            </a:r>
            <a:r>
              <a:rPr lang="en-US" dirty="0" smtClean="0"/>
              <a:t>Custom AWS image with Julia and packages. </a:t>
            </a:r>
          </a:p>
          <a:p>
            <a:pPr marL="0" indent="0">
              <a:buNone/>
            </a:pPr>
            <a:endParaRPr lang="en-US" dirty="0"/>
          </a:p>
          <a:p>
            <a:pPr marL="0" indent="0">
              <a:buNone/>
            </a:pPr>
            <a:r>
              <a:rPr lang="en-US" dirty="0" smtClean="0"/>
              <a:t>Code deployed via </a:t>
            </a:r>
            <a:r>
              <a:rPr lang="en-US" dirty="0" err="1" smtClean="0"/>
              <a:t>git</a:t>
            </a:r>
            <a:endParaRPr lang="en-US" dirty="0"/>
          </a:p>
          <a:p>
            <a:pPr marL="0" indent="0">
              <a:buNone/>
            </a:pPr>
            <a:endParaRPr lang="en-US" dirty="0" smtClean="0"/>
          </a:p>
        </p:txBody>
      </p:sp>
    </p:spTree>
    <p:extLst>
      <p:ext uri="{BB962C8B-B14F-4D97-AF65-F5344CB8AC3E}">
        <p14:creationId xmlns:p14="http://schemas.microsoft.com/office/powerpoint/2010/main" val="1285207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Bundler for Julia?</a:t>
            </a:r>
            <a:endParaRPr lang="en-US" dirty="0"/>
          </a:p>
        </p:txBody>
      </p:sp>
    </p:spTree>
    <p:extLst>
      <p:ext uri="{BB962C8B-B14F-4D97-AF65-F5344CB8AC3E}">
        <p14:creationId xmlns:p14="http://schemas.microsoft.com/office/powerpoint/2010/main" val="1480984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err="1" smtClean="0"/>
              <a:t>Cron</a:t>
            </a:r>
            <a:endParaRPr lang="en-US" dirty="0"/>
          </a:p>
        </p:txBody>
      </p:sp>
    </p:spTree>
    <p:extLst>
      <p:ext uri="{BB962C8B-B14F-4D97-AF65-F5344CB8AC3E}">
        <p14:creationId xmlns:p14="http://schemas.microsoft.com/office/powerpoint/2010/main" val="169301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Publication quality charts?</a:t>
            </a:r>
            <a:endParaRPr lang="en-US" dirty="0"/>
          </a:p>
        </p:txBody>
      </p:sp>
    </p:spTree>
    <p:extLst>
      <p:ext uri="{BB962C8B-B14F-4D97-AF65-F5344CB8AC3E}">
        <p14:creationId xmlns:p14="http://schemas.microsoft.com/office/powerpoint/2010/main" val="3408813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err="1" smtClean="0"/>
              <a:t>kmsquire</a:t>
            </a:r>
            <a:r>
              <a:rPr lang="en-US" dirty="0" smtClean="0"/>
              <a:t>/</a:t>
            </a:r>
            <a:r>
              <a:rPr lang="en-US" dirty="0" err="1" smtClean="0"/>
              <a:t>Logging.jl</a:t>
            </a:r>
            <a:endParaRPr lang="en-US" dirty="0" smtClean="0"/>
          </a:p>
          <a:p>
            <a:pPr marL="0" indent="0">
              <a:buNone/>
            </a:pPr>
            <a:endParaRPr lang="en-US" dirty="0" smtClean="0"/>
          </a:p>
          <a:p>
            <a:pPr marL="0" indent="0">
              <a:buNone/>
            </a:pPr>
            <a:endParaRPr lang="en-US" dirty="0"/>
          </a:p>
          <a:p>
            <a:pPr marL="0" indent="0">
              <a:buNone/>
            </a:pPr>
            <a:r>
              <a:rPr lang="en-US" dirty="0" err="1" smtClean="0"/>
              <a:t>forio</a:t>
            </a:r>
            <a:r>
              <a:rPr lang="en-US" dirty="0" smtClean="0"/>
              <a:t>/</a:t>
            </a:r>
            <a:r>
              <a:rPr lang="en-US" dirty="0" err="1" smtClean="0"/>
              <a:t>Lumberjack.jl</a:t>
            </a:r>
            <a:endParaRPr lang="en-US" dirty="0"/>
          </a:p>
        </p:txBody>
      </p:sp>
    </p:spTree>
    <p:extLst>
      <p:ext uri="{BB962C8B-B14F-4D97-AF65-F5344CB8AC3E}">
        <p14:creationId xmlns:p14="http://schemas.microsoft.com/office/powerpoint/2010/main" val="3496124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finally	</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Not as risky as it sounds</a:t>
            </a:r>
          </a:p>
          <a:p>
            <a:pPr marL="0" indent="0">
              <a:buNone/>
            </a:pPr>
            <a:endParaRPr lang="en-US" dirty="0"/>
          </a:p>
          <a:p>
            <a:pPr marL="0" indent="0">
              <a:buNone/>
            </a:pPr>
            <a:r>
              <a:rPr lang="en-US" dirty="0" smtClean="0"/>
              <a:t>But need to keep your eyes open</a:t>
            </a:r>
            <a:endParaRPr lang="en-US" dirty="0"/>
          </a:p>
        </p:txBody>
      </p:sp>
    </p:spTree>
    <p:extLst>
      <p:ext uri="{BB962C8B-B14F-4D97-AF65-F5344CB8AC3E}">
        <p14:creationId xmlns:p14="http://schemas.microsoft.com/office/powerpoint/2010/main" val="99552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Screen Shot 2014-06-22 at 10.50.47.png"/>
          <p:cNvPicPr>
            <a:picLocks noGrp="1" noChangeAspect="1"/>
          </p:cNvPicPr>
          <p:nvPr>
            <p:ph idx="1"/>
          </p:nvPr>
        </p:nvPicPr>
        <p:blipFill>
          <a:blip r:embed="rId3">
            <a:extLst>
              <a:ext uri="{28A0092B-C50C-407E-A947-70E740481C1C}">
                <a14:useLocalDpi xmlns:a14="http://schemas.microsoft.com/office/drawing/2010/main" val="0"/>
              </a:ext>
            </a:extLst>
          </a:blip>
          <a:srcRect l="-76533" r="-76533"/>
          <a:stretch>
            <a:fillRect/>
          </a:stretch>
        </p:blipFill>
        <p:spPr>
          <a:xfrm>
            <a:off x="735013" y="1206500"/>
            <a:ext cx="8116887" cy="4525963"/>
          </a:xfrm>
        </p:spPr>
      </p:pic>
    </p:spTree>
    <p:extLst>
      <p:ext uri="{BB962C8B-B14F-4D97-AF65-F5344CB8AC3E}">
        <p14:creationId xmlns:p14="http://schemas.microsoft.com/office/powerpoint/2010/main" val="4213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Julia	</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Why </a:t>
            </a:r>
            <a:r>
              <a:rPr lang="en-US" dirty="0" smtClean="0"/>
              <a:t>Not?</a:t>
            </a:r>
          </a:p>
          <a:p>
            <a:pPr marL="0" indent="0">
              <a:buNone/>
            </a:pPr>
            <a:endParaRPr lang="en-US" dirty="0" smtClean="0"/>
          </a:p>
          <a:p>
            <a:pPr marL="0" indent="0">
              <a:buNone/>
            </a:pPr>
            <a:r>
              <a:rPr lang="en-US" dirty="0" smtClean="0"/>
              <a:t>Core </a:t>
            </a:r>
            <a:r>
              <a:rPr lang="en-US" dirty="0" smtClean="0"/>
              <a:t>technical analysis algorithms written in Julia</a:t>
            </a:r>
            <a:endParaRPr lang="en-US" dirty="0"/>
          </a:p>
        </p:txBody>
      </p:sp>
    </p:spTree>
    <p:extLst>
      <p:ext uri="{BB962C8B-B14F-4D97-AF65-F5344CB8AC3E}">
        <p14:creationId xmlns:p14="http://schemas.microsoft.com/office/powerpoint/2010/main" val="944996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3 Developers</a:t>
            </a:r>
          </a:p>
          <a:p>
            <a:pPr marL="0" indent="0">
              <a:buNone/>
            </a:pPr>
            <a:endParaRPr lang="en-US" dirty="0" smtClean="0"/>
          </a:p>
          <a:p>
            <a:pPr marL="0" indent="0">
              <a:buNone/>
            </a:pPr>
            <a:r>
              <a:rPr lang="en-US" dirty="0" smtClean="0"/>
              <a:t>Remote </a:t>
            </a:r>
            <a:r>
              <a:rPr lang="en-US" dirty="0" smtClean="0"/>
              <a:t>team</a:t>
            </a:r>
          </a:p>
          <a:p>
            <a:pPr marL="0" indent="0">
              <a:buNone/>
            </a:pPr>
            <a:endParaRPr lang="en-US" dirty="0" smtClean="0"/>
          </a:p>
          <a:p>
            <a:pPr marL="0" indent="0">
              <a:buNone/>
            </a:pPr>
            <a:r>
              <a:rPr lang="en-US" dirty="0" smtClean="0"/>
              <a:t>3</a:t>
            </a:r>
            <a:r>
              <a:rPr lang="en-US" dirty="0" smtClean="0"/>
              <a:t>-4 months</a:t>
            </a:r>
            <a:endParaRPr lang="en-US" dirty="0"/>
          </a:p>
        </p:txBody>
      </p:sp>
    </p:spTree>
    <p:extLst>
      <p:ext uri="{BB962C8B-B14F-4D97-AF65-F5344CB8AC3E}">
        <p14:creationId xmlns:p14="http://schemas.microsoft.com/office/powerpoint/2010/main" val="541998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r>
              <a:rPr lang="en-US" dirty="0" smtClean="0"/>
              <a:t>ODBC</a:t>
            </a:r>
          </a:p>
          <a:p>
            <a:r>
              <a:rPr lang="en-US" dirty="0" smtClean="0"/>
              <a:t>Decision Tree</a:t>
            </a:r>
          </a:p>
          <a:p>
            <a:r>
              <a:rPr lang="en-US" dirty="0" smtClean="0"/>
              <a:t>Gadfly</a:t>
            </a:r>
          </a:p>
          <a:p>
            <a:r>
              <a:rPr lang="en-US" dirty="0" smtClean="0"/>
              <a:t>Call out to Java for Natural Language Generation, PDF Generation</a:t>
            </a:r>
            <a:endParaRPr lang="en-US" dirty="0"/>
          </a:p>
        </p:txBody>
      </p:sp>
    </p:spTree>
    <p:extLst>
      <p:ext uri="{BB962C8B-B14F-4D97-AF65-F5344CB8AC3E}">
        <p14:creationId xmlns:p14="http://schemas.microsoft.com/office/powerpoint/2010/main" val="9165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Stable</a:t>
            </a:r>
            <a:r>
              <a:rPr lang="en-US" dirty="0" smtClean="0"/>
              <a:t>, nightly or source?</a:t>
            </a:r>
            <a:endParaRPr lang="en-US" dirty="0"/>
          </a:p>
        </p:txBody>
      </p:sp>
    </p:spTree>
    <p:extLst>
      <p:ext uri="{BB962C8B-B14F-4D97-AF65-F5344CB8AC3E}">
        <p14:creationId xmlns:p14="http://schemas.microsoft.com/office/powerpoint/2010/main" val="382664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Packages – to upgrade or not to upgrade</a:t>
            </a:r>
          </a:p>
          <a:p>
            <a:pPr marL="0" indent="0">
              <a:buNone/>
            </a:pPr>
            <a:endParaRPr lang="en-US" dirty="0" smtClean="0"/>
          </a:p>
          <a:p>
            <a:pPr marL="0" indent="0">
              <a:buNone/>
            </a:pPr>
            <a:r>
              <a:rPr lang="en-US" dirty="0" smtClean="0"/>
              <a:t>Package backward compatibility</a:t>
            </a:r>
          </a:p>
          <a:p>
            <a:pPr marL="0" indent="0">
              <a:buNone/>
            </a:pPr>
            <a:endParaRPr lang="en-US" dirty="0" smtClean="0"/>
          </a:p>
          <a:p>
            <a:pPr marL="0" indent="0">
              <a:buNone/>
            </a:pPr>
            <a:r>
              <a:rPr lang="en-US" dirty="0" smtClean="0"/>
              <a:t>Travis / </a:t>
            </a:r>
            <a:r>
              <a:rPr lang="en-US" dirty="0" err="1" smtClean="0"/>
              <a:t>pkg.julialang.org</a:t>
            </a:r>
            <a:endParaRPr lang="en-US" dirty="0"/>
          </a:p>
        </p:txBody>
      </p:sp>
    </p:spTree>
    <p:extLst>
      <p:ext uri="{BB962C8B-B14F-4D97-AF65-F5344CB8AC3E}">
        <p14:creationId xmlns:p14="http://schemas.microsoft.com/office/powerpoint/2010/main" val="1788161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PLEASE support last released </a:t>
            </a:r>
            <a:r>
              <a:rPr lang="en-US" dirty="0" err="1" smtClean="0"/>
              <a:t>julia</a:t>
            </a:r>
            <a:r>
              <a:rPr lang="en-US" dirty="0" smtClean="0"/>
              <a:t> version for all packages</a:t>
            </a:r>
            <a:endParaRPr lang="en-US" dirty="0"/>
          </a:p>
        </p:txBody>
      </p:sp>
    </p:spTree>
    <p:extLst>
      <p:ext uri="{BB962C8B-B14F-4D97-AF65-F5344CB8AC3E}">
        <p14:creationId xmlns:p14="http://schemas.microsoft.com/office/powerpoint/2010/main" val="24801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There </a:t>
            </a:r>
            <a:r>
              <a:rPr lang="en-US" dirty="0" smtClean="0"/>
              <a:t>will be </a:t>
            </a:r>
            <a:r>
              <a:rPr lang="en-US" dirty="0" smtClean="0"/>
              <a:t>bugs</a:t>
            </a:r>
            <a:endParaRPr lang="en-US" dirty="0"/>
          </a:p>
        </p:txBody>
      </p:sp>
    </p:spTree>
    <p:extLst>
      <p:ext uri="{BB962C8B-B14F-4D97-AF65-F5344CB8AC3E}">
        <p14:creationId xmlns:p14="http://schemas.microsoft.com/office/powerpoint/2010/main" val="135350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1681</TotalTime>
  <Words>446</Words>
  <Application>Microsoft Macintosh PowerPoint</Application>
  <PresentationFormat>On-screen Show (4:3)</PresentationFormat>
  <Paragraphs>90</Paragraphs>
  <Slides>16</Slides>
  <Notes>12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Julia in Production A personal journey</vt:lpstr>
      <vt:lpstr>PowerPoint Presentation</vt:lpstr>
      <vt:lpstr>Why Julia </vt:lpstr>
      <vt:lpstr>PowerPoint Presentation</vt:lpstr>
      <vt:lpstr>Packages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Logging</vt:lpstr>
      <vt:lpstr>And finally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Avik Sengupta</cp:lastModifiedBy>
  <cp:revision>46</cp:revision>
  <dcterms:created xsi:type="dcterms:W3CDTF">2013-10-26T13:19:57Z</dcterms:created>
  <dcterms:modified xsi:type="dcterms:W3CDTF">2014-06-25T18:17:47Z</dcterms:modified>
</cp:coreProperties>
</file>