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6"/>
  </p:notesMasterIdLst>
  <p:sldIdLst>
    <p:sldId id="263" r:id="rId2"/>
    <p:sldId id="266" r:id="rId3"/>
    <p:sldId id="267" r:id="rId4"/>
    <p:sldId id="268"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Calibri Light" panose="020F0302020204030204" pitchFamily="34" charset="0"/>
      <p:regular r:id="rId11"/>
      <p:italic r:id="rId12"/>
    </p:embeddedFont>
    <p:embeddedFont>
      <p:font typeface="Franklin Gothic" panose="020B0604020202020204" charset="0"/>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63F5"/>
    <a:srgbClr val="393D47"/>
    <a:srgbClr val="EDF2F5"/>
    <a:srgbClr val="E9ECEE"/>
    <a:srgbClr val="FFE7D6"/>
    <a:srgbClr val="DBDBDB"/>
    <a:srgbClr val="FFE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25" Type="http://schemas.microsoft.com/office/2016/11/relationships/changesInfo" Target="changesInfos/changesInfo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tha khemka" userId="71e16abde83aa9de" providerId="LiveId" clId="{EDE1EEAD-C84C-489A-A1FC-FAFAF9DFC6E4}"/>
    <pc:docChg chg="modSld">
      <pc:chgData name="nishtha khemka" userId="71e16abde83aa9de" providerId="LiveId" clId="{EDE1EEAD-C84C-489A-A1FC-FAFAF9DFC6E4}" dt="2023-09-20T20:29:38.544" v="5" actId="20577"/>
      <pc:docMkLst>
        <pc:docMk/>
      </pc:docMkLst>
      <pc:sldChg chg="modSp mod">
        <pc:chgData name="nishtha khemka" userId="71e16abde83aa9de" providerId="LiveId" clId="{EDE1EEAD-C84C-489A-A1FC-FAFAF9DFC6E4}" dt="2023-09-20T20:29:38.544" v="5" actId="20577"/>
        <pc:sldMkLst>
          <pc:docMk/>
          <pc:sldMk cId="1869910619" sldId="263"/>
        </pc:sldMkLst>
        <pc:spChg chg="mod">
          <ac:chgData name="nishtha khemka" userId="71e16abde83aa9de" providerId="LiveId" clId="{EDE1EEAD-C84C-489A-A1FC-FAFAF9DFC6E4}" dt="2023-09-12T16:44:04.312" v="1" actId="207"/>
          <ac:spMkLst>
            <pc:docMk/>
            <pc:sldMk cId="1869910619" sldId="263"/>
            <ac:spMk id="4" creationId="{C8160C6E-1854-86C4-C7AD-40B688DA8AE3}"/>
          </ac:spMkLst>
        </pc:spChg>
        <pc:spChg chg="mod">
          <ac:chgData name="nishtha khemka" userId="71e16abde83aa9de" providerId="LiveId" clId="{EDE1EEAD-C84C-489A-A1FC-FAFAF9DFC6E4}" dt="2023-09-20T20:29:38.544" v="5" actId="20577"/>
          <ac:spMkLst>
            <pc:docMk/>
            <pc:sldMk cId="1869910619" sldId="263"/>
            <ac:spMk id="8" creationId="{95A91BD0-53EE-9DC4-0BE3-0DD44C771EFE}"/>
          </ac:spMkLst>
        </pc:spChg>
      </pc:sldChg>
      <pc:sldChg chg="modSp mod">
        <pc:chgData name="nishtha khemka" userId="71e16abde83aa9de" providerId="LiveId" clId="{EDE1EEAD-C84C-489A-A1FC-FAFAF9DFC6E4}" dt="2023-09-12T16:44:26.270" v="3" actId="208"/>
        <pc:sldMkLst>
          <pc:docMk/>
          <pc:sldMk cId="3383847684" sldId="267"/>
        </pc:sldMkLst>
        <pc:spChg chg="mod">
          <ac:chgData name="nishtha khemka" userId="71e16abde83aa9de" providerId="LiveId" clId="{EDE1EEAD-C84C-489A-A1FC-FAFAF9DFC6E4}" dt="2023-09-12T16:44:26.270" v="3" actId="208"/>
          <ac:spMkLst>
            <pc:docMk/>
            <pc:sldMk cId="3383847684" sldId="267"/>
            <ac:spMk id="4" creationId="{2B8A5494-5C98-3446-8FDD-4150EB263B6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1T11:46:02.302"/>
    </inkml:context>
    <inkml:brush xml:id="br0">
      <inkml:brushProperty name="width" value="0.05" units="cm"/>
      <inkml:brushProperty name="height" value="0.05" units="cm"/>
      <inkml:brushProperty name="color" value="#FFFFFF"/>
    </inkml:brush>
  </inkml:definitions>
  <inkml:trace contextRef="#ctx0" brushRef="#br0">0 6 24575,'207'-5'0,"-182"4"0,135 2 0,-91 9 0,-44-5 0,-1-2 0,27 0 0,30 5 0,-59-4 0,40 0 0,-15-4-1365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991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53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53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47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899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233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82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1954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742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207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5696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146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6333845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F2F5"/>
        </a:solidFill>
        <a:effectLst/>
      </p:bgPr>
    </p:bg>
    <p:spTree>
      <p:nvGrpSpPr>
        <p:cNvPr id="1" name=""/>
        <p:cNvGrpSpPr/>
        <p:nvPr/>
      </p:nvGrpSpPr>
      <p:grpSpPr>
        <a:xfrm>
          <a:off x="0" y="0"/>
          <a:ext cx="0" cy="0"/>
          <a:chOff x="0" y="0"/>
          <a:chExt cx="0" cy="0"/>
        </a:xfrm>
      </p:grpSpPr>
      <p:sp>
        <p:nvSpPr>
          <p:cNvPr id="3" name="Google Shape;210;p1">
            <a:extLst>
              <a:ext uri="{FF2B5EF4-FFF2-40B4-BE49-F238E27FC236}">
                <a16:creationId xmlns:a16="http://schemas.microsoft.com/office/drawing/2014/main" id="{A9B1A25B-21A6-0240-9A80-58EC1F8AD881}"/>
              </a:ext>
            </a:extLst>
          </p:cNvPr>
          <p:cNvSpPr txBox="1">
            <a:spLocks/>
          </p:cNvSpPr>
          <p:nvPr/>
        </p:nvSpPr>
        <p:spPr>
          <a:xfrm>
            <a:off x="5954743" y="579494"/>
            <a:ext cx="5167799" cy="113731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buClrTx/>
              <a:buFontTx/>
            </a:pPr>
            <a:r>
              <a:rPr lang="en-US" sz="4800" b="1" u="sng" dirty="0">
                <a:solidFill>
                  <a:srgbClr val="393D47"/>
                </a:solidFill>
              </a:rPr>
              <a:t>BitBuilders</a:t>
            </a:r>
            <a:endParaRPr lang="en-US" b="1" u="sng" dirty="0">
              <a:solidFill>
                <a:srgbClr val="393D47"/>
              </a:solidFill>
              <a:ea typeface="Calibri Light"/>
              <a:cs typeface="Calibri Light"/>
            </a:endParaRPr>
          </a:p>
        </p:txBody>
      </p:sp>
      <p:sp>
        <p:nvSpPr>
          <p:cNvPr id="8" name="TextBox 7">
            <a:extLst>
              <a:ext uri="{FF2B5EF4-FFF2-40B4-BE49-F238E27FC236}">
                <a16:creationId xmlns:a16="http://schemas.microsoft.com/office/drawing/2014/main" id="{95A91BD0-53EE-9DC4-0BE3-0DD44C771EFE}"/>
              </a:ext>
            </a:extLst>
          </p:cNvPr>
          <p:cNvSpPr txBox="1"/>
          <p:nvPr/>
        </p:nvSpPr>
        <p:spPr>
          <a:xfrm>
            <a:off x="637497" y="1333737"/>
            <a:ext cx="4712896"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b="1" u="sng" dirty="0">
                <a:solidFill>
                  <a:srgbClr val="393D47"/>
                </a:solidFill>
                <a:latin typeface="Calibri"/>
              </a:rPr>
              <a:t>Problem Statement</a:t>
            </a:r>
            <a:endParaRPr lang="en-US" sz="2400" b="1" u="sng" dirty="0">
              <a:solidFill>
                <a:srgbClr val="393D47"/>
              </a:solidFill>
              <a:latin typeface="Calibri"/>
            </a:endParaRPr>
          </a:p>
          <a:p>
            <a:pPr algn="just"/>
            <a:r>
              <a:rPr lang="en-GB" sz="2200" dirty="0">
                <a:latin typeface="Calibri"/>
              </a:rPr>
              <a:t>Making career choices and AI based counselling accessible to every child at secondary level along with aptitude tests and detailed career paths.</a:t>
            </a:r>
            <a:endParaRPr lang="en-US" sz="2200" dirty="0">
              <a:latin typeface="Calibri"/>
            </a:endParaRPr>
          </a:p>
          <a:p>
            <a:pPr algn="just"/>
            <a:endParaRPr lang="en-GB" sz="2200" dirty="0">
              <a:latin typeface="Calibri"/>
            </a:endParaRPr>
          </a:p>
          <a:p>
            <a:pPr algn="just"/>
            <a:r>
              <a:rPr lang="en-GB" sz="2400" b="1" u="sng" dirty="0">
                <a:solidFill>
                  <a:srgbClr val="393D47"/>
                </a:solidFill>
                <a:latin typeface="Calibri"/>
              </a:rPr>
              <a:t>Description</a:t>
            </a:r>
            <a:endParaRPr lang="en-GB" sz="2400" u="sng" dirty="0">
              <a:solidFill>
                <a:srgbClr val="393D47"/>
              </a:solidFill>
            </a:endParaRPr>
          </a:p>
          <a:p>
            <a:pPr algn="just"/>
            <a:r>
              <a:rPr lang="en-GB" sz="2200" dirty="0">
                <a:latin typeface="Calibri"/>
              </a:rPr>
              <a:t>The project team shall establish an interactive AI based model that will help students to  choose from careers. The model should handhold student in assessing his capabilities and subsequently help him in deciding a career path.</a:t>
            </a:r>
          </a:p>
          <a:p>
            <a:pPr algn="just"/>
            <a:br>
              <a:rPr lang="en-US" dirty="0"/>
            </a:br>
            <a:endParaRPr lang="en-US" sz="2200" dirty="0">
              <a:latin typeface="Calibri"/>
            </a:endParaRPr>
          </a:p>
        </p:txBody>
      </p:sp>
      <p:pic>
        <p:nvPicPr>
          <p:cNvPr id="10" name="Google Shape;212;p1" descr="A logo of a light bulb&#10;&#10;Description automatically generated">
            <a:extLst>
              <a:ext uri="{FF2B5EF4-FFF2-40B4-BE49-F238E27FC236}">
                <a16:creationId xmlns:a16="http://schemas.microsoft.com/office/drawing/2014/main" id="{86DFD270-C63B-884D-9FF1-9703284CCA50}"/>
              </a:ext>
            </a:extLst>
          </p:cNvPr>
          <p:cNvPicPr preferRelativeResize="0"/>
          <p:nvPr/>
        </p:nvPicPr>
        <p:blipFill rotWithShape="1">
          <a:blip r:embed="rId2"/>
          <a:srcRect/>
          <a:stretch/>
        </p:blipFill>
        <p:spPr>
          <a:xfrm>
            <a:off x="106417" y="7792"/>
            <a:ext cx="1688032" cy="905400"/>
          </a:xfrm>
          <a:prstGeom prst="rect">
            <a:avLst/>
          </a:prstGeom>
          <a:noFill/>
          <a:ln>
            <a:noFill/>
          </a:ln>
        </p:spPr>
      </p:pic>
      <p:sp>
        <p:nvSpPr>
          <p:cNvPr id="2" name="Rectangle 1">
            <a:extLst>
              <a:ext uri="{FF2B5EF4-FFF2-40B4-BE49-F238E27FC236}">
                <a16:creationId xmlns:a16="http://schemas.microsoft.com/office/drawing/2014/main" id="{16B05BD7-5E01-5D72-232D-C6CDE5B89E64}"/>
              </a:ext>
            </a:extLst>
          </p:cNvPr>
          <p:cNvSpPr/>
          <p:nvPr/>
        </p:nvSpPr>
        <p:spPr>
          <a:xfrm>
            <a:off x="11843816" y="0"/>
            <a:ext cx="345059" cy="685799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C8160C6E-1854-86C4-C7AD-40B688DA8AE3}"/>
              </a:ext>
            </a:extLst>
          </p:cNvPr>
          <p:cNvSpPr/>
          <p:nvPr/>
        </p:nvSpPr>
        <p:spPr>
          <a:xfrm>
            <a:off x="5764382" y="1467740"/>
            <a:ext cx="5722188" cy="475890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lnSpc>
                <a:spcPct val="90000"/>
              </a:lnSpc>
              <a:spcBef>
                <a:spcPts val="1000"/>
              </a:spcBef>
            </a:pPr>
            <a:r>
              <a:rPr lang="en-US" sz="2200" b="1" dirty="0">
                <a:solidFill>
                  <a:schemeClr val="tx1"/>
                </a:solidFill>
                <a:ea typeface="+mn-lt"/>
                <a:cs typeface="+mn-lt"/>
              </a:rPr>
              <a:t>Problem Statement Title:</a:t>
            </a:r>
            <a:r>
              <a:rPr lang="en-US" sz="2200" b="1" dirty="0">
                <a:ea typeface="+mn-lt"/>
                <a:cs typeface="+mn-lt"/>
              </a:rPr>
              <a:t> </a:t>
            </a:r>
            <a:r>
              <a:rPr lang="en-US" sz="2200" dirty="0">
                <a:ea typeface="+mn-lt"/>
                <a:cs typeface="+mn-lt"/>
              </a:rPr>
              <a:t>AI-Powered Career Guidance for Secondary School Students</a:t>
            </a:r>
          </a:p>
          <a:p>
            <a:pPr algn="just">
              <a:lnSpc>
                <a:spcPct val="90000"/>
              </a:lnSpc>
              <a:spcBef>
                <a:spcPts val="1000"/>
              </a:spcBef>
            </a:pPr>
            <a:r>
              <a:rPr lang="en-US" sz="2200" b="1" dirty="0">
                <a:solidFill>
                  <a:schemeClr val="tx1"/>
                </a:solidFill>
                <a:ea typeface="+mn-lt"/>
                <a:cs typeface="+mn-lt"/>
              </a:rPr>
              <a:t>Theme: </a:t>
            </a:r>
            <a:r>
              <a:rPr lang="en-US" sz="2200" dirty="0">
                <a:ea typeface="+mn-lt"/>
                <a:cs typeface="+mn-lt"/>
              </a:rPr>
              <a:t>Smart</a:t>
            </a:r>
            <a:r>
              <a:rPr lang="en-US" sz="2200" dirty="0">
                <a:solidFill>
                  <a:schemeClr val="tx1"/>
                </a:solidFill>
                <a:ea typeface="+mn-lt"/>
                <a:cs typeface="+mn-lt"/>
              </a:rPr>
              <a:t> Education</a:t>
            </a:r>
            <a:endParaRPr lang="en-US" sz="2200" b="1" dirty="0">
              <a:solidFill>
                <a:schemeClr val="tx1"/>
              </a:solidFill>
              <a:ea typeface="+mn-lt"/>
              <a:cs typeface="+mn-lt"/>
            </a:endParaRPr>
          </a:p>
          <a:p>
            <a:pPr algn="just">
              <a:lnSpc>
                <a:spcPct val="90000"/>
              </a:lnSpc>
              <a:spcBef>
                <a:spcPts val="1000"/>
              </a:spcBef>
            </a:pPr>
            <a:r>
              <a:rPr lang="en-US" sz="2200" b="1" dirty="0">
                <a:solidFill>
                  <a:schemeClr val="tx1"/>
                </a:solidFill>
                <a:ea typeface="+mn-lt"/>
                <a:cs typeface="+mn-lt"/>
              </a:rPr>
              <a:t>Organization:</a:t>
            </a:r>
            <a:r>
              <a:rPr lang="en-US" sz="2200" dirty="0">
                <a:ea typeface="+mn-lt"/>
                <a:cs typeface="+mn-lt"/>
              </a:rPr>
              <a:t> Ministry of Education</a:t>
            </a:r>
          </a:p>
          <a:p>
            <a:pPr algn="just">
              <a:lnSpc>
                <a:spcPct val="90000"/>
              </a:lnSpc>
              <a:spcBef>
                <a:spcPts val="1000"/>
              </a:spcBef>
            </a:pPr>
            <a:r>
              <a:rPr lang="en-US" sz="2200" b="1" dirty="0">
                <a:solidFill>
                  <a:schemeClr val="tx1"/>
                </a:solidFill>
                <a:ea typeface="+mn-lt"/>
                <a:cs typeface="+mn-lt"/>
              </a:rPr>
              <a:t>Category:</a:t>
            </a:r>
            <a:r>
              <a:rPr lang="en-US" sz="2200" dirty="0">
                <a:ea typeface="+mn-lt"/>
                <a:cs typeface="+mn-lt"/>
              </a:rPr>
              <a:t> </a:t>
            </a:r>
            <a:r>
              <a:rPr lang="en-US" sz="2200" dirty="0">
                <a:solidFill>
                  <a:srgbClr val="393D47"/>
                </a:solidFill>
                <a:ea typeface="+mn-lt"/>
                <a:cs typeface="+mn-lt"/>
              </a:rPr>
              <a:t>Software</a:t>
            </a:r>
          </a:p>
          <a:p>
            <a:pPr algn="just">
              <a:lnSpc>
                <a:spcPct val="90000"/>
              </a:lnSpc>
              <a:spcBef>
                <a:spcPts val="1000"/>
              </a:spcBef>
            </a:pPr>
            <a:r>
              <a:rPr lang="en-US" sz="2200" b="1" dirty="0">
                <a:solidFill>
                  <a:schemeClr val="tx1"/>
                </a:solidFill>
                <a:ea typeface="+mn-lt"/>
                <a:cs typeface="+mn-lt"/>
              </a:rPr>
              <a:t>Problem Statement Code: </a:t>
            </a:r>
            <a:r>
              <a:rPr lang="en-IN" sz="2200" dirty="0">
                <a:ea typeface="+mn-lt"/>
                <a:cs typeface="+mn-lt"/>
              </a:rPr>
              <a:t>SIH1434</a:t>
            </a:r>
            <a:endParaRPr lang="en-US" sz="2200" dirty="0">
              <a:ea typeface="+mn-lt"/>
              <a:cs typeface="+mn-lt"/>
            </a:endParaRPr>
          </a:p>
          <a:p>
            <a:pPr algn="just">
              <a:lnSpc>
                <a:spcPct val="90000"/>
              </a:lnSpc>
              <a:spcBef>
                <a:spcPts val="1000"/>
              </a:spcBef>
            </a:pPr>
            <a:r>
              <a:rPr lang="en-US" sz="2200" b="1" dirty="0">
                <a:ea typeface="+mn-lt"/>
                <a:cs typeface="+mn-lt"/>
              </a:rPr>
              <a:t>Team Leader Name:</a:t>
            </a:r>
            <a:r>
              <a:rPr lang="en-US" sz="2200" dirty="0">
                <a:ea typeface="+mn-lt"/>
                <a:cs typeface="+mn-lt"/>
              </a:rPr>
              <a:t> Harshitha Tadishetty</a:t>
            </a:r>
          </a:p>
          <a:p>
            <a:pPr algn="just">
              <a:lnSpc>
                <a:spcPct val="90000"/>
              </a:lnSpc>
              <a:spcBef>
                <a:spcPts val="1000"/>
              </a:spcBef>
            </a:pPr>
            <a:r>
              <a:rPr lang="en-US" sz="2200" b="1" dirty="0">
                <a:ea typeface="+mn-lt"/>
                <a:cs typeface="+mn-lt"/>
              </a:rPr>
              <a:t>Institute Code (AISHE):</a:t>
            </a:r>
            <a:r>
              <a:rPr lang="en-US" sz="2200" dirty="0">
                <a:ea typeface="+mn-lt"/>
                <a:cs typeface="+mn-lt"/>
              </a:rPr>
              <a:t> U-0747</a:t>
            </a:r>
          </a:p>
          <a:p>
            <a:pPr algn="just">
              <a:lnSpc>
                <a:spcPct val="90000"/>
              </a:lnSpc>
              <a:spcBef>
                <a:spcPts val="1000"/>
              </a:spcBef>
            </a:pPr>
            <a:r>
              <a:rPr lang="en-US" sz="2200" b="1" dirty="0">
                <a:ea typeface="+mn-lt"/>
                <a:cs typeface="+mn-lt"/>
              </a:rPr>
              <a:t>Institution Name: </a:t>
            </a:r>
            <a:r>
              <a:rPr lang="en-US" sz="2200" dirty="0">
                <a:ea typeface="+mn-lt"/>
                <a:cs typeface="+mn-lt"/>
              </a:rPr>
              <a:t>Chandigarh University</a:t>
            </a:r>
          </a:p>
        </p:txBody>
      </p:sp>
    </p:spTree>
    <p:extLst>
      <p:ext uri="{BB962C8B-B14F-4D97-AF65-F5344CB8AC3E}">
        <p14:creationId xmlns:p14="http://schemas.microsoft.com/office/powerpoint/2010/main" val="186991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F2F5"/>
        </a:solidFill>
        <a:effectLst/>
      </p:bgPr>
    </p:bg>
    <p:spTree>
      <p:nvGrpSpPr>
        <p:cNvPr id="1" name=""/>
        <p:cNvGrpSpPr/>
        <p:nvPr/>
      </p:nvGrpSpPr>
      <p:grpSpPr>
        <a:xfrm>
          <a:off x="0" y="0"/>
          <a:ext cx="0" cy="0"/>
          <a:chOff x="0" y="0"/>
          <a:chExt cx="0" cy="0"/>
        </a:xfrm>
      </p:grpSpPr>
      <p:sp>
        <p:nvSpPr>
          <p:cNvPr id="3" name="Google Shape;210;p1">
            <a:extLst>
              <a:ext uri="{FF2B5EF4-FFF2-40B4-BE49-F238E27FC236}">
                <a16:creationId xmlns:a16="http://schemas.microsoft.com/office/drawing/2014/main" id="{A9B1A25B-21A6-0240-9A80-58EC1F8AD881}"/>
              </a:ext>
            </a:extLst>
          </p:cNvPr>
          <p:cNvSpPr txBox="1">
            <a:spLocks/>
          </p:cNvSpPr>
          <p:nvPr/>
        </p:nvSpPr>
        <p:spPr>
          <a:xfrm>
            <a:off x="5954743" y="579494"/>
            <a:ext cx="5167799" cy="113731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buClrTx/>
              <a:buFontTx/>
            </a:pPr>
            <a:endParaRPr lang="en-US" u="sng" dirty="0">
              <a:solidFill>
                <a:srgbClr val="393D47"/>
              </a:solidFill>
              <a:ea typeface="Calibri Light"/>
              <a:cs typeface="Calibri Light"/>
            </a:endParaRPr>
          </a:p>
        </p:txBody>
      </p:sp>
      <p:pic>
        <p:nvPicPr>
          <p:cNvPr id="10" name="Google Shape;212;p1" descr="A logo of a light bulb&#10;&#10;Description automatically generated">
            <a:extLst>
              <a:ext uri="{FF2B5EF4-FFF2-40B4-BE49-F238E27FC236}">
                <a16:creationId xmlns:a16="http://schemas.microsoft.com/office/drawing/2014/main" id="{86DFD270-C63B-884D-9FF1-9703284CCA50}"/>
              </a:ext>
            </a:extLst>
          </p:cNvPr>
          <p:cNvPicPr preferRelativeResize="0"/>
          <p:nvPr/>
        </p:nvPicPr>
        <p:blipFill rotWithShape="1">
          <a:blip r:embed="rId2"/>
          <a:srcRect/>
          <a:stretch/>
        </p:blipFill>
        <p:spPr>
          <a:xfrm>
            <a:off x="106417" y="7792"/>
            <a:ext cx="1688032" cy="905400"/>
          </a:xfrm>
          <a:prstGeom prst="rect">
            <a:avLst/>
          </a:prstGeom>
          <a:noFill/>
          <a:ln>
            <a:noFill/>
          </a:ln>
        </p:spPr>
      </p:pic>
      <p:sp>
        <p:nvSpPr>
          <p:cNvPr id="2" name="Rectangle 1">
            <a:extLst>
              <a:ext uri="{FF2B5EF4-FFF2-40B4-BE49-F238E27FC236}">
                <a16:creationId xmlns:a16="http://schemas.microsoft.com/office/drawing/2014/main" id="{16B05BD7-5E01-5D72-232D-C6CDE5B89E64}"/>
              </a:ext>
            </a:extLst>
          </p:cNvPr>
          <p:cNvSpPr/>
          <p:nvPr/>
        </p:nvSpPr>
        <p:spPr>
          <a:xfrm>
            <a:off x="11843816" y="0"/>
            <a:ext cx="345059" cy="685799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DD19257C-063D-C6C9-BDB4-21340555CC7D}"/>
              </a:ext>
            </a:extLst>
          </p:cNvPr>
          <p:cNvPicPr>
            <a:picLocks noChangeAspect="1"/>
          </p:cNvPicPr>
          <p:nvPr/>
        </p:nvPicPr>
        <p:blipFill>
          <a:blip r:embed="rId3"/>
          <a:stretch>
            <a:fillRect/>
          </a:stretch>
        </p:blipFill>
        <p:spPr>
          <a:xfrm>
            <a:off x="185069" y="1056220"/>
            <a:ext cx="11366610" cy="5683793"/>
          </a:xfrm>
          <a:prstGeom prst="rect">
            <a:avLst/>
          </a:prstGeom>
        </p:spPr>
      </p:pic>
      <p:sp>
        <p:nvSpPr>
          <p:cNvPr id="7" name="TextBox 6">
            <a:extLst>
              <a:ext uri="{FF2B5EF4-FFF2-40B4-BE49-F238E27FC236}">
                <a16:creationId xmlns:a16="http://schemas.microsoft.com/office/drawing/2014/main" id="{5C809540-FB2F-760F-F6D5-0298529383DB}"/>
              </a:ext>
            </a:extLst>
          </p:cNvPr>
          <p:cNvSpPr txBox="1"/>
          <p:nvPr/>
        </p:nvSpPr>
        <p:spPr>
          <a:xfrm>
            <a:off x="106418" y="171526"/>
            <a:ext cx="11523912" cy="646331"/>
          </a:xfrm>
          <a:prstGeom prst="rect">
            <a:avLst/>
          </a:prstGeom>
          <a:noFill/>
        </p:spPr>
        <p:txBody>
          <a:bodyPr wrap="square">
            <a:spAutoFit/>
          </a:bodyPr>
          <a:lstStyle/>
          <a:p>
            <a:pPr algn="ctr"/>
            <a:r>
              <a:rPr lang="en-US" sz="3600" b="1" dirty="0"/>
              <a:t>Approach Methodology</a:t>
            </a:r>
            <a:endParaRPr lang="en-IN" sz="3600" b="1" dirty="0"/>
          </a:p>
        </p:txBody>
      </p:sp>
    </p:spTree>
    <p:extLst>
      <p:ext uri="{BB962C8B-B14F-4D97-AF65-F5344CB8AC3E}">
        <p14:creationId xmlns:p14="http://schemas.microsoft.com/office/powerpoint/2010/main" val="317717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F2F5"/>
        </a:solidFill>
        <a:effectLst/>
      </p:bgPr>
    </p:bg>
    <p:spTree>
      <p:nvGrpSpPr>
        <p:cNvPr id="1" name=""/>
        <p:cNvGrpSpPr/>
        <p:nvPr/>
      </p:nvGrpSpPr>
      <p:grpSpPr>
        <a:xfrm>
          <a:off x="0" y="0"/>
          <a:ext cx="0" cy="0"/>
          <a:chOff x="0" y="0"/>
          <a:chExt cx="0" cy="0"/>
        </a:xfrm>
      </p:grpSpPr>
      <p:sp>
        <p:nvSpPr>
          <p:cNvPr id="3" name="Google Shape;210;p1">
            <a:extLst>
              <a:ext uri="{FF2B5EF4-FFF2-40B4-BE49-F238E27FC236}">
                <a16:creationId xmlns:a16="http://schemas.microsoft.com/office/drawing/2014/main" id="{A9B1A25B-21A6-0240-9A80-58EC1F8AD881}"/>
              </a:ext>
            </a:extLst>
          </p:cNvPr>
          <p:cNvSpPr txBox="1">
            <a:spLocks/>
          </p:cNvSpPr>
          <p:nvPr/>
        </p:nvSpPr>
        <p:spPr>
          <a:xfrm>
            <a:off x="5954743" y="579494"/>
            <a:ext cx="5167799" cy="113731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buClrTx/>
              <a:buFontTx/>
            </a:pPr>
            <a:endParaRPr lang="en-US" u="sng" dirty="0">
              <a:solidFill>
                <a:srgbClr val="393D47"/>
              </a:solidFill>
              <a:ea typeface="Calibri Light"/>
              <a:cs typeface="Calibri Light"/>
            </a:endParaRPr>
          </a:p>
        </p:txBody>
      </p:sp>
      <p:pic>
        <p:nvPicPr>
          <p:cNvPr id="10" name="Google Shape;212;p1" descr="A logo of a light bulb&#10;&#10;Description automatically generated">
            <a:extLst>
              <a:ext uri="{FF2B5EF4-FFF2-40B4-BE49-F238E27FC236}">
                <a16:creationId xmlns:a16="http://schemas.microsoft.com/office/drawing/2014/main" id="{86DFD270-C63B-884D-9FF1-9703284CCA50}"/>
              </a:ext>
            </a:extLst>
          </p:cNvPr>
          <p:cNvPicPr preferRelativeResize="0"/>
          <p:nvPr/>
        </p:nvPicPr>
        <p:blipFill rotWithShape="1">
          <a:blip r:embed="rId3"/>
          <a:srcRect/>
          <a:stretch/>
        </p:blipFill>
        <p:spPr>
          <a:xfrm>
            <a:off x="106417" y="7792"/>
            <a:ext cx="1688032" cy="905400"/>
          </a:xfrm>
          <a:prstGeom prst="rect">
            <a:avLst/>
          </a:prstGeom>
          <a:noFill/>
          <a:ln>
            <a:noFill/>
          </a:ln>
        </p:spPr>
      </p:pic>
      <p:sp>
        <p:nvSpPr>
          <p:cNvPr id="2" name="Rectangle 1">
            <a:extLst>
              <a:ext uri="{FF2B5EF4-FFF2-40B4-BE49-F238E27FC236}">
                <a16:creationId xmlns:a16="http://schemas.microsoft.com/office/drawing/2014/main" id="{16B05BD7-5E01-5D72-232D-C6CDE5B89E64}"/>
              </a:ext>
            </a:extLst>
          </p:cNvPr>
          <p:cNvSpPr/>
          <p:nvPr/>
        </p:nvSpPr>
        <p:spPr>
          <a:xfrm>
            <a:off x="11843816" y="0"/>
            <a:ext cx="345059" cy="685799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lumMod val="60000"/>
                  <a:lumOff val="40000"/>
                </a:schemeClr>
              </a:solidFill>
            </a:endParaRPr>
          </a:p>
        </p:txBody>
      </p:sp>
      <p:sp>
        <p:nvSpPr>
          <p:cNvPr id="7" name="TextBox 6">
            <a:extLst>
              <a:ext uri="{FF2B5EF4-FFF2-40B4-BE49-F238E27FC236}">
                <a16:creationId xmlns:a16="http://schemas.microsoft.com/office/drawing/2014/main" id="{5C809540-FB2F-760F-F6D5-0298529383DB}"/>
              </a:ext>
            </a:extLst>
          </p:cNvPr>
          <p:cNvSpPr txBox="1"/>
          <p:nvPr/>
        </p:nvSpPr>
        <p:spPr>
          <a:xfrm>
            <a:off x="513735" y="266861"/>
            <a:ext cx="10608807" cy="646331"/>
          </a:xfrm>
          <a:prstGeom prst="rect">
            <a:avLst/>
          </a:prstGeom>
          <a:noFill/>
        </p:spPr>
        <p:txBody>
          <a:bodyPr wrap="square">
            <a:spAutoFit/>
          </a:bodyPr>
          <a:lstStyle/>
          <a:p>
            <a:pPr algn="ctr"/>
            <a:r>
              <a:rPr lang="en-US" sz="3600" b="1" dirty="0"/>
              <a:t>Methodology</a:t>
            </a:r>
            <a:endParaRPr lang="en-IN" sz="3600" b="1" dirty="0"/>
          </a:p>
        </p:txBody>
      </p:sp>
      <p:sp>
        <p:nvSpPr>
          <p:cNvPr id="4" name="Rectangle 3">
            <a:extLst>
              <a:ext uri="{FF2B5EF4-FFF2-40B4-BE49-F238E27FC236}">
                <a16:creationId xmlns:a16="http://schemas.microsoft.com/office/drawing/2014/main" id="{2B8A5494-5C98-3446-8FDD-4150EB263B60}"/>
              </a:ext>
            </a:extLst>
          </p:cNvPr>
          <p:cNvSpPr/>
          <p:nvPr/>
        </p:nvSpPr>
        <p:spPr>
          <a:xfrm>
            <a:off x="266084" y="5527221"/>
            <a:ext cx="4346737" cy="115607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rtl="0">
              <a:lnSpc>
                <a:spcPct val="100000"/>
              </a:lnSpc>
              <a:spcBef>
                <a:spcPts val="0"/>
              </a:spcBef>
              <a:spcAft>
                <a:spcPts val="0"/>
              </a:spcAft>
              <a:buClr>
                <a:schemeClr val="lt2"/>
              </a:buClr>
              <a:buSzPts val="1800"/>
              <a:buFont typeface="Arial"/>
              <a:buNone/>
            </a:pPr>
            <a:r>
              <a:rPr lang="en-US" b="1" i="0" dirty="0">
                <a:solidFill>
                  <a:schemeClr val="tx1"/>
                </a:solidFill>
                <a:latin typeface="Times New Roman" panose="02020603050405020304" pitchFamily="18" charset="0"/>
                <a:ea typeface="Franklin Gothic"/>
                <a:cs typeface="Times New Roman" panose="02020603050405020304" pitchFamily="18" charset="0"/>
                <a:sym typeface="Franklin Gothic"/>
              </a:rPr>
              <a:t>Technology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Stack</a:t>
            </a:r>
            <a:r>
              <a:rPr lang="en-US" b="1" i="0" dirty="0">
                <a:solidFill>
                  <a:schemeClr val="tx1"/>
                </a:solidFill>
                <a:latin typeface="Times New Roman" panose="02020603050405020304" pitchFamily="18" charset="0"/>
                <a:ea typeface="Libre Franklin"/>
                <a:cs typeface="Times New Roman" panose="02020603050405020304" pitchFamily="18" charset="0"/>
                <a:sym typeface="Libre Franklin"/>
              </a:rPr>
              <a:t>:</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ea typeface="Libre Franklin"/>
                <a:cs typeface="Times New Roman" panose="02020603050405020304" pitchFamily="18" charset="0"/>
              </a:rPr>
              <a:t>Frontend: </a:t>
            </a:r>
            <a:r>
              <a:rPr lang="en-US" dirty="0" err="1">
                <a:solidFill>
                  <a:schemeClr val="tx1"/>
                </a:solidFill>
                <a:latin typeface="Times New Roman" panose="02020603050405020304" pitchFamily="18" charset="0"/>
                <a:ea typeface="Libre Franklin"/>
                <a:cs typeface="Times New Roman" panose="02020603050405020304" pitchFamily="18" charset="0"/>
              </a:rPr>
              <a:t>Mern</a:t>
            </a:r>
            <a:r>
              <a:rPr lang="en-US" dirty="0">
                <a:solidFill>
                  <a:schemeClr val="tx1"/>
                </a:solidFill>
                <a:latin typeface="Times New Roman" panose="02020603050405020304" pitchFamily="18" charset="0"/>
                <a:ea typeface="Libre Franklin"/>
                <a:cs typeface="Times New Roman" panose="02020603050405020304" pitchFamily="18" charset="0"/>
              </a:rPr>
              <a:t> Stack</a:t>
            </a:r>
          </a:p>
          <a:p>
            <a:pPr algn="just"/>
            <a:r>
              <a:rPr lang="en-US" b="1" dirty="0">
                <a:solidFill>
                  <a:schemeClr val="tx1"/>
                </a:solidFill>
                <a:latin typeface="Times New Roman" panose="02020603050405020304" pitchFamily="18" charset="0"/>
                <a:ea typeface="Libre Franklin"/>
                <a:cs typeface="Times New Roman" panose="02020603050405020304" pitchFamily="18" charset="0"/>
              </a:rPr>
              <a:t>Backend:</a:t>
            </a:r>
            <a:r>
              <a:rPr lang="en-US" dirty="0">
                <a:solidFill>
                  <a:schemeClr val="tx1"/>
                </a:solidFill>
                <a:latin typeface="Times New Roman" panose="02020603050405020304" pitchFamily="18" charset="0"/>
                <a:ea typeface="Libre Franklin"/>
                <a:cs typeface="Times New Roman" panose="02020603050405020304" pitchFamily="18" charset="0"/>
              </a:rPr>
              <a:t> NodeJS, MongoDB, Express</a:t>
            </a:r>
          </a:p>
          <a:p>
            <a:pPr algn="just"/>
            <a:r>
              <a:rPr lang="en-US" b="1" dirty="0">
                <a:solidFill>
                  <a:schemeClr val="tx1"/>
                </a:solidFill>
                <a:latin typeface="Times New Roman" panose="02020603050405020304" pitchFamily="18" charset="0"/>
                <a:ea typeface="Libre Franklin"/>
                <a:cs typeface="Times New Roman" panose="02020603050405020304" pitchFamily="18" charset="0"/>
              </a:rPr>
              <a:t>AI/ ML:</a:t>
            </a:r>
            <a:r>
              <a:rPr lang="en-US" dirty="0">
                <a:solidFill>
                  <a:schemeClr val="tx1"/>
                </a:solidFill>
                <a:latin typeface="Times New Roman" panose="02020603050405020304" pitchFamily="18" charset="0"/>
                <a:ea typeface="Libre Franklin"/>
                <a:cs typeface="Times New Roman" panose="02020603050405020304" pitchFamily="18" charset="0"/>
              </a:rPr>
              <a:t> NumPy, Pandas, TensorFlow, </a:t>
            </a:r>
            <a:r>
              <a:rPr lang="en-US" dirty="0" err="1">
                <a:solidFill>
                  <a:schemeClr val="tx1"/>
                </a:solidFill>
                <a:latin typeface="Times New Roman" panose="02020603050405020304" pitchFamily="18" charset="0"/>
                <a:ea typeface="Libre Franklin"/>
                <a:cs typeface="Times New Roman" panose="02020603050405020304" pitchFamily="18" charset="0"/>
              </a:rPr>
              <a:t>Sklearn</a:t>
            </a:r>
            <a:endParaRPr lang="en-US" dirty="0">
              <a:solidFill>
                <a:schemeClr val="tx1"/>
              </a:solidFill>
              <a:latin typeface="Times New Roman" panose="02020603050405020304" pitchFamily="18" charset="0"/>
              <a:ea typeface="Libre Franklin"/>
              <a:cs typeface="Times New Roman" panose="02020603050405020304" pitchFamily="18" charset="0"/>
            </a:endParaRPr>
          </a:p>
          <a:p>
            <a:pPr algn="just"/>
            <a:r>
              <a:rPr lang="en-US" b="1" dirty="0">
                <a:solidFill>
                  <a:schemeClr val="tx1"/>
                </a:solidFill>
                <a:latin typeface="Times New Roman" panose="02020603050405020304" pitchFamily="18" charset="0"/>
                <a:ea typeface="Libre Franklin"/>
                <a:cs typeface="Times New Roman" panose="02020603050405020304" pitchFamily="18" charset="0"/>
              </a:rPr>
              <a:t>Database:</a:t>
            </a:r>
            <a:r>
              <a:rPr lang="en-US" dirty="0">
                <a:solidFill>
                  <a:schemeClr val="tx1"/>
                </a:solidFill>
                <a:latin typeface="Times New Roman" panose="02020603050405020304" pitchFamily="18" charset="0"/>
                <a:ea typeface="Libre Franklin"/>
                <a:cs typeface="Times New Roman" panose="02020603050405020304" pitchFamily="18" charset="0"/>
              </a:rPr>
              <a:t> MongoDB</a:t>
            </a:r>
          </a:p>
        </p:txBody>
      </p:sp>
      <p:pic>
        <p:nvPicPr>
          <p:cNvPr id="21" name="Picture 20">
            <a:extLst>
              <a:ext uri="{FF2B5EF4-FFF2-40B4-BE49-F238E27FC236}">
                <a16:creationId xmlns:a16="http://schemas.microsoft.com/office/drawing/2014/main" id="{281D7931-DF7E-CD5C-FB70-B6FF395FB658}"/>
              </a:ext>
            </a:extLst>
          </p:cNvPr>
          <p:cNvPicPr>
            <a:picLocks noChangeAspect="1"/>
          </p:cNvPicPr>
          <p:nvPr/>
        </p:nvPicPr>
        <p:blipFill>
          <a:blip r:embed="rId4"/>
          <a:stretch>
            <a:fillRect/>
          </a:stretch>
        </p:blipFill>
        <p:spPr>
          <a:xfrm>
            <a:off x="7579181" y="1018437"/>
            <a:ext cx="4122851" cy="5664856"/>
          </a:xfrm>
          <a:prstGeom prst="rect">
            <a:avLst/>
          </a:prstGeom>
        </p:spPr>
      </p:pic>
      <p:sp>
        <p:nvSpPr>
          <p:cNvPr id="8" name="TextBox 7">
            <a:extLst>
              <a:ext uri="{FF2B5EF4-FFF2-40B4-BE49-F238E27FC236}">
                <a16:creationId xmlns:a16="http://schemas.microsoft.com/office/drawing/2014/main" id="{1193E67E-BD25-37BC-E1F4-C0E33440CF63}"/>
              </a:ext>
            </a:extLst>
          </p:cNvPr>
          <p:cNvSpPr txBox="1"/>
          <p:nvPr/>
        </p:nvSpPr>
        <p:spPr>
          <a:xfrm>
            <a:off x="195192" y="1038155"/>
            <a:ext cx="7304795" cy="4893647"/>
          </a:xfrm>
          <a:prstGeom prst="rect">
            <a:avLst/>
          </a:prstGeom>
          <a:noFill/>
        </p:spPr>
        <p:txBody>
          <a:bodyPr wrap="square" rtlCol="0">
            <a:spAutoFit/>
          </a:bodyPr>
          <a:lstStyle/>
          <a:p>
            <a:pPr algn="just" fontAlgn="base">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 Web Application Overview </a:t>
            </a:r>
            <a:r>
              <a:rPr lang="en-US" sz="1600" b="0" i="0" dirty="0">
                <a:solidFill>
                  <a:schemeClr val="tx1"/>
                </a:solidFill>
                <a:effectLst/>
                <a:latin typeface="Times New Roman" panose="02020603050405020304" pitchFamily="18" charset="0"/>
                <a:cs typeface="Times New Roman" panose="02020603050405020304" pitchFamily="18" charset="0"/>
              </a:rPr>
              <a:t>: A web application that utilizes an AI model to assess test results and suggest career options for secondary-level students. Where Users receive a detailed report based on the questionnaire results. The AI model assists users in choosing a career path and provides various options, along with detailed career information.</a:t>
            </a:r>
          </a:p>
          <a:p>
            <a:pPr algn="just" fontAlgn="base"/>
            <a:r>
              <a:rPr lang="en-US" sz="1600" b="1" i="0" dirty="0">
                <a:solidFill>
                  <a:schemeClr val="tx1"/>
                </a:solidFill>
                <a:effectLst/>
                <a:latin typeface="Times New Roman" panose="02020603050405020304" pitchFamily="18" charset="0"/>
                <a:cs typeface="Times New Roman" panose="02020603050405020304" pitchFamily="18" charset="0"/>
              </a:rPr>
              <a:t>2. Technology Stack </a:t>
            </a:r>
            <a:r>
              <a:rPr lang="en-US" sz="1600" b="0" i="0" dirty="0">
                <a:solidFill>
                  <a:schemeClr val="tx1"/>
                </a:solidFill>
                <a:effectLst/>
                <a:latin typeface="Times New Roman" panose="02020603050405020304" pitchFamily="18" charset="0"/>
                <a:cs typeface="Times New Roman" panose="02020603050405020304" pitchFamily="18" charset="0"/>
              </a:rPr>
              <a:t>: </a:t>
            </a:r>
          </a:p>
          <a:p>
            <a:pPr marL="285750" indent="-285750" algn="just" fontAlgn="base">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Frontend built with React, while Node.js serves as the runtime environment.</a:t>
            </a:r>
          </a:p>
          <a:p>
            <a:pPr marL="171450" indent="-171450" algn="just" fontAlgn="base">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Integration of registration, questionnaire, and career portal functionalities.</a:t>
            </a:r>
          </a:p>
          <a:p>
            <a:pPr marL="171450" indent="-171450" algn="just" fontAlgn="base">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MongoDB database for storing both user and website data.</a:t>
            </a:r>
          </a:p>
          <a:p>
            <a:pPr marL="171450" indent="-171450" algn="just" fontAlgn="base">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Utilizes a RESTful API to fetch and dynamically update data from the database.</a:t>
            </a:r>
          </a:p>
          <a:p>
            <a:pPr algn="just" fontAlgn="base"/>
            <a:r>
              <a:rPr lang="en-US" sz="1600" b="1" i="0" dirty="0">
                <a:solidFill>
                  <a:schemeClr val="tx1"/>
                </a:solidFill>
                <a:effectLst/>
                <a:latin typeface="Times New Roman" panose="02020603050405020304" pitchFamily="18" charset="0"/>
                <a:cs typeface="Times New Roman" panose="02020603050405020304" pitchFamily="18" charset="0"/>
              </a:rPr>
              <a:t>3. Machine Learning Model </a:t>
            </a:r>
            <a:r>
              <a:rPr lang="en-US" sz="1600" b="0" i="0" dirty="0">
                <a:solidFill>
                  <a:schemeClr val="tx1"/>
                </a:solidFill>
                <a:effectLst/>
                <a:latin typeface="Times New Roman" panose="02020603050405020304" pitchFamily="18" charset="0"/>
                <a:cs typeface="Times New Roman" panose="02020603050405020304" pitchFamily="18" charset="0"/>
              </a:rPr>
              <a:t>: </a:t>
            </a:r>
          </a:p>
          <a:p>
            <a:pPr marL="285750" indent="-285750" algn="just" fontAlgn="base">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ML model is trained on a dataset comprising more than 15 fields. </a:t>
            </a:r>
          </a:p>
          <a:p>
            <a:pPr marL="171450" indent="-171450" algn="just" fontAlgn="base">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The level of questions will increase based on the user's capabilities.</a:t>
            </a:r>
          </a:p>
          <a:p>
            <a:pPr marL="171450" indent="-171450" algn="just" fontAlgn="base">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User data is collected, analyzed, and detailed feedback, along with career advice, is provided.</a:t>
            </a:r>
          </a:p>
          <a:p>
            <a:pPr marL="171450" indent="-171450" algn="just" fontAlgn="base">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User performance is evaluated based on the difficulty of the questions they successfully     answer.</a:t>
            </a:r>
          </a:p>
          <a:p>
            <a:pPr marL="171450" indent="-171450" algn="just" fontAlgn="base">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Model accuracy is assessed thoroughly before its selection.</a:t>
            </a:r>
          </a:p>
          <a:p>
            <a:pPr algn="just"/>
            <a:br>
              <a:rPr lang="en-US" sz="1200" b="0" i="0" dirty="0">
                <a:solidFill>
                  <a:schemeClr val="tx1"/>
                </a:solidFill>
                <a:effectLst/>
                <a:latin typeface="Times New Roman" panose="02020603050405020304" pitchFamily="18" charset="0"/>
                <a:cs typeface="Times New Roman" panose="02020603050405020304" pitchFamily="18" charset="0"/>
              </a:rPr>
            </a:b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84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F2F5"/>
        </a:solidFill>
        <a:effectLst/>
      </p:bgPr>
    </p:bg>
    <p:spTree>
      <p:nvGrpSpPr>
        <p:cNvPr id="1" name=""/>
        <p:cNvGrpSpPr/>
        <p:nvPr/>
      </p:nvGrpSpPr>
      <p:grpSpPr>
        <a:xfrm>
          <a:off x="0" y="0"/>
          <a:ext cx="0" cy="0"/>
          <a:chOff x="0" y="0"/>
          <a:chExt cx="0" cy="0"/>
        </a:xfrm>
      </p:grpSpPr>
      <p:sp>
        <p:nvSpPr>
          <p:cNvPr id="3" name="Google Shape;210;p1">
            <a:extLst>
              <a:ext uri="{FF2B5EF4-FFF2-40B4-BE49-F238E27FC236}">
                <a16:creationId xmlns:a16="http://schemas.microsoft.com/office/drawing/2014/main" id="{A9B1A25B-21A6-0240-9A80-58EC1F8AD881}"/>
              </a:ext>
            </a:extLst>
          </p:cNvPr>
          <p:cNvSpPr txBox="1">
            <a:spLocks/>
          </p:cNvSpPr>
          <p:nvPr/>
        </p:nvSpPr>
        <p:spPr>
          <a:xfrm>
            <a:off x="5954743" y="579494"/>
            <a:ext cx="5167799" cy="113731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buClrTx/>
              <a:buFontTx/>
            </a:pPr>
            <a:endParaRPr lang="en-US" u="sng" dirty="0">
              <a:solidFill>
                <a:srgbClr val="393D47"/>
              </a:solidFill>
              <a:ea typeface="Calibri Light"/>
              <a:cs typeface="Calibri Light"/>
            </a:endParaRPr>
          </a:p>
        </p:txBody>
      </p:sp>
      <p:pic>
        <p:nvPicPr>
          <p:cNvPr id="10" name="Google Shape;212;p1" descr="A logo of a light bulb&#10;&#10;Description automatically generated">
            <a:extLst>
              <a:ext uri="{FF2B5EF4-FFF2-40B4-BE49-F238E27FC236}">
                <a16:creationId xmlns:a16="http://schemas.microsoft.com/office/drawing/2014/main" id="{86DFD270-C63B-884D-9FF1-9703284CCA50}"/>
              </a:ext>
            </a:extLst>
          </p:cNvPr>
          <p:cNvPicPr preferRelativeResize="0"/>
          <p:nvPr/>
        </p:nvPicPr>
        <p:blipFill rotWithShape="1">
          <a:blip r:embed="rId2"/>
          <a:srcRect/>
          <a:stretch/>
        </p:blipFill>
        <p:spPr>
          <a:xfrm>
            <a:off x="106417" y="7792"/>
            <a:ext cx="1688032" cy="905400"/>
          </a:xfrm>
          <a:prstGeom prst="rect">
            <a:avLst/>
          </a:prstGeom>
          <a:noFill/>
          <a:ln>
            <a:noFill/>
          </a:ln>
        </p:spPr>
      </p:pic>
      <p:sp>
        <p:nvSpPr>
          <p:cNvPr id="2" name="Rectangle 1">
            <a:extLst>
              <a:ext uri="{FF2B5EF4-FFF2-40B4-BE49-F238E27FC236}">
                <a16:creationId xmlns:a16="http://schemas.microsoft.com/office/drawing/2014/main" id="{16B05BD7-5E01-5D72-232D-C6CDE5B89E64}"/>
              </a:ext>
            </a:extLst>
          </p:cNvPr>
          <p:cNvSpPr/>
          <p:nvPr/>
        </p:nvSpPr>
        <p:spPr>
          <a:xfrm>
            <a:off x="11843816" y="0"/>
            <a:ext cx="345059" cy="685799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lumMod val="60000"/>
                  <a:lumOff val="40000"/>
                </a:schemeClr>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7753561D-9C55-9DB7-E44D-EBC02EF80816}"/>
                  </a:ext>
                </a:extLst>
              </p14:cNvPr>
              <p14:cNvContentPartPr/>
              <p14:nvPr/>
            </p14:nvContentPartPr>
            <p14:xfrm>
              <a:off x="2169825" y="6449970"/>
              <a:ext cx="278640" cy="14040"/>
            </p14:xfrm>
          </p:contentPart>
        </mc:Choice>
        <mc:Fallback xmlns="">
          <p:pic>
            <p:nvPicPr>
              <p:cNvPr id="13" name="Ink 12">
                <a:extLst>
                  <a:ext uri="{FF2B5EF4-FFF2-40B4-BE49-F238E27FC236}">
                    <a16:creationId xmlns:a16="http://schemas.microsoft.com/office/drawing/2014/main" id="{7753561D-9C55-9DB7-E44D-EBC02EF80816}"/>
                  </a:ext>
                </a:extLst>
              </p:cNvPr>
              <p:cNvPicPr/>
              <p:nvPr/>
            </p:nvPicPr>
            <p:blipFill>
              <a:blip r:embed="rId4"/>
              <a:stretch>
                <a:fillRect/>
              </a:stretch>
            </p:blipFill>
            <p:spPr>
              <a:xfrm>
                <a:off x="2160825" y="6440970"/>
                <a:ext cx="296280" cy="31680"/>
              </a:xfrm>
              <a:prstGeom prst="rect">
                <a:avLst/>
              </a:prstGeom>
            </p:spPr>
          </p:pic>
        </mc:Fallback>
      </mc:AlternateContent>
      <p:sp>
        <p:nvSpPr>
          <p:cNvPr id="15" name="Rectangle 14">
            <a:extLst>
              <a:ext uri="{FF2B5EF4-FFF2-40B4-BE49-F238E27FC236}">
                <a16:creationId xmlns:a16="http://schemas.microsoft.com/office/drawing/2014/main" id="{AAE095A9-9244-76E4-558F-74DD45697F4B}"/>
              </a:ext>
            </a:extLst>
          </p:cNvPr>
          <p:cNvSpPr/>
          <p:nvPr/>
        </p:nvSpPr>
        <p:spPr>
          <a:xfrm>
            <a:off x="2131695" y="6400800"/>
            <a:ext cx="1108710" cy="742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Google Shape;237;p4">
            <a:extLst>
              <a:ext uri="{FF2B5EF4-FFF2-40B4-BE49-F238E27FC236}">
                <a16:creationId xmlns:a16="http://schemas.microsoft.com/office/drawing/2014/main" id="{EC100DC4-1AA2-7195-A620-9F9BF476138A}"/>
              </a:ext>
            </a:extLst>
          </p:cNvPr>
          <p:cNvSpPr txBox="1">
            <a:spLocks/>
          </p:cNvSpPr>
          <p:nvPr/>
        </p:nvSpPr>
        <p:spPr>
          <a:xfrm>
            <a:off x="513735" y="302329"/>
            <a:ext cx="10608807" cy="610863"/>
          </a:xfrm>
          <a:prstGeom prst="rect">
            <a:avLst/>
          </a:prstGeom>
          <a:noFill/>
          <a:ln>
            <a:noFill/>
          </a:ln>
        </p:spPr>
        <p:txBody>
          <a:bodyPr spcFirstLastPara="1" wrap="square" lIns="0" tIns="0" rIns="0" bIns="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Franklin Gothic"/>
              <a:buNone/>
            </a:pPr>
            <a:r>
              <a:rPr lang="en-US" dirty="0"/>
              <a:t>Team Member Details </a:t>
            </a:r>
          </a:p>
        </p:txBody>
      </p:sp>
      <p:sp>
        <p:nvSpPr>
          <p:cNvPr id="6" name="Google Shape;238;p4">
            <a:extLst>
              <a:ext uri="{FF2B5EF4-FFF2-40B4-BE49-F238E27FC236}">
                <a16:creationId xmlns:a16="http://schemas.microsoft.com/office/drawing/2014/main" id="{09FE6E21-8850-EBE7-5CD1-D03C26FE9BF1}"/>
              </a:ext>
            </a:extLst>
          </p:cNvPr>
          <p:cNvSpPr txBox="1">
            <a:spLocks/>
          </p:cNvSpPr>
          <p:nvPr/>
        </p:nvSpPr>
        <p:spPr>
          <a:xfrm>
            <a:off x="382183" y="1400176"/>
            <a:ext cx="11145119" cy="5155496"/>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Clr>
                <a:srgbClr val="5D7C3F"/>
              </a:buClr>
              <a:buSzPts val="1200"/>
              <a:buNone/>
            </a:pPr>
            <a:r>
              <a:rPr lang="en-US" sz="1400" dirty="0"/>
              <a:t>Team Leader Name:</a:t>
            </a:r>
            <a:r>
              <a:rPr lang="en-US" sz="1400" b="1" dirty="0"/>
              <a:t> Harshitha Tadishetty</a:t>
            </a:r>
            <a:endParaRPr lang="en-US" sz="1400" dirty="0"/>
          </a:p>
          <a:p>
            <a:pPr marL="0" indent="0" algn="just">
              <a:buClrTx/>
              <a:buSzPts val="1200"/>
              <a:buNone/>
            </a:pPr>
            <a:r>
              <a:rPr lang="en-US" sz="1400" dirty="0"/>
              <a:t>Branch : BTech			Stream: CSE			Year: III </a:t>
            </a:r>
          </a:p>
          <a:p>
            <a:pPr marL="0" indent="0" algn="just">
              <a:buClr>
                <a:srgbClr val="5D7C3F"/>
              </a:buClr>
              <a:buSzPts val="1200"/>
              <a:buNone/>
            </a:pPr>
            <a:r>
              <a:rPr lang="en-US" sz="1400" dirty="0"/>
              <a:t>Team Member 1 Name:</a:t>
            </a:r>
            <a:r>
              <a:rPr lang="en-US" sz="1400" b="1" dirty="0"/>
              <a:t> Arnav Vikas Gupta</a:t>
            </a:r>
            <a:endParaRPr lang="en-US" sz="1400" dirty="0"/>
          </a:p>
          <a:p>
            <a:pPr marL="0" indent="0" algn="just">
              <a:buClrTx/>
              <a:buSzPts val="1200"/>
              <a:buNone/>
            </a:pPr>
            <a:r>
              <a:rPr lang="en-US" sz="1400" dirty="0"/>
              <a:t>Branch : BTech			Stream: CSE			Year: III </a:t>
            </a:r>
          </a:p>
          <a:p>
            <a:pPr marL="0" indent="0" algn="just">
              <a:buClr>
                <a:srgbClr val="5D7C3F"/>
              </a:buClr>
              <a:buSzPts val="1200"/>
              <a:buNone/>
            </a:pPr>
            <a:r>
              <a:rPr lang="en-US" sz="1400" dirty="0"/>
              <a:t>Team Member 2 Name: </a:t>
            </a:r>
            <a:r>
              <a:rPr lang="en-US" sz="1400" b="1" dirty="0"/>
              <a:t>Anmol Malik</a:t>
            </a:r>
            <a:endParaRPr lang="en-US" sz="1400" dirty="0"/>
          </a:p>
          <a:p>
            <a:pPr marL="0" indent="0" algn="just">
              <a:buClrTx/>
              <a:buSzPts val="1200"/>
              <a:buFont typeface="Arial" panose="020B0604020202020204" pitchFamily="34" charset="0"/>
              <a:buNone/>
            </a:pPr>
            <a:r>
              <a:rPr lang="en-US" sz="1400" dirty="0"/>
              <a:t>Branch : BTech			Stream: CSE			Year: III </a:t>
            </a:r>
          </a:p>
          <a:p>
            <a:pPr marL="0" indent="0" algn="just">
              <a:buClr>
                <a:srgbClr val="5D7C3F"/>
              </a:buClr>
              <a:buSzPts val="1200"/>
              <a:buNone/>
            </a:pPr>
            <a:r>
              <a:rPr lang="en-US" sz="1400" dirty="0"/>
              <a:t>Team Member 3 Name: </a:t>
            </a:r>
            <a:r>
              <a:rPr lang="en-US" sz="1400" b="1" dirty="0"/>
              <a:t>Utkarsh Srivastava</a:t>
            </a:r>
            <a:endParaRPr lang="en-US" sz="1400" dirty="0"/>
          </a:p>
          <a:p>
            <a:pPr marL="0" indent="0" algn="just">
              <a:buClrTx/>
              <a:buSzPts val="1200"/>
              <a:buFont typeface="Arial" panose="020B0604020202020204" pitchFamily="34" charset="0"/>
              <a:buNone/>
            </a:pPr>
            <a:r>
              <a:rPr lang="en-US" sz="1400" dirty="0"/>
              <a:t>Branch : BTech			Stream: CSE			Year: III </a:t>
            </a:r>
          </a:p>
          <a:p>
            <a:pPr marL="0" indent="0" algn="just">
              <a:buClr>
                <a:srgbClr val="5D7C3F"/>
              </a:buClr>
              <a:buSzPts val="1200"/>
              <a:buNone/>
            </a:pPr>
            <a:r>
              <a:rPr lang="en-US" sz="1400" dirty="0"/>
              <a:t>Team Member 4 Name: </a:t>
            </a:r>
            <a:r>
              <a:rPr lang="en-US" sz="1400" b="1" dirty="0"/>
              <a:t>Nishtha</a:t>
            </a:r>
            <a:endParaRPr lang="en-US" sz="1400" dirty="0"/>
          </a:p>
          <a:p>
            <a:pPr marL="0" indent="0" algn="just">
              <a:buClrTx/>
              <a:buSzPts val="1200"/>
              <a:buFont typeface="Arial" panose="020B0604020202020204" pitchFamily="34" charset="0"/>
              <a:buNone/>
            </a:pPr>
            <a:r>
              <a:rPr lang="en-US" sz="1400" dirty="0"/>
              <a:t>Branch : BTech			Stream: CSE			Year: III </a:t>
            </a:r>
          </a:p>
          <a:p>
            <a:pPr marL="0" indent="0" algn="just">
              <a:buClr>
                <a:srgbClr val="5D7C3F"/>
              </a:buClr>
              <a:buSzPts val="1200"/>
              <a:buNone/>
            </a:pPr>
            <a:r>
              <a:rPr lang="en-US" sz="1400" dirty="0"/>
              <a:t>Team Member 5 Name: </a:t>
            </a:r>
            <a:r>
              <a:rPr lang="en-US" sz="1400" b="1" dirty="0"/>
              <a:t>Ayush</a:t>
            </a:r>
            <a:endParaRPr lang="en-US" sz="1400" dirty="0"/>
          </a:p>
          <a:p>
            <a:pPr marL="0" indent="0" algn="just">
              <a:buClrTx/>
              <a:buSzPts val="1200"/>
              <a:buNone/>
            </a:pPr>
            <a:r>
              <a:rPr lang="en-US" sz="1400" dirty="0"/>
              <a:t>Branch : BTech			Stream: CSE			Year: III </a:t>
            </a:r>
          </a:p>
          <a:p>
            <a:pPr marL="0" indent="0" algn="just">
              <a:buClr>
                <a:srgbClr val="804160"/>
              </a:buClr>
              <a:buSzPts val="1200"/>
              <a:buFont typeface="Arial" panose="020B0604020202020204" pitchFamily="34" charset="0"/>
              <a:buNone/>
            </a:pPr>
            <a:r>
              <a:rPr lang="en-US" sz="1400" dirty="0"/>
              <a:t>Team Mentor 1 Name: </a:t>
            </a:r>
            <a:r>
              <a:rPr lang="en-US" sz="1400" b="1" dirty="0"/>
              <a:t>Savita</a:t>
            </a:r>
            <a:endParaRPr lang="en-US" sz="1400" dirty="0"/>
          </a:p>
          <a:p>
            <a:pPr marL="0" indent="0" algn="just">
              <a:buClrTx/>
              <a:buSzPts val="1200"/>
              <a:buNone/>
            </a:pPr>
            <a:r>
              <a:rPr lang="en-US" sz="1400" dirty="0"/>
              <a:t>Category:  Academic			Expertise:  ML	Domain Experience: 6.5 years</a:t>
            </a:r>
          </a:p>
        </p:txBody>
      </p:sp>
    </p:spTree>
    <p:extLst>
      <p:ext uri="{BB962C8B-B14F-4D97-AF65-F5344CB8AC3E}">
        <p14:creationId xmlns:p14="http://schemas.microsoft.com/office/powerpoint/2010/main" val="42457861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493</Words>
  <Application>Microsoft Office PowerPoint</Application>
  <PresentationFormat>Widescreen</PresentationFormat>
  <Paragraphs>51</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Times New Roman</vt:lpstr>
      <vt:lpstr>Calibri Light</vt:lpstr>
      <vt:lpstr>Franklin Gothic</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nishtha khemka</cp:lastModifiedBy>
  <cp:revision>287</cp:revision>
  <dcterms:created xsi:type="dcterms:W3CDTF">2022-02-11T07:14:46Z</dcterms:created>
  <dcterms:modified xsi:type="dcterms:W3CDTF">2023-09-20T20:29:43Z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